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5"/>
  </p:notesMasterIdLst>
  <p:handoutMasterIdLst>
    <p:handoutMasterId r:id="rId16"/>
  </p:handoutMasterIdLst>
  <p:sldIdLst>
    <p:sldId id="258" r:id="rId5"/>
    <p:sldId id="261" r:id="rId6"/>
    <p:sldId id="260"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D8A7B6-E602-3AC8-F9BE-FAA02ED5F45A}" v="19" dt="2018-09-11T19:11:13.982"/>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9" autoAdjust="0"/>
    <p:restoredTop sz="94660"/>
  </p:normalViewPr>
  <p:slideViewPr>
    <p:cSldViewPr snapToGrid="0">
      <p:cViewPr varScale="1">
        <p:scale>
          <a:sx n="80" d="100"/>
          <a:sy n="80" d="100"/>
        </p:scale>
        <p:origin x="444" y="96"/>
      </p:cViewPr>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EBDA6D-DC69-4DCE-BAF7-6763517D3376}" type="datetimeFigureOut">
              <a:rPr lang="en-US"/>
              <a:t>10/24/2018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977E94-A6AB-4E02-8E43-E89F9CF4757F}" type="slidenum">
              <a:rPr/>
              <a:t>‹#›</a:t>
            </a:fld>
            <a:endParaRPr/>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7F6C43-988E-4257-9A1C-C162EF036D58}" type="datetimeFigureOut">
              <a:rPr lang="en-US"/>
              <a:t>10/24/2018</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D491D0-8E1B-49C7-849B-A28568D94497}" type="slidenum">
              <a:rPr/>
              <a:t>‹#›</a:t>
            </a:fld>
            <a:endParaRPr/>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2832533" y="1371600"/>
            <a:ext cx="9359467" cy="297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2832533" y="4462272"/>
            <a:ext cx="9359467" cy="1033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bwMode="black">
          <a:xfrm>
            <a:off x="3175199" y="1943842"/>
            <a:ext cx="8500062" cy="2387600"/>
          </a:xfrm>
        </p:spPr>
        <p:txBody>
          <a:bodyPr anchor="b"/>
          <a:lstStyle>
            <a:lvl1pPr algn="l">
              <a:lnSpc>
                <a:spcPct val="90000"/>
              </a:lnSpc>
              <a:defRPr sz="6000" b="1">
                <a:solidFill>
                  <a:schemeClr val="tx1"/>
                </a:solidFill>
              </a:defRPr>
            </a:lvl1pPr>
          </a:lstStyle>
          <a:p>
            <a:r>
              <a:t>Click to edit Master title style</a:t>
            </a:r>
          </a:p>
        </p:txBody>
      </p:sp>
      <p:sp>
        <p:nvSpPr>
          <p:cNvPr id="3" name="Subtitle 2"/>
          <p:cNvSpPr>
            <a:spLocks noGrp="1"/>
          </p:cNvSpPr>
          <p:nvPr>
            <p:ph type="subTitle" idx="1"/>
          </p:nvPr>
        </p:nvSpPr>
        <p:spPr>
          <a:xfrm>
            <a:off x="3175199" y="4538659"/>
            <a:ext cx="8500062" cy="865321"/>
          </a:xfrm>
        </p:spPr>
        <p:txBody>
          <a:bodyPr/>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sp>
        <p:nvSpPr>
          <p:cNvPr id="11" name="Date Placeholder 10"/>
          <p:cNvSpPr>
            <a:spLocks noGrp="1"/>
          </p:cNvSpPr>
          <p:nvPr>
            <p:ph type="dt" sz="half" idx="10"/>
          </p:nvPr>
        </p:nvSpPr>
        <p:spPr/>
        <p:txBody>
          <a:bodyPr/>
          <a:lstStyle/>
          <a:p>
            <a:fld id="{2CCFE9AC-F15C-4FA0-A6F1-298829FA691D}" type="datetimeFigureOut">
              <a:rPr lang="en-US"/>
              <a:t>10/24/2018</a:t>
            </a:fld>
            <a:endParaRPr/>
          </a:p>
        </p:txBody>
      </p:sp>
      <p:sp>
        <p:nvSpPr>
          <p:cNvPr id="12" name="Footer Placeholder 11"/>
          <p:cNvSpPr>
            <a:spLocks noGrp="1"/>
          </p:cNvSpPr>
          <p:nvPr>
            <p:ph type="ftr" sz="quarter" idx="11"/>
          </p:nvPr>
        </p:nvSpPr>
        <p:spPr/>
        <p:txBody>
          <a:bodyPr/>
          <a:lstStyle/>
          <a:p>
            <a:endParaRPr/>
          </a:p>
        </p:txBody>
      </p:sp>
      <p:sp>
        <p:nvSpPr>
          <p:cNvPr id="13" name="Slide Number Placeholder 12"/>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304754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Vertical Text Placeholder 2"/>
          <p:cNvSpPr>
            <a:spLocks noGrp="1"/>
          </p:cNvSpPr>
          <p:nvPr>
            <p:ph type="body" orient="vert" idx="1"/>
          </p:nvPr>
        </p:nvSpPr>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2CCFE9AC-F15C-4FA0-A6F1-298829FA691D}" type="datetimeFigureOut">
              <a:rPr lang="en-US"/>
              <a:t>10/24/2018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2664405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378199" y="462249"/>
            <a:ext cx="9693088" cy="5714714"/>
          </a:xfrm>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a:xfrm>
            <a:off x="378199" y="6356350"/>
            <a:ext cx="1971947" cy="365125"/>
          </a:xfrm>
        </p:spPr>
        <p:txBody>
          <a:bodyPr/>
          <a:lstStyle/>
          <a:p>
            <a:fld id="{2CCFE9AC-F15C-4FA0-A6F1-298829FA691D}" type="datetimeFigureOut">
              <a:rPr lang="en-US"/>
              <a:t>10/24/2018</a:t>
            </a:fld>
            <a:endParaRPr/>
          </a:p>
        </p:txBody>
      </p:sp>
      <p:sp>
        <p:nvSpPr>
          <p:cNvPr id="5" name="Footer Placeholder 4"/>
          <p:cNvSpPr>
            <a:spLocks noGrp="1"/>
          </p:cNvSpPr>
          <p:nvPr>
            <p:ph type="ftr" sz="quarter" idx="11"/>
          </p:nvPr>
        </p:nvSpPr>
        <p:spPr>
          <a:xfrm>
            <a:off x="2382374" y="6356350"/>
            <a:ext cx="5687786" cy="365125"/>
          </a:xfrm>
        </p:spPr>
        <p:txBody>
          <a:bodyPr/>
          <a:lstStyle/>
          <a:p>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rot="5400000">
            <a:off x="7523375" y="2743540"/>
            <a:ext cx="6857433" cy="1371487"/>
          </a:xfrm>
          <a:prstGeom prst="rect">
            <a:avLst/>
          </a:prstGeom>
        </p:spPr>
      </p:pic>
      <p:sp>
        <p:nvSpPr>
          <p:cNvPr id="10" name="Rectangle 9"/>
          <p:cNvSpPr/>
          <p:nvPr/>
        </p:nvSpPr>
        <p:spPr>
          <a:xfrm rot="5400000">
            <a:off x="8267671" y="3370131"/>
            <a:ext cx="6858000"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266348" y="462249"/>
            <a:ext cx="1370886" cy="5714714"/>
          </a:xfrm>
        </p:spPr>
        <p:txBody>
          <a:bodyPr vert="eaVert"/>
          <a:lstStyle/>
          <a:p>
            <a:r>
              <a:t>Click to edit Master title style</a:t>
            </a:r>
          </a:p>
        </p:txBody>
      </p:sp>
      <p:sp>
        <p:nvSpPr>
          <p:cNvPr id="6" name="Slide Number Placeholder 5"/>
          <p:cNvSpPr>
            <a:spLocks noGrp="1"/>
          </p:cNvSpPr>
          <p:nvPr>
            <p:ph type="sldNum" sz="quarter" idx="12"/>
          </p:nvPr>
        </p:nvSpPr>
        <p:spPr>
          <a:xfrm>
            <a:off x="8102389" y="6356350"/>
            <a:ext cx="1968898" cy="365125"/>
          </a:xfrm>
        </p:spPr>
        <p:txBody>
          <a:bodyPr/>
          <a:lstStyle/>
          <a:p>
            <a:fld id="{BD266BE7-899D-4075-917F-DBDE33B6B692}" type="slidenum">
              <a:rPr/>
              <a:t>‹#›</a:t>
            </a:fld>
            <a:endParaRPr/>
          </a:p>
        </p:txBody>
      </p:sp>
    </p:spTree>
    <p:extLst>
      <p:ext uri="{BB962C8B-B14F-4D97-AF65-F5344CB8AC3E}">
        <p14:creationId xmlns:p14="http://schemas.microsoft.com/office/powerpoint/2010/main" val="302941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idx="1"/>
          </p:nvPr>
        </p:nvSpPr>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2CCFE9AC-F15C-4FA0-A6F1-298829FA691D}" type="datetimeFigureOut">
              <a:rPr lang="en-US"/>
              <a:t>10/24/2018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54133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3502152" y="-20637"/>
            <a:ext cx="7315200" cy="434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3502152" y="4462272"/>
            <a:ext cx="7315200" cy="1719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bwMode="black">
          <a:xfrm>
            <a:off x="3838015" y="658346"/>
            <a:ext cx="6597464" cy="3664417"/>
          </a:xfrm>
        </p:spPr>
        <p:txBody>
          <a:bodyPr anchor="b">
            <a:normAutofit/>
          </a:bodyPr>
          <a:lstStyle>
            <a:lvl1pPr>
              <a:lnSpc>
                <a:spcPct val="90000"/>
              </a:lnSpc>
              <a:defRPr sz="5000" b="1">
                <a:solidFill>
                  <a:schemeClr val="tx1"/>
                </a:solidFill>
              </a:defRPr>
            </a:lvl1pPr>
          </a:lstStyle>
          <a:p>
            <a:r>
              <a:t>Click to edit Master title style</a:t>
            </a:r>
          </a:p>
        </p:txBody>
      </p:sp>
      <p:sp>
        <p:nvSpPr>
          <p:cNvPr id="3" name="Text Placeholder 2"/>
          <p:cNvSpPr>
            <a:spLocks noGrp="1"/>
          </p:cNvSpPr>
          <p:nvPr>
            <p:ph type="body" idx="1"/>
          </p:nvPr>
        </p:nvSpPr>
        <p:spPr>
          <a:xfrm>
            <a:off x="3838014" y="4589463"/>
            <a:ext cx="6597465" cy="1500187"/>
          </a:xfrm>
        </p:spPr>
        <p:txBody>
          <a:bodyPr/>
          <a:lstStyle>
            <a:lvl1pPr marL="0" indent="0">
              <a:spcBef>
                <a:spcPts val="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p>
            <a:fld id="{2CCFE9AC-F15C-4FA0-A6F1-298829FA691D}" type="datetimeFigureOut">
              <a:rPr lang="en-US"/>
              <a:t>10/24/2018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4282452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sz="half" idx="1"/>
          </p:nvPr>
        </p:nvSpPr>
        <p:spPr>
          <a:xfrm>
            <a:off x="1280160" y="2194560"/>
            <a:ext cx="4489704" cy="3986784"/>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6415368" y="2194560"/>
            <a:ext cx="4493424" cy="3986784"/>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p:cNvSpPr>
          <p:nvPr>
            <p:ph type="dt" sz="half" idx="10"/>
          </p:nvPr>
        </p:nvSpPr>
        <p:spPr/>
        <p:txBody>
          <a:bodyPr/>
          <a:lstStyle/>
          <a:p>
            <a:fld id="{2CCFE9AC-F15C-4FA0-A6F1-298829FA691D}" type="datetimeFigureOut">
              <a:rPr lang="en-US"/>
              <a:t>10/24/2018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320104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Text Placeholder 2"/>
          <p:cNvSpPr>
            <a:spLocks noGrp="1"/>
          </p:cNvSpPr>
          <p:nvPr>
            <p:ph type="body" idx="1"/>
          </p:nvPr>
        </p:nvSpPr>
        <p:spPr>
          <a:xfrm>
            <a:off x="1280160" y="1828456"/>
            <a:ext cx="4489704" cy="83069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1280160" y="2743194"/>
            <a:ext cx="4489704" cy="3433769"/>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6419088" y="1828456"/>
            <a:ext cx="4489704" cy="83069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6419088" y="2743194"/>
            <a:ext cx="4489704" cy="3433769"/>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p:cNvSpPr>
          <p:nvPr>
            <p:ph type="dt" sz="half" idx="10"/>
          </p:nvPr>
        </p:nvSpPr>
        <p:spPr/>
        <p:txBody>
          <a:bodyPr/>
          <a:lstStyle/>
          <a:p>
            <a:fld id="{2CCFE9AC-F15C-4FA0-A6F1-298829FA691D}" type="datetimeFigureOut">
              <a:rPr lang="en-US"/>
              <a:t>10/24/2018</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426128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fld id="{2CCFE9AC-F15C-4FA0-A6F1-298829FA691D}" type="datetimeFigureOut">
              <a:rPr lang="en-US"/>
              <a:t>10/24/2018</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264161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CFE9AC-F15C-4FA0-A6F1-298829FA691D}" type="datetimeFigureOut">
              <a:rPr lang="en-US"/>
              <a:t>10/24/2018</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183029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t>Click to edit Master title style</a:t>
            </a:r>
          </a:p>
        </p:txBody>
      </p:sp>
      <p:sp>
        <p:nvSpPr>
          <p:cNvPr id="3" name="Content Placeholder 2"/>
          <p:cNvSpPr>
            <a:spLocks noGrp="1"/>
          </p:cNvSpPr>
          <p:nvPr>
            <p:ph idx="1"/>
          </p:nvPr>
        </p:nvSpPr>
        <p:spPr>
          <a:xfrm>
            <a:off x="5518896" y="2465294"/>
            <a:ext cx="5389895" cy="4392706"/>
          </a:xfrm>
        </p:spPr>
        <p:txBody>
          <a:bodyPr>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1291818" y="2465294"/>
            <a:ext cx="3834874" cy="3711669"/>
          </a:xfrm>
        </p:spPr>
        <p:txBody>
          <a:bodyPr>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p:txBody>
          <a:bodyPr/>
          <a:lstStyle/>
          <a:p>
            <a:fld id="{2CCFE9AC-F15C-4FA0-A6F1-298829FA691D}" type="datetimeFigureOut">
              <a:rPr lang="en-US"/>
              <a:t>10/24/2018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311474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t>Click to edit Master title style</a:t>
            </a:r>
          </a:p>
        </p:txBody>
      </p:sp>
      <p:sp>
        <p:nvSpPr>
          <p:cNvPr id="3" name="Picture Placeholder 2"/>
          <p:cNvSpPr>
            <a:spLocks noGrp="1"/>
          </p:cNvSpPr>
          <p:nvPr>
            <p:ph type="pic" idx="1"/>
          </p:nvPr>
        </p:nvSpPr>
        <p:spPr>
          <a:xfrm>
            <a:off x="5518896" y="1828456"/>
            <a:ext cx="5389895" cy="5029544"/>
          </a:xfrm>
        </p:spPr>
        <p:txBody>
          <a:bodyPr tIns="13716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a:xfrm>
            <a:off x="1291819" y="2465293"/>
            <a:ext cx="3834874" cy="3711669"/>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p:txBody>
          <a:bodyPr/>
          <a:lstStyle/>
          <a:p>
            <a:fld id="{2CCFE9AC-F15C-4FA0-A6F1-298829FA691D}" type="datetimeFigureOut">
              <a:rPr lang="en-US"/>
              <a:t>10/24/2018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4161366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347472"/>
            <a:ext cx="12188952"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8" name="Picture 7"/>
          <p:cNvPicPr>
            <a:picLocks noChangeAspect="1"/>
          </p:cNvPicPr>
          <p:nvPr/>
        </p:nvPicPr>
        <p:blipFill>
          <a:blip r:embed="rId13">
            <a:extLst>
              <a:ext uri="{28A0092B-C50C-407E-A947-70E740481C1C}">
                <a14:useLocalDpi xmlns:a14="http://schemas.microsoft.com/office/drawing/2010/main" val="0"/>
              </a:ext>
            </a:extLst>
          </a:blip>
          <a:stretch>
            <a:fillRect/>
          </a:stretch>
        </p:blipFill>
        <p:spPr bwMode="invGray">
          <a:xfrm>
            <a:off x="0" y="457200"/>
            <a:ext cx="12188952" cy="1371257"/>
          </a:xfrm>
          <a:prstGeom prst="rect">
            <a:avLst/>
          </a:prstGeom>
        </p:spPr>
      </p:pic>
      <p:sp>
        <p:nvSpPr>
          <p:cNvPr id="2" name="Title Placeholder 1"/>
          <p:cNvSpPr>
            <a:spLocks noGrp="1"/>
          </p:cNvSpPr>
          <p:nvPr>
            <p:ph type="title"/>
          </p:nvPr>
        </p:nvSpPr>
        <p:spPr bwMode="black">
          <a:xfrm>
            <a:off x="1280160" y="466343"/>
            <a:ext cx="9628632" cy="1362113"/>
          </a:xfrm>
          <a:prstGeom prst="rect">
            <a:avLst/>
          </a:prstGeom>
        </p:spPr>
        <p:txBody>
          <a:bodyPr vert="horz" lIns="91440" tIns="45720" rIns="91440" bIns="45720" rtlCol="0" anchor="ctr">
            <a:normAutofit/>
          </a:bodyPr>
          <a:lstStyle/>
          <a:p>
            <a:r>
              <a:t>Click to edit Master title style</a:t>
            </a:r>
          </a:p>
        </p:txBody>
      </p:sp>
      <p:sp>
        <p:nvSpPr>
          <p:cNvPr id="3" name="Text Placeholder 2"/>
          <p:cNvSpPr>
            <a:spLocks noGrp="1"/>
          </p:cNvSpPr>
          <p:nvPr>
            <p:ph type="body" idx="1"/>
          </p:nvPr>
        </p:nvSpPr>
        <p:spPr>
          <a:xfrm>
            <a:off x="1280160" y="2190749"/>
            <a:ext cx="9628632" cy="3986213"/>
          </a:xfrm>
          <a:prstGeom prst="rect">
            <a:avLst/>
          </a:prstGeom>
        </p:spPr>
        <p:txBody>
          <a:bodyPr vert="horz" lIns="91440" tIns="45720" rIns="91440" bIns="45720" rtlCol="0">
            <a:normAutofit/>
          </a:bodyPr>
          <a:lstStyle/>
          <a:p>
            <a:pPr lvl="0"/>
            <a:r>
              <a:t>Click to edit Master text styles</a:t>
            </a:r>
          </a:p>
          <a:p>
            <a:pPr lvl="1"/>
            <a:r>
              <a:t>Second level</a:t>
            </a:r>
          </a:p>
          <a:p>
            <a:pPr lvl="2"/>
            <a:r>
              <a:t>Third level</a:t>
            </a:r>
          </a:p>
          <a:p>
            <a:pPr lvl="3"/>
            <a:r>
              <a:t>Fourth level</a:t>
            </a:r>
          </a:p>
          <a:p>
            <a:pPr lvl="4"/>
            <a:r>
              <a:t>Fifth level</a:t>
            </a:r>
          </a:p>
          <a:p>
            <a:pPr lvl="5"/>
            <a:r>
              <a:t>Sixth</a:t>
            </a:r>
          </a:p>
          <a:p>
            <a:pPr lvl="6"/>
            <a:r>
              <a:t>Seventh</a:t>
            </a:r>
          </a:p>
          <a:p>
            <a:pPr lvl="7"/>
            <a:r>
              <a:t>Eighth</a:t>
            </a:r>
          </a:p>
          <a:p>
            <a:pPr lvl="8"/>
            <a:r>
              <a:t>Ninth</a:t>
            </a:r>
          </a:p>
        </p:txBody>
      </p:sp>
      <p:sp>
        <p:nvSpPr>
          <p:cNvPr id="4" name="Date Placeholder 3"/>
          <p:cNvSpPr>
            <a:spLocks noGrp="1"/>
          </p:cNvSpPr>
          <p:nvPr>
            <p:ph type="dt" sz="half" idx="2"/>
          </p:nvPr>
        </p:nvSpPr>
        <p:spPr>
          <a:xfrm>
            <a:off x="1280160" y="6356350"/>
            <a:ext cx="19719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CFE9AC-F15C-4FA0-A6F1-298829FA691D}" type="datetimeFigureOut">
              <a:rPr lang="en-US"/>
              <a:t>10/24/2018</a:t>
            </a:fld>
            <a:endParaRPr/>
          </a:p>
        </p:txBody>
      </p:sp>
      <p:sp>
        <p:nvSpPr>
          <p:cNvPr id="5" name="Footer Placeholder 4"/>
          <p:cNvSpPr>
            <a:spLocks noGrp="1"/>
          </p:cNvSpPr>
          <p:nvPr>
            <p:ph type="ftr" sz="quarter" idx="3"/>
          </p:nvPr>
        </p:nvSpPr>
        <p:spPr>
          <a:xfrm>
            <a:off x="3252107" y="6356350"/>
            <a:ext cx="5687786"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8939894" y="6356350"/>
            <a:ext cx="196889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266BE7-899D-4075-917F-DBDE33B6B692}" type="slidenum">
              <a:rPr/>
              <a:t>‹#›</a:t>
            </a:fld>
            <a:endParaRPr/>
          </a:p>
        </p:txBody>
      </p:sp>
    </p:spTree>
    <p:extLst>
      <p:ext uri="{BB962C8B-B14F-4D97-AF65-F5344CB8AC3E}">
        <p14:creationId xmlns:p14="http://schemas.microsoft.com/office/powerpoint/2010/main" val="2871921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5000"/>
        </a:lnSpc>
        <a:spcBef>
          <a:spcPct val="0"/>
        </a:spcBef>
        <a:buNone/>
        <a:defRPr sz="3000" kern="1200">
          <a:solidFill>
            <a:schemeClr val="bg1"/>
          </a:solidFill>
          <a:latin typeface="+mj-lt"/>
          <a:ea typeface="+mj-ea"/>
          <a:cs typeface="+mj-cs"/>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udjindal/WSL_LAB/blob/master/wsl.cp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udjindal/WSL_LAB/blob/master/auth_citi_score.csv" TargetMode="External"/><Relationship Id="rId2" Type="http://schemas.openxmlformats.org/officeDocument/2006/relationships/hyperlink" Target="https://github.com/udjindal/WSL_LAB/blob/master/wsl.p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udjindal/WSL_LAB/blob/master/proficiency.jav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Learning Big </a:t>
            </a:r>
            <a:r>
              <a:rPr lang="en-US">
                <a:cs typeface="Calibri"/>
              </a:rPr>
              <a:t>Tables</a:t>
            </a:r>
            <a:endParaRPr lang="en-US" dirty="0">
              <a:cs typeface="Calibri"/>
            </a:endParaRPr>
          </a:p>
        </p:txBody>
      </p:sp>
      <p:sp>
        <p:nvSpPr>
          <p:cNvPr id="3" name="Subtitle 2"/>
          <p:cNvSpPr>
            <a:spLocks noGrp="1"/>
          </p:cNvSpPr>
          <p:nvPr>
            <p:ph type="subTitle" idx="1"/>
          </p:nvPr>
        </p:nvSpPr>
        <p:spPr/>
        <p:txBody>
          <a:bodyPr vert="horz" lIns="91440" tIns="45720" rIns="91440" bIns="45720" rtlCol="0" anchor="t">
            <a:normAutofit lnSpcReduction="10000"/>
          </a:bodyPr>
          <a:lstStyle/>
          <a:p>
            <a:r>
              <a:rPr lang="en-US" sz="2800">
                <a:cs typeface="Calibri"/>
              </a:rPr>
              <a:t>Mentor:- </a:t>
            </a:r>
            <a:r>
              <a:rPr lang="en-US" sz="2800" dirty="0" err="1">
                <a:cs typeface="Calibri"/>
              </a:rPr>
              <a:t>Praseeda</a:t>
            </a:r>
            <a:endParaRPr lang="en-US" sz="2800">
              <a:cs typeface="Calibri"/>
            </a:endParaRPr>
          </a:p>
          <a:p>
            <a:r>
              <a:rPr lang="en-US" dirty="0">
                <a:cs typeface="Calibri"/>
              </a:rPr>
              <a:t>Start Date:- 04/08/18</a:t>
            </a:r>
          </a:p>
        </p:txBody>
      </p:sp>
    </p:spTree>
    <p:extLst>
      <p:ext uri="{BB962C8B-B14F-4D97-AF65-F5344CB8AC3E}">
        <p14:creationId xmlns:p14="http://schemas.microsoft.com/office/powerpoint/2010/main" val="173269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23DE5-FCCE-4656-873E-AF2F8827A225}"/>
              </a:ext>
            </a:extLst>
          </p:cNvPr>
          <p:cNvSpPr>
            <a:spLocks noGrp="1"/>
          </p:cNvSpPr>
          <p:nvPr>
            <p:ph type="title"/>
          </p:nvPr>
        </p:nvSpPr>
        <p:spPr/>
        <p:txBody>
          <a:bodyPr/>
          <a:lstStyle/>
          <a:p>
            <a:r>
              <a:rPr lang="en-US" dirty="0">
                <a:cs typeface="Calibri"/>
              </a:rPr>
              <a:t>Future Work</a:t>
            </a:r>
            <a:endParaRPr lang="en-US" dirty="0"/>
          </a:p>
        </p:txBody>
      </p:sp>
      <p:sp>
        <p:nvSpPr>
          <p:cNvPr id="3" name="Content Placeholder 2">
            <a:extLst>
              <a:ext uri="{FF2B5EF4-FFF2-40B4-BE49-F238E27FC236}">
                <a16:creationId xmlns:a16="http://schemas.microsoft.com/office/drawing/2014/main" id="{81AB04B4-6E8C-488A-825B-656070F89228}"/>
              </a:ext>
            </a:extLst>
          </p:cNvPr>
          <p:cNvSpPr>
            <a:spLocks noGrp="1"/>
          </p:cNvSpPr>
          <p:nvPr>
            <p:ph idx="1"/>
          </p:nvPr>
        </p:nvSpPr>
        <p:spPr/>
        <p:txBody>
          <a:bodyPr vert="horz" lIns="91440" tIns="45720" rIns="91440" bIns="45720" rtlCol="0" anchor="t">
            <a:normAutofit/>
          </a:bodyPr>
          <a:lstStyle/>
          <a:p>
            <a:r>
              <a:rPr lang="en-US" dirty="0">
                <a:cs typeface="Calibri"/>
              </a:rPr>
              <a:t>Will modify Authority and citizenship for grade domain level which will use the new calculated proficiencies.</a:t>
            </a:r>
            <a:endParaRPr lang="en-US" dirty="0"/>
          </a:p>
        </p:txBody>
      </p:sp>
    </p:spTree>
    <p:extLst>
      <p:ext uri="{BB962C8B-B14F-4D97-AF65-F5344CB8AC3E}">
        <p14:creationId xmlns:p14="http://schemas.microsoft.com/office/powerpoint/2010/main" val="3631121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93733-39E2-4E37-853A-FCF60ABF8162}"/>
              </a:ext>
            </a:extLst>
          </p:cNvPr>
          <p:cNvSpPr>
            <a:spLocks noGrp="1"/>
          </p:cNvSpPr>
          <p:nvPr>
            <p:ph type="title"/>
          </p:nvPr>
        </p:nvSpPr>
        <p:spPr/>
        <p:txBody>
          <a:bodyPr/>
          <a:lstStyle/>
          <a:p>
            <a:r>
              <a:rPr lang="en-US" dirty="0">
                <a:cs typeface="Calibri"/>
              </a:rPr>
              <a:t>Learning Vector</a:t>
            </a:r>
          </a:p>
        </p:txBody>
      </p:sp>
      <p:sp>
        <p:nvSpPr>
          <p:cNvPr id="3" name="Content Placeholder 2">
            <a:extLst>
              <a:ext uri="{FF2B5EF4-FFF2-40B4-BE49-F238E27FC236}">
                <a16:creationId xmlns:a16="http://schemas.microsoft.com/office/drawing/2014/main" id="{0066F31A-9439-42AD-9877-854E31DFB993}"/>
              </a:ext>
            </a:extLst>
          </p:cNvPr>
          <p:cNvSpPr>
            <a:spLocks noGrp="1"/>
          </p:cNvSpPr>
          <p:nvPr>
            <p:ph idx="1"/>
          </p:nvPr>
        </p:nvSpPr>
        <p:spPr>
          <a:xfrm>
            <a:off x="899161" y="1930554"/>
            <a:ext cx="10009631" cy="4924773"/>
          </a:xfrm>
        </p:spPr>
        <p:txBody>
          <a:bodyPr vert="horz" lIns="91440" tIns="45720" rIns="91440" bIns="45720" rtlCol="0" anchor="t">
            <a:normAutofit/>
          </a:bodyPr>
          <a:lstStyle/>
          <a:p>
            <a:pPr marL="342900" indent="-342900">
              <a:spcBef>
                <a:spcPts val="1000"/>
              </a:spcBef>
            </a:pPr>
            <a:r>
              <a:rPr lang="en-US" dirty="0">
                <a:cs typeface="Calibri"/>
              </a:rPr>
              <a:t>Learner vector consists of following dimensions :-</a:t>
            </a:r>
          </a:p>
          <a:p>
            <a:pPr marL="742950" lvl="1" indent="-285750">
              <a:spcBef>
                <a:spcPts val="1000"/>
              </a:spcBef>
              <a:buAutoNum type="arabicPeriod"/>
            </a:pPr>
            <a:r>
              <a:rPr lang="en-US" dirty="0">
                <a:cs typeface="Calibri"/>
              </a:rPr>
              <a:t>Progress :- It has two parts skyline and status. Skyline contains all the highest competencies of every unit which is completed by the user in a subject. While status maintain record of badge, start time, end time, </a:t>
            </a:r>
            <a:r>
              <a:rPr lang="en-US" dirty="0" err="1">
                <a:cs typeface="Calibri"/>
              </a:rPr>
              <a:t>current_status</a:t>
            </a:r>
            <a:r>
              <a:rPr lang="en-US" dirty="0">
                <a:cs typeface="Calibri"/>
              </a:rPr>
              <a:t> </a:t>
            </a:r>
            <a:r>
              <a:rPr lang="en-US" dirty="0" err="1">
                <a:cs typeface="Calibri"/>
              </a:rPr>
              <a:t>etc</a:t>
            </a:r>
            <a:r>
              <a:rPr lang="en-US" dirty="0">
                <a:cs typeface="Calibri"/>
              </a:rPr>
              <a:t> for all the competencies.  </a:t>
            </a:r>
          </a:p>
          <a:p>
            <a:pPr marL="800100" lvl="1" indent="-342900">
              <a:spcBef>
                <a:spcPts val="1000"/>
              </a:spcBef>
              <a:buAutoNum type="arabicPeriod"/>
            </a:pPr>
            <a:r>
              <a:rPr lang="en-US" dirty="0">
                <a:cs typeface="Calibri"/>
              </a:rPr>
              <a:t>Proficiency :-The proficiency score of a learner is the expected value of the badge that the learner is likely to obtain, if the learner takes an arbitrary signature assessment at an arbitrary competency node (after completing its corresponding learning activity). The expected value is calculated by computing the average percentile score across all badges earned by the learner, compared to others who have completed the corresponding signature assessment.</a:t>
            </a:r>
          </a:p>
          <a:p>
            <a:pPr marL="800100" lvl="1" indent="-342900">
              <a:spcBef>
                <a:spcPts val="1000"/>
              </a:spcBef>
              <a:buAutoNum type="arabicPeriod"/>
            </a:pPr>
            <a:r>
              <a:rPr lang="en-US" dirty="0">
                <a:cs typeface="Calibri"/>
              </a:rPr>
              <a:t>Authority &amp; Citizenship :- Authority and citizenship are considered duals of one another and are defined as follows: A good authority is one who is recognized by a good citizen, and a good citizen is one who recognizes good authorities.</a:t>
            </a:r>
          </a:p>
          <a:p>
            <a:endParaRPr lang="en-US" dirty="0">
              <a:cs typeface="Calibri"/>
            </a:endParaRPr>
          </a:p>
        </p:txBody>
      </p:sp>
    </p:spTree>
    <p:extLst>
      <p:ext uri="{BB962C8B-B14F-4D97-AF65-F5344CB8AC3E}">
        <p14:creationId xmlns:p14="http://schemas.microsoft.com/office/powerpoint/2010/main" val="2362420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cs typeface="Calibri"/>
              </a:rPr>
              <a:t>Getting familiar with </a:t>
            </a:r>
            <a:r>
              <a:rPr lang="en-US" dirty="0" err="1">
                <a:cs typeface="Calibri"/>
              </a:rPr>
              <a:t>Gooru</a:t>
            </a:r>
            <a:r>
              <a:rPr lang="en-US" dirty="0">
                <a:cs typeface="Calibri"/>
              </a:rPr>
              <a:t> server space. </a:t>
            </a:r>
            <a:endParaRPr lang="en-US" dirty="0"/>
          </a:p>
        </p:txBody>
      </p:sp>
      <p:sp>
        <p:nvSpPr>
          <p:cNvPr id="14" name="Content Placeholder 13"/>
          <p:cNvSpPr>
            <a:spLocks noGrp="1"/>
          </p:cNvSpPr>
          <p:nvPr>
            <p:ph idx="1"/>
          </p:nvPr>
        </p:nvSpPr>
        <p:spPr/>
        <p:txBody>
          <a:bodyPr vert="horz" lIns="91440" tIns="45720" rIns="91440" bIns="45720" rtlCol="0" anchor="t">
            <a:normAutofit/>
          </a:bodyPr>
          <a:lstStyle/>
          <a:p>
            <a:r>
              <a:rPr lang="en-US" dirty="0">
                <a:cs typeface="Calibri"/>
              </a:rPr>
              <a:t>Got access to all the needed remote servers. </a:t>
            </a:r>
            <a:endParaRPr lang="en-US" dirty="0">
              <a:ea typeface="+mn-lt"/>
              <a:cs typeface="+mn-lt"/>
            </a:endParaRPr>
          </a:p>
          <a:p>
            <a:r>
              <a:rPr lang="en-US" dirty="0">
                <a:cs typeface="Calibri"/>
              </a:rPr>
              <a:t>Added in the </a:t>
            </a:r>
            <a:r>
              <a:rPr lang="en-US" dirty="0" err="1">
                <a:cs typeface="Calibri"/>
              </a:rPr>
              <a:t>Gooru</a:t>
            </a:r>
            <a:r>
              <a:rPr lang="en-US" dirty="0">
                <a:cs typeface="Calibri"/>
              </a:rPr>
              <a:t> organization on </a:t>
            </a:r>
            <a:r>
              <a:rPr lang="en-US" dirty="0" err="1">
                <a:cs typeface="Calibri"/>
              </a:rPr>
              <a:t>Github</a:t>
            </a:r>
            <a:r>
              <a:rPr lang="en-US" dirty="0">
                <a:cs typeface="Calibri"/>
              </a:rPr>
              <a:t>.</a:t>
            </a:r>
          </a:p>
          <a:p>
            <a:r>
              <a:rPr lang="en-US" dirty="0">
                <a:cs typeface="Calibri"/>
              </a:rPr>
              <a:t>Gained familiarity with </a:t>
            </a:r>
            <a:r>
              <a:rPr lang="en-US">
                <a:cs typeface="Calibri"/>
              </a:rPr>
              <a:t>Nucleus</a:t>
            </a:r>
            <a:r>
              <a:rPr lang="en-US" dirty="0">
                <a:cs typeface="Calibri"/>
              </a:rPr>
              <a:t> and </a:t>
            </a:r>
            <a:r>
              <a:rPr lang="en-US" dirty="0" err="1">
                <a:cs typeface="Calibri"/>
              </a:rPr>
              <a:t>datascope</a:t>
            </a:r>
            <a:r>
              <a:rPr lang="en-US" dirty="0">
                <a:cs typeface="Calibri"/>
              </a:rPr>
              <a:t> databases.</a:t>
            </a:r>
            <a:endParaRPr lang="en-US" dirty="0"/>
          </a:p>
        </p:txBody>
      </p:sp>
    </p:spTree>
    <p:extLst>
      <p:ext uri="{BB962C8B-B14F-4D97-AF65-F5344CB8AC3E}">
        <p14:creationId xmlns:p14="http://schemas.microsoft.com/office/powerpoint/2010/main" val="144035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cs typeface="Calibri"/>
              </a:rPr>
              <a:t>Understanding Previous work. </a:t>
            </a:r>
            <a:endParaRPr lang="en-US" dirty="0"/>
          </a:p>
        </p:txBody>
      </p:sp>
      <p:sp>
        <p:nvSpPr>
          <p:cNvPr id="14" name="Content Placeholder 13"/>
          <p:cNvSpPr>
            <a:spLocks noGrp="1"/>
          </p:cNvSpPr>
          <p:nvPr>
            <p:ph idx="1"/>
          </p:nvPr>
        </p:nvSpPr>
        <p:spPr/>
        <p:txBody>
          <a:bodyPr vert="horz" lIns="91440" tIns="45720" rIns="91440" bIns="45720" rtlCol="0" anchor="t">
            <a:normAutofit/>
          </a:bodyPr>
          <a:lstStyle/>
          <a:p>
            <a:r>
              <a:rPr lang="en-US" dirty="0">
                <a:cs typeface="Calibri"/>
              </a:rPr>
              <a:t>Read the research paper “Designing a Social Machine for Mediated Learning Environments”. </a:t>
            </a:r>
          </a:p>
          <a:p>
            <a:r>
              <a:rPr lang="en-US" dirty="0">
                <a:cs typeface="Calibri"/>
              </a:rPr>
              <a:t>Talked with the senior who was previously working on the same project who explained me the algorithms he implemented and all the previous work he did.</a:t>
            </a:r>
          </a:p>
          <a:p>
            <a:r>
              <a:rPr lang="en-US" dirty="0">
                <a:cs typeface="Calibri"/>
              </a:rPr>
              <a:t>Gave a talk on </a:t>
            </a:r>
            <a:r>
              <a:rPr lang="en-US" dirty="0" err="1">
                <a:cs typeface="Calibri"/>
              </a:rPr>
              <a:t>Gooru</a:t>
            </a:r>
            <a:r>
              <a:rPr lang="en-US" dirty="0">
                <a:cs typeface="Calibri"/>
              </a:rPr>
              <a:t> projects which was based on my understanding of the same.</a:t>
            </a:r>
          </a:p>
          <a:p>
            <a:endParaRPr lang="en-US" dirty="0">
              <a:cs typeface="Calibri"/>
            </a:endParaRPr>
          </a:p>
        </p:txBody>
      </p:sp>
    </p:spTree>
    <p:extLst>
      <p:ext uri="{BB962C8B-B14F-4D97-AF65-F5344CB8AC3E}">
        <p14:creationId xmlns:p14="http://schemas.microsoft.com/office/powerpoint/2010/main" val="3267994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cs typeface="Calibri"/>
              </a:rPr>
              <a:t>Working on pseudo algorithm for authority and citizenship. </a:t>
            </a:r>
            <a:endParaRPr lang="en-US" dirty="0"/>
          </a:p>
        </p:txBody>
      </p:sp>
      <p:sp>
        <p:nvSpPr>
          <p:cNvPr id="14" name="Content Placeholder 13"/>
          <p:cNvSpPr>
            <a:spLocks noGrp="1"/>
          </p:cNvSpPr>
          <p:nvPr>
            <p:ph idx="1"/>
          </p:nvPr>
        </p:nvSpPr>
        <p:spPr/>
        <p:txBody>
          <a:bodyPr vert="horz" lIns="91440" tIns="45720" rIns="91440" bIns="45720" rtlCol="0" anchor="t">
            <a:normAutofit/>
          </a:bodyPr>
          <a:lstStyle/>
          <a:p>
            <a:r>
              <a:rPr lang="en-US" dirty="0">
                <a:cs typeface="Calibri"/>
              </a:rPr>
              <a:t>Proposed few changes in the pseudo algorithm and confirmed them with the professor in the talk on </a:t>
            </a:r>
            <a:r>
              <a:rPr lang="en-US" dirty="0" err="1">
                <a:cs typeface="Calibri"/>
              </a:rPr>
              <a:t>Gooru</a:t>
            </a:r>
            <a:r>
              <a:rPr lang="en-US" dirty="0">
                <a:cs typeface="Calibri"/>
              </a:rPr>
              <a:t> project. </a:t>
            </a:r>
          </a:p>
          <a:p>
            <a:r>
              <a:rPr lang="en-US" dirty="0">
                <a:cs typeface="Calibri"/>
              </a:rPr>
              <a:t>Implemented a sample code based on the finalized algorithm for the proof of concept. Used manually created test data.</a:t>
            </a:r>
          </a:p>
          <a:p>
            <a:pPr marL="0" indent="0">
              <a:buNone/>
            </a:pPr>
            <a:r>
              <a:rPr lang="en-US" sz="1600" dirty="0">
                <a:cs typeface="Calibri"/>
              </a:rPr>
              <a:t>Sample code:- </a:t>
            </a:r>
            <a:r>
              <a:rPr lang="en-US" sz="1600" dirty="0">
                <a:cs typeface="Calibri"/>
                <a:hlinkClick r:id="rId2"/>
              </a:rPr>
              <a:t>https://github.com/udjindal/WSL_LAB/blob/master/wsl.cpp</a:t>
            </a:r>
          </a:p>
          <a:p>
            <a:pPr>
              <a:buNone/>
            </a:pPr>
            <a:endParaRPr lang="en-US" sz="1600" dirty="0">
              <a:cs typeface="Calibri"/>
              <a:hlinkClick r:id="rId2"/>
            </a:endParaRPr>
          </a:p>
        </p:txBody>
      </p:sp>
      <p:pic>
        <p:nvPicPr>
          <p:cNvPr id="2" name="Picture 2" descr="A screenshot of a computer&#10;&#10;Description generated with very high confidence">
            <a:extLst>
              <a:ext uri="{FF2B5EF4-FFF2-40B4-BE49-F238E27FC236}">
                <a16:creationId xmlns:a16="http://schemas.microsoft.com/office/drawing/2014/main" id="{C76D99B4-2517-419C-9DB7-6002BFC5533E}"/>
              </a:ext>
            </a:extLst>
          </p:cNvPr>
          <p:cNvPicPr>
            <a:picLocks noChangeAspect="1"/>
          </p:cNvPicPr>
          <p:nvPr/>
        </p:nvPicPr>
        <p:blipFill rotWithShape="1">
          <a:blip r:embed="rId3"/>
          <a:srcRect t="7715" r="63117" b="58502"/>
          <a:stretch/>
        </p:blipFill>
        <p:spPr>
          <a:xfrm>
            <a:off x="1392677" y="4294965"/>
            <a:ext cx="4796722" cy="2374077"/>
          </a:xfrm>
          <a:prstGeom prst="rect">
            <a:avLst/>
          </a:prstGeom>
        </p:spPr>
      </p:pic>
    </p:spTree>
    <p:extLst>
      <p:ext uri="{BB962C8B-B14F-4D97-AF65-F5344CB8AC3E}">
        <p14:creationId xmlns:p14="http://schemas.microsoft.com/office/powerpoint/2010/main" val="1077957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cs typeface="Calibri"/>
              </a:rPr>
              <a:t>Implementing Algorithm for citizenship and Authority.</a:t>
            </a:r>
            <a:endParaRPr lang="en-US" dirty="0"/>
          </a:p>
        </p:txBody>
      </p:sp>
      <p:sp>
        <p:nvSpPr>
          <p:cNvPr id="14" name="Content Placeholder 13"/>
          <p:cNvSpPr>
            <a:spLocks noGrp="1"/>
          </p:cNvSpPr>
          <p:nvPr>
            <p:ph idx="1"/>
          </p:nvPr>
        </p:nvSpPr>
        <p:spPr/>
        <p:txBody>
          <a:bodyPr vert="horz" lIns="91440" tIns="45720" rIns="91440" bIns="45720" rtlCol="0" anchor="t">
            <a:normAutofit/>
          </a:bodyPr>
          <a:lstStyle/>
          <a:p>
            <a:r>
              <a:rPr lang="en-US" dirty="0">
                <a:cs typeface="Calibri"/>
              </a:rPr>
              <a:t>Implemented code based on finalized algorithm for the real data.</a:t>
            </a:r>
            <a:endParaRPr lang="en-US" dirty="0" err="1">
              <a:cs typeface="Calibri"/>
            </a:endParaRPr>
          </a:p>
          <a:p>
            <a:r>
              <a:rPr lang="en-US" dirty="0">
                <a:cs typeface="Calibri"/>
              </a:rPr>
              <a:t>Put placeholders for the data which is not available.</a:t>
            </a:r>
          </a:p>
          <a:p>
            <a:pPr>
              <a:buNone/>
            </a:pPr>
            <a:r>
              <a:rPr lang="en-US" sz="1600" dirty="0">
                <a:cs typeface="Calibri"/>
              </a:rPr>
              <a:t>Code:- </a:t>
            </a:r>
            <a:r>
              <a:rPr lang="en-US" sz="1600" dirty="0">
                <a:cs typeface="Calibri"/>
                <a:hlinkClick r:id="rId2"/>
              </a:rPr>
              <a:t>https://github.com/udjindal/WSL_LAB/blob/master/wsl.py</a:t>
            </a:r>
            <a:endParaRPr lang="en-US">
              <a:cs typeface="Calibri"/>
            </a:endParaRPr>
          </a:p>
          <a:p>
            <a:pPr>
              <a:buNone/>
            </a:pPr>
            <a:r>
              <a:rPr lang="en-US" sz="1600" dirty="0">
                <a:cs typeface="Calibri"/>
              </a:rPr>
              <a:t>Output:- </a:t>
            </a:r>
            <a:r>
              <a:rPr lang="en-US" sz="1600" dirty="0">
                <a:cs typeface="Calibri"/>
                <a:hlinkClick r:id="rId3"/>
              </a:rPr>
              <a:t>https://github.com/udjindal/WSL_LAB/blob/master/auth_citi_score.csv</a:t>
            </a:r>
            <a:endParaRPr lang="en-US" sz="1600" dirty="0">
              <a:cs typeface="Calibri"/>
            </a:endParaRPr>
          </a:p>
          <a:p>
            <a:pPr>
              <a:buNone/>
            </a:pPr>
            <a:endParaRPr lang="en-US" sz="1600" dirty="0">
              <a:cs typeface="Calibri"/>
            </a:endParaRPr>
          </a:p>
          <a:p>
            <a:pPr>
              <a:buNone/>
            </a:pPr>
            <a:endParaRPr lang="en-US" sz="1600" dirty="0">
              <a:cs typeface="Calibri"/>
            </a:endParaRPr>
          </a:p>
        </p:txBody>
      </p:sp>
    </p:spTree>
    <p:extLst>
      <p:ext uri="{BB962C8B-B14F-4D97-AF65-F5344CB8AC3E}">
        <p14:creationId xmlns:p14="http://schemas.microsoft.com/office/powerpoint/2010/main" val="711079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cs typeface="Calibri"/>
              </a:rPr>
              <a:t>Changing Authority and Citizenship.</a:t>
            </a:r>
            <a:endParaRPr lang="en-US" dirty="0"/>
          </a:p>
        </p:txBody>
      </p:sp>
      <p:sp>
        <p:nvSpPr>
          <p:cNvPr id="14" name="Content Placeholder 13"/>
          <p:cNvSpPr>
            <a:spLocks noGrp="1"/>
          </p:cNvSpPr>
          <p:nvPr>
            <p:ph idx="1"/>
          </p:nvPr>
        </p:nvSpPr>
        <p:spPr/>
        <p:txBody>
          <a:bodyPr vert="horz" lIns="91440" tIns="45720" rIns="91440" bIns="45720" rtlCol="0" anchor="t">
            <a:normAutofit/>
          </a:bodyPr>
          <a:lstStyle/>
          <a:p>
            <a:r>
              <a:rPr lang="en-US" dirty="0">
                <a:cs typeface="Calibri"/>
              </a:rPr>
              <a:t>As decided in the last meeting with </a:t>
            </a:r>
            <a:r>
              <a:rPr lang="en-US" err="1">
                <a:cs typeface="Calibri"/>
              </a:rPr>
              <a:t>Gooru</a:t>
            </a:r>
            <a:r>
              <a:rPr lang="en-US" dirty="0">
                <a:cs typeface="Calibri"/>
              </a:rPr>
              <a:t> team, authority and citizenship scores </a:t>
            </a:r>
            <a:r>
              <a:rPr lang="en-US">
                <a:cs typeface="Calibri"/>
              </a:rPr>
              <a:t>is needed to be calculated on grade and domain level which was previously on subject level. The implemented algorithm is currently calculating on subject level. </a:t>
            </a:r>
          </a:p>
          <a:p>
            <a:r>
              <a:rPr lang="en-US" dirty="0">
                <a:cs typeface="Calibri"/>
              </a:rPr>
              <a:t>For calculating authority and citizenship score on grade and domain level proficiency score will also be needed on grade and domain level which is also currently on subject level. </a:t>
            </a: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2598049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3681C-B18C-4B48-BE31-43950821408A}"/>
              </a:ext>
            </a:extLst>
          </p:cNvPr>
          <p:cNvSpPr>
            <a:spLocks noGrp="1"/>
          </p:cNvSpPr>
          <p:nvPr>
            <p:ph type="title"/>
          </p:nvPr>
        </p:nvSpPr>
        <p:spPr/>
        <p:txBody>
          <a:bodyPr/>
          <a:lstStyle/>
          <a:p>
            <a:r>
              <a:rPr lang="en-US" dirty="0">
                <a:cs typeface="Calibri"/>
              </a:rPr>
              <a:t>Understanding previous code for proficiency.</a:t>
            </a:r>
            <a:endParaRPr lang="en-US" dirty="0"/>
          </a:p>
        </p:txBody>
      </p:sp>
      <p:sp>
        <p:nvSpPr>
          <p:cNvPr id="3" name="Content Placeholder 2">
            <a:extLst>
              <a:ext uri="{FF2B5EF4-FFF2-40B4-BE49-F238E27FC236}">
                <a16:creationId xmlns:a16="http://schemas.microsoft.com/office/drawing/2014/main" id="{A2D93B6C-6D2B-461A-A9DC-7928F10AFFD2}"/>
              </a:ext>
            </a:extLst>
          </p:cNvPr>
          <p:cNvSpPr>
            <a:spLocks noGrp="1"/>
          </p:cNvSpPr>
          <p:nvPr>
            <p:ph idx="1"/>
          </p:nvPr>
        </p:nvSpPr>
        <p:spPr/>
        <p:txBody>
          <a:bodyPr vert="horz" lIns="91440" tIns="45720" rIns="91440" bIns="45720" rtlCol="0" anchor="t">
            <a:normAutofit/>
          </a:bodyPr>
          <a:lstStyle/>
          <a:p>
            <a:r>
              <a:rPr lang="en-US" dirty="0">
                <a:cs typeface="Calibri"/>
              </a:rPr>
              <a:t>Understood the flow of previous code.</a:t>
            </a:r>
          </a:p>
          <a:p>
            <a:r>
              <a:rPr lang="en-US" dirty="0">
                <a:cs typeface="Calibri"/>
              </a:rPr>
              <a:t>Proposed few possible approaches to find proficiency on grade domain level.</a:t>
            </a:r>
          </a:p>
          <a:p>
            <a:r>
              <a:rPr lang="en-US" dirty="0">
                <a:cs typeface="Calibri"/>
              </a:rPr>
              <a:t>Finalized an approach and discussed it with the mentor.</a:t>
            </a:r>
          </a:p>
        </p:txBody>
      </p:sp>
    </p:spTree>
    <p:extLst>
      <p:ext uri="{BB962C8B-B14F-4D97-AF65-F5344CB8AC3E}">
        <p14:creationId xmlns:p14="http://schemas.microsoft.com/office/powerpoint/2010/main" val="246450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42010-014F-406C-9684-33A9137348CA}"/>
              </a:ext>
            </a:extLst>
          </p:cNvPr>
          <p:cNvSpPr>
            <a:spLocks noGrp="1"/>
          </p:cNvSpPr>
          <p:nvPr>
            <p:ph type="title"/>
          </p:nvPr>
        </p:nvSpPr>
        <p:spPr/>
        <p:txBody>
          <a:bodyPr/>
          <a:lstStyle/>
          <a:p>
            <a:r>
              <a:rPr lang="en-US" dirty="0">
                <a:cs typeface="Calibri"/>
              </a:rPr>
              <a:t>Modifying Proficiency code.</a:t>
            </a:r>
            <a:endParaRPr lang="en-US" dirty="0"/>
          </a:p>
        </p:txBody>
      </p:sp>
      <p:sp>
        <p:nvSpPr>
          <p:cNvPr id="3" name="Content Placeholder 2">
            <a:extLst>
              <a:ext uri="{FF2B5EF4-FFF2-40B4-BE49-F238E27FC236}">
                <a16:creationId xmlns:a16="http://schemas.microsoft.com/office/drawing/2014/main" id="{200D334F-C255-4F48-8E14-AF81EB8D193E}"/>
              </a:ext>
            </a:extLst>
          </p:cNvPr>
          <p:cNvSpPr>
            <a:spLocks noGrp="1"/>
          </p:cNvSpPr>
          <p:nvPr>
            <p:ph idx="1"/>
          </p:nvPr>
        </p:nvSpPr>
        <p:spPr/>
        <p:txBody>
          <a:bodyPr vert="horz" lIns="91440" tIns="45720" rIns="91440" bIns="45720" rtlCol="0" anchor="t">
            <a:normAutofit/>
          </a:bodyPr>
          <a:lstStyle/>
          <a:p>
            <a:r>
              <a:rPr lang="en-US" dirty="0">
                <a:cs typeface="Calibri"/>
              </a:rPr>
              <a:t>Started implementing the modifications.</a:t>
            </a:r>
          </a:p>
          <a:p>
            <a:r>
              <a:rPr lang="en-US" dirty="0">
                <a:cs typeface="Calibri"/>
              </a:rPr>
              <a:t>Trying to figure out an efficient way to find all competencies in each grade domain and the competencies for user has given some assessment.</a:t>
            </a:r>
          </a:p>
          <a:p>
            <a:r>
              <a:rPr lang="en-US" dirty="0">
                <a:cs typeface="Calibri"/>
              </a:rPr>
              <a:t>As there is no space on server so facing difficulty in running the test code.</a:t>
            </a:r>
          </a:p>
          <a:p>
            <a:r>
              <a:rPr lang="en-US" dirty="0">
                <a:cs typeface="Calibri"/>
              </a:rPr>
              <a:t>Facing difficulty in modifying the previously written functions with new requirements. </a:t>
            </a:r>
          </a:p>
          <a:p>
            <a:pPr>
              <a:buNone/>
            </a:pPr>
            <a:r>
              <a:rPr lang="en-US" sz="1400" dirty="0">
                <a:cs typeface="Calibri"/>
              </a:rPr>
              <a:t>Code :- </a:t>
            </a:r>
            <a:r>
              <a:rPr lang="en-US" sz="1400" dirty="0">
                <a:cs typeface="Calibri"/>
                <a:hlinkClick r:id="rId2"/>
              </a:rPr>
              <a:t>https://github.com/udjindal/WSL_LAB/blob/master/proficiency.java</a:t>
            </a:r>
            <a:endParaRPr lang="en-US">
              <a:cs typeface="Calibri"/>
            </a:endParaRPr>
          </a:p>
          <a:p>
            <a:pPr>
              <a:buNone/>
            </a:pPr>
            <a:endParaRPr lang="en-US" sz="1400" dirty="0">
              <a:cs typeface="Calibri"/>
            </a:endParaRPr>
          </a:p>
          <a:p>
            <a:endParaRPr lang="en-US" dirty="0">
              <a:cs typeface="Calibri"/>
            </a:endParaRPr>
          </a:p>
        </p:txBody>
      </p:sp>
    </p:spTree>
    <p:extLst>
      <p:ext uri="{BB962C8B-B14F-4D97-AF65-F5344CB8AC3E}">
        <p14:creationId xmlns:p14="http://schemas.microsoft.com/office/powerpoint/2010/main" val="2521861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Education 16x9">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ducation_16x9.potx" id="{AA5F22BC-61EA-4F01-AB22-75117871E196}" vid="{BD0EB374-1DDC-4F15-88A9-D386288C58A6}"/>
    </a:ext>
  </a:extLst>
</a:theme>
</file>

<file path=ppt/theme/theme2.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141aba3b8f8cb7f331be6546df69db50">
  <xsd:schema xmlns:xsd="http://www.w3.org/2001/XMLSchema" xmlns:xs="http://www.w3.org/2001/XMLSchema" xmlns:p="http://schemas.microsoft.com/office/2006/metadata/properties" targetNamespace="http://schemas.microsoft.com/office/2006/metadata/properties" ma:root="true" ma:fieldsID="f8e4ef66d87525153bd8907774ed28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1BC99BC-3A63-4255-9D4F-38C5B80A319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896FEF9-821E-45A6-82F2-0B1CE4CD8C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9F7A874A-6E55-415B-9061-8B2D43DC2F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108</Words>
  <Application>Microsoft Office PowerPoint</Application>
  <PresentationFormat>Widescreen</PresentationFormat>
  <Paragraphs>39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Education 16x9</vt:lpstr>
      <vt:lpstr>Learning Big Tables</vt:lpstr>
      <vt:lpstr>Learning Vector</vt:lpstr>
      <vt:lpstr>Getting familiar with Gooru server space. </vt:lpstr>
      <vt:lpstr>Understanding Previous work. </vt:lpstr>
      <vt:lpstr>Working on pseudo algorithm for authority and citizenship. </vt:lpstr>
      <vt:lpstr>Implementing Algorithm for citizenship and Authority.</vt:lpstr>
      <vt:lpstr>Changing Authority and Citizenship.</vt:lpstr>
      <vt:lpstr>Understanding previous code for proficiency.</vt:lpstr>
      <vt:lpstr>Modifying Proficiency code.</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Gooru Project</dc:title>
  <dc:creator/>
  <cp:lastModifiedBy/>
  <cp:revision>244</cp:revision>
  <dcterms:created xsi:type="dcterms:W3CDTF">2012-09-21T18:31:34Z</dcterms:created>
  <dcterms:modified xsi:type="dcterms:W3CDTF">2018-10-24T07:49:19Z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