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58"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8A7B6-E602-3AC8-F9BE-FAA02ED5F45A}" v="19" dt="2018-09-11T19:11:13.98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80" d="100"/>
          <a:sy n="80" d="100"/>
        </p:scale>
        <p:origin x="444" y="96"/>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9/11/2018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9/11/2018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t>Click to edit Master title style</a:t>
            </a: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11" name="Date Placeholder 10"/>
          <p:cNvSpPr>
            <a:spLocks noGrp="1"/>
          </p:cNvSpPr>
          <p:nvPr>
            <p:ph type="dt" sz="half" idx="10"/>
          </p:nvPr>
        </p:nvSpPr>
        <p:spPr/>
        <p:txBody>
          <a:bodyPr/>
          <a:lstStyle/>
          <a:p>
            <a:fld id="{2CCFE9AC-F15C-4FA0-A6F1-298829FA691D}" type="datetimeFigureOut">
              <a:rPr lang="en-US"/>
              <a:t>9/11/2018</a:t>
            </a:fld>
            <a:endParaRPr/>
          </a:p>
        </p:txBody>
      </p:sp>
      <p:sp>
        <p:nvSpPr>
          <p:cNvPr id="12" name="Footer Placeholder 11"/>
          <p:cNvSpPr>
            <a:spLocks noGrp="1"/>
          </p:cNvSpPr>
          <p:nvPr>
            <p:ph type="ftr" sz="quarter" idx="11"/>
          </p:nvPr>
        </p:nvSpPr>
        <p:spPr/>
        <p:txBody>
          <a:bodyPr/>
          <a:lstStyle/>
          <a:p>
            <a:endParaRPr/>
          </a:p>
        </p:txBody>
      </p:sp>
      <p:sp>
        <p:nvSpPr>
          <p:cNvPr id="13" name="Slide Number Placeholder 12"/>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2CCFE9AC-F15C-4FA0-A6F1-298829FA691D}" type="datetimeFigureOut">
              <a:rPr lang="en-US"/>
              <a:t>9/11/2018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78199" y="462249"/>
            <a:ext cx="9693088" cy="5714714"/>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9/11/2018</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66348" y="462249"/>
            <a:ext cx="1370886" cy="5714714"/>
          </a:xfrm>
        </p:spPr>
        <p:txBody>
          <a:bodyPr vert="eaVert"/>
          <a:lstStyle/>
          <a:p>
            <a:r>
              <a:t>Click to edit Master title style</a:t>
            </a: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2CCFE9AC-F15C-4FA0-A6F1-298829FA691D}" type="datetimeFigureOut">
              <a:rPr lang="en-US"/>
              <a:t>9/11/2018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t>Click to edit Master title style</a:t>
            </a: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2CCFE9AC-F15C-4FA0-A6F1-298829FA691D}" type="datetimeFigureOut">
              <a:rPr lang="en-US"/>
              <a:t>9/11/2018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280160" y="2194560"/>
            <a:ext cx="4489704" cy="3986784"/>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415368" y="2194560"/>
            <a:ext cx="4493424" cy="3986784"/>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2CCFE9AC-F15C-4FA0-A6F1-298829FA691D}" type="datetimeFigureOut">
              <a:rPr lang="en-US"/>
              <a:t>9/11/2018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2CCFE9AC-F15C-4FA0-A6F1-298829FA691D}" type="datetimeFigureOut">
              <a:rPr lang="en-US"/>
              <a:t>9/11/2018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2CCFE9AC-F15C-4FA0-A6F1-298829FA691D}" type="datetimeFigureOut">
              <a:rPr lang="en-US"/>
              <a:t>9/11/2018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9/11/2018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t>Click to edit Master title style</a:t>
            </a:r>
          </a:p>
        </p:txBody>
      </p:sp>
      <p:sp>
        <p:nvSpPr>
          <p:cNvPr id="3" name="Content Placeholder 2"/>
          <p:cNvSpPr>
            <a:spLocks noGrp="1"/>
          </p:cNvSpPr>
          <p:nvPr>
            <p:ph idx="1"/>
          </p:nvPr>
        </p:nvSpPr>
        <p:spPr>
          <a:xfrm>
            <a:off x="5518896" y="2465294"/>
            <a:ext cx="5389895" cy="4392706"/>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a:t>9/11/2018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t>Click to edit Master title style</a:t>
            </a:r>
          </a:p>
        </p:txBody>
      </p:sp>
      <p:sp>
        <p:nvSpPr>
          <p:cNvPr id="3" name="Picture Placeholder 2"/>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a:t>9/11/2018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t>Click to edit Master title style</a:t>
            </a:r>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FE9AC-F15C-4FA0-A6F1-298829FA691D}" type="datetimeFigureOut">
              <a:rPr lang="en-US"/>
              <a:t>9/11/2018</a:t>
            </a:fld>
            <a:endParaRPr/>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66BE7-899D-4075-917F-DBDE33B6B692}" type="slidenum">
              <a:rPr/>
              <a:t>‹#›</a:t>
            </a:fld>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udjindal/WSL_LAB/blob/master/wsl.c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udjindal/WSL_LAB/blob/master/auth_citi_score.csv" TargetMode="External"/><Relationship Id="rId2" Type="http://schemas.openxmlformats.org/officeDocument/2006/relationships/hyperlink" Target="https://github.com/udjindal/WSL_LAB/blob/master/wsl.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Gooru</a:t>
            </a:r>
            <a:r>
              <a:rPr lang="en-US" dirty="0">
                <a:cs typeface="Calibri"/>
              </a:rPr>
              <a:t> Project</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Filling learning big table.</a:t>
            </a:r>
            <a:endParaRPr lang="en-US" dirty="0"/>
          </a:p>
          <a:p>
            <a:r>
              <a:rPr lang="en-US" dirty="0">
                <a:cs typeface="Calibri"/>
              </a:rPr>
              <a:t>Mentor:- </a:t>
            </a:r>
            <a:r>
              <a:rPr lang="en-US" dirty="0" err="1">
                <a:cs typeface="Calibri"/>
              </a:rPr>
              <a:t>Praseeda</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3733-39E2-4E37-853A-FCF60ABF8162}"/>
              </a:ext>
            </a:extLst>
          </p:cNvPr>
          <p:cNvSpPr>
            <a:spLocks noGrp="1"/>
          </p:cNvSpPr>
          <p:nvPr>
            <p:ph type="title"/>
          </p:nvPr>
        </p:nvSpPr>
        <p:spPr/>
        <p:txBody>
          <a:bodyPr/>
          <a:lstStyle/>
          <a:p>
            <a:r>
              <a:rPr lang="en-US" dirty="0">
                <a:cs typeface="Calibri"/>
              </a:rPr>
              <a:t>Learning Vector</a:t>
            </a:r>
          </a:p>
        </p:txBody>
      </p:sp>
      <p:sp>
        <p:nvSpPr>
          <p:cNvPr id="3" name="Content Placeholder 2">
            <a:extLst>
              <a:ext uri="{FF2B5EF4-FFF2-40B4-BE49-F238E27FC236}">
                <a16:creationId xmlns:a16="http://schemas.microsoft.com/office/drawing/2014/main" id="{0066F31A-9439-42AD-9877-854E31DFB993}"/>
              </a:ext>
            </a:extLst>
          </p:cNvPr>
          <p:cNvSpPr>
            <a:spLocks noGrp="1"/>
          </p:cNvSpPr>
          <p:nvPr>
            <p:ph idx="1"/>
          </p:nvPr>
        </p:nvSpPr>
        <p:spPr>
          <a:xfrm>
            <a:off x="899161" y="1930554"/>
            <a:ext cx="10009631" cy="4924773"/>
          </a:xfrm>
        </p:spPr>
        <p:txBody>
          <a:bodyPr vert="horz" lIns="91440" tIns="45720" rIns="91440" bIns="45720" rtlCol="0" anchor="t">
            <a:normAutofit/>
          </a:bodyPr>
          <a:lstStyle/>
          <a:p>
            <a:pPr marL="342900" indent="-342900">
              <a:spcBef>
                <a:spcPts val="1000"/>
              </a:spcBef>
            </a:pPr>
            <a:r>
              <a:rPr lang="en-US" dirty="0">
                <a:cs typeface="Calibri"/>
              </a:rPr>
              <a:t>Learner vector consists of following dimensions :-</a:t>
            </a:r>
          </a:p>
          <a:p>
            <a:pPr marL="742950" lvl="1" indent="-285750">
              <a:spcBef>
                <a:spcPts val="1000"/>
              </a:spcBef>
              <a:buAutoNum type="arabicPeriod"/>
            </a:pPr>
            <a:r>
              <a:rPr lang="en-US" dirty="0">
                <a:cs typeface="Calibri"/>
              </a:rPr>
              <a:t>Progress :- It has two parts skyline and status. Skyline contains all the highest competencies of every unit which is completed by the user in a subject. While status maintain record of badge, start time, end time, </a:t>
            </a:r>
            <a:r>
              <a:rPr lang="en-US" dirty="0" err="1">
                <a:cs typeface="Calibri"/>
              </a:rPr>
              <a:t>current_status</a:t>
            </a:r>
            <a:r>
              <a:rPr lang="en-US" dirty="0">
                <a:cs typeface="Calibri"/>
              </a:rPr>
              <a:t> </a:t>
            </a:r>
            <a:r>
              <a:rPr lang="en-US" dirty="0" err="1">
                <a:cs typeface="Calibri"/>
              </a:rPr>
              <a:t>etc</a:t>
            </a:r>
            <a:r>
              <a:rPr lang="en-US" dirty="0">
                <a:cs typeface="Calibri"/>
              </a:rPr>
              <a:t> for all the competencies.  </a:t>
            </a:r>
          </a:p>
          <a:p>
            <a:pPr marL="800100" lvl="1" indent="-342900">
              <a:spcBef>
                <a:spcPts val="1000"/>
              </a:spcBef>
              <a:buAutoNum type="arabicPeriod"/>
            </a:pPr>
            <a:r>
              <a:rPr lang="en-US" dirty="0">
                <a:cs typeface="Calibri"/>
              </a:rPr>
              <a:t>Proficiency :-The proficiency score of a learner is the expected value of the badge that the learner is likely to obtain, if the learner takes an arbitrary signature assessment at an arbitrary competency node (after completing its corresponding learning activity). The expected value is calculated by computing the average percentile score across all badges earned by the learner, compared to others who have completed the corresponding signature assessment.</a:t>
            </a:r>
          </a:p>
          <a:p>
            <a:pPr marL="800100" lvl="1" indent="-342900">
              <a:spcBef>
                <a:spcPts val="1000"/>
              </a:spcBef>
              <a:buAutoNum type="arabicPeriod"/>
            </a:pPr>
            <a:r>
              <a:rPr lang="en-US" dirty="0">
                <a:cs typeface="Calibri"/>
              </a:rPr>
              <a:t>Authority &amp; Citizenship :- Authority and citizenship are considered duals of one another and are defined as follows: A good authority is one who is recognized by a good citizen, and a good citizen is one who recognizes good authorities.</a:t>
            </a:r>
          </a:p>
          <a:p>
            <a:endParaRPr lang="en-US" dirty="0">
              <a:cs typeface="Calibri"/>
            </a:endParaRPr>
          </a:p>
        </p:txBody>
      </p:sp>
    </p:spTree>
    <p:extLst>
      <p:ext uri="{BB962C8B-B14F-4D97-AF65-F5344CB8AC3E}">
        <p14:creationId xmlns:p14="http://schemas.microsoft.com/office/powerpoint/2010/main" val="236242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Getting familiar with </a:t>
            </a:r>
            <a:r>
              <a:rPr lang="en-US" dirty="0" err="1">
                <a:cs typeface="Calibri"/>
              </a:rPr>
              <a:t>Gooru</a:t>
            </a:r>
            <a:r>
              <a:rPr lang="en-US" dirty="0">
                <a:cs typeface="Calibri"/>
              </a:rPr>
              <a:t> server space. </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Got access to all the needed remote servers. </a:t>
            </a:r>
            <a:endParaRPr lang="en-US" dirty="0">
              <a:ea typeface="+mn-lt"/>
              <a:cs typeface="+mn-lt"/>
            </a:endParaRPr>
          </a:p>
          <a:p>
            <a:r>
              <a:rPr lang="en-US" dirty="0">
                <a:cs typeface="Calibri"/>
              </a:rPr>
              <a:t>Added in the </a:t>
            </a:r>
            <a:r>
              <a:rPr lang="en-US" dirty="0" err="1">
                <a:cs typeface="Calibri"/>
              </a:rPr>
              <a:t>Gooru</a:t>
            </a:r>
            <a:r>
              <a:rPr lang="en-US" dirty="0">
                <a:cs typeface="Calibri"/>
              </a:rPr>
              <a:t> organization on </a:t>
            </a:r>
            <a:r>
              <a:rPr lang="en-US" dirty="0" err="1">
                <a:cs typeface="Calibri"/>
              </a:rPr>
              <a:t>Github</a:t>
            </a:r>
            <a:r>
              <a:rPr lang="en-US" dirty="0">
                <a:cs typeface="Calibri"/>
              </a:rPr>
              <a:t>.</a:t>
            </a:r>
          </a:p>
          <a:p>
            <a:r>
              <a:rPr lang="en-US" dirty="0">
                <a:cs typeface="Calibri"/>
              </a:rPr>
              <a:t>Gained familiarity with </a:t>
            </a:r>
            <a:r>
              <a:rPr lang="en-US">
                <a:cs typeface="Calibri"/>
              </a:rPr>
              <a:t>Nucleus</a:t>
            </a:r>
            <a:r>
              <a:rPr lang="en-US" dirty="0">
                <a:cs typeface="Calibri"/>
              </a:rPr>
              <a:t> and </a:t>
            </a:r>
            <a:r>
              <a:rPr lang="en-US" dirty="0" err="1">
                <a:cs typeface="Calibri"/>
              </a:rPr>
              <a:t>datascope</a:t>
            </a:r>
            <a:r>
              <a:rPr lang="en-US" dirty="0">
                <a:cs typeface="Calibri"/>
              </a:rPr>
              <a:t> databases.</a:t>
            </a:r>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Understanding Previous work. </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Read the research paper “Designing a Social Machine for Mediated Learning Environments”. </a:t>
            </a:r>
          </a:p>
          <a:p>
            <a:r>
              <a:rPr lang="en-US" dirty="0">
                <a:cs typeface="Calibri"/>
              </a:rPr>
              <a:t>Talked with the senior who was previously working on the same project who explained me the algorithms he implemented and all the previous work he did.</a:t>
            </a:r>
          </a:p>
          <a:p>
            <a:r>
              <a:rPr lang="en-US" dirty="0">
                <a:cs typeface="Calibri"/>
              </a:rPr>
              <a:t>Gave a talk on </a:t>
            </a:r>
            <a:r>
              <a:rPr lang="en-US" dirty="0" err="1">
                <a:cs typeface="Calibri"/>
              </a:rPr>
              <a:t>Gooru</a:t>
            </a:r>
            <a:r>
              <a:rPr lang="en-US" dirty="0">
                <a:cs typeface="Calibri"/>
              </a:rPr>
              <a:t> projects which was based on my understanding of </a:t>
            </a:r>
            <a:r>
              <a:rPr lang="en-US" dirty="0" err="1">
                <a:cs typeface="Calibri"/>
              </a:rPr>
              <a:t>Gooru</a:t>
            </a:r>
            <a:r>
              <a:rPr lang="en-US" dirty="0">
                <a:cs typeface="Calibri"/>
              </a:rPr>
              <a:t>.</a:t>
            </a:r>
          </a:p>
          <a:p>
            <a:endParaRPr lang="en-US" dirty="0">
              <a:cs typeface="Calibri"/>
            </a:endParaRPr>
          </a:p>
        </p:txBody>
      </p:sp>
    </p:spTree>
    <p:extLst>
      <p:ext uri="{BB962C8B-B14F-4D97-AF65-F5344CB8AC3E}">
        <p14:creationId xmlns:p14="http://schemas.microsoft.com/office/powerpoint/2010/main" val="326799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Working on pseudo algorithm for authority and citizenship. </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Proposed few changes in the pseudo algorithm and confirmed them with the professor in the talk on </a:t>
            </a:r>
            <a:r>
              <a:rPr lang="en-US" dirty="0" err="1">
                <a:cs typeface="Calibri"/>
              </a:rPr>
              <a:t>Gooru</a:t>
            </a:r>
            <a:r>
              <a:rPr lang="en-US" dirty="0">
                <a:cs typeface="Calibri"/>
              </a:rPr>
              <a:t> project. </a:t>
            </a:r>
          </a:p>
          <a:p>
            <a:r>
              <a:rPr lang="en-US" dirty="0">
                <a:cs typeface="Calibri"/>
              </a:rPr>
              <a:t>Implemented a sample code based on the finalized algorithm for the proof of concept. Used manually created test data.</a:t>
            </a:r>
          </a:p>
          <a:p>
            <a:pPr marL="0" indent="0">
              <a:buNone/>
            </a:pPr>
            <a:r>
              <a:rPr lang="en-US" sz="1600" dirty="0">
                <a:cs typeface="Calibri"/>
              </a:rPr>
              <a:t>Sample code:- </a:t>
            </a:r>
            <a:r>
              <a:rPr lang="en-US" sz="1600" dirty="0">
                <a:cs typeface="Calibri"/>
                <a:hlinkClick r:id="rId2"/>
              </a:rPr>
              <a:t>https://github.com/udjindal/WSL_LAB/blob/master/wsl.cpp</a:t>
            </a:r>
          </a:p>
          <a:p>
            <a:pPr>
              <a:buNone/>
            </a:pPr>
            <a:endParaRPr lang="en-US" sz="1600" dirty="0">
              <a:cs typeface="Calibri"/>
              <a:hlinkClick r:id="rId2"/>
            </a:endParaRPr>
          </a:p>
        </p:txBody>
      </p:sp>
      <p:pic>
        <p:nvPicPr>
          <p:cNvPr id="2" name="Picture 2" descr="A screenshot of a computer&#10;&#10;Description generated with very high confidence">
            <a:extLst>
              <a:ext uri="{FF2B5EF4-FFF2-40B4-BE49-F238E27FC236}">
                <a16:creationId xmlns:a16="http://schemas.microsoft.com/office/drawing/2014/main" id="{C76D99B4-2517-419C-9DB7-6002BFC5533E}"/>
              </a:ext>
            </a:extLst>
          </p:cNvPr>
          <p:cNvPicPr>
            <a:picLocks noChangeAspect="1"/>
          </p:cNvPicPr>
          <p:nvPr/>
        </p:nvPicPr>
        <p:blipFill rotWithShape="1">
          <a:blip r:embed="rId3"/>
          <a:srcRect t="7715" r="63117" b="58502"/>
          <a:stretch/>
        </p:blipFill>
        <p:spPr>
          <a:xfrm>
            <a:off x="1392677" y="4294965"/>
            <a:ext cx="4796722" cy="2374077"/>
          </a:xfrm>
          <a:prstGeom prst="rect">
            <a:avLst/>
          </a:prstGeom>
        </p:spPr>
      </p:pic>
    </p:spTree>
    <p:extLst>
      <p:ext uri="{BB962C8B-B14F-4D97-AF65-F5344CB8AC3E}">
        <p14:creationId xmlns:p14="http://schemas.microsoft.com/office/powerpoint/2010/main" val="107795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Implementing Algorithm for citizenship and Authority</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Implemented code based on finalized algorithm for the real data.</a:t>
            </a:r>
            <a:endParaRPr lang="en-US" dirty="0" err="1">
              <a:cs typeface="Calibri"/>
            </a:endParaRPr>
          </a:p>
          <a:p>
            <a:r>
              <a:rPr lang="en-US" dirty="0">
                <a:cs typeface="Calibri"/>
              </a:rPr>
              <a:t>Put placeholders for the data which is not available.</a:t>
            </a:r>
          </a:p>
          <a:p>
            <a:pPr>
              <a:buNone/>
            </a:pPr>
            <a:r>
              <a:rPr lang="en-US" sz="1600" dirty="0">
                <a:cs typeface="Calibri"/>
              </a:rPr>
              <a:t>Code:- </a:t>
            </a:r>
            <a:r>
              <a:rPr lang="en-US" sz="1600" dirty="0">
                <a:cs typeface="Calibri"/>
                <a:hlinkClick r:id="rId2"/>
              </a:rPr>
              <a:t>https://github.com/udjindal/WSL_LAB/blob/master/wsl.py</a:t>
            </a:r>
            <a:endParaRPr lang="en-US">
              <a:cs typeface="Calibri"/>
            </a:endParaRPr>
          </a:p>
          <a:p>
            <a:pPr>
              <a:buNone/>
            </a:pPr>
            <a:r>
              <a:rPr lang="en-US" sz="1600" dirty="0">
                <a:cs typeface="Calibri"/>
              </a:rPr>
              <a:t>Output:- </a:t>
            </a:r>
            <a:r>
              <a:rPr lang="en-US" sz="1600" dirty="0">
                <a:cs typeface="Calibri"/>
                <a:hlinkClick r:id="rId3"/>
              </a:rPr>
              <a:t>https://github.com/udjindal/WSL_LAB/blob/master/auth_citi_score.csv</a:t>
            </a:r>
            <a:endParaRPr lang="en-US" sz="1600" dirty="0">
              <a:cs typeface="Calibri"/>
            </a:endParaRPr>
          </a:p>
          <a:p>
            <a:pPr>
              <a:buNone/>
            </a:pPr>
            <a:endParaRPr lang="en-US" sz="1600" dirty="0">
              <a:cs typeface="Calibri"/>
            </a:endParaRPr>
          </a:p>
          <a:p>
            <a:pPr>
              <a:buNone/>
            </a:pPr>
            <a:endParaRPr lang="en-US" sz="1600" dirty="0">
              <a:cs typeface="Calibri"/>
            </a:endParaRPr>
          </a:p>
        </p:txBody>
      </p:sp>
    </p:spTree>
    <p:extLst>
      <p:ext uri="{BB962C8B-B14F-4D97-AF65-F5344CB8AC3E}">
        <p14:creationId xmlns:p14="http://schemas.microsoft.com/office/powerpoint/2010/main" val="71107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Future Work</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As decided in the last meeting with </a:t>
            </a:r>
            <a:r>
              <a:rPr lang="en-US" dirty="0" err="1">
                <a:cs typeface="Calibri"/>
              </a:rPr>
              <a:t>Gooru</a:t>
            </a:r>
            <a:r>
              <a:rPr lang="en-US" dirty="0">
                <a:cs typeface="Calibri"/>
              </a:rPr>
              <a:t> team, authority and citizenship scores is needed to be on grade and domain level which was previously on subject level. The implemented algorithm is currently on subject level. </a:t>
            </a:r>
          </a:p>
          <a:p>
            <a:r>
              <a:rPr lang="en-US" dirty="0">
                <a:cs typeface="Calibri"/>
              </a:rPr>
              <a:t>For calculating authority and citizenship score on grade and domain level proficiency score will also be needed on grade and domain level which is also currently on subject level. </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59804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ducation_16x9.potx" id="{AA5F22BC-61EA-4F01-AB22-75117871E196}" vid="{BD0EB374-1DDC-4F15-88A9-D386288C58A6}"/>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96FEF9-821E-45A6-82F2-0B1CE4CD8C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1BC99BC-3A63-4255-9D4F-38C5B80A31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7A874A-6E55-415B-9061-8B2D43DC2F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Words>
  <Application>Microsoft Office PowerPoint</Application>
  <PresentationFormat>Widescreen</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Education 16x9</vt:lpstr>
      <vt:lpstr>Gooru Project</vt:lpstr>
      <vt:lpstr>Learning Vector</vt:lpstr>
      <vt:lpstr>Getting familiar with Gooru server space. </vt:lpstr>
      <vt:lpstr>Understanding Previous work. </vt:lpstr>
      <vt:lpstr>Working on pseudo algorithm for authority and citizenship. </vt:lpstr>
      <vt:lpstr>Implementing Algorithm for citizenship and Authority</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Gooru Project</dc:title>
  <dc:creator/>
  <cp:lastModifiedBy/>
  <cp:revision>86</cp:revision>
  <dcterms:created xsi:type="dcterms:W3CDTF">2012-09-21T18:31:34Z</dcterms:created>
  <dcterms:modified xsi:type="dcterms:W3CDTF">2018-09-11T19:35:43Z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