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73FC8-BDD3-4D37-A36C-A0E7B2CCFCD9}" v="58" dt="2024-01-15T03:47:24.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A27A6-7485-4177-A92B-E97125333D3B}"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59CC5-6508-4EA3-A4C9-A2779572171F}" type="slidenum">
              <a:rPr lang="en-IN" smtClean="0"/>
              <a:t>‹#›</a:t>
            </a:fld>
            <a:endParaRPr lang="en-IN"/>
          </a:p>
        </p:txBody>
      </p:sp>
    </p:spTree>
    <p:extLst>
      <p:ext uri="{BB962C8B-B14F-4D97-AF65-F5344CB8AC3E}">
        <p14:creationId xmlns:p14="http://schemas.microsoft.com/office/powerpoint/2010/main" val="136776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393E52-A53B-406B-8791-025ED3E4A910}"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AEA3-1904-63FC-E1FF-F50BE48E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4587DF-158A-191C-5568-E7B61FE11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59742A-9252-FDAF-2DB4-A065151C2387}"/>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24D044D1-D7F0-2572-1EC3-27FEDCBF7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6D4F3-DC44-3668-F4D9-206639F51CC5}"/>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178478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BB33-E88B-9FE7-E228-23EA177633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0775B8-101C-72DB-B4EB-68E83E289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A9E97-8E7B-79ED-C5F2-41601E76E746}"/>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6A0E97B9-7A19-DA57-FB05-AB4E53FEE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77CE9-D1F8-DF1A-C48B-941B310318B1}"/>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290707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87904-A60F-5DCB-E9E7-4FFF79727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BAB04-1537-CEF3-E02E-51BBA95E6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F50FB-DB54-6331-8AFC-7400F84855DB}"/>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9A75A9F8-A664-714C-6B40-9DE196112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1E75E-FB20-2CE0-6CAF-F6D2D6F6A9AE}"/>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32911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024A-1370-1F65-74A3-A5D947F111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F3750-6D82-08FE-AFB5-D6834550A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C9AD0-A521-F338-D8B7-23291B75F6F2}"/>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DDA7C37D-0812-99E8-F260-777BB3849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7F012-D1C5-BC3D-7D80-A7ED680E77E7}"/>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407958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8712-1038-8B1E-0E98-1DDD8575C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2A1429-30D2-F37E-9D61-9980FBC8CC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F5AEF-3322-54E2-FFF4-77C3523E22BF}"/>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7DFE650A-544C-71CF-944B-85763763E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4D31F-7010-0201-365A-EFDECE71D6E6}"/>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174381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046B-F00D-15AA-2144-D2BE30082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3FD60F-45D4-9B2A-F7A9-BFFA103C5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B504A6-093A-A048-4E6A-B3F8ADC47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0C6C78-303B-944C-E927-29AAB33EF62E}"/>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6" name="Footer Placeholder 5">
            <a:extLst>
              <a:ext uri="{FF2B5EF4-FFF2-40B4-BE49-F238E27FC236}">
                <a16:creationId xmlns:a16="http://schemas.microsoft.com/office/drawing/2014/main" id="{EE723600-549E-9706-BD37-332988D569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4BD3A7-094A-AEFD-76C1-CF658A1ACEC2}"/>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156493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7B53-046E-B173-64D2-F947FA7342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DA1777-9F77-BEDE-6125-5182FABF3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4D98F-8B7C-DBFB-1D60-AE9BA33E7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A39964-AA42-43D0-E826-261B908BC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D881C-C017-7514-02F5-7C6F400EF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2D491C-A89F-DA2B-4262-5B935A1A3142}"/>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8" name="Footer Placeholder 7">
            <a:extLst>
              <a:ext uri="{FF2B5EF4-FFF2-40B4-BE49-F238E27FC236}">
                <a16:creationId xmlns:a16="http://schemas.microsoft.com/office/drawing/2014/main" id="{0146F0FD-A2E3-C08C-1A60-7C8F06E7D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F2BE54-905D-F1D3-1A6D-1E570AE046C3}"/>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412417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83FE-703A-78B3-4A48-9755D0B20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8967B7-6BD0-5BE0-9D59-A4C30CB446F3}"/>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4" name="Footer Placeholder 3">
            <a:extLst>
              <a:ext uri="{FF2B5EF4-FFF2-40B4-BE49-F238E27FC236}">
                <a16:creationId xmlns:a16="http://schemas.microsoft.com/office/drawing/2014/main" id="{5A54022E-1759-645D-DE75-CA73019C6C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5EC585-F48E-5DDF-A336-9D7BBF28C435}"/>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250640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D5CBA-F140-ADB6-DCF7-00D07BC29CB8}"/>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3" name="Footer Placeholder 2">
            <a:extLst>
              <a:ext uri="{FF2B5EF4-FFF2-40B4-BE49-F238E27FC236}">
                <a16:creationId xmlns:a16="http://schemas.microsoft.com/office/drawing/2014/main" id="{F4EF21D6-1FAD-0596-1054-C31AA9D15B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F94E0-B96A-FC4F-1613-F38928DEAAC5}"/>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12013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8245-90E6-4000-682C-5B8E978FF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2EB336-C3DA-E1B0-B301-5B6C97686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187C0C-2BAB-3FE1-5A48-957CB0B45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BE42A-C936-8EFD-284A-246542BFBF63}"/>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6" name="Footer Placeholder 5">
            <a:extLst>
              <a:ext uri="{FF2B5EF4-FFF2-40B4-BE49-F238E27FC236}">
                <a16:creationId xmlns:a16="http://schemas.microsoft.com/office/drawing/2014/main" id="{FAEB4540-E788-476D-7169-70F3BECB6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4879E9-666B-BE4F-B0D6-D503ACC80846}"/>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220769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7B0C-FE19-FF95-355A-9FBD703A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4B15BC-E14F-C774-30CF-9E0475961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416A6-B41F-29C7-7652-1F2659ED8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2EB8C-0F0E-78EA-501C-762A35242747}"/>
              </a:ext>
            </a:extLst>
          </p:cNvPr>
          <p:cNvSpPr>
            <a:spLocks noGrp="1"/>
          </p:cNvSpPr>
          <p:nvPr>
            <p:ph type="dt" sz="half" idx="10"/>
          </p:nvPr>
        </p:nvSpPr>
        <p:spPr/>
        <p:txBody>
          <a:bodyPr/>
          <a:lstStyle/>
          <a:p>
            <a:fld id="{CCA2F055-4055-4D91-B52A-B2D4F879AD89}" type="datetimeFigureOut">
              <a:rPr lang="en-IN" smtClean="0"/>
              <a:t>18-01-2024</a:t>
            </a:fld>
            <a:endParaRPr lang="en-IN"/>
          </a:p>
        </p:txBody>
      </p:sp>
      <p:sp>
        <p:nvSpPr>
          <p:cNvPr id="6" name="Footer Placeholder 5">
            <a:extLst>
              <a:ext uri="{FF2B5EF4-FFF2-40B4-BE49-F238E27FC236}">
                <a16:creationId xmlns:a16="http://schemas.microsoft.com/office/drawing/2014/main" id="{51701A53-E93E-4F46-2DF4-B0F8A4454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ECBDEC-7E2A-711F-1B4E-4ECB64088204}"/>
              </a:ext>
            </a:extLst>
          </p:cNvPr>
          <p:cNvSpPr>
            <a:spLocks noGrp="1"/>
          </p:cNvSpPr>
          <p:nvPr>
            <p:ph type="sldNum" sz="quarter" idx="12"/>
          </p:nvPr>
        </p:nvSpPr>
        <p:spPr/>
        <p:txBody>
          <a:bodyPr/>
          <a:lstStyle/>
          <a:p>
            <a:fld id="{C6323599-57EB-44E1-9516-CD9920B3DEEB}" type="slidenum">
              <a:rPr lang="en-IN" smtClean="0"/>
              <a:t>‹#›</a:t>
            </a:fld>
            <a:endParaRPr lang="en-IN"/>
          </a:p>
        </p:txBody>
      </p:sp>
    </p:spTree>
    <p:extLst>
      <p:ext uri="{BB962C8B-B14F-4D97-AF65-F5344CB8AC3E}">
        <p14:creationId xmlns:p14="http://schemas.microsoft.com/office/powerpoint/2010/main" val="398201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39D60-62C5-C50E-D284-DE64325CE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5DD83A-77BA-6012-CD96-FA701B901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C784A-40C0-1C63-0768-94E705765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A2F055-4055-4D91-B52A-B2D4F879AD89}" type="datetimeFigureOut">
              <a:rPr lang="en-IN" smtClean="0"/>
              <a:t>18-01-2024</a:t>
            </a:fld>
            <a:endParaRPr lang="en-IN"/>
          </a:p>
        </p:txBody>
      </p:sp>
      <p:sp>
        <p:nvSpPr>
          <p:cNvPr id="5" name="Footer Placeholder 4">
            <a:extLst>
              <a:ext uri="{FF2B5EF4-FFF2-40B4-BE49-F238E27FC236}">
                <a16:creationId xmlns:a16="http://schemas.microsoft.com/office/drawing/2014/main" id="{4F4BE1DF-8F60-06FE-846C-23D6E2BCB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FD9A217-658B-1872-C04F-A0068CBD8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323599-57EB-44E1-9516-CD9920B3DEEB}" type="slidenum">
              <a:rPr lang="en-IN" smtClean="0"/>
              <a:t>‹#›</a:t>
            </a:fld>
            <a:endParaRPr lang="en-IN"/>
          </a:p>
        </p:txBody>
      </p:sp>
    </p:spTree>
    <p:extLst>
      <p:ext uri="{BB962C8B-B14F-4D97-AF65-F5344CB8AC3E}">
        <p14:creationId xmlns:p14="http://schemas.microsoft.com/office/powerpoint/2010/main" val="346018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10"/>
          </p:nvPr>
        </p:nvSpPr>
        <p:spPr/>
        <p:txBody>
          <a:bodyPr/>
          <a:lstStyle/>
          <a:p>
            <a:pPr>
              <a:defRPr/>
            </a:pPr>
            <a:r>
              <a:rPr lang="en-US" dirty="0"/>
              <a:t>21-Jan-2024</a:t>
            </a:r>
          </a:p>
        </p:txBody>
      </p:sp>
      <p:sp>
        <p:nvSpPr>
          <p:cNvPr id="8" name="Slide Number Placeholder 7"/>
          <p:cNvSpPr>
            <a:spLocks noGrp="1"/>
          </p:cNvSpPr>
          <p:nvPr>
            <p:ph type="sldNum" sz="quarter" idx="12"/>
          </p:nvPr>
        </p:nvSpPr>
        <p:spPr/>
        <p:txBody>
          <a:bodyPr/>
          <a:lstStyle/>
          <a:p>
            <a:pPr>
              <a:defRPr/>
            </a:pPr>
            <a:fld id="{90B84763-4738-479E-B74D-93965DB6CB04}" type="slidenum">
              <a:rPr lang="en-US"/>
              <a:pPr>
                <a:defRPr/>
              </a:pPr>
              <a:t>1</a:t>
            </a:fld>
            <a:endParaRPr lang="en-US" dirty="0"/>
          </a:p>
        </p:txBody>
      </p:sp>
      <p:sp>
        <p:nvSpPr>
          <p:cNvPr id="13313" name="Title 1"/>
          <p:cNvSpPr>
            <a:spLocks noGrp="1"/>
          </p:cNvSpPr>
          <p:nvPr>
            <p:ph type="ctrTitle" idx="4294967295"/>
          </p:nvPr>
        </p:nvSpPr>
        <p:spPr>
          <a:xfrm>
            <a:off x="1524000" y="0"/>
            <a:ext cx="9144000" cy="2286000"/>
          </a:xfrm>
          <a:solidFill>
            <a:schemeClr val="bg1"/>
          </a:solidFill>
          <a:ln>
            <a:solidFill>
              <a:schemeClr val="bg1"/>
            </a:solidFill>
          </a:ln>
        </p:spPr>
        <p:txBody>
          <a:bodyPr rtlCol="0">
            <a:noAutofit/>
          </a:bodyPr>
          <a:lstStyle/>
          <a:p>
            <a:pPr algn="ctr"/>
            <a:r>
              <a:rPr lang="en-US" sz="1800" b="1" dirty="0">
                <a:latin typeface="Times New Roman" pitchFamily="18" charset="0"/>
                <a:cs typeface="Times New Roman" pitchFamily="18" charset="0"/>
              </a:rPr>
              <a:t>SEMINAR PRESENTATION</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ON</a:t>
            </a:r>
            <a:br>
              <a:rPr lang="en-US" sz="1800" b="1">
                <a:latin typeface="Times New Roman" pitchFamily="18" charset="0"/>
                <a:cs typeface="Times New Roman" pitchFamily="18" charset="0"/>
              </a:rPr>
            </a:br>
            <a:r>
              <a:rPr lang="en-US" sz="3200" b="1">
                <a:solidFill>
                  <a:srgbClr val="002060"/>
                </a:solidFill>
                <a:latin typeface="Times New Roman" pitchFamily="18" charset="0"/>
                <a:cs typeface="Times New Roman" pitchFamily="18" charset="0"/>
              </a:rPr>
              <a:t>Creating a Chatbot </a:t>
            </a:r>
            <a:r>
              <a:rPr lang="en-US" sz="3200" b="1" dirty="0">
                <a:solidFill>
                  <a:srgbClr val="002060"/>
                </a:solidFill>
                <a:latin typeface="Times New Roman" pitchFamily="18" charset="0"/>
                <a:cs typeface="Times New Roman" pitchFamily="18" charset="0"/>
              </a:rPr>
              <a:t>for the Department of CSE</a:t>
            </a:r>
            <a:endParaRPr lang="en-IN" sz="3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4294967295"/>
          </p:nvPr>
        </p:nvSpPr>
        <p:spPr>
          <a:xfrm>
            <a:off x="1371600" y="1509712"/>
            <a:ext cx="9144000" cy="5029200"/>
          </a:xfrm>
        </p:spPr>
        <p:txBody>
          <a:bodyPr rtlCol="0">
            <a:normAutofit/>
          </a:bodyPr>
          <a:lstStyle/>
          <a:p>
            <a:pPr marL="265176" indent="-265176" algn="ctr">
              <a:buNone/>
              <a:defRPr/>
            </a:pPr>
            <a:endParaRPr lang="en-US" sz="1800" b="1" i="1" u="sng" dirty="0">
              <a:latin typeface="Times New Roman" pitchFamily="18" charset="0"/>
              <a:cs typeface="Times New Roman" pitchFamily="18" charset="0"/>
            </a:endParaRPr>
          </a:p>
          <a:p>
            <a:pPr marL="265176" indent="-265176" algn="ctr">
              <a:buNone/>
              <a:defRPr/>
            </a:pPr>
            <a:endParaRPr lang="en-US" sz="1800" b="1" i="1" dirty="0">
              <a:latin typeface="Times New Roman" pitchFamily="18" charset="0"/>
              <a:cs typeface="Times New Roman" pitchFamily="18" charset="0"/>
            </a:endParaRPr>
          </a:p>
          <a:p>
            <a:pPr marL="265176" indent="-265176" algn="ctr">
              <a:buNone/>
              <a:defRPr/>
            </a:pPr>
            <a:r>
              <a:rPr lang="en-US" sz="1800" b="1" i="1" dirty="0">
                <a:latin typeface="Times New Roman" pitchFamily="18" charset="0"/>
                <a:cs typeface="Times New Roman" pitchFamily="18" charset="0"/>
              </a:rPr>
              <a:t> Presented By:</a:t>
            </a:r>
          </a:p>
          <a:p>
            <a:pPr marL="265176" indent="-265176" algn="ctr">
              <a:buNone/>
              <a:defRPr/>
            </a:pPr>
            <a:r>
              <a:rPr lang="en-US" sz="1800" b="1" dirty="0">
                <a:latin typeface="Times New Roman" pitchFamily="18" charset="0"/>
                <a:cs typeface="Times New Roman" pitchFamily="18" charset="0"/>
              </a:rPr>
              <a:t>Udit Joshi</a:t>
            </a:r>
          </a:p>
          <a:p>
            <a:pPr marL="265176" indent="-265176" algn="ctr">
              <a:buNone/>
              <a:defRPr/>
            </a:pPr>
            <a:r>
              <a:rPr lang="en-US" sz="1800" b="1" dirty="0">
                <a:latin typeface="Times New Roman" pitchFamily="18" charset="0"/>
                <a:cs typeface="Times New Roman" pitchFamily="18" charset="0"/>
              </a:rPr>
              <a:t>B.TECH (CSE) – 2</a:t>
            </a:r>
            <a:r>
              <a:rPr lang="en-US" sz="1800" b="1" baseline="30000" dirty="0">
                <a:latin typeface="Times New Roman" pitchFamily="18" charset="0"/>
                <a:cs typeface="Times New Roman" pitchFamily="18" charset="0"/>
              </a:rPr>
              <a:t>nd</a:t>
            </a:r>
            <a:r>
              <a:rPr lang="en-US" sz="1800" b="1" dirty="0">
                <a:latin typeface="Times New Roman" pitchFamily="18" charset="0"/>
                <a:cs typeface="Times New Roman" pitchFamily="18" charset="0"/>
              </a:rPr>
              <a:t> year</a:t>
            </a:r>
          </a:p>
          <a:p>
            <a:pPr marL="265176" indent="-265176" algn="ctr">
              <a:buNone/>
              <a:defRPr/>
            </a:pPr>
            <a:r>
              <a:rPr lang="en-US" sz="1800" b="1" dirty="0">
                <a:latin typeface="Times New Roman" pitchFamily="18" charset="0"/>
                <a:cs typeface="Times New Roman" pitchFamily="18" charset="0"/>
              </a:rPr>
              <a:t>(Roll No. 2219841)</a:t>
            </a:r>
          </a:p>
          <a:p>
            <a:pPr marL="0" indent="0" algn="ctr">
              <a:lnSpc>
                <a:spcPct val="80000"/>
              </a:lnSpc>
              <a:buNone/>
              <a:defRPr/>
            </a:pPr>
            <a:endParaRPr lang="en-US" sz="1800" b="1" dirty="0"/>
          </a:p>
        </p:txBody>
      </p:sp>
      <p:sp>
        <p:nvSpPr>
          <p:cNvPr id="2054"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en-US" dirty="0"/>
          </a:p>
        </p:txBody>
      </p:sp>
      <p:pic>
        <p:nvPicPr>
          <p:cNvPr id="2055" name="Picture 5" descr="http://www.euttaranchal.com/education/colleges/images/graphic-era-dehradun.gif"/>
          <p:cNvPicPr>
            <a:picLocks noChangeAspect="1" noChangeArrowheads="1"/>
          </p:cNvPicPr>
          <p:nvPr/>
        </p:nvPicPr>
        <p:blipFill>
          <a:blip r:embed="rId3"/>
          <a:srcRect/>
          <a:stretch>
            <a:fillRect/>
          </a:stretch>
        </p:blipFill>
        <p:spPr bwMode="auto">
          <a:xfrm>
            <a:off x="5105400" y="3795712"/>
            <a:ext cx="1676400" cy="1452642"/>
          </a:xfrm>
          <a:prstGeom prst="rect">
            <a:avLst/>
          </a:prstGeom>
          <a:noFill/>
          <a:ln w="9525">
            <a:noFill/>
            <a:miter lim="800000"/>
            <a:headEnd/>
            <a:tailEnd/>
          </a:ln>
        </p:spPr>
      </p:pic>
      <p:sp>
        <p:nvSpPr>
          <p:cNvPr id="2056" name="Rectangle 6"/>
          <p:cNvSpPr>
            <a:spLocks noChangeArrowheads="1"/>
          </p:cNvSpPr>
          <p:nvPr/>
        </p:nvSpPr>
        <p:spPr bwMode="auto">
          <a:xfrm>
            <a:off x="1524000" y="5248354"/>
            <a:ext cx="9144000" cy="1107996"/>
          </a:xfrm>
          <a:prstGeom prst="rect">
            <a:avLst/>
          </a:prstGeom>
          <a:noFill/>
          <a:ln w="9525">
            <a:noFill/>
            <a:miter lim="800000"/>
            <a:headEnd/>
            <a:tailEnd/>
          </a:ln>
        </p:spPr>
        <p:txBody>
          <a:bodyPr wrap="square" anchor="ctr">
            <a:spAutoFit/>
          </a:bodyPr>
          <a:lstStyle/>
          <a:p>
            <a:pPr algn="ctr"/>
            <a:endParaRPr lang="en-US" sz="1600" b="1">
              <a:latin typeface="Times New Roman" pitchFamily="18" charset="0"/>
              <a:ea typeface="Calibri" pitchFamily="34" charset="0"/>
              <a:cs typeface="Times New Roman" pitchFamily="18" charset="0"/>
            </a:endParaRPr>
          </a:p>
          <a:p>
            <a:pPr algn="ctr"/>
            <a:r>
              <a:rPr lang="en-US" sz="1600" b="1">
                <a:latin typeface="Times New Roman" pitchFamily="18" charset="0"/>
                <a:ea typeface="Calibri" pitchFamily="34" charset="0"/>
                <a:cs typeface="Times New Roman" pitchFamily="18" charset="0"/>
              </a:rPr>
              <a:t>DEPARTMENT OF COMPUTER SCIENCE AND ENGINEERING</a:t>
            </a:r>
          </a:p>
          <a:p>
            <a:pPr algn="ctr"/>
            <a:r>
              <a:rPr lang="en-US" sz="1600" b="1">
                <a:latin typeface="Times New Roman" pitchFamily="18" charset="0"/>
                <a:ea typeface="Calibri" pitchFamily="34" charset="0"/>
                <a:cs typeface="Times New Roman" pitchFamily="18" charset="0"/>
              </a:rPr>
              <a:t>GRAPHIC ERA HILL UNIVERSITY, DEHRADUN</a:t>
            </a:r>
          </a:p>
          <a:p>
            <a:pPr algn="ctr"/>
            <a:endParaRPr lang="en-US" b="1" dirty="0">
              <a:latin typeface="Times New Roman" pitchFamily="18" charset="0"/>
              <a:ea typeface="Calibri" pitchFamily="34"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36F2-ED68-150B-259B-2BD705A6EFC5}"/>
              </a:ext>
            </a:extLst>
          </p:cNvPr>
          <p:cNvSpPr>
            <a:spLocks noGrp="1"/>
          </p:cNvSpPr>
          <p:nvPr>
            <p:ph type="title"/>
          </p:nvPr>
        </p:nvSpPr>
        <p:spPr/>
        <p:txBody>
          <a:bodyPr/>
          <a:lstStyle/>
          <a:p>
            <a:r>
              <a:rPr lang="en-IN" dirty="0">
                <a:solidFill>
                  <a:schemeClr val="accent5">
                    <a:lumMod val="50000"/>
                  </a:schemeClr>
                </a:solidFill>
                <a:latin typeface="Aharoni" panose="02010803020104030203" pitchFamily="2" charset="-79"/>
                <a:cs typeface="Aharoni" panose="02010803020104030203" pitchFamily="2" charset="-79"/>
              </a:rPr>
              <a:t>Sample Test Cases…</a:t>
            </a:r>
          </a:p>
        </p:txBody>
      </p:sp>
      <p:pic>
        <p:nvPicPr>
          <p:cNvPr id="5" name="Picture 4">
            <a:extLst>
              <a:ext uri="{FF2B5EF4-FFF2-40B4-BE49-F238E27FC236}">
                <a16:creationId xmlns:a16="http://schemas.microsoft.com/office/drawing/2014/main" id="{1CE7E8CD-FD14-67FB-E4E2-B57677DB17F7}"/>
              </a:ext>
            </a:extLst>
          </p:cNvPr>
          <p:cNvPicPr>
            <a:picLocks noChangeAspect="1"/>
          </p:cNvPicPr>
          <p:nvPr/>
        </p:nvPicPr>
        <p:blipFill>
          <a:blip r:embed="rId2"/>
          <a:stretch>
            <a:fillRect/>
          </a:stretch>
        </p:blipFill>
        <p:spPr>
          <a:xfrm>
            <a:off x="1446627" y="1408191"/>
            <a:ext cx="9298746" cy="5227992"/>
          </a:xfrm>
          <a:prstGeom prst="rect">
            <a:avLst/>
          </a:prstGeom>
        </p:spPr>
      </p:pic>
    </p:spTree>
    <p:extLst>
      <p:ext uri="{BB962C8B-B14F-4D97-AF65-F5344CB8AC3E}">
        <p14:creationId xmlns:p14="http://schemas.microsoft.com/office/powerpoint/2010/main" val="230534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AA8E2-E4ED-1446-DF81-46917297ED41}"/>
              </a:ext>
            </a:extLst>
          </p:cNvPr>
          <p:cNvPicPr>
            <a:picLocks noChangeAspect="1"/>
          </p:cNvPicPr>
          <p:nvPr/>
        </p:nvPicPr>
        <p:blipFill>
          <a:blip r:embed="rId2"/>
          <a:stretch>
            <a:fillRect/>
          </a:stretch>
        </p:blipFill>
        <p:spPr>
          <a:xfrm>
            <a:off x="963637" y="543455"/>
            <a:ext cx="10264726" cy="5771090"/>
          </a:xfrm>
          <a:prstGeom prst="rect">
            <a:avLst/>
          </a:prstGeom>
        </p:spPr>
      </p:pic>
    </p:spTree>
    <p:extLst>
      <p:ext uri="{BB962C8B-B14F-4D97-AF65-F5344CB8AC3E}">
        <p14:creationId xmlns:p14="http://schemas.microsoft.com/office/powerpoint/2010/main" val="355564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55166-0077-D8DB-D878-131FF1A9526F}"/>
              </a:ext>
            </a:extLst>
          </p:cNvPr>
          <p:cNvPicPr>
            <a:picLocks noChangeAspect="1"/>
          </p:cNvPicPr>
          <p:nvPr/>
        </p:nvPicPr>
        <p:blipFill>
          <a:blip r:embed="rId2"/>
          <a:stretch>
            <a:fillRect/>
          </a:stretch>
        </p:blipFill>
        <p:spPr>
          <a:xfrm>
            <a:off x="865163" y="488090"/>
            <a:ext cx="10461674" cy="5881820"/>
          </a:xfrm>
          <a:prstGeom prst="rect">
            <a:avLst/>
          </a:prstGeom>
        </p:spPr>
      </p:pic>
    </p:spTree>
    <p:extLst>
      <p:ext uri="{BB962C8B-B14F-4D97-AF65-F5344CB8AC3E}">
        <p14:creationId xmlns:p14="http://schemas.microsoft.com/office/powerpoint/2010/main" val="4026195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D5DBAF-B2C2-23B5-9281-4C8141FC6241}"/>
              </a:ext>
            </a:extLst>
          </p:cNvPr>
          <p:cNvPicPr>
            <a:picLocks noChangeAspect="1"/>
          </p:cNvPicPr>
          <p:nvPr/>
        </p:nvPicPr>
        <p:blipFill>
          <a:blip r:embed="rId2"/>
          <a:stretch>
            <a:fillRect/>
          </a:stretch>
        </p:blipFill>
        <p:spPr>
          <a:xfrm>
            <a:off x="773723" y="436680"/>
            <a:ext cx="10644554" cy="5984639"/>
          </a:xfrm>
          <a:prstGeom prst="rect">
            <a:avLst/>
          </a:prstGeom>
        </p:spPr>
      </p:pic>
    </p:spTree>
    <p:extLst>
      <p:ext uri="{BB962C8B-B14F-4D97-AF65-F5344CB8AC3E}">
        <p14:creationId xmlns:p14="http://schemas.microsoft.com/office/powerpoint/2010/main" val="1572748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23E19F-BCFB-CDE5-6E86-D58B75D7946E}"/>
              </a:ext>
            </a:extLst>
          </p:cNvPr>
          <p:cNvPicPr>
            <a:picLocks noChangeAspect="1"/>
          </p:cNvPicPr>
          <p:nvPr/>
        </p:nvPicPr>
        <p:blipFill>
          <a:blip r:embed="rId2"/>
          <a:stretch>
            <a:fillRect/>
          </a:stretch>
        </p:blipFill>
        <p:spPr>
          <a:xfrm>
            <a:off x="798593" y="450663"/>
            <a:ext cx="10594813" cy="5956674"/>
          </a:xfrm>
          <a:prstGeom prst="rect">
            <a:avLst/>
          </a:prstGeom>
        </p:spPr>
      </p:pic>
    </p:spTree>
    <p:extLst>
      <p:ext uri="{BB962C8B-B14F-4D97-AF65-F5344CB8AC3E}">
        <p14:creationId xmlns:p14="http://schemas.microsoft.com/office/powerpoint/2010/main" val="1616266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3519-899D-2A92-F049-52680AB171A3}"/>
              </a:ext>
            </a:extLst>
          </p:cNvPr>
          <p:cNvSpPr>
            <a:spLocks noGrp="1"/>
          </p:cNvSpPr>
          <p:nvPr>
            <p:ph type="title"/>
          </p:nvPr>
        </p:nvSpPr>
        <p:spPr/>
        <p:txBody>
          <a:bodyPr/>
          <a:lstStyle/>
          <a:p>
            <a:r>
              <a:rPr lang="en-IN" dirty="0">
                <a:solidFill>
                  <a:schemeClr val="accent5">
                    <a:lumMod val="50000"/>
                  </a:schemeClr>
                </a:solidFill>
                <a:latin typeface="Aharoni" panose="02010803020104030203" pitchFamily="2" charset="-79"/>
                <a:cs typeface="Aharoni" panose="02010803020104030203" pitchFamily="2" charset="-79"/>
              </a:rPr>
              <a:t>Conclusion…</a:t>
            </a:r>
          </a:p>
        </p:txBody>
      </p:sp>
      <p:sp>
        <p:nvSpPr>
          <p:cNvPr id="3" name="Content Placeholder 2">
            <a:extLst>
              <a:ext uri="{FF2B5EF4-FFF2-40B4-BE49-F238E27FC236}">
                <a16:creationId xmlns:a16="http://schemas.microsoft.com/office/drawing/2014/main" id="{0BD4135C-A09E-3744-D11A-B6217664386E}"/>
              </a:ext>
            </a:extLst>
          </p:cNvPr>
          <p:cNvSpPr>
            <a:spLocks noGrp="1"/>
          </p:cNvSpPr>
          <p:nvPr>
            <p:ph idx="1"/>
          </p:nvPr>
        </p:nvSpPr>
        <p:spPr/>
        <p:txBody>
          <a:bodyPr/>
          <a:lstStyle/>
          <a:p>
            <a:pPr marL="0" indent="0">
              <a:buNone/>
            </a:pPr>
            <a:r>
              <a:rPr lang="en-IN" dirty="0">
                <a:latin typeface="Vijaya" panose="02020604020202020204" pitchFamily="18" charset="0"/>
                <a:cs typeface="Vijaya" panose="02020604020202020204" pitchFamily="18" charset="0"/>
              </a:rPr>
              <a:t>The chatbot development for the department of CSE has been done taking into consideration various queries of the students related to the department. It aims to make the information gathering process easier and fun to do task. The interactive nature and appealing user interface of this chatbot will surely attract lot of attentions from the audience being targeted.</a:t>
            </a:r>
          </a:p>
        </p:txBody>
      </p:sp>
    </p:spTree>
    <p:extLst>
      <p:ext uri="{BB962C8B-B14F-4D97-AF65-F5344CB8AC3E}">
        <p14:creationId xmlns:p14="http://schemas.microsoft.com/office/powerpoint/2010/main" val="271675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D287-16E0-F89C-C899-5CA830EF176F}"/>
              </a:ext>
            </a:extLst>
          </p:cNvPr>
          <p:cNvSpPr>
            <a:spLocks noGrp="1"/>
          </p:cNvSpPr>
          <p:nvPr>
            <p:ph type="title"/>
          </p:nvPr>
        </p:nvSpPr>
        <p:spPr>
          <a:xfrm>
            <a:off x="838200" y="365125"/>
            <a:ext cx="10515600" cy="1325563"/>
          </a:xfrm>
        </p:spPr>
        <p:txBody>
          <a:bodyPr>
            <a:normAutofit/>
          </a:bodyPr>
          <a:lstStyle/>
          <a:p>
            <a:r>
              <a:rPr lang="en-IN" dirty="0">
                <a:solidFill>
                  <a:schemeClr val="accent2">
                    <a:lumMod val="50000"/>
                  </a:schemeClr>
                </a:solidFill>
                <a:latin typeface="Aharoni" panose="02010803020104030203" pitchFamily="2" charset="-79"/>
                <a:cs typeface="Aharoni" panose="02010803020104030203" pitchFamily="2" charset="-79"/>
              </a:rPr>
              <a:t>Contents:</a:t>
            </a:r>
          </a:p>
        </p:txBody>
      </p:sp>
      <p:sp>
        <p:nvSpPr>
          <p:cNvPr id="3" name="Content Placeholder 2">
            <a:extLst>
              <a:ext uri="{FF2B5EF4-FFF2-40B4-BE49-F238E27FC236}">
                <a16:creationId xmlns:a16="http://schemas.microsoft.com/office/drawing/2014/main" id="{56D7EE82-A817-E73F-7EDA-42A6FBB8E104}"/>
              </a:ext>
            </a:extLst>
          </p:cNvPr>
          <p:cNvSpPr>
            <a:spLocks noGrp="1"/>
          </p:cNvSpPr>
          <p:nvPr>
            <p:ph idx="1"/>
          </p:nvPr>
        </p:nvSpPr>
        <p:spPr>
          <a:xfrm>
            <a:off x="838200" y="1825625"/>
            <a:ext cx="10515600" cy="4351338"/>
          </a:xfrm>
        </p:spPr>
        <p:txBody>
          <a:bodyPr>
            <a:normAutofit/>
          </a:bodyPr>
          <a:lstStyle/>
          <a:p>
            <a:r>
              <a:rPr lang="en-IN" dirty="0">
                <a:latin typeface="Vijaya" panose="02020604020202020204" pitchFamily="18" charset="0"/>
                <a:cs typeface="Vijaya" panose="02020604020202020204" pitchFamily="18" charset="0"/>
              </a:rPr>
              <a:t>Objective</a:t>
            </a:r>
          </a:p>
          <a:p>
            <a:r>
              <a:rPr lang="en-IN" dirty="0">
                <a:latin typeface="Vijaya" panose="02020604020202020204" pitchFamily="18" charset="0"/>
                <a:cs typeface="Vijaya" panose="02020604020202020204" pitchFamily="18" charset="0"/>
              </a:rPr>
              <a:t>Tech Stack</a:t>
            </a:r>
          </a:p>
          <a:p>
            <a:r>
              <a:rPr lang="en-IN" dirty="0">
                <a:latin typeface="Vijaya" panose="02020604020202020204" pitchFamily="18" charset="0"/>
                <a:cs typeface="Vijaya" panose="02020604020202020204" pitchFamily="18" charset="0"/>
              </a:rPr>
              <a:t>Libraries Used</a:t>
            </a:r>
          </a:p>
          <a:p>
            <a:r>
              <a:rPr lang="en-IN" dirty="0">
                <a:latin typeface="Vijaya" panose="02020604020202020204" pitchFamily="18" charset="0"/>
                <a:cs typeface="Vijaya" panose="02020604020202020204" pitchFamily="18" charset="0"/>
              </a:rPr>
              <a:t>Defined Dataset</a:t>
            </a:r>
          </a:p>
          <a:p>
            <a:r>
              <a:rPr lang="en-IN" dirty="0">
                <a:latin typeface="Vijaya" panose="02020604020202020204" pitchFamily="18" charset="0"/>
                <a:cs typeface="Vijaya" panose="02020604020202020204" pitchFamily="18" charset="0"/>
              </a:rPr>
              <a:t>Essential Code Snippets</a:t>
            </a:r>
          </a:p>
          <a:p>
            <a:r>
              <a:rPr lang="en-IN" dirty="0">
                <a:latin typeface="Vijaya" panose="02020604020202020204" pitchFamily="18" charset="0"/>
                <a:cs typeface="Vijaya" panose="02020604020202020204" pitchFamily="18" charset="0"/>
              </a:rPr>
              <a:t>Sample Test Cases</a:t>
            </a:r>
          </a:p>
          <a:p>
            <a:r>
              <a:rPr lang="en-IN" dirty="0">
                <a:latin typeface="Vijaya" panose="02020604020202020204" pitchFamily="18" charset="0"/>
                <a:cs typeface="Vijaya" panose="02020604020202020204" pitchFamily="18" charset="0"/>
              </a:rPr>
              <a:t>Conclusion</a:t>
            </a:r>
          </a:p>
        </p:txBody>
      </p:sp>
    </p:spTree>
    <p:extLst>
      <p:ext uri="{BB962C8B-B14F-4D97-AF65-F5344CB8AC3E}">
        <p14:creationId xmlns:p14="http://schemas.microsoft.com/office/powerpoint/2010/main" val="1357197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B0C-017F-409E-5BD1-BE38B81BAC24}"/>
              </a:ext>
            </a:extLst>
          </p:cNvPr>
          <p:cNvSpPr>
            <a:spLocks noGrp="1"/>
          </p:cNvSpPr>
          <p:nvPr>
            <p:ph type="title"/>
          </p:nvPr>
        </p:nvSpPr>
        <p:spPr>
          <a:xfrm>
            <a:off x="838200" y="365125"/>
            <a:ext cx="10515600" cy="1325563"/>
          </a:xfrm>
        </p:spPr>
        <p:txBody>
          <a:bodyPr>
            <a:normAutofit/>
          </a:bodyPr>
          <a:lstStyle/>
          <a:p>
            <a:r>
              <a:rPr lang="en-IN" dirty="0">
                <a:solidFill>
                  <a:schemeClr val="accent5">
                    <a:lumMod val="50000"/>
                  </a:schemeClr>
                </a:solidFill>
                <a:latin typeface="Aharoni" panose="02010803020104030203" pitchFamily="2" charset="-79"/>
                <a:cs typeface="Aharoni" panose="02010803020104030203" pitchFamily="2" charset="-79"/>
              </a:rPr>
              <a:t>Objective…</a:t>
            </a:r>
          </a:p>
        </p:txBody>
      </p:sp>
      <p:sp>
        <p:nvSpPr>
          <p:cNvPr id="3" name="Content Placeholder 2">
            <a:extLst>
              <a:ext uri="{FF2B5EF4-FFF2-40B4-BE49-F238E27FC236}">
                <a16:creationId xmlns:a16="http://schemas.microsoft.com/office/drawing/2014/main" id="{CD88984A-AE8A-9AFE-B566-85615AEE8AAC}"/>
              </a:ext>
            </a:extLst>
          </p:cNvPr>
          <p:cNvSpPr>
            <a:spLocks noGrp="1"/>
          </p:cNvSpPr>
          <p:nvPr>
            <p:ph idx="1"/>
          </p:nvPr>
        </p:nvSpPr>
        <p:spPr>
          <a:xfrm>
            <a:off x="838200" y="1825625"/>
            <a:ext cx="10515600" cy="4351338"/>
          </a:xfrm>
        </p:spPr>
        <p:txBody>
          <a:bodyPr>
            <a:normAutofit/>
          </a:bodyPr>
          <a:lstStyle/>
          <a:p>
            <a:r>
              <a:rPr lang="en-IN" dirty="0">
                <a:latin typeface="Vijaya" panose="02020604020202020204" pitchFamily="18" charset="0"/>
                <a:cs typeface="Vijaya" panose="02020604020202020204" pitchFamily="18" charset="0"/>
              </a:rPr>
              <a:t>The objective of this project is to assist users with various queries they may have regarding the department of CSE. It handles everything from courses offered to admission procedure to infrastructural facilities, also hovering  around the scholarship provisions, curriculum related queries, research opportunities related doubts etc. thrown from the user side.</a:t>
            </a:r>
          </a:p>
          <a:p>
            <a:r>
              <a:rPr lang="en-IN" dirty="0">
                <a:latin typeface="Vijaya" panose="02020604020202020204" pitchFamily="18" charset="0"/>
                <a:cs typeface="Vijaya" panose="02020604020202020204" pitchFamily="18" charset="0"/>
              </a:rPr>
              <a:t>This project also makes it seamless to switch between the </a:t>
            </a:r>
            <a:r>
              <a:rPr lang="en-IN" dirty="0" err="1">
                <a:latin typeface="Vijaya" panose="02020604020202020204" pitchFamily="18" charset="0"/>
                <a:cs typeface="Vijaya" panose="02020604020202020204" pitchFamily="18" charset="0"/>
              </a:rPr>
              <a:t>erp</a:t>
            </a:r>
            <a:r>
              <a:rPr lang="en-IN" dirty="0">
                <a:latin typeface="Vijaya" panose="02020604020202020204" pitchFamily="18" charset="0"/>
                <a:cs typeface="Vijaya" panose="02020604020202020204" pitchFamily="18" charset="0"/>
              </a:rPr>
              <a:t> portal of the university, the department website and the university website.</a:t>
            </a:r>
          </a:p>
          <a:p>
            <a:r>
              <a:rPr lang="en-IN" dirty="0">
                <a:latin typeface="Vijaya" panose="02020604020202020204" pitchFamily="18" charset="0"/>
                <a:cs typeface="Vijaya" panose="02020604020202020204" pitchFamily="18" charset="0"/>
              </a:rPr>
              <a:t>It also aims to make user experience improved largely by providing quick and informative responses.</a:t>
            </a:r>
          </a:p>
        </p:txBody>
      </p:sp>
    </p:spTree>
    <p:extLst>
      <p:ext uri="{BB962C8B-B14F-4D97-AF65-F5344CB8AC3E}">
        <p14:creationId xmlns:p14="http://schemas.microsoft.com/office/powerpoint/2010/main" val="1344160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6DAB7-7278-F5ED-9158-13851D8D7296}"/>
              </a:ext>
            </a:extLst>
          </p:cNvPr>
          <p:cNvSpPr>
            <a:spLocks noGrp="1"/>
          </p:cNvSpPr>
          <p:nvPr>
            <p:ph type="title"/>
          </p:nvPr>
        </p:nvSpPr>
        <p:spPr>
          <a:xfrm>
            <a:off x="5336238" y="507283"/>
            <a:ext cx="6017562" cy="1544062"/>
          </a:xfrm>
        </p:spPr>
        <p:txBody>
          <a:bodyPr>
            <a:normAutofit/>
          </a:bodyPr>
          <a:lstStyle/>
          <a:p>
            <a:r>
              <a:rPr lang="en-IN" sz="4000">
                <a:latin typeface="Aharoni" panose="02010803020104030203" pitchFamily="2" charset="-79"/>
                <a:cs typeface="Aharoni" panose="02010803020104030203" pitchFamily="2" charset="-79"/>
              </a:rPr>
              <a:t>Tech Stack…</a:t>
            </a:r>
          </a:p>
        </p:txBody>
      </p:sp>
      <p:pic>
        <p:nvPicPr>
          <p:cNvPr id="5" name="Picture 4">
            <a:extLst>
              <a:ext uri="{FF2B5EF4-FFF2-40B4-BE49-F238E27FC236}">
                <a16:creationId xmlns:a16="http://schemas.microsoft.com/office/drawing/2014/main" id="{EF6FCA4B-49DF-4DB6-A06F-00E4E4726593}"/>
              </a:ext>
            </a:extLst>
          </p:cNvPr>
          <p:cNvPicPr>
            <a:picLocks noChangeAspect="1"/>
          </p:cNvPicPr>
          <p:nvPr/>
        </p:nvPicPr>
        <p:blipFill rotWithShape="1">
          <a:blip r:embed="rId2">
            <a:extLst>
              <a:ext uri="{28A0092B-C50C-407E-A947-70E740481C1C}">
                <a14:useLocalDpi xmlns:a14="http://schemas.microsoft.com/office/drawing/2010/main" val="0"/>
              </a:ext>
            </a:extLst>
          </a:blip>
          <a:srcRect l="17537" r="15965" b="4"/>
          <a:stretch/>
        </p:blipFill>
        <p:spPr>
          <a:xfrm>
            <a:off x="1010653" y="171712"/>
            <a:ext cx="3171458" cy="3171426"/>
          </a:xfrm>
          <a:prstGeom prst="rect">
            <a:avLst/>
          </a:prstGeom>
        </p:spPr>
      </p:pic>
      <p:pic>
        <p:nvPicPr>
          <p:cNvPr id="4" name="Picture 3">
            <a:extLst>
              <a:ext uri="{FF2B5EF4-FFF2-40B4-BE49-F238E27FC236}">
                <a16:creationId xmlns:a16="http://schemas.microsoft.com/office/drawing/2014/main" id="{C8373183-23C8-46D8-844A-614A85FBE15C}"/>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195335" y="3655124"/>
            <a:ext cx="2331720" cy="2331720"/>
          </a:xfrm>
          <a:prstGeom prst="rect">
            <a:avLst/>
          </a:prstGeom>
        </p:spPr>
      </p:pic>
      <p:pic>
        <p:nvPicPr>
          <p:cNvPr id="6" name="Picture 5">
            <a:extLst>
              <a:ext uri="{FF2B5EF4-FFF2-40B4-BE49-F238E27FC236}">
                <a16:creationId xmlns:a16="http://schemas.microsoft.com/office/drawing/2014/main" id="{D285FCDF-74FD-4E02-AAC8-9DF69792DC7F}"/>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2674260" y="3655124"/>
            <a:ext cx="2331720" cy="2331720"/>
          </a:xfrm>
          <a:prstGeom prst="rect">
            <a:avLst/>
          </a:prstGeom>
        </p:spPr>
      </p:pic>
      <p:sp>
        <p:nvSpPr>
          <p:cNvPr id="3" name="Content Placeholder 2">
            <a:extLst>
              <a:ext uri="{FF2B5EF4-FFF2-40B4-BE49-F238E27FC236}">
                <a16:creationId xmlns:a16="http://schemas.microsoft.com/office/drawing/2014/main" id="{6DA12BF3-3367-35EA-EE63-8F0C648A8A14}"/>
              </a:ext>
            </a:extLst>
          </p:cNvPr>
          <p:cNvSpPr>
            <a:spLocks noGrp="1"/>
          </p:cNvSpPr>
          <p:nvPr>
            <p:ph idx="1"/>
          </p:nvPr>
        </p:nvSpPr>
        <p:spPr>
          <a:xfrm>
            <a:off x="5336238" y="2230733"/>
            <a:ext cx="6017562" cy="3946229"/>
          </a:xfrm>
        </p:spPr>
        <p:txBody>
          <a:bodyPr>
            <a:normAutofit/>
          </a:bodyPr>
          <a:lstStyle/>
          <a:p>
            <a:pPr marL="0" indent="0">
              <a:buNone/>
            </a:pPr>
            <a:r>
              <a:rPr lang="en-IN" sz="2000" b="1">
                <a:latin typeface="AppleScript" pitchFamily="2" charset="0"/>
                <a:cs typeface="Vijaya" panose="02020604020202020204" pitchFamily="18" charset="0"/>
              </a:rPr>
              <a:t>FRONT-END:</a:t>
            </a:r>
            <a:endParaRPr lang="en-IN" sz="2000" b="1">
              <a:latin typeface="Vijaya" panose="02020604020202020204" pitchFamily="18" charset="0"/>
              <a:cs typeface="Vijaya" panose="02020604020202020204" pitchFamily="18" charset="0"/>
            </a:endParaRPr>
          </a:p>
          <a:p>
            <a:pPr marL="0" indent="0">
              <a:buNone/>
            </a:pPr>
            <a:r>
              <a:rPr lang="en-IN" sz="2000">
                <a:latin typeface="Vijaya" panose="02020604020202020204" pitchFamily="18" charset="0"/>
                <a:cs typeface="Vijaya" panose="02020604020202020204" pitchFamily="18" charset="0"/>
              </a:rPr>
              <a:t>HTML and CSS have been used for basic structure creation and styling of the webpage</a:t>
            </a:r>
          </a:p>
          <a:p>
            <a:pPr marL="0" indent="0">
              <a:buNone/>
            </a:pPr>
            <a:endParaRPr lang="en-IN" sz="2000">
              <a:latin typeface="Vijaya" panose="02020604020202020204" pitchFamily="18" charset="0"/>
              <a:cs typeface="Vijaya" panose="02020604020202020204" pitchFamily="18" charset="0"/>
            </a:endParaRPr>
          </a:p>
          <a:p>
            <a:pPr marL="0" indent="0">
              <a:buNone/>
            </a:pPr>
            <a:r>
              <a:rPr lang="en-IN" sz="2000" b="1">
                <a:latin typeface="AppleScript" pitchFamily="2" charset="0"/>
                <a:cs typeface="Vijaya" panose="02020604020202020204" pitchFamily="18" charset="0"/>
              </a:rPr>
              <a:t>BACK-END:</a:t>
            </a:r>
          </a:p>
          <a:p>
            <a:pPr marL="0" indent="0">
              <a:buNone/>
            </a:pPr>
            <a:r>
              <a:rPr lang="en-IN" sz="2000">
                <a:latin typeface="Vijaya" panose="02020604020202020204" pitchFamily="18" charset="0"/>
                <a:cs typeface="Vijaya" panose="02020604020202020204" pitchFamily="18" charset="0"/>
              </a:rPr>
              <a:t>Python programming language has been used as a backend support due to its highly versatile libraries.</a:t>
            </a:r>
          </a:p>
        </p:txBody>
      </p:sp>
    </p:spTree>
    <p:extLst>
      <p:ext uri="{BB962C8B-B14F-4D97-AF65-F5344CB8AC3E}">
        <p14:creationId xmlns:p14="http://schemas.microsoft.com/office/powerpoint/2010/main" val="1729729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6C8A-0116-4910-D8AC-83ADA9EB9C92}"/>
              </a:ext>
            </a:extLst>
          </p:cNvPr>
          <p:cNvSpPr>
            <a:spLocks noGrp="1"/>
          </p:cNvSpPr>
          <p:nvPr>
            <p:ph type="title"/>
          </p:nvPr>
        </p:nvSpPr>
        <p:spPr/>
        <p:txBody>
          <a:bodyPr/>
          <a:lstStyle/>
          <a:p>
            <a:r>
              <a:rPr lang="en-IN" dirty="0">
                <a:solidFill>
                  <a:schemeClr val="accent5">
                    <a:lumMod val="50000"/>
                  </a:schemeClr>
                </a:solidFill>
                <a:latin typeface="Aharoni" panose="02010803020104030203" pitchFamily="2" charset="-79"/>
                <a:cs typeface="Aharoni" panose="02010803020104030203" pitchFamily="2" charset="-79"/>
              </a:rPr>
              <a:t>Libraries/ Modules Used…</a:t>
            </a:r>
          </a:p>
        </p:txBody>
      </p:sp>
      <p:sp>
        <p:nvSpPr>
          <p:cNvPr id="3" name="Content Placeholder 2">
            <a:extLst>
              <a:ext uri="{FF2B5EF4-FFF2-40B4-BE49-F238E27FC236}">
                <a16:creationId xmlns:a16="http://schemas.microsoft.com/office/drawing/2014/main" id="{949D4E34-B0C2-C112-C28D-A575DF3B3EEC}"/>
              </a:ext>
            </a:extLst>
          </p:cNvPr>
          <p:cNvSpPr>
            <a:spLocks noGrp="1"/>
          </p:cNvSpPr>
          <p:nvPr>
            <p:ph idx="1"/>
          </p:nvPr>
        </p:nvSpPr>
        <p:spPr/>
        <p:txBody>
          <a:bodyPr/>
          <a:lstStyle/>
          <a:p>
            <a:r>
              <a:rPr lang="en-IN" dirty="0">
                <a:latin typeface="Vijaya" panose="02020604020202020204" pitchFamily="18" charset="0"/>
                <a:cs typeface="Vijaya" panose="02020604020202020204" pitchFamily="18" charset="0"/>
              </a:rPr>
              <a:t>flask</a:t>
            </a:r>
          </a:p>
          <a:p>
            <a:r>
              <a:rPr lang="en-IN" dirty="0" err="1">
                <a:latin typeface="Vijaya" panose="02020604020202020204" pitchFamily="18" charset="0"/>
                <a:cs typeface="Vijaya" panose="02020604020202020204" pitchFamily="18" charset="0"/>
              </a:rPr>
              <a:t>fuzzywuzzy</a:t>
            </a:r>
            <a:endParaRPr lang="en-IN" dirty="0">
              <a:latin typeface="Vijaya" panose="02020604020202020204" pitchFamily="18" charset="0"/>
              <a:cs typeface="Vijaya" panose="02020604020202020204" pitchFamily="18" charset="0"/>
            </a:endParaRPr>
          </a:p>
          <a:p>
            <a:r>
              <a:rPr lang="en-IN" dirty="0">
                <a:latin typeface="Vijaya" panose="02020604020202020204" pitchFamily="18" charset="0"/>
                <a:cs typeface="Vijaya" panose="02020604020202020204" pitchFamily="18" charset="0"/>
              </a:rPr>
              <a:t>spacy</a:t>
            </a:r>
          </a:p>
          <a:p>
            <a:endParaRPr lang="en-IN" dirty="0">
              <a:latin typeface="Vijaya" panose="02020604020202020204" pitchFamily="18" charset="0"/>
              <a:cs typeface="Vijaya" panose="02020604020202020204" pitchFamily="18" charset="0"/>
            </a:endParaRPr>
          </a:p>
        </p:txBody>
      </p:sp>
      <p:pic>
        <p:nvPicPr>
          <p:cNvPr id="1026" name="Picture 2" descr="flask-logo-png-transparent - Probytes Web Development Company">
            <a:extLst>
              <a:ext uri="{FF2B5EF4-FFF2-40B4-BE49-F238E27FC236}">
                <a16:creationId xmlns:a16="http://schemas.microsoft.com/office/drawing/2014/main" id="{F60B64BC-AF10-78C4-2175-8FC73D9F2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162" y="476250"/>
            <a:ext cx="1885950" cy="24288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SPACY for Beginners -NLP. Get started with NLP using Spacy | by Pema Grg |  EKbana">
            <a:extLst>
              <a:ext uri="{FF2B5EF4-FFF2-40B4-BE49-F238E27FC236}">
                <a16:creationId xmlns:a16="http://schemas.microsoft.com/office/drawing/2014/main" id="{F199E7F9-F373-615C-F391-7FD79D7E0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756" y="2905125"/>
            <a:ext cx="2790825" cy="16383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FuzzyWuzzy Alternatives in 2023 - community voted on SaaSHub">
            <a:extLst>
              <a:ext uri="{FF2B5EF4-FFF2-40B4-BE49-F238E27FC236}">
                <a16:creationId xmlns:a16="http://schemas.microsoft.com/office/drawing/2014/main" id="{80C8C54D-ED5F-6C2A-46EB-F768CCAEE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123" y="4001294"/>
            <a:ext cx="1828800"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02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19F2-4DE9-ACD2-AA10-5CA70631947E}"/>
              </a:ext>
            </a:extLst>
          </p:cNvPr>
          <p:cNvSpPr>
            <a:spLocks noGrp="1"/>
          </p:cNvSpPr>
          <p:nvPr>
            <p:ph type="title"/>
          </p:nvPr>
        </p:nvSpPr>
        <p:spPr/>
        <p:txBody>
          <a:bodyPr/>
          <a:lstStyle/>
          <a:p>
            <a:r>
              <a:rPr lang="en-IN" dirty="0">
                <a:solidFill>
                  <a:schemeClr val="accent5">
                    <a:lumMod val="50000"/>
                  </a:schemeClr>
                </a:solidFill>
                <a:latin typeface="Aharoni" panose="02010803020104030203" pitchFamily="2" charset="-79"/>
                <a:cs typeface="Aharoni" panose="02010803020104030203" pitchFamily="2" charset="-79"/>
              </a:rPr>
              <a:t>Defined Dataset…</a:t>
            </a:r>
          </a:p>
        </p:txBody>
      </p:sp>
      <p:sp>
        <p:nvSpPr>
          <p:cNvPr id="3" name="Content Placeholder 2">
            <a:extLst>
              <a:ext uri="{FF2B5EF4-FFF2-40B4-BE49-F238E27FC236}">
                <a16:creationId xmlns:a16="http://schemas.microsoft.com/office/drawing/2014/main" id="{4B8EB9B3-E698-82F3-EFA9-1C1A45CB0459}"/>
              </a:ext>
            </a:extLst>
          </p:cNvPr>
          <p:cNvSpPr>
            <a:spLocks noGrp="1"/>
          </p:cNvSpPr>
          <p:nvPr>
            <p:ph idx="1"/>
          </p:nvPr>
        </p:nvSpPr>
        <p:spPr/>
        <p:txBody>
          <a:bodyPr/>
          <a:lstStyle/>
          <a:p>
            <a:pPr marL="0" indent="0">
              <a:buNone/>
            </a:pPr>
            <a:r>
              <a:rPr lang="en-IN" dirty="0">
                <a:latin typeface="Vijaya" panose="02020604020202020204" pitchFamily="18" charset="0"/>
                <a:cs typeface="Vijaya" panose="02020604020202020204" pitchFamily="18" charset="0"/>
              </a:rPr>
              <a:t>The dataset for the chatbot is in the form of a python list that contains all the relevant questions that a user may ask. Snippet for the same has been attached below:</a:t>
            </a:r>
          </a:p>
        </p:txBody>
      </p:sp>
      <p:pic>
        <p:nvPicPr>
          <p:cNvPr id="5" name="Picture 4">
            <a:extLst>
              <a:ext uri="{FF2B5EF4-FFF2-40B4-BE49-F238E27FC236}">
                <a16:creationId xmlns:a16="http://schemas.microsoft.com/office/drawing/2014/main" id="{F444B836-E63F-819B-4080-00A431EC5617}"/>
              </a:ext>
            </a:extLst>
          </p:cNvPr>
          <p:cNvPicPr>
            <a:picLocks noChangeAspect="1"/>
          </p:cNvPicPr>
          <p:nvPr/>
        </p:nvPicPr>
        <p:blipFill>
          <a:blip r:embed="rId2"/>
          <a:stretch>
            <a:fillRect/>
          </a:stretch>
        </p:blipFill>
        <p:spPr>
          <a:xfrm>
            <a:off x="4135735" y="2758692"/>
            <a:ext cx="5390782" cy="34182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10557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F946-77E2-F7D2-20CD-718D6CE97240}"/>
              </a:ext>
            </a:extLst>
          </p:cNvPr>
          <p:cNvSpPr>
            <a:spLocks noGrp="1"/>
          </p:cNvSpPr>
          <p:nvPr>
            <p:ph type="title"/>
          </p:nvPr>
        </p:nvSpPr>
        <p:spPr/>
        <p:txBody>
          <a:bodyPr/>
          <a:lstStyle/>
          <a:p>
            <a:r>
              <a:rPr lang="en-IN" dirty="0">
                <a:solidFill>
                  <a:schemeClr val="accent5">
                    <a:lumMod val="50000"/>
                  </a:schemeClr>
                </a:solidFill>
                <a:latin typeface="Aharoni" panose="02010803020104030203" pitchFamily="2" charset="-79"/>
                <a:cs typeface="Aharoni" panose="02010803020104030203" pitchFamily="2" charset="-79"/>
              </a:rPr>
              <a:t>Essential Code Snippets…</a:t>
            </a:r>
          </a:p>
        </p:txBody>
      </p:sp>
      <p:sp>
        <p:nvSpPr>
          <p:cNvPr id="3" name="Content Placeholder 2">
            <a:extLst>
              <a:ext uri="{FF2B5EF4-FFF2-40B4-BE49-F238E27FC236}">
                <a16:creationId xmlns:a16="http://schemas.microsoft.com/office/drawing/2014/main" id="{11B51DD4-8FBB-A7A6-83B5-44AAD617BE0B}"/>
              </a:ext>
            </a:extLst>
          </p:cNvPr>
          <p:cNvSpPr>
            <a:spLocks noGrp="1"/>
          </p:cNvSpPr>
          <p:nvPr>
            <p:ph idx="1"/>
          </p:nvPr>
        </p:nvSpPr>
        <p:spPr/>
        <p:txBody>
          <a:bodyPr/>
          <a:lstStyle/>
          <a:p>
            <a:r>
              <a:rPr lang="en-IN" dirty="0">
                <a:latin typeface="Vijaya" panose="02020604020202020204" pitchFamily="18" charset="0"/>
                <a:cs typeface="Vijaya" panose="02020604020202020204" pitchFamily="18" charset="0"/>
              </a:rPr>
              <a:t>A process manager that returns a list comprising of a match and the score representing the percentage match…</a:t>
            </a:r>
          </a:p>
          <a:p>
            <a:pPr marL="0" indent="0">
              <a:buNone/>
            </a:pPr>
            <a:endParaRPr lang="en-IN" dirty="0">
              <a:latin typeface="Vijaya" panose="02020604020202020204" pitchFamily="18" charset="0"/>
              <a:cs typeface="Vijaya" panose="02020604020202020204" pitchFamily="18" charset="0"/>
            </a:endParaRPr>
          </a:p>
          <a:p>
            <a:pPr marL="0" indent="0">
              <a:buNone/>
            </a:pPr>
            <a:endParaRPr lang="en-IN" dirty="0">
              <a:latin typeface="Vijaya" panose="02020604020202020204" pitchFamily="18" charset="0"/>
              <a:cs typeface="Vijaya" panose="02020604020202020204" pitchFamily="18" charset="0"/>
            </a:endParaRPr>
          </a:p>
          <a:p>
            <a:pPr marL="0" indent="0">
              <a:buNone/>
            </a:pPr>
            <a:endParaRPr lang="en-IN" dirty="0">
              <a:latin typeface="Vijaya" panose="02020604020202020204" pitchFamily="18" charset="0"/>
              <a:cs typeface="Vijaya" panose="02020604020202020204" pitchFamily="18" charset="0"/>
            </a:endParaRPr>
          </a:p>
          <a:p>
            <a:pPr marL="0" indent="0">
              <a:buNone/>
            </a:pPr>
            <a:r>
              <a:rPr lang="en-IN" dirty="0">
                <a:latin typeface="Vijaya" panose="02020604020202020204" pitchFamily="18" charset="0"/>
                <a:cs typeface="Vijaya" panose="02020604020202020204" pitchFamily="18" charset="0"/>
              </a:rPr>
              <a:t>This is done using “process” instance of the </a:t>
            </a:r>
            <a:r>
              <a:rPr lang="en-IN" dirty="0" err="1">
                <a:latin typeface="Vijaya" panose="02020604020202020204" pitchFamily="18" charset="0"/>
                <a:cs typeface="Vijaya" panose="02020604020202020204" pitchFamily="18" charset="0"/>
              </a:rPr>
              <a:t>fuzzywuzzy</a:t>
            </a:r>
            <a:r>
              <a:rPr lang="en-IN" dirty="0">
                <a:latin typeface="Vijaya" panose="02020604020202020204" pitchFamily="18" charset="0"/>
                <a:cs typeface="Vijaya" panose="02020604020202020204" pitchFamily="18" charset="0"/>
              </a:rPr>
              <a:t> module.</a:t>
            </a:r>
          </a:p>
        </p:txBody>
      </p:sp>
      <p:pic>
        <p:nvPicPr>
          <p:cNvPr id="5" name="Picture 4">
            <a:extLst>
              <a:ext uri="{FF2B5EF4-FFF2-40B4-BE49-F238E27FC236}">
                <a16:creationId xmlns:a16="http://schemas.microsoft.com/office/drawing/2014/main" id="{1CD7C6F4-37EA-CB96-C251-1E721DA1F706}"/>
              </a:ext>
            </a:extLst>
          </p:cNvPr>
          <p:cNvPicPr>
            <a:picLocks noChangeAspect="1"/>
          </p:cNvPicPr>
          <p:nvPr/>
        </p:nvPicPr>
        <p:blipFill>
          <a:blip r:embed="rId2"/>
          <a:stretch>
            <a:fillRect/>
          </a:stretch>
        </p:blipFill>
        <p:spPr>
          <a:xfrm>
            <a:off x="972779" y="3098063"/>
            <a:ext cx="8990451" cy="661874"/>
          </a:xfrm>
          <a:prstGeom prst="rect">
            <a:avLst/>
          </a:prstGeom>
        </p:spPr>
      </p:pic>
    </p:spTree>
    <p:extLst>
      <p:ext uri="{BB962C8B-B14F-4D97-AF65-F5344CB8AC3E}">
        <p14:creationId xmlns:p14="http://schemas.microsoft.com/office/powerpoint/2010/main" val="2986123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DD9CE-6C49-7A96-AA1F-A7EEC7C9207E}"/>
              </a:ext>
            </a:extLst>
          </p:cNvPr>
          <p:cNvSpPr>
            <a:spLocks noGrp="1"/>
          </p:cNvSpPr>
          <p:nvPr>
            <p:ph idx="1"/>
          </p:nvPr>
        </p:nvSpPr>
        <p:spPr>
          <a:xfrm>
            <a:off x="838200" y="571500"/>
            <a:ext cx="10515600" cy="5605463"/>
          </a:xfrm>
        </p:spPr>
        <p:txBody>
          <a:bodyPr/>
          <a:lstStyle/>
          <a:p>
            <a:r>
              <a:rPr lang="en-IN" b="1" dirty="0">
                <a:latin typeface="Vijaya" panose="02020604020202020204" pitchFamily="18" charset="0"/>
                <a:cs typeface="Vijaya" panose="02020604020202020204" pitchFamily="18" charset="0"/>
              </a:rPr>
              <a:t>Taking input from user…</a:t>
            </a:r>
          </a:p>
          <a:p>
            <a:pPr marL="0" indent="0">
              <a:buNone/>
            </a:pPr>
            <a:r>
              <a:rPr lang="en-IN" dirty="0">
                <a:latin typeface="Vijaya" panose="02020604020202020204" pitchFamily="18" charset="0"/>
                <a:cs typeface="Vijaya" panose="02020604020202020204" pitchFamily="18" charset="0"/>
              </a:rPr>
              <a:t>This is accomplished by creating a form in HTML sheet and then carrying the input to the python file.</a:t>
            </a:r>
          </a:p>
          <a:p>
            <a:endParaRPr lang="en-IN" dirty="0">
              <a:latin typeface="Vijaya" panose="02020604020202020204" pitchFamily="18" charset="0"/>
              <a:cs typeface="Vijaya" panose="02020604020202020204" pitchFamily="18" charset="0"/>
            </a:endParaRPr>
          </a:p>
          <a:p>
            <a:endParaRPr lang="en-IN" dirty="0">
              <a:latin typeface="Vijaya" panose="02020604020202020204" pitchFamily="18" charset="0"/>
              <a:cs typeface="Vijaya" panose="02020604020202020204" pitchFamily="18" charset="0"/>
            </a:endParaRPr>
          </a:p>
          <a:p>
            <a:endParaRPr lang="en-IN" dirty="0">
              <a:latin typeface="Vijaya" panose="02020604020202020204" pitchFamily="18" charset="0"/>
              <a:cs typeface="Vijaya" panose="02020604020202020204" pitchFamily="18" charset="0"/>
            </a:endParaRPr>
          </a:p>
          <a:p>
            <a:pPr marL="457200" lvl="1" indent="0">
              <a:buNone/>
            </a:pPr>
            <a:r>
              <a:rPr lang="en-IN" dirty="0">
                <a:latin typeface="Vijaya" panose="02020604020202020204" pitchFamily="18" charset="0"/>
                <a:cs typeface="Vijaya" panose="02020604020202020204" pitchFamily="18" charset="0"/>
              </a:rPr>
              <a:t>(Form creation in HTML)</a:t>
            </a:r>
          </a:p>
          <a:p>
            <a:pPr marL="0" indent="0">
              <a:buNone/>
            </a:pPr>
            <a:endParaRPr lang="en-IN" dirty="0">
              <a:latin typeface="Vijaya" panose="02020604020202020204" pitchFamily="18" charset="0"/>
              <a:cs typeface="Vijaya" panose="02020604020202020204" pitchFamily="18" charset="0"/>
            </a:endParaRPr>
          </a:p>
          <a:p>
            <a:pPr marL="0" indent="0">
              <a:buNone/>
            </a:pPr>
            <a:endParaRPr lang="en-IN" dirty="0">
              <a:latin typeface="Vijaya" panose="02020604020202020204" pitchFamily="18" charset="0"/>
              <a:cs typeface="Vijaya" panose="02020604020202020204" pitchFamily="18" charset="0"/>
            </a:endParaRPr>
          </a:p>
          <a:p>
            <a:pPr marL="0" indent="0">
              <a:buNone/>
            </a:pPr>
            <a:r>
              <a:rPr lang="en-IN" sz="2400" dirty="0">
                <a:latin typeface="Vijaya" panose="02020604020202020204" pitchFamily="18" charset="0"/>
                <a:cs typeface="Vijaya" panose="02020604020202020204" pitchFamily="18" charset="0"/>
              </a:rPr>
              <a:t>       (Taking the user input in python file)</a:t>
            </a:r>
          </a:p>
          <a:p>
            <a:pPr marL="0" indent="0">
              <a:buNone/>
            </a:pPr>
            <a:endParaRPr lang="en-IN" dirty="0">
              <a:latin typeface="Vijaya" panose="02020604020202020204" pitchFamily="18" charset="0"/>
              <a:cs typeface="Vijaya" panose="02020604020202020204" pitchFamily="18" charset="0"/>
            </a:endParaRPr>
          </a:p>
          <a:p>
            <a:pPr marL="0" indent="0">
              <a:buNone/>
            </a:pPr>
            <a:endParaRPr lang="en-IN" dirty="0">
              <a:latin typeface="Vijaya" panose="02020604020202020204" pitchFamily="18" charset="0"/>
              <a:cs typeface="Vijaya" panose="02020604020202020204" pitchFamily="18" charset="0"/>
            </a:endParaRPr>
          </a:p>
        </p:txBody>
      </p:sp>
      <p:pic>
        <p:nvPicPr>
          <p:cNvPr id="5" name="Picture 4">
            <a:extLst>
              <a:ext uri="{FF2B5EF4-FFF2-40B4-BE49-F238E27FC236}">
                <a16:creationId xmlns:a16="http://schemas.microsoft.com/office/drawing/2014/main" id="{4D858180-2980-34C3-90D3-F27A6E431E9B}"/>
              </a:ext>
            </a:extLst>
          </p:cNvPr>
          <p:cNvPicPr>
            <a:picLocks noChangeAspect="1"/>
          </p:cNvPicPr>
          <p:nvPr/>
        </p:nvPicPr>
        <p:blipFill>
          <a:blip r:embed="rId2"/>
          <a:stretch>
            <a:fillRect/>
          </a:stretch>
        </p:blipFill>
        <p:spPr>
          <a:xfrm>
            <a:off x="1225445" y="2516928"/>
            <a:ext cx="9741109" cy="857303"/>
          </a:xfrm>
          <a:prstGeom prst="rect">
            <a:avLst/>
          </a:prstGeom>
        </p:spPr>
      </p:pic>
      <p:pic>
        <p:nvPicPr>
          <p:cNvPr id="7" name="Picture 6">
            <a:extLst>
              <a:ext uri="{FF2B5EF4-FFF2-40B4-BE49-F238E27FC236}">
                <a16:creationId xmlns:a16="http://schemas.microsoft.com/office/drawing/2014/main" id="{2FAD692A-2D35-B29F-5E53-6C55178E5A45}"/>
              </a:ext>
            </a:extLst>
          </p:cNvPr>
          <p:cNvPicPr>
            <a:picLocks noChangeAspect="1"/>
          </p:cNvPicPr>
          <p:nvPr/>
        </p:nvPicPr>
        <p:blipFill>
          <a:blip r:embed="rId3"/>
          <a:stretch>
            <a:fillRect/>
          </a:stretch>
        </p:blipFill>
        <p:spPr>
          <a:xfrm>
            <a:off x="1344461" y="4123050"/>
            <a:ext cx="3952421" cy="533455"/>
          </a:xfrm>
          <a:prstGeom prst="rect">
            <a:avLst/>
          </a:prstGeom>
        </p:spPr>
      </p:pic>
    </p:spTree>
    <p:extLst>
      <p:ext uri="{BB962C8B-B14F-4D97-AF65-F5344CB8AC3E}">
        <p14:creationId xmlns:p14="http://schemas.microsoft.com/office/powerpoint/2010/main" val="367397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22E3A-755B-7688-45B9-9A2A9987AEAF}"/>
              </a:ext>
            </a:extLst>
          </p:cNvPr>
          <p:cNvSpPr>
            <a:spLocks noGrp="1"/>
          </p:cNvSpPr>
          <p:nvPr>
            <p:ph idx="1"/>
          </p:nvPr>
        </p:nvSpPr>
        <p:spPr>
          <a:xfrm>
            <a:off x="838200" y="696686"/>
            <a:ext cx="10515600" cy="5480277"/>
          </a:xfrm>
        </p:spPr>
        <p:txBody>
          <a:bodyPr/>
          <a:lstStyle/>
          <a:p>
            <a:r>
              <a:rPr lang="en-IN" b="1" dirty="0">
                <a:latin typeface="Vijaya" panose="02020604020202020204" pitchFamily="18" charset="0"/>
                <a:cs typeface="Vijaya" panose="02020604020202020204" pitchFamily="18" charset="0"/>
              </a:rPr>
              <a:t>Processing of the user input and rendering the template…</a:t>
            </a:r>
          </a:p>
          <a:p>
            <a:pPr marL="0" indent="0">
              <a:buNone/>
            </a:pPr>
            <a:r>
              <a:rPr lang="en-IN" dirty="0">
                <a:latin typeface="Vijaya" panose="02020604020202020204" pitchFamily="18" charset="0"/>
                <a:cs typeface="Vijaya" panose="02020604020202020204" pitchFamily="18" charset="0"/>
              </a:rPr>
              <a:t>  We can simply compare the score returned by the process manager as per the parameter we set to work accordingly</a:t>
            </a:r>
          </a:p>
        </p:txBody>
      </p:sp>
      <p:pic>
        <p:nvPicPr>
          <p:cNvPr id="5" name="Picture 4">
            <a:extLst>
              <a:ext uri="{FF2B5EF4-FFF2-40B4-BE49-F238E27FC236}">
                <a16:creationId xmlns:a16="http://schemas.microsoft.com/office/drawing/2014/main" id="{5B153A40-2DEF-7498-2A1C-46D2841FAB7B}"/>
              </a:ext>
            </a:extLst>
          </p:cNvPr>
          <p:cNvPicPr>
            <a:picLocks noChangeAspect="1"/>
          </p:cNvPicPr>
          <p:nvPr/>
        </p:nvPicPr>
        <p:blipFill>
          <a:blip r:embed="rId2"/>
          <a:stretch>
            <a:fillRect/>
          </a:stretch>
        </p:blipFill>
        <p:spPr>
          <a:xfrm>
            <a:off x="1997021" y="2177142"/>
            <a:ext cx="7494666" cy="1824154"/>
          </a:xfrm>
          <a:prstGeom prst="rect">
            <a:avLst/>
          </a:prstGeom>
        </p:spPr>
      </p:pic>
    </p:spTree>
    <p:extLst>
      <p:ext uri="{BB962C8B-B14F-4D97-AF65-F5344CB8AC3E}">
        <p14:creationId xmlns:p14="http://schemas.microsoft.com/office/powerpoint/2010/main" val="262114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D64F3F2419224A9966A2E53348A80F" ma:contentTypeVersion="7" ma:contentTypeDescription="Create a new document." ma:contentTypeScope="" ma:versionID="98758ce427b1da82052d1b207b70ed93">
  <xsd:schema xmlns:xsd="http://www.w3.org/2001/XMLSchema" xmlns:xs="http://www.w3.org/2001/XMLSchema" xmlns:p="http://schemas.microsoft.com/office/2006/metadata/properties" xmlns:ns3="6353958b-51d1-4545-bce1-a8e00c0fa6fc" xmlns:ns4="02370e07-9acb-4325-afeb-7f17da90dc5b" targetNamespace="http://schemas.microsoft.com/office/2006/metadata/properties" ma:root="true" ma:fieldsID="88f716c25d72c114e745e10838855836" ns3:_="" ns4:_="">
    <xsd:import namespace="6353958b-51d1-4545-bce1-a8e00c0fa6fc"/>
    <xsd:import namespace="02370e07-9acb-4325-afeb-7f17da90dc5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53958b-51d1-4545-bce1-a8e00c0fa6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2370e07-9acb-4325-afeb-7f17da90dc5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6353958b-51d1-4545-bce1-a8e00c0fa6f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94E1E-E184-4DFF-BFC7-45DB66597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53958b-51d1-4545-bce1-a8e00c0fa6fc"/>
    <ds:schemaRef ds:uri="02370e07-9acb-4325-afeb-7f17da90dc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256D82-54AE-4F21-A15C-622C2DE7200E}">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6353958b-51d1-4545-bce1-a8e00c0fa6fc"/>
    <ds:schemaRef ds:uri="http://purl.org/dc/dcmitype/"/>
    <ds:schemaRef ds:uri="http://schemas.microsoft.com/office/infopath/2007/PartnerControls"/>
    <ds:schemaRef ds:uri="02370e07-9acb-4325-afeb-7f17da90dc5b"/>
    <ds:schemaRef ds:uri="http://www.w3.org/XML/1998/namespace"/>
    <ds:schemaRef ds:uri="http://purl.org/dc/elements/1.1/"/>
  </ds:schemaRefs>
</ds:datastoreItem>
</file>

<file path=customXml/itemProps3.xml><?xml version="1.0" encoding="utf-8"?>
<ds:datastoreItem xmlns:ds="http://schemas.openxmlformats.org/officeDocument/2006/customXml" ds:itemID="{2D91E199-B33F-45E9-92C0-3309AFF1E2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TotalTime>
  <Words>424</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Aharoni</vt:lpstr>
      <vt:lpstr>AppleScript</vt:lpstr>
      <vt:lpstr>Aptos</vt:lpstr>
      <vt:lpstr>Aptos Display</vt:lpstr>
      <vt:lpstr>Arial</vt:lpstr>
      <vt:lpstr>Times New Roman</vt:lpstr>
      <vt:lpstr>Vijaya</vt:lpstr>
      <vt:lpstr>Office Theme</vt:lpstr>
      <vt:lpstr>SEMINAR PRESENTATION  ON Creating a Chatbot for the Department of CSE</vt:lpstr>
      <vt:lpstr>Contents:</vt:lpstr>
      <vt:lpstr>Objective…</vt:lpstr>
      <vt:lpstr>Tech Stack…</vt:lpstr>
      <vt:lpstr>Libraries/ Modules Used…</vt:lpstr>
      <vt:lpstr>Defined Dataset…</vt:lpstr>
      <vt:lpstr>Essential Code Snippets…</vt:lpstr>
      <vt:lpstr>PowerPoint Presentation</vt:lpstr>
      <vt:lpstr>PowerPoint Presentation</vt:lpstr>
      <vt:lpstr>Sample Test Cases…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UDIT JOSHI</dc:creator>
  <cp:lastModifiedBy>UDIT JOSHI</cp:lastModifiedBy>
  <cp:revision>2</cp:revision>
  <dcterms:created xsi:type="dcterms:W3CDTF">2024-01-14T02:12:41Z</dcterms:created>
  <dcterms:modified xsi:type="dcterms:W3CDTF">2024-01-18T15:17:02Z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0x0101007BD64F3F2419224A9966A2E53348A80F</vt:lpwstr>
  </property>
</Properties>
</file>