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25"/>
  </p:notesMasterIdLst>
  <p:handoutMasterIdLst>
    <p:handoutMasterId r:id="rId26"/>
  </p:handoutMasterIdLst>
  <p:sldIdLst>
    <p:sldId id="522" r:id="rId2"/>
    <p:sldId id="537" r:id="rId3"/>
    <p:sldId id="538" r:id="rId4"/>
    <p:sldId id="510" r:id="rId5"/>
    <p:sldId id="402" r:id="rId6"/>
    <p:sldId id="410" r:id="rId7"/>
    <p:sldId id="539" r:id="rId8"/>
    <p:sldId id="540" r:id="rId9"/>
    <p:sldId id="553" r:id="rId10"/>
    <p:sldId id="541" r:id="rId11"/>
    <p:sldId id="542" r:id="rId12"/>
    <p:sldId id="543" r:id="rId13"/>
    <p:sldId id="544" r:id="rId14"/>
    <p:sldId id="545" r:id="rId15"/>
    <p:sldId id="546" r:id="rId16"/>
    <p:sldId id="547" r:id="rId17"/>
    <p:sldId id="548" r:id="rId18"/>
    <p:sldId id="554" r:id="rId19"/>
    <p:sldId id="549" r:id="rId20"/>
    <p:sldId id="550" r:id="rId21"/>
    <p:sldId id="551" r:id="rId22"/>
    <p:sldId id="552" r:id="rId23"/>
    <p:sldId id="53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4419" autoAdjust="0"/>
  </p:normalViewPr>
  <p:slideViewPr>
    <p:cSldViewPr>
      <p:cViewPr varScale="1">
        <p:scale>
          <a:sx n="97" d="100"/>
          <a:sy n="97" d="100"/>
        </p:scale>
        <p:origin x="20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22C25-5C2A-4E97-B185-E4BC4373DF69}" type="datetimeFigureOut">
              <a:rPr lang="en-US" smtClean="0"/>
              <a:pPr/>
              <a:t>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ABEF1-938C-4064-8B63-AF7A6865EAD2}" type="slidenum">
              <a:rPr lang="en-US" smtClean="0"/>
              <a:pPr/>
              <a:t>‹#›</a:t>
            </a:fld>
            <a:endParaRPr lang="en-US"/>
          </a:p>
        </p:txBody>
      </p:sp>
    </p:spTree>
    <p:extLst>
      <p:ext uri="{BB962C8B-B14F-4D97-AF65-F5344CB8AC3E}">
        <p14:creationId xmlns:p14="http://schemas.microsoft.com/office/powerpoint/2010/main" val="293853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425847D-D324-4C5F-8CD3-A2BDA779F441}" type="datetimeFigureOut">
              <a:rPr lang="en-GB"/>
              <a:pPr>
                <a:defRPr/>
              </a:pPr>
              <a:t>09/01/2019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E9AEE9-BA45-4DD2-9F17-FE02D3E4DC2C}" type="slidenum">
              <a:rPr lang="en-GB"/>
              <a:pPr>
                <a:defRPr/>
              </a:pPr>
              <a:t>‹#›</a:t>
            </a:fld>
            <a:endParaRPr lang="en-GB"/>
          </a:p>
        </p:txBody>
      </p:sp>
    </p:spTree>
    <p:extLst>
      <p:ext uri="{BB962C8B-B14F-4D97-AF65-F5344CB8AC3E}">
        <p14:creationId xmlns:p14="http://schemas.microsoft.com/office/powerpoint/2010/main" val="273068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F059FD8-84C4-449F-8897-0F44162DAC12}" type="slidenum">
              <a:rPr lang="en-GB" smtClean="0"/>
              <a:t>2</a:t>
            </a:fld>
            <a:endParaRPr lang="en-GB"/>
          </a:p>
        </p:txBody>
      </p:sp>
    </p:spTree>
    <p:extLst>
      <p:ext uri="{BB962C8B-B14F-4D97-AF65-F5344CB8AC3E}">
        <p14:creationId xmlns:p14="http://schemas.microsoft.com/office/powerpoint/2010/main" val="140258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15</a:t>
            </a:fld>
            <a:endParaRPr lang="en-GB"/>
          </a:p>
        </p:txBody>
      </p:sp>
    </p:spTree>
    <p:extLst>
      <p:ext uri="{BB962C8B-B14F-4D97-AF65-F5344CB8AC3E}">
        <p14:creationId xmlns:p14="http://schemas.microsoft.com/office/powerpoint/2010/main" val="303699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16</a:t>
            </a:fld>
            <a:endParaRPr lang="en-GB"/>
          </a:p>
        </p:txBody>
      </p:sp>
    </p:spTree>
    <p:extLst>
      <p:ext uri="{BB962C8B-B14F-4D97-AF65-F5344CB8AC3E}">
        <p14:creationId xmlns:p14="http://schemas.microsoft.com/office/powerpoint/2010/main" val="19794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17</a:t>
            </a:fld>
            <a:endParaRPr lang="en-GB"/>
          </a:p>
        </p:txBody>
      </p:sp>
    </p:spTree>
    <p:extLst>
      <p:ext uri="{BB962C8B-B14F-4D97-AF65-F5344CB8AC3E}">
        <p14:creationId xmlns:p14="http://schemas.microsoft.com/office/powerpoint/2010/main" val="228002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18</a:t>
            </a:fld>
            <a:endParaRPr lang="en-GB"/>
          </a:p>
        </p:txBody>
      </p:sp>
    </p:spTree>
    <p:extLst>
      <p:ext uri="{BB962C8B-B14F-4D97-AF65-F5344CB8AC3E}">
        <p14:creationId xmlns:p14="http://schemas.microsoft.com/office/powerpoint/2010/main" val="1384477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19</a:t>
            </a:fld>
            <a:endParaRPr lang="en-GB"/>
          </a:p>
        </p:txBody>
      </p:sp>
    </p:spTree>
    <p:extLst>
      <p:ext uri="{BB962C8B-B14F-4D97-AF65-F5344CB8AC3E}">
        <p14:creationId xmlns:p14="http://schemas.microsoft.com/office/powerpoint/2010/main" val="174287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20</a:t>
            </a:fld>
            <a:endParaRPr lang="en-GB"/>
          </a:p>
        </p:txBody>
      </p:sp>
    </p:spTree>
    <p:extLst>
      <p:ext uri="{BB962C8B-B14F-4D97-AF65-F5344CB8AC3E}">
        <p14:creationId xmlns:p14="http://schemas.microsoft.com/office/powerpoint/2010/main" val="94138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21</a:t>
            </a:fld>
            <a:endParaRPr lang="en-GB"/>
          </a:p>
        </p:txBody>
      </p:sp>
    </p:spTree>
    <p:extLst>
      <p:ext uri="{BB962C8B-B14F-4D97-AF65-F5344CB8AC3E}">
        <p14:creationId xmlns:p14="http://schemas.microsoft.com/office/powerpoint/2010/main" val="3008167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22</a:t>
            </a:fld>
            <a:endParaRPr lang="en-GB"/>
          </a:p>
        </p:txBody>
      </p:sp>
    </p:spTree>
    <p:extLst>
      <p:ext uri="{BB962C8B-B14F-4D97-AF65-F5344CB8AC3E}">
        <p14:creationId xmlns:p14="http://schemas.microsoft.com/office/powerpoint/2010/main" val="166796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graphics,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7</a:t>
            </a:fld>
            <a:endParaRPr lang="en-GB"/>
          </a:p>
        </p:txBody>
      </p:sp>
    </p:spTree>
    <p:extLst>
      <p:ext uri="{BB962C8B-B14F-4D97-AF65-F5344CB8AC3E}">
        <p14:creationId xmlns:p14="http://schemas.microsoft.com/office/powerpoint/2010/main" val="14797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8</a:t>
            </a:fld>
            <a:endParaRPr lang="en-GB"/>
          </a:p>
        </p:txBody>
      </p:sp>
    </p:spTree>
    <p:extLst>
      <p:ext uri="{BB962C8B-B14F-4D97-AF65-F5344CB8AC3E}">
        <p14:creationId xmlns:p14="http://schemas.microsoft.com/office/powerpoint/2010/main" val="405800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9</a:t>
            </a:fld>
            <a:endParaRPr lang="en-GB"/>
          </a:p>
        </p:txBody>
      </p:sp>
    </p:spTree>
    <p:extLst>
      <p:ext uri="{BB962C8B-B14F-4D97-AF65-F5344CB8AC3E}">
        <p14:creationId xmlns:p14="http://schemas.microsoft.com/office/powerpoint/2010/main" val="189711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10</a:t>
            </a:fld>
            <a:endParaRPr lang="en-GB"/>
          </a:p>
        </p:txBody>
      </p:sp>
    </p:spTree>
    <p:extLst>
      <p:ext uri="{BB962C8B-B14F-4D97-AF65-F5344CB8AC3E}">
        <p14:creationId xmlns:p14="http://schemas.microsoft.com/office/powerpoint/2010/main" val="102076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11</a:t>
            </a:fld>
            <a:endParaRPr lang="en-GB"/>
          </a:p>
        </p:txBody>
      </p:sp>
    </p:spTree>
    <p:extLst>
      <p:ext uri="{BB962C8B-B14F-4D97-AF65-F5344CB8AC3E}">
        <p14:creationId xmlns:p14="http://schemas.microsoft.com/office/powerpoint/2010/main" val="6583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12</a:t>
            </a:fld>
            <a:endParaRPr lang="en-GB"/>
          </a:p>
        </p:txBody>
      </p:sp>
    </p:spTree>
    <p:extLst>
      <p:ext uri="{BB962C8B-B14F-4D97-AF65-F5344CB8AC3E}">
        <p14:creationId xmlns:p14="http://schemas.microsoft.com/office/powerpoint/2010/main" val="183921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13</a:t>
            </a:fld>
            <a:endParaRPr lang="en-GB"/>
          </a:p>
        </p:txBody>
      </p:sp>
    </p:spTree>
    <p:extLst>
      <p:ext uri="{BB962C8B-B14F-4D97-AF65-F5344CB8AC3E}">
        <p14:creationId xmlns:p14="http://schemas.microsoft.com/office/powerpoint/2010/main" val="99812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14</a:t>
            </a:fld>
            <a:endParaRPr lang="en-GB"/>
          </a:p>
        </p:txBody>
      </p:sp>
    </p:spTree>
    <p:extLst>
      <p:ext uri="{BB962C8B-B14F-4D97-AF65-F5344CB8AC3E}">
        <p14:creationId xmlns:p14="http://schemas.microsoft.com/office/powerpoint/2010/main" val="1797615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pic>
        <p:nvPicPr>
          <p:cNvPr id="10" name="Picture 9" descr="CU0106 CUSC Staff Induction - Presentation_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947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5885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153632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
        <p:nvSpPr>
          <p:cNvPr id="7" name="Content Placeholder 6"/>
          <p:cNvSpPr>
            <a:spLocks noGrp="1"/>
          </p:cNvSpPr>
          <p:nvPr>
            <p:ph sz="quarter" idx="13"/>
          </p:nvPr>
        </p:nvSpPr>
        <p:spPr>
          <a:xfrm>
            <a:off x="468313" y="1484313"/>
            <a:ext cx="4031679" cy="4681537"/>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Content Placeholder 8"/>
          <p:cNvSpPr>
            <a:spLocks noGrp="1"/>
          </p:cNvSpPr>
          <p:nvPr>
            <p:ph sz="quarter" idx="14"/>
          </p:nvPr>
        </p:nvSpPr>
        <p:spPr>
          <a:xfrm>
            <a:off x="4644008" y="1484784"/>
            <a:ext cx="4033267" cy="4681537"/>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pic>
        <p:nvPicPr>
          <p:cNvPr id="10" name="Picture 2" descr="L:\CUC\MARKETING\Images &amp; Logos\CUC landscape logo.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100763"/>
            <a:ext cx="6264275" cy="757237"/>
          </a:xfrm>
          <a:prstGeom prst="rect">
            <a:avLst/>
          </a:prstGeom>
          <a:noFill/>
          <a:ln w="9525">
            <a:noFill/>
            <a:miter lim="800000"/>
            <a:headEnd/>
            <a:tailEnd/>
          </a:ln>
        </p:spPr>
      </p:pic>
      <p:cxnSp>
        <p:nvCxnSpPr>
          <p:cNvPr id="11" name="Straight Connector 10"/>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23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r>
              <a:rPr lang="en-GB"/>
              <a:t>Slide  </a:t>
            </a:r>
            <a:fld id="{35EF31DC-37E0-46A7-B0BE-61665DB0F5C0}" type="slidenum">
              <a:rPr lang="en-GB" smtClean="0"/>
              <a:pPr>
                <a:defRPr/>
              </a:pPr>
              <a:t>‹#›</a:t>
            </a:fld>
            <a:endParaRPr lang="en-GB"/>
          </a:p>
        </p:txBody>
      </p:sp>
      <p:cxnSp>
        <p:nvCxnSpPr>
          <p:cNvPr id="8" name="Straight Connector 7">
            <a:extLst>
              <a:ext uri="{FF2B5EF4-FFF2-40B4-BE49-F238E27FC236}">
                <a16:creationId xmlns:a16="http://schemas.microsoft.com/office/drawing/2014/main" id="{049A28DE-7CAD-4679-81AE-9BBC2FD7C582}"/>
              </a:ext>
            </a:extLst>
          </p:cNvPr>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520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6709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8858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99741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48218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01191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58452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86653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1AF4AF4-47D7-47B6-B9C2-D50DA49E6DAB}" type="slidenum">
              <a:rPr lang="en-GB" smtClean="0"/>
              <a:pPr>
                <a:defRPr/>
              </a:pPr>
              <a:t>‹#›</a:t>
            </a:fld>
            <a:endParaRPr lang="en-GB"/>
          </a:p>
        </p:txBody>
      </p:sp>
      <p:pic>
        <p:nvPicPr>
          <p:cNvPr id="9" name="Picture 8" descr="CU0106 CUSC Staff Induction - Presentation_32.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294459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67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F8791D-CD90-463D-B255-4D6F24984C16}"/>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1</a:t>
            </a:fld>
            <a:endParaRPr lang="en-GB"/>
          </a:p>
        </p:txBody>
      </p:sp>
    </p:spTree>
    <p:extLst>
      <p:ext uri="{BB962C8B-B14F-4D97-AF65-F5344CB8AC3E}">
        <p14:creationId xmlns:p14="http://schemas.microsoft.com/office/powerpoint/2010/main" val="31666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10</a:t>
            </a:fld>
            <a:endParaRPr lang="en-GB"/>
          </a:p>
        </p:txBody>
      </p:sp>
      <p:sp>
        <p:nvSpPr>
          <p:cNvPr id="3" name="Rectangle 2"/>
          <p:cNvSpPr/>
          <p:nvPr/>
        </p:nvSpPr>
        <p:spPr>
          <a:xfrm>
            <a:off x="323528" y="2996952"/>
            <a:ext cx="8640960" cy="1077218"/>
          </a:xfrm>
          <a:prstGeom prst="rect">
            <a:avLst/>
          </a:prstGeom>
        </p:spPr>
        <p:txBody>
          <a:bodyPr wrap="square">
            <a:spAutoFit/>
          </a:bodyPr>
          <a:lstStyle/>
          <a:p>
            <a:pPr algn="ctr"/>
            <a:r>
              <a:rPr lang="en-GB" sz="3200" b="1" dirty="0" smtClean="0"/>
              <a:t>A		B		C		D		E		F		G		H		I	...</a:t>
            </a:r>
            <a:endParaRPr lang="en-GB" sz="3200" b="1" dirty="0"/>
          </a:p>
          <a:p>
            <a:pPr algn="ctr"/>
            <a:r>
              <a:rPr lang="en-GB" sz="3200" b="1" dirty="0" smtClean="0"/>
              <a:t>65		66		67		68		69		70		71		72		73	 ...</a:t>
            </a:r>
            <a:endParaRPr lang="en-GB" sz="3200" b="1" dirty="0"/>
          </a:p>
        </p:txBody>
      </p:sp>
      <p:sp>
        <p:nvSpPr>
          <p:cNvPr id="5" name="Rectangle 4"/>
          <p:cNvSpPr/>
          <p:nvPr/>
        </p:nvSpPr>
        <p:spPr>
          <a:xfrm>
            <a:off x="2123728" y="1108435"/>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389221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11</a:t>
            </a:fld>
            <a:endParaRPr lang="en-GB"/>
          </a:p>
        </p:txBody>
      </p:sp>
      <p:sp>
        <p:nvSpPr>
          <p:cNvPr id="3" name="Rectangle 2"/>
          <p:cNvSpPr/>
          <p:nvPr/>
        </p:nvSpPr>
        <p:spPr>
          <a:xfrm>
            <a:off x="1493404" y="2924944"/>
            <a:ext cx="5976664" cy="1200329"/>
          </a:xfrm>
          <a:prstGeom prst="rect">
            <a:avLst/>
          </a:prstGeom>
        </p:spPr>
        <p:txBody>
          <a:bodyPr wrap="square">
            <a:spAutoFit/>
          </a:bodyPr>
          <a:lstStyle/>
          <a:p>
            <a:pPr algn="ctr"/>
            <a:r>
              <a:rPr lang="en-GB" sz="7200" b="1" dirty="0" smtClean="0"/>
              <a:t>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61049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12</a:t>
            </a:fld>
            <a:endParaRPr lang="en-GB"/>
          </a:p>
        </p:txBody>
      </p:sp>
      <p:sp>
        <p:nvSpPr>
          <p:cNvPr id="3" name="Rectangle 2"/>
          <p:cNvSpPr/>
          <p:nvPr/>
        </p:nvSpPr>
        <p:spPr>
          <a:xfrm>
            <a:off x="216024" y="2988692"/>
            <a:ext cx="8748464" cy="1200329"/>
          </a:xfrm>
          <a:prstGeom prst="rect">
            <a:avLst/>
          </a:prstGeom>
        </p:spPr>
        <p:txBody>
          <a:bodyPr wrap="square">
            <a:spAutoFit/>
          </a:bodyPr>
          <a:lstStyle/>
          <a:p>
            <a:r>
              <a:rPr lang="en-GB" sz="7200" b="1" dirty="0" smtClean="0"/>
              <a:t>	  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
        <p:nvSpPr>
          <p:cNvPr id="6" name="Rectangle 5"/>
          <p:cNvSpPr/>
          <p:nvPr/>
        </p:nvSpPr>
        <p:spPr>
          <a:xfrm>
            <a:off x="72008" y="4326195"/>
            <a:ext cx="8892480" cy="830997"/>
          </a:xfrm>
          <a:prstGeom prst="rect">
            <a:avLst/>
          </a:prstGeom>
        </p:spPr>
        <p:txBody>
          <a:bodyPr wrap="square">
            <a:spAutoFit/>
          </a:bodyPr>
          <a:lstStyle/>
          <a:p>
            <a:pPr algn="ctr"/>
            <a:r>
              <a:rPr lang="en-GB" sz="4800" b="1" dirty="0" smtClean="0"/>
              <a:t>1001000		1001001		100001</a:t>
            </a:r>
            <a:endParaRPr lang="en-GB" sz="4800" b="1" dirty="0"/>
          </a:p>
        </p:txBody>
      </p:sp>
      <p:sp>
        <p:nvSpPr>
          <p:cNvPr id="7" name="Rectangle 6"/>
          <p:cNvSpPr/>
          <p:nvPr/>
        </p:nvSpPr>
        <p:spPr>
          <a:xfrm>
            <a:off x="107504" y="1926122"/>
            <a:ext cx="8748464" cy="1200329"/>
          </a:xfrm>
          <a:prstGeom prst="rect">
            <a:avLst/>
          </a:prstGeom>
        </p:spPr>
        <p:txBody>
          <a:bodyPr wrap="square">
            <a:spAutoFit/>
          </a:bodyPr>
          <a:lstStyle/>
          <a:p>
            <a:r>
              <a:rPr lang="en-GB" sz="7200" b="1" dirty="0" smtClean="0"/>
              <a:t>	   H					   I				    !</a:t>
            </a:r>
            <a:endParaRPr lang="en-GB" sz="7200" b="1" dirty="0"/>
          </a:p>
        </p:txBody>
      </p:sp>
    </p:spTree>
    <p:extLst>
      <p:ext uri="{BB962C8B-B14F-4D97-AF65-F5344CB8AC3E}">
        <p14:creationId xmlns:p14="http://schemas.microsoft.com/office/powerpoint/2010/main" val="309523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13</a:t>
            </a:fld>
            <a:endParaRPr lang="en-GB"/>
          </a:p>
        </p:txBody>
      </p:sp>
      <p:pic>
        <p:nvPicPr>
          <p:cNvPr id="1026" name="Picture 2" descr="Image result for uk keyboard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784976" cy="2921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555776" y="199056"/>
            <a:ext cx="4572000" cy="1200329"/>
          </a:xfrm>
          <a:prstGeom prst="rect">
            <a:avLst/>
          </a:prstGeom>
        </p:spPr>
        <p:txBody>
          <a:bodyPr>
            <a:spAutoFit/>
          </a:bodyPr>
          <a:lstStyle/>
          <a:p>
            <a:pPr algn="ctr"/>
            <a:r>
              <a:rPr lang="en-GB" sz="7200" b="1" dirty="0" smtClean="0"/>
              <a:t>Abstraction</a:t>
            </a:r>
            <a:endParaRPr lang="en-GB" b="1" dirty="0"/>
          </a:p>
        </p:txBody>
      </p:sp>
    </p:spTree>
    <p:extLst>
      <p:ext uri="{BB962C8B-B14F-4D97-AF65-F5344CB8AC3E}">
        <p14:creationId xmlns:p14="http://schemas.microsoft.com/office/powerpoint/2010/main" val="255362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27584" y="2066552"/>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a:xfrm>
            <a:off x="4183646" y="2636912"/>
            <a:ext cx="4474840" cy="2116831"/>
          </a:xfrm>
        </p:spPr>
        <p:txBody>
          <a:bodyPr>
            <a:normAutofit/>
          </a:bodyPr>
          <a:lstStyle/>
          <a:p>
            <a:pPr marL="0" indent="0" algn="ctr">
              <a:buNone/>
            </a:pPr>
            <a:r>
              <a:rPr lang="en-GB" sz="3600" b="1" dirty="0" smtClean="0"/>
              <a:t>128514</a:t>
            </a:r>
          </a:p>
          <a:p>
            <a:pPr marL="0" indent="0" algn="ctr">
              <a:buNone/>
            </a:pPr>
            <a:endParaRPr lang="en-GB" sz="3600" b="1" dirty="0"/>
          </a:p>
          <a:p>
            <a:pPr marL="0" indent="0" algn="ctr">
              <a:buNone/>
            </a:pPr>
            <a:r>
              <a:rPr lang="en-GB" sz="3600" b="1" dirty="0" smtClean="0"/>
              <a:t>11111011000000010</a:t>
            </a:r>
            <a:endParaRPr lang="en-GB" sz="3600" b="1"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14</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Abstraction</a:t>
            </a:r>
            <a:endParaRPr lang="en-GB" b="1" dirty="0"/>
          </a:p>
        </p:txBody>
      </p:sp>
      <p:sp>
        <p:nvSpPr>
          <p:cNvPr id="7" name="TextBox 6"/>
          <p:cNvSpPr txBox="1"/>
          <p:nvPr/>
        </p:nvSpPr>
        <p:spPr>
          <a:xfrm>
            <a:off x="107504" y="5682741"/>
            <a:ext cx="3348608" cy="523220"/>
          </a:xfrm>
          <a:prstGeom prst="rect">
            <a:avLst/>
          </a:prstGeom>
          <a:noFill/>
        </p:spPr>
        <p:txBody>
          <a:bodyPr wrap="square" rtlCol="0">
            <a:spAutoFit/>
          </a:bodyPr>
          <a:lstStyle/>
          <a:p>
            <a:r>
              <a:rPr lang="en-GB" sz="2800" b="1" dirty="0" smtClean="0"/>
              <a:t>Unicode and UTF-8</a:t>
            </a:r>
            <a:endParaRPr lang="en-GB" sz="2800" b="1" dirty="0"/>
          </a:p>
        </p:txBody>
      </p:sp>
    </p:spTree>
    <p:extLst>
      <p:ext uri="{BB962C8B-B14F-4D97-AF65-F5344CB8AC3E}">
        <p14:creationId xmlns:p14="http://schemas.microsoft.com/office/powerpoint/2010/main" val="206976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15</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RGB</a:t>
            </a:r>
            <a:endParaRPr lang="en-GB" b="1" dirty="0"/>
          </a:p>
        </p:txBody>
      </p:sp>
      <p:pic>
        <p:nvPicPr>
          <p:cNvPr id="3" name="Picture 2"/>
          <p:cNvPicPr>
            <a:picLocks noChangeAspect="1"/>
          </p:cNvPicPr>
          <p:nvPr/>
        </p:nvPicPr>
        <p:blipFill>
          <a:blip r:embed="rId3"/>
          <a:stretch>
            <a:fillRect/>
          </a:stretch>
        </p:blipFill>
        <p:spPr>
          <a:xfrm>
            <a:off x="1259632" y="2822585"/>
            <a:ext cx="3599601" cy="1228794"/>
          </a:xfrm>
          <a:prstGeom prst="rect">
            <a:avLst/>
          </a:prstGeom>
        </p:spPr>
      </p:pic>
      <p:pic>
        <p:nvPicPr>
          <p:cNvPr id="9" name="Picture 8"/>
          <p:cNvPicPr>
            <a:picLocks noChangeAspect="1"/>
          </p:cNvPicPr>
          <p:nvPr/>
        </p:nvPicPr>
        <p:blipFill>
          <a:blip r:embed="rId4"/>
          <a:stretch>
            <a:fillRect/>
          </a:stretch>
        </p:blipFill>
        <p:spPr>
          <a:xfrm>
            <a:off x="7002576" y="2822585"/>
            <a:ext cx="1234847" cy="1228794"/>
          </a:xfrm>
          <a:prstGeom prst="rect">
            <a:avLst/>
          </a:prstGeom>
        </p:spPr>
      </p:pic>
      <p:sp>
        <p:nvSpPr>
          <p:cNvPr id="10" name="TextBox 9"/>
          <p:cNvSpPr txBox="1"/>
          <p:nvPr/>
        </p:nvSpPr>
        <p:spPr>
          <a:xfrm>
            <a:off x="5580112" y="2725768"/>
            <a:ext cx="1133872" cy="1323439"/>
          </a:xfrm>
          <a:prstGeom prst="rect">
            <a:avLst/>
          </a:prstGeom>
          <a:noFill/>
        </p:spPr>
        <p:txBody>
          <a:bodyPr wrap="square" rtlCol="0">
            <a:spAutoFit/>
          </a:bodyPr>
          <a:lstStyle/>
          <a:p>
            <a:r>
              <a:rPr lang="en-GB" sz="8000" b="1" dirty="0" smtClean="0"/>
              <a:t>=</a:t>
            </a:r>
            <a:endParaRPr lang="en-GB" sz="8000" b="1" dirty="0"/>
          </a:p>
        </p:txBody>
      </p:sp>
    </p:spTree>
    <p:extLst>
      <p:ext uri="{BB962C8B-B14F-4D97-AF65-F5344CB8AC3E}">
        <p14:creationId xmlns:p14="http://schemas.microsoft.com/office/powerpoint/2010/main" val="263309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16</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288545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17</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b="1" dirty="0" smtClean="0"/>
              <a:t>ALGORITHMS</a:t>
            </a: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34300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18</a:t>
            </a:fld>
            <a:endParaRPr lang="en-GB"/>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1340768"/>
            <a:ext cx="4959011" cy="4499843"/>
          </a:xfrm>
          <a:prstGeom prst="rect">
            <a:avLst/>
          </a:prstGeom>
        </p:spPr>
      </p:pic>
    </p:spTree>
    <p:extLst>
      <p:ext uri="{BB962C8B-B14F-4D97-AF65-F5344CB8AC3E}">
        <p14:creationId xmlns:p14="http://schemas.microsoft.com/office/powerpoint/2010/main" val="425963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a:t>
            </a:r>
            <a:r>
              <a:rPr lang="en-GB" b="1" dirty="0">
                <a:solidFill>
                  <a:srgbClr val="FCC235"/>
                </a:solidFill>
              </a:rPr>
              <a:t>pick up </a:t>
            </a:r>
            <a:r>
              <a:rPr lang="en-GB" dirty="0"/>
              <a:t>phone book</a:t>
            </a:r>
          </a:p>
          <a:p>
            <a:pPr marL="0" indent="0">
              <a:buNone/>
            </a:pPr>
            <a:r>
              <a:rPr lang="en-GB" dirty="0"/>
              <a:t> 1 </a:t>
            </a:r>
            <a:r>
              <a:rPr lang="en-GB" b="1" dirty="0">
                <a:solidFill>
                  <a:srgbClr val="FCC235"/>
                </a:solidFill>
              </a:rPr>
              <a:t>open to </a:t>
            </a:r>
            <a:r>
              <a:rPr lang="en-GB" dirty="0"/>
              <a:t>middle of phone book</a:t>
            </a:r>
          </a:p>
          <a:p>
            <a:pPr marL="0" indent="0">
              <a:buNone/>
            </a:pPr>
            <a:r>
              <a:rPr lang="en-GB" dirty="0"/>
              <a:t> 2 </a:t>
            </a:r>
            <a:r>
              <a:rPr lang="en-GB" b="1" dirty="0">
                <a:solidFill>
                  <a:srgbClr val="FCC235"/>
                </a:solidFill>
              </a:rPr>
              <a:t>look at </a:t>
            </a:r>
            <a:r>
              <a:rPr lang="en-GB" dirty="0"/>
              <a:t>names</a:t>
            </a:r>
          </a:p>
          <a:p>
            <a:pPr marL="0" indent="0">
              <a:buNone/>
            </a:pPr>
            <a:r>
              <a:rPr lang="en-GB" dirty="0"/>
              <a:t> 3 if Smith is among names</a:t>
            </a:r>
          </a:p>
          <a:p>
            <a:pPr marL="0" indent="0">
              <a:buNone/>
            </a:pPr>
            <a:r>
              <a:rPr lang="en-GB" dirty="0"/>
              <a:t> 4     </a:t>
            </a:r>
            <a:r>
              <a:rPr lang="en-GB" b="1" dirty="0">
                <a:solidFill>
                  <a:srgbClr val="FCC235"/>
                </a:solidFill>
              </a:rPr>
              <a:t>call</a:t>
            </a:r>
            <a:r>
              <a:rPr lang="en-GB" dirty="0"/>
              <a:t> Mike</a:t>
            </a:r>
          </a:p>
          <a:p>
            <a:pPr marL="0" indent="0">
              <a:buNone/>
            </a:pPr>
            <a:r>
              <a:rPr lang="en-GB" dirty="0"/>
              <a:t> 5 else if Smith is earlier in book</a:t>
            </a:r>
          </a:p>
          <a:p>
            <a:pPr marL="0" indent="0">
              <a:buNone/>
            </a:pPr>
            <a:r>
              <a:rPr lang="en-GB" dirty="0"/>
              <a:t> 6     </a:t>
            </a:r>
            <a:r>
              <a:rPr lang="en-GB" b="1" dirty="0">
                <a:solidFill>
                  <a:srgbClr val="FCC235"/>
                </a:solidFill>
              </a:rPr>
              <a:t>open</a:t>
            </a:r>
            <a:r>
              <a:rPr lang="en-GB" dirty="0"/>
              <a:t>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a:t>
            </a:r>
            <a:r>
              <a:rPr lang="en-GB" b="1" dirty="0">
                <a:solidFill>
                  <a:srgbClr val="FCC235"/>
                </a:solidFill>
              </a:rPr>
              <a:t>open</a:t>
            </a:r>
            <a:r>
              <a:rPr lang="en-GB" dirty="0"/>
              <a:t> to middle of right half of book</a:t>
            </a:r>
          </a:p>
          <a:p>
            <a:pPr marL="0" indent="0">
              <a:buNone/>
            </a:pPr>
            <a:r>
              <a:rPr lang="en-GB" dirty="0"/>
              <a:t>10     go back to step 2</a:t>
            </a:r>
          </a:p>
          <a:p>
            <a:pPr marL="0" indent="0">
              <a:buNone/>
            </a:pPr>
            <a:r>
              <a:rPr lang="en-GB" dirty="0"/>
              <a:t>11 else</a:t>
            </a:r>
          </a:p>
          <a:p>
            <a:pPr marL="0" indent="0">
              <a:buNone/>
            </a:pPr>
            <a:r>
              <a:rPr lang="en-GB" dirty="0"/>
              <a:t>12     </a:t>
            </a:r>
            <a:r>
              <a:rPr lang="en-GB" b="1" dirty="0">
                <a:solidFill>
                  <a:srgbClr val="FCC235"/>
                </a:solidFill>
              </a:rPr>
              <a:t>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19</a:t>
            </a:fld>
            <a:endParaRPr lang="en-GB"/>
          </a:p>
        </p:txBody>
      </p:sp>
    </p:spTree>
    <p:extLst>
      <p:ext uri="{BB962C8B-B14F-4D97-AF65-F5344CB8AC3E}">
        <p14:creationId xmlns:p14="http://schemas.microsoft.com/office/powerpoint/2010/main" val="108892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132856"/>
            <a:ext cx="9144000" cy="1512168"/>
          </a:xfrm>
          <a:prstGeom prst="rect">
            <a:avLst/>
          </a:prstGeom>
          <a:solidFill>
            <a:srgbClr val="F8AC00"/>
          </a:solidFill>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en-GB" sz="4800" dirty="0">
                <a:solidFill>
                  <a:schemeClr val="bg1"/>
                </a:solidFill>
                <a:latin typeface="Arial" panose="020B0604020202020204" pitchFamily="34" charset="0"/>
                <a:cs typeface="Arial" panose="020B0604020202020204" pitchFamily="34" charset="0"/>
              </a:rPr>
              <a:t>Problem Solving and Programming</a:t>
            </a:r>
            <a:endParaRPr lang="en-GB" sz="4800" dirty="0">
              <a:solidFill>
                <a:schemeClr val="bg1"/>
              </a:solidFill>
              <a:latin typeface="Calibri" pitchFamily="34" charset="0"/>
              <a:cs typeface="Calibri" pitchFamily="34" charset="0"/>
            </a:endParaRPr>
          </a:p>
        </p:txBody>
      </p:sp>
      <p:sp>
        <p:nvSpPr>
          <p:cNvPr id="5" name="Subtitle 2"/>
          <p:cNvSpPr txBox="1">
            <a:spLocks/>
          </p:cNvSpPr>
          <p:nvPr/>
        </p:nvSpPr>
        <p:spPr>
          <a:xfrm>
            <a:off x="1371600" y="4005064"/>
            <a:ext cx="6400800" cy="2016224"/>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GB" sz="2800" b="1" dirty="0" smtClean="0">
                <a:solidFill>
                  <a:srgbClr val="F8AC00"/>
                </a:solidFill>
                <a:latin typeface="Calibri" pitchFamily="34" charset="0"/>
                <a:cs typeface="Calibri" pitchFamily="34" charset="0"/>
              </a:rPr>
              <a:t>Dr Solomon Amos</a:t>
            </a:r>
          </a:p>
          <a:p>
            <a:pPr algn="ctr"/>
            <a:r>
              <a:rPr lang="en-GB" dirty="0" smtClean="0">
                <a:solidFill>
                  <a:srgbClr val="F8AC00"/>
                </a:solidFill>
                <a:latin typeface="Calibri" pitchFamily="34" charset="0"/>
                <a:cs typeface="Calibri" pitchFamily="34" charset="0"/>
              </a:rPr>
              <a:t>ac8880@coventry.ac.uk</a:t>
            </a:r>
          </a:p>
          <a:p>
            <a:pPr algn="ctr"/>
            <a:endParaRPr lang="en-GB" dirty="0" smtClean="0">
              <a:solidFill>
                <a:srgbClr val="F8AC00"/>
              </a:solidFill>
              <a:latin typeface="Calibri" pitchFamily="34" charset="0"/>
              <a:cs typeface="Calibri" pitchFamily="34" charset="0"/>
            </a:endParaRPr>
          </a:p>
          <a:p>
            <a:pPr algn="ctr"/>
            <a:r>
              <a:rPr lang="en-GB" dirty="0" smtClean="0">
                <a:solidFill>
                  <a:srgbClr val="F8AC00"/>
                </a:solidFill>
                <a:latin typeface="Calibri" pitchFamily="34" charset="0"/>
                <a:cs typeface="Calibri" pitchFamily="34" charset="0"/>
              </a:rPr>
              <a:t>14</a:t>
            </a:r>
            <a:r>
              <a:rPr lang="en-GB" baseline="30000" dirty="0" smtClean="0">
                <a:solidFill>
                  <a:srgbClr val="F8AC00"/>
                </a:solidFill>
                <a:latin typeface="Calibri" pitchFamily="34" charset="0"/>
                <a:cs typeface="Calibri" pitchFamily="34" charset="0"/>
              </a:rPr>
              <a:t>th</a:t>
            </a:r>
            <a:r>
              <a:rPr lang="en-GB" dirty="0" smtClean="0">
                <a:solidFill>
                  <a:srgbClr val="F8AC00"/>
                </a:solidFill>
                <a:latin typeface="Calibri" pitchFamily="34" charset="0"/>
                <a:cs typeface="Calibri" pitchFamily="34" charset="0"/>
              </a:rPr>
              <a:t> January, 2019</a:t>
            </a:r>
            <a:endParaRPr lang="en-GB" dirty="0">
              <a:solidFill>
                <a:srgbClr val="F8AC00"/>
              </a:solidFill>
              <a:latin typeface="Calibri" pitchFamily="34" charset="0"/>
              <a:cs typeface="Calibri" pitchFamily="34" charset="0"/>
            </a:endParaRPr>
          </a:p>
        </p:txBody>
      </p:sp>
    </p:spTree>
    <p:extLst>
      <p:ext uri="{BB962C8B-B14F-4D97-AF65-F5344CB8AC3E}">
        <p14:creationId xmlns:p14="http://schemas.microsoft.com/office/powerpoint/2010/main" val="110735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a:t>
            </a:r>
            <a:r>
              <a:rPr lang="en-GB" b="1" dirty="0">
                <a:solidFill>
                  <a:srgbClr val="FCC235"/>
                </a:solidFill>
              </a:rPr>
              <a:t>if</a:t>
            </a:r>
            <a:r>
              <a:rPr lang="en-GB" dirty="0"/>
              <a:t> Smith is among names</a:t>
            </a:r>
          </a:p>
          <a:p>
            <a:pPr marL="0" indent="0">
              <a:buNone/>
            </a:pPr>
            <a:r>
              <a:rPr lang="en-GB" dirty="0"/>
              <a:t> 4     call Mike</a:t>
            </a:r>
          </a:p>
          <a:p>
            <a:pPr marL="0" indent="0">
              <a:buNone/>
            </a:pPr>
            <a:r>
              <a:rPr lang="en-GB" dirty="0"/>
              <a:t> 5 </a:t>
            </a:r>
            <a:r>
              <a:rPr lang="en-GB" b="1" dirty="0">
                <a:solidFill>
                  <a:srgbClr val="FCC235"/>
                </a:solidFill>
              </a:rPr>
              <a:t>else if </a:t>
            </a:r>
            <a:r>
              <a:rPr lang="en-GB" dirty="0"/>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a:t>
            </a:r>
            <a:r>
              <a:rPr lang="en-GB" b="1" dirty="0">
                <a:solidFill>
                  <a:srgbClr val="FCC235"/>
                </a:solidFill>
              </a:rPr>
              <a:t>else if </a:t>
            </a:r>
            <a:r>
              <a:rPr lang="en-GB" dirty="0"/>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a:t>
            </a:r>
            <a:r>
              <a:rPr lang="en-GB" b="1" dirty="0">
                <a:solidFill>
                  <a:srgbClr val="FCC235"/>
                </a:solidFill>
              </a:rPr>
              <a:t>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a:t>
            </a:r>
            <a:r>
              <a:rPr lang="en-GB" b="1" dirty="0">
                <a:solidFill>
                  <a:srgbClr val="FCC235"/>
                </a:solidFill>
              </a:rPr>
              <a:t>Smith is among names</a:t>
            </a:r>
          </a:p>
          <a:p>
            <a:pPr marL="0" indent="0">
              <a:buNone/>
            </a:pPr>
            <a:r>
              <a:rPr lang="en-GB" dirty="0"/>
              <a:t> 4     call Mike</a:t>
            </a:r>
          </a:p>
          <a:p>
            <a:pPr marL="0" indent="0">
              <a:buNone/>
            </a:pPr>
            <a:r>
              <a:rPr lang="en-GB" dirty="0"/>
              <a:t> 5 else if </a:t>
            </a:r>
            <a:r>
              <a:rPr lang="en-GB" b="1" dirty="0">
                <a:solidFill>
                  <a:srgbClr val="FCC235"/>
                </a:solidFill>
              </a:rPr>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a:t>
            </a:r>
            <a:r>
              <a:rPr lang="en-GB" b="1" dirty="0">
                <a:solidFill>
                  <a:srgbClr val="FCC235"/>
                </a:solidFill>
              </a:rPr>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20</a:t>
            </a:fld>
            <a:endParaRPr lang="en-GB"/>
          </a:p>
        </p:txBody>
      </p:sp>
    </p:spTree>
    <p:extLst>
      <p:ext uri="{BB962C8B-B14F-4D97-AF65-F5344CB8AC3E}">
        <p14:creationId xmlns:p14="http://schemas.microsoft.com/office/powerpoint/2010/main" val="316852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a:xfrm>
            <a:off x="2411760" y="1340768"/>
            <a:ext cx="4038600" cy="4525963"/>
          </a:xfrm>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a:t>
            </a:r>
            <a:r>
              <a:rPr lang="en-GB" b="1" dirty="0">
                <a:solidFill>
                  <a:srgbClr val="FCC235"/>
                </a:solidFill>
              </a:rPr>
              <a:t>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a:t>
            </a:r>
            <a:r>
              <a:rPr lang="en-GB" b="1" dirty="0">
                <a:solidFill>
                  <a:srgbClr val="FCC235"/>
                </a:solidFill>
              </a:rPr>
              <a:t>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21</a:t>
            </a:fld>
            <a:endParaRPr lang="en-GB"/>
          </a:p>
        </p:txBody>
      </p:sp>
    </p:spTree>
    <p:extLst>
      <p:ext uri="{BB962C8B-B14F-4D97-AF65-F5344CB8AC3E}">
        <p14:creationId xmlns:p14="http://schemas.microsoft.com/office/powerpoint/2010/main" val="34088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t>Program</a:t>
            </a:r>
            <a:endParaRPr lang="en-GB" b="1" dirty="0"/>
          </a:p>
        </p:txBody>
      </p:sp>
      <p:sp>
        <p:nvSpPr>
          <p:cNvPr id="7" name="Content Placeholder 6"/>
          <p:cNvSpPr>
            <a:spLocks noGrp="1"/>
          </p:cNvSpPr>
          <p:nvPr>
            <p:ph idx="1"/>
          </p:nvPr>
        </p:nvSpPr>
        <p:spPr/>
        <p:txBody>
          <a:bodyPr>
            <a:normAutofit fontScale="92500" lnSpcReduction="10000"/>
          </a:bodyPr>
          <a:lstStyle/>
          <a:p>
            <a:pPr marL="0" indent="0">
              <a:buNone/>
            </a:pPr>
            <a:r>
              <a:rPr lang="en-GB" dirty="0"/>
              <a:t>We can write programs with the building blocks we just discovered</a:t>
            </a:r>
            <a:r>
              <a:rPr lang="en-GB" dirty="0" smtClean="0"/>
              <a:t>:</a:t>
            </a:r>
          </a:p>
          <a:p>
            <a:r>
              <a:rPr lang="en-GB" dirty="0"/>
              <a:t>F</a:t>
            </a:r>
            <a:r>
              <a:rPr lang="en-GB" dirty="0" smtClean="0"/>
              <a:t>unctions</a:t>
            </a:r>
            <a:endParaRPr lang="en-GB" dirty="0"/>
          </a:p>
          <a:p>
            <a:r>
              <a:rPr lang="en-GB" dirty="0"/>
              <a:t>C</a:t>
            </a:r>
            <a:r>
              <a:rPr lang="en-GB" dirty="0" smtClean="0"/>
              <a:t>onditions</a:t>
            </a:r>
            <a:endParaRPr lang="en-GB" dirty="0"/>
          </a:p>
          <a:p>
            <a:r>
              <a:rPr lang="en-GB" dirty="0"/>
              <a:t>Boolean expressions</a:t>
            </a:r>
          </a:p>
          <a:p>
            <a:r>
              <a:rPr lang="en-GB" dirty="0" smtClean="0"/>
              <a:t>Loops</a:t>
            </a:r>
          </a:p>
          <a:p>
            <a:r>
              <a:rPr lang="en-GB" dirty="0" smtClean="0"/>
              <a:t>Variables</a:t>
            </a:r>
          </a:p>
          <a:p>
            <a:r>
              <a:rPr lang="en-GB" dirty="0" smtClean="0"/>
              <a:t>Threads</a:t>
            </a:r>
          </a:p>
          <a:p>
            <a:r>
              <a:rPr lang="en-GB" dirty="0" smtClean="0"/>
              <a:t>Events …</a:t>
            </a: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22</a:t>
            </a:fld>
            <a:endParaRPr lang="en-GB"/>
          </a:p>
        </p:txBody>
      </p:sp>
    </p:spTree>
    <p:extLst>
      <p:ext uri="{BB962C8B-B14F-4D97-AF65-F5344CB8AC3E}">
        <p14:creationId xmlns:p14="http://schemas.microsoft.com/office/powerpoint/2010/main" val="116406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Activity 1</a:t>
            </a:r>
          </a:p>
        </p:txBody>
      </p:sp>
      <p:sp>
        <p:nvSpPr>
          <p:cNvPr id="3" name="Content Placeholder 2"/>
          <p:cNvSpPr>
            <a:spLocks noGrp="1"/>
          </p:cNvSpPr>
          <p:nvPr>
            <p:ph idx="1"/>
          </p:nvPr>
        </p:nvSpPr>
        <p:spPr/>
        <p:txBody>
          <a:bodyPr/>
          <a:lstStyle/>
          <a:p>
            <a:r>
              <a:rPr lang="en-GB" b="1" dirty="0"/>
              <a:t>Learners to:</a:t>
            </a:r>
          </a:p>
          <a:p>
            <a:pPr lvl="1"/>
            <a:r>
              <a:rPr lang="en-GB" dirty="0"/>
              <a:t>Work in pairs to create pseudo code for making a cup of tea/coffee. (20 mins)</a:t>
            </a:r>
          </a:p>
          <a:p>
            <a:pPr lvl="1"/>
            <a:r>
              <a:rPr lang="en-GB" dirty="0"/>
              <a:t>Review to determine if there are any other alternative ways they could modify their pseudo code to accomplish the same goal. (20 mins)</a:t>
            </a:r>
          </a:p>
          <a:p>
            <a:r>
              <a:rPr lang="en-GB" dirty="0"/>
              <a:t>Tutor to:</a:t>
            </a:r>
          </a:p>
          <a:p>
            <a:pPr lvl="1"/>
            <a:r>
              <a:rPr lang="en-GB" dirty="0"/>
              <a:t>Provide one-to-one guidance and support to learners.</a:t>
            </a:r>
          </a:p>
          <a:p>
            <a:pPr lvl="1"/>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23</a:t>
            </a:fld>
            <a:endParaRPr lang="en-GB"/>
          </a:p>
        </p:txBody>
      </p:sp>
    </p:spTree>
    <p:extLst>
      <p:ext uri="{BB962C8B-B14F-4D97-AF65-F5344CB8AC3E}">
        <p14:creationId xmlns:p14="http://schemas.microsoft.com/office/powerpoint/2010/main" val="49033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smtClean="0"/>
              <a:t>Learning </a:t>
            </a:r>
            <a:r>
              <a:rPr lang="en-GB" b="1" dirty="0"/>
              <a:t>Objectives</a:t>
            </a:r>
          </a:p>
        </p:txBody>
      </p:sp>
      <p:sp>
        <p:nvSpPr>
          <p:cNvPr id="3" name="Content Placeholder 2"/>
          <p:cNvSpPr>
            <a:spLocks noGrp="1"/>
          </p:cNvSpPr>
          <p:nvPr>
            <p:ph idx="1"/>
          </p:nvPr>
        </p:nvSpPr>
        <p:spPr>
          <a:xfrm>
            <a:off x="457200" y="1600201"/>
            <a:ext cx="8229600" cy="4349080"/>
          </a:xfrm>
        </p:spPr>
        <p:txBody>
          <a:bodyPr>
            <a:normAutofit lnSpcReduction="10000"/>
          </a:bodyPr>
          <a:lstStyle/>
          <a:p>
            <a:pPr marL="514350" indent="-514350">
              <a:buFont typeface="+mj-lt"/>
              <a:buAutoNum type="arabicPeriod"/>
            </a:pPr>
            <a:r>
              <a:rPr lang="en-GB" dirty="0">
                <a:solidFill>
                  <a:srgbClr val="FF0000"/>
                </a:solidFill>
              </a:rPr>
              <a:t>Recognise the essential course documentation.</a:t>
            </a:r>
          </a:p>
          <a:p>
            <a:pPr marL="514350" indent="-514350">
              <a:buFont typeface="+mj-lt"/>
              <a:buAutoNum type="arabicPeriod"/>
            </a:pPr>
            <a:r>
              <a:rPr lang="en-GB" dirty="0">
                <a:solidFill>
                  <a:srgbClr val="FF0000"/>
                </a:solidFill>
              </a:rPr>
              <a:t>Pseudocode.</a:t>
            </a:r>
          </a:p>
          <a:p>
            <a:pPr marL="514350" indent="-514350">
              <a:buFont typeface="+mj-lt"/>
              <a:buAutoNum type="arabicPeriod"/>
            </a:pPr>
            <a:r>
              <a:rPr lang="en-GB" dirty="0">
                <a:solidFill>
                  <a:srgbClr val="FF0000"/>
                </a:solidFill>
              </a:rPr>
              <a:t>Boolean algebra and logic. </a:t>
            </a:r>
          </a:p>
          <a:p>
            <a:pPr marL="514350" indent="-514350">
              <a:buFont typeface="+mj-lt"/>
              <a:buAutoNum type="arabicPeriod"/>
            </a:pPr>
            <a:r>
              <a:rPr lang="en-GB" dirty="0"/>
              <a:t>Programming language types and paradigms.</a:t>
            </a:r>
          </a:p>
          <a:p>
            <a:pPr marL="514350" indent="-514350">
              <a:buFont typeface="+mj-lt"/>
              <a:buAutoNum type="arabicPeriod"/>
            </a:pPr>
            <a:r>
              <a:rPr lang="en-GB" dirty="0"/>
              <a:t>Introduction to Python.</a:t>
            </a:r>
          </a:p>
          <a:p>
            <a:pPr marL="514350" indent="-514350">
              <a:buFont typeface="+mj-lt"/>
              <a:buAutoNum type="arabicPeriod"/>
            </a:pPr>
            <a:r>
              <a:rPr lang="en-GB" dirty="0"/>
              <a:t>Programming fundamentals. 	</a:t>
            </a:r>
          </a:p>
          <a:p>
            <a:pPr marL="514350" indent="-514350">
              <a:buFont typeface="+mj-lt"/>
              <a:buAutoNum type="arabicPeriod"/>
            </a:pPr>
            <a:r>
              <a:rPr lang="en-GB" dirty="0"/>
              <a:t>Introduction to algorithms. 	</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a:t>
            </a:fld>
            <a:endParaRPr lang="en-GB"/>
          </a:p>
        </p:txBody>
      </p:sp>
    </p:spTree>
    <p:extLst>
      <p:ext uri="{BB962C8B-B14F-4D97-AF65-F5344CB8AC3E}">
        <p14:creationId xmlns:p14="http://schemas.microsoft.com/office/powerpoint/2010/main" val="4900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1 Learning Objectives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Understand the following course documents:</a:t>
            </a:r>
          </a:p>
          <a:p>
            <a:pPr marL="914400" lvl="1" indent="-514350">
              <a:buClr>
                <a:srgbClr val="FCC235"/>
              </a:buClr>
              <a:buFont typeface="Arial" panose="020B0604020202020204" pitchFamily="34" charset="0"/>
              <a:buChar char="•"/>
            </a:pPr>
            <a:r>
              <a:rPr lang="en-GB" dirty="0"/>
              <a:t>Module Information Descriptor (MID) </a:t>
            </a:r>
          </a:p>
          <a:p>
            <a:pPr marL="914400" lvl="1" indent="-514350">
              <a:buClr>
                <a:srgbClr val="FCC235"/>
              </a:buClr>
              <a:buFont typeface="Arial" panose="020B0604020202020204" pitchFamily="34" charset="0"/>
              <a:buChar char="•"/>
            </a:pPr>
            <a:r>
              <a:rPr lang="en-GB" dirty="0"/>
              <a:t>Scheme of Work (Sow)</a:t>
            </a:r>
          </a:p>
          <a:p>
            <a:pPr marL="914400" lvl="1" indent="-514350">
              <a:buClr>
                <a:srgbClr val="FCC235"/>
              </a:buClr>
              <a:buFont typeface="Arial" panose="020B0604020202020204" pitchFamily="34" charset="0"/>
              <a:buChar char="•"/>
            </a:pPr>
            <a:r>
              <a:rPr lang="en-GB" dirty="0"/>
              <a:t>Essential &amp; Recommended Reading List.</a:t>
            </a:r>
          </a:p>
          <a:p>
            <a:pPr marL="914400" lvl="1" indent="-514350">
              <a:buClr>
                <a:srgbClr val="FCC235"/>
              </a:buClr>
              <a:buFont typeface="Arial" panose="020B0604020202020204" pitchFamily="34" charset="0"/>
              <a:buChar char="•"/>
            </a:pPr>
            <a:r>
              <a:rPr lang="en-GB" dirty="0"/>
              <a:t>1st Assignment Brief </a:t>
            </a:r>
          </a:p>
          <a:p>
            <a:pPr marL="514350" indent="-514350">
              <a:buFont typeface="+mj-lt"/>
              <a:buAutoNum type="arabicPeriod"/>
            </a:pPr>
            <a:r>
              <a:rPr lang="en-GB" dirty="0" smtClean="0"/>
              <a:t>Boolean </a:t>
            </a:r>
            <a:r>
              <a:rPr lang="en-GB" dirty="0"/>
              <a:t>algebra and logic. </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4</a:t>
            </a:fld>
            <a:endParaRPr lang="en-GB"/>
          </a:p>
        </p:txBody>
      </p:sp>
    </p:spTree>
    <p:extLst>
      <p:ext uri="{BB962C8B-B14F-4D97-AF65-F5344CB8AC3E}">
        <p14:creationId xmlns:p14="http://schemas.microsoft.com/office/powerpoint/2010/main" val="23631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Understand the course documents</a:t>
            </a:r>
          </a:p>
        </p:txBody>
      </p:sp>
      <p:sp>
        <p:nvSpPr>
          <p:cNvPr id="3" name="Content Placeholder 2"/>
          <p:cNvSpPr>
            <a:spLocks noGrp="1"/>
          </p:cNvSpPr>
          <p:nvPr>
            <p:ph idx="1"/>
          </p:nvPr>
        </p:nvSpPr>
        <p:spPr>
          <a:xfrm>
            <a:off x="457200" y="1600201"/>
            <a:ext cx="8229600" cy="4205064"/>
          </a:xfrm>
        </p:spPr>
        <p:txBody>
          <a:bodyPr>
            <a:normAutofit lnSpcReduction="10000"/>
          </a:bodyPr>
          <a:lstStyle/>
          <a:p>
            <a:r>
              <a:rPr lang="en-GB" b="1" dirty="0"/>
              <a:t>Module Information Descriptor (MID)</a:t>
            </a:r>
          </a:p>
          <a:p>
            <a:pPr lvl="1">
              <a:buClr>
                <a:srgbClr val="FCC235"/>
              </a:buClr>
              <a:buFont typeface="Arial" panose="020B0604020202020204" pitchFamily="34" charset="0"/>
              <a:buChar char="•"/>
            </a:pPr>
            <a:r>
              <a:rPr lang="en-GB" dirty="0"/>
              <a:t>Intended Module Learning Outcomes (MLOs)</a:t>
            </a:r>
          </a:p>
          <a:p>
            <a:pPr lvl="1">
              <a:buClr>
                <a:srgbClr val="FCC235"/>
              </a:buClr>
              <a:buFont typeface="Arial" panose="020B0604020202020204" pitchFamily="34" charset="0"/>
              <a:buChar char="•"/>
            </a:pPr>
            <a:r>
              <a:rPr lang="en-GB" dirty="0"/>
              <a:t>Indicative Content</a:t>
            </a:r>
          </a:p>
          <a:p>
            <a:pPr lvl="1">
              <a:buClr>
                <a:srgbClr val="FCC235"/>
              </a:buClr>
              <a:buFont typeface="Arial" panose="020B0604020202020204" pitchFamily="34" charset="0"/>
              <a:buChar char="•"/>
            </a:pPr>
            <a:r>
              <a:rPr lang="en-GB" dirty="0"/>
              <a:t>Reading List (Essential &amp; Recommended)</a:t>
            </a:r>
          </a:p>
          <a:p>
            <a:r>
              <a:rPr lang="en-GB" b="1" dirty="0"/>
              <a:t>Scheme of Work (SOW)</a:t>
            </a:r>
          </a:p>
          <a:p>
            <a:pPr lvl="1"/>
            <a:r>
              <a:rPr lang="en-GB" dirty="0"/>
              <a:t>Subject matter taught for each session. </a:t>
            </a:r>
          </a:p>
          <a:p>
            <a:r>
              <a:rPr lang="en-GB" b="1" dirty="0"/>
              <a:t>Assignment Brief (including template)</a:t>
            </a:r>
          </a:p>
          <a:p>
            <a:pPr lvl="1"/>
            <a:r>
              <a:rPr lang="en-GB" dirty="0"/>
              <a:t>Requirement specifications for your assignment.  </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5</a:t>
            </a:fld>
            <a:endParaRPr lang="en-GB"/>
          </a:p>
        </p:txBody>
      </p:sp>
    </p:spTree>
    <p:extLst>
      <p:ext uri="{BB962C8B-B14F-4D97-AF65-F5344CB8AC3E}">
        <p14:creationId xmlns:p14="http://schemas.microsoft.com/office/powerpoint/2010/main" val="332409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4800" b="1" dirty="0">
                <a:solidFill>
                  <a:srgbClr val="002060"/>
                </a:solidFill>
              </a:rPr>
              <a:t>What ultimately matters in this </a:t>
            </a:r>
            <a:r>
              <a:rPr lang="en-GB" sz="4800" b="1" dirty="0" smtClean="0">
                <a:solidFill>
                  <a:srgbClr val="002060"/>
                </a:solidFill>
              </a:rPr>
              <a:t>course </a:t>
            </a:r>
            <a:r>
              <a:rPr lang="en-GB" sz="4800" b="1" dirty="0">
                <a:solidFill>
                  <a:srgbClr val="002060"/>
                </a:solidFill>
              </a:rPr>
              <a:t>is not so much where you end up relative to your classmates but where </a:t>
            </a:r>
            <a:r>
              <a:rPr lang="en-GB" sz="4800" b="1" dirty="0" smtClean="0">
                <a:solidFill>
                  <a:srgbClr val="002060"/>
                </a:solidFill>
              </a:rPr>
              <a:t>you, in </a:t>
            </a:r>
            <a:r>
              <a:rPr lang="en-GB" sz="4800" b="1" dirty="0">
                <a:solidFill>
                  <a:srgbClr val="002060"/>
                </a:solidFill>
              </a:rPr>
              <a:t>Week 6</a:t>
            </a:r>
            <a:r>
              <a:rPr lang="en-GB" sz="4800" b="1" dirty="0" smtClean="0">
                <a:solidFill>
                  <a:srgbClr val="002060"/>
                </a:solidFill>
              </a:rPr>
              <a:t>, </a:t>
            </a:r>
            <a:r>
              <a:rPr lang="en-GB" sz="4800" b="1" dirty="0">
                <a:solidFill>
                  <a:srgbClr val="002060"/>
                </a:solidFill>
              </a:rPr>
              <a:t>end up relative to yourself in Week </a:t>
            </a:r>
            <a:r>
              <a:rPr lang="en-GB" sz="4800" b="1" dirty="0" smtClean="0">
                <a:solidFill>
                  <a:srgbClr val="002060"/>
                </a:solidFill>
              </a:rPr>
              <a:t>1</a:t>
            </a:r>
            <a:endParaRPr lang="en-GB" sz="48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6</a:t>
            </a:fld>
            <a:endParaRPr lang="en-GB"/>
          </a:p>
        </p:txBody>
      </p:sp>
    </p:spTree>
    <p:extLst>
      <p:ext uri="{BB962C8B-B14F-4D97-AF65-F5344CB8AC3E}">
        <p14:creationId xmlns:p14="http://schemas.microsoft.com/office/powerpoint/2010/main" val="266291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11500" b="1" dirty="0" smtClean="0">
                <a:solidFill>
                  <a:srgbClr val="002060"/>
                </a:solidFill>
              </a:rPr>
              <a:t>Problem Solving</a:t>
            </a:r>
            <a:endParaRPr lang="en-GB" sz="115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7</a:t>
            </a:fld>
            <a:endParaRPr lang="en-GB"/>
          </a:p>
        </p:txBody>
      </p:sp>
    </p:spTree>
    <p:extLst>
      <p:ext uri="{BB962C8B-B14F-4D97-AF65-F5344CB8AC3E}">
        <p14:creationId xmlns:p14="http://schemas.microsoft.com/office/powerpoint/2010/main" val="374370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8</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p>
        </p:txBody>
      </p:sp>
    </p:spTree>
    <p:extLst>
      <p:ext uri="{BB962C8B-B14F-4D97-AF65-F5344CB8AC3E}">
        <p14:creationId xmlns:p14="http://schemas.microsoft.com/office/powerpoint/2010/main" val="163355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811" y="1412776"/>
            <a:ext cx="8229600" cy="4525963"/>
          </a:xfrm>
        </p:spPr>
        <p:txBody>
          <a:bodyPr>
            <a:normAutofit/>
          </a:bodyPr>
          <a:lstStyle/>
          <a:p>
            <a:pPr marL="0" indent="0" algn="ctr">
              <a:buNone/>
            </a:pPr>
            <a:r>
              <a:rPr lang="en-GB" sz="23900" dirty="0" smtClean="0"/>
              <a:t>123</a:t>
            </a:r>
            <a:endParaRPr lang="en-GB" sz="23900"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9</a:t>
            </a:fld>
            <a:endParaRPr lang="en-GB"/>
          </a:p>
        </p:txBody>
      </p:sp>
    </p:spTree>
    <p:extLst>
      <p:ext uri="{BB962C8B-B14F-4D97-AF65-F5344CB8AC3E}">
        <p14:creationId xmlns:p14="http://schemas.microsoft.com/office/powerpoint/2010/main" val="566828061"/>
      </p:ext>
    </p:extLst>
  </p:cSld>
  <p:clrMapOvr>
    <a:masterClrMapping/>
  </p:clrMapOvr>
</p:sld>
</file>

<file path=ppt/theme/theme1.xml><?xml version="1.0" encoding="utf-8"?>
<a:theme xmlns:a="http://schemas.openxmlformats.org/drawingml/2006/main" name="Presentation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Theme" id="{184533EF-AA57-4D33-B538-2A948E5ADDBB}" vid="{A7067142-C947-48B7-BBF4-4D8363E79A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16286</TotalTime>
  <Words>1749</Words>
  <Application>Microsoft Office PowerPoint</Application>
  <PresentationFormat>On-screen Show (4:3)</PresentationFormat>
  <Paragraphs>199</Paragraphs>
  <Slides>23</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PresentationTheme</vt:lpstr>
      <vt:lpstr>PowerPoint Presentation</vt:lpstr>
      <vt:lpstr>PowerPoint Presentation</vt:lpstr>
      <vt:lpstr>Learning Objectives</vt:lpstr>
      <vt:lpstr>Day 1 Learning Objectives</vt:lpstr>
      <vt:lpstr>Understand the course documents</vt:lpstr>
      <vt:lpstr>PowerPoint Presentation</vt:lpstr>
      <vt:lpstr>PowerPoint Presentation</vt:lpstr>
      <vt:lpstr>Problem Solving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Solving</vt:lpstr>
      <vt:lpstr>Problem Solving</vt:lpstr>
      <vt:lpstr>Problem Solving</vt:lpstr>
      <vt:lpstr>Pseudocode</vt:lpstr>
      <vt:lpstr>Pseudocode</vt:lpstr>
      <vt:lpstr>Pseudocode</vt:lpstr>
      <vt:lpstr>Program</vt:lpstr>
      <vt:lpstr>Learning Activity 1</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ab2590;Emmanuel Hemmings</dc:creator>
  <cp:lastModifiedBy>Solomon Amos</cp:lastModifiedBy>
  <cp:revision>1178</cp:revision>
  <cp:lastPrinted>2013-01-26T14:33:23Z</cp:lastPrinted>
  <dcterms:created xsi:type="dcterms:W3CDTF">2012-06-13T15:11:26Z</dcterms:created>
  <dcterms:modified xsi:type="dcterms:W3CDTF">2019-01-09T23:45:15Z</dcterms:modified>
</cp:coreProperties>
</file>