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09" r:id="rId1"/>
  </p:sldMasterIdLst>
  <p:notesMasterIdLst>
    <p:notesMasterId r:id="rId42"/>
  </p:notesMasterIdLst>
  <p:handoutMasterIdLst>
    <p:handoutMasterId r:id="rId43"/>
  </p:handoutMasterIdLst>
  <p:sldIdLst>
    <p:sldId id="537" r:id="rId2"/>
    <p:sldId id="555" r:id="rId3"/>
    <p:sldId id="556" r:id="rId4"/>
    <p:sldId id="557" r:id="rId5"/>
    <p:sldId id="558" r:id="rId6"/>
    <p:sldId id="559" r:id="rId7"/>
    <p:sldId id="560" r:id="rId8"/>
    <p:sldId id="561" r:id="rId9"/>
    <p:sldId id="562" r:id="rId10"/>
    <p:sldId id="563" r:id="rId11"/>
    <p:sldId id="564" r:id="rId12"/>
    <p:sldId id="565" r:id="rId13"/>
    <p:sldId id="566" r:id="rId14"/>
    <p:sldId id="567" r:id="rId15"/>
    <p:sldId id="568" r:id="rId16"/>
    <p:sldId id="569" r:id="rId17"/>
    <p:sldId id="570" r:id="rId18"/>
    <p:sldId id="571" r:id="rId19"/>
    <p:sldId id="572" r:id="rId20"/>
    <p:sldId id="573" r:id="rId21"/>
    <p:sldId id="574" r:id="rId22"/>
    <p:sldId id="575" r:id="rId23"/>
    <p:sldId id="576" r:id="rId24"/>
    <p:sldId id="577" r:id="rId25"/>
    <p:sldId id="578" r:id="rId26"/>
    <p:sldId id="579" r:id="rId27"/>
    <p:sldId id="580" r:id="rId28"/>
    <p:sldId id="581" r:id="rId29"/>
    <p:sldId id="582" r:id="rId30"/>
    <p:sldId id="583" r:id="rId31"/>
    <p:sldId id="584" r:id="rId32"/>
    <p:sldId id="585" r:id="rId33"/>
    <p:sldId id="586" r:id="rId34"/>
    <p:sldId id="587" r:id="rId35"/>
    <p:sldId id="588" r:id="rId36"/>
    <p:sldId id="589" r:id="rId37"/>
    <p:sldId id="590" r:id="rId38"/>
    <p:sldId id="591" r:id="rId39"/>
    <p:sldId id="592" r:id="rId40"/>
    <p:sldId id="593" r:id="rId4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C2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34" autoAdjust="0"/>
    <p:restoredTop sz="84419" autoAdjust="0"/>
  </p:normalViewPr>
  <p:slideViewPr>
    <p:cSldViewPr>
      <p:cViewPr varScale="1">
        <p:scale>
          <a:sx n="97" d="100"/>
          <a:sy n="97" d="100"/>
        </p:scale>
        <p:origin x="1326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48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122C25-5C2A-4E97-B185-E4BC4373DF69}" type="datetimeFigureOut">
              <a:rPr lang="en-US" smtClean="0"/>
              <a:pPr/>
              <a:t>1/9/2019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8ABEF1-938C-4064-8B63-AF7A6865EA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5339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D425847D-D324-4C5F-8CD3-A2BDA779F441}" type="datetimeFigureOut">
              <a:rPr lang="en-GB"/>
              <a:pPr>
                <a:defRPr/>
              </a:pPr>
              <a:t>09/01/2019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34E9AEE9-BA45-4DD2-9F17-FE02D3E4DC2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068453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059FD8-84C4-449F-8897-0F44162DAC12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25821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4E9AEE9-BA45-4DD2-9F17-FE02D3E4DC2C}" type="slidenum">
              <a:rPr lang="en-GB" smtClean="0"/>
              <a:pPr>
                <a:defRPr/>
              </a:pPr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90566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AF4AF4-47D7-47B6-B9C2-D50DA49E6DAB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  <p:pic>
        <p:nvPicPr>
          <p:cNvPr id="10" name="Picture 9" descr="CU0106 CUSC Staff Induction - Presentation_3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78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AF4AF4-47D7-47B6-B9C2-D50DA49E6DAB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850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AF4AF4-47D7-47B6-B9C2-D50DA49E6DAB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63270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AF4AF4-47D7-47B6-B9C2-D50DA49E6DAB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468313" y="1484313"/>
            <a:ext cx="4031679" cy="4681537"/>
          </a:xfrm>
        </p:spPr>
        <p:txBody>
          <a:bodyPr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4644008" y="1484784"/>
            <a:ext cx="4033267" cy="4681537"/>
          </a:xfrm>
        </p:spPr>
        <p:txBody>
          <a:bodyPr/>
          <a:lstStyle/>
          <a:p>
            <a:pPr lvl="0"/>
            <a:r>
              <a:rPr lang="x-none" dirty="0"/>
              <a:t>Click to edit Master text styles</a:t>
            </a:r>
          </a:p>
          <a:p>
            <a:pPr lvl="1"/>
            <a:r>
              <a:rPr lang="x-none" dirty="0"/>
              <a:t>Second level</a:t>
            </a:r>
          </a:p>
          <a:p>
            <a:pPr lvl="2"/>
            <a:r>
              <a:rPr lang="x-none" dirty="0"/>
              <a:t>Third level</a:t>
            </a:r>
          </a:p>
          <a:p>
            <a:pPr lvl="3"/>
            <a:r>
              <a:rPr lang="x-none" dirty="0"/>
              <a:t>Fourth level</a:t>
            </a:r>
          </a:p>
          <a:p>
            <a:pPr lvl="4"/>
            <a:r>
              <a:rPr lang="x-none" dirty="0"/>
              <a:t>Fifth level</a:t>
            </a:r>
            <a:endParaRPr lang="en-US" dirty="0"/>
          </a:p>
        </p:txBody>
      </p:sp>
      <p:pic>
        <p:nvPicPr>
          <p:cNvPr id="10" name="Picture 2" descr="L:\CUC\MARKETING\Images &amp; Logos\CUC landscape logo.jpg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100763"/>
            <a:ext cx="6264275" cy="757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1" name="Straight Connector 10"/>
          <p:cNvCxnSpPr/>
          <p:nvPr userDrawn="1"/>
        </p:nvCxnSpPr>
        <p:spPr>
          <a:xfrm>
            <a:off x="0" y="6092825"/>
            <a:ext cx="9144000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392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Slide  </a:t>
            </a:r>
            <a:fld id="{35EF31DC-37E0-46A7-B0BE-61665DB0F5C0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49A28DE-7CAD-4679-81AE-9BBC2FD7C582}"/>
              </a:ext>
            </a:extLst>
          </p:cNvPr>
          <p:cNvCxnSpPr/>
          <p:nvPr userDrawn="1"/>
        </p:nvCxnSpPr>
        <p:spPr>
          <a:xfrm>
            <a:off x="0" y="6092825"/>
            <a:ext cx="9144000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5201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AF4AF4-47D7-47B6-B9C2-D50DA49E6DAB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0961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AF4AF4-47D7-47B6-B9C2-D50DA49E6DAB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5811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AF4AF4-47D7-47B6-B9C2-D50DA49E6DAB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7411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AF4AF4-47D7-47B6-B9C2-D50DA49E6DAB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2180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AF4AF4-47D7-47B6-B9C2-D50DA49E6DAB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1917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AF4AF4-47D7-47B6-B9C2-D50DA49E6DAB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4522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AF4AF4-47D7-47B6-B9C2-D50DA49E6DAB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6539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71AF4AF4-47D7-47B6-B9C2-D50DA49E6DAB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  <p:pic>
        <p:nvPicPr>
          <p:cNvPr id="9" name="Picture 8" descr="CU0106 CUSC Staff Induction - Presentation_32.jpg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944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11" r:id="rId2"/>
    <p:sldLayoutId id="2147483812" r:id="rId3"/>
    <p:sldLayoutId id="2147483813" r:id="rId4"/>
    <p:sldLayoutId id="2147483814" r:id="rId5"/>
    <p:sldLayoutId id="2147483815" r:id="rId6"/>
    <p:sldLayoutId id="2147483816" r:id="rId7"/>
    <p:sldLayoutId id="2147483817" r:id="rId8"/>
    <p:sldLayoutId id="2147483818" r:id="rId9"/>
    <p:sldLayoutId id="2147483819" r:id="rId10"/>
    <p:sldLayoutId id="2147483820" r:id="rId11"/>
    <p:sldLayoutId id="2147483679" r:id="rId12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2132856"/>
            <a:ext cx="9144000" cy="1512168"/>
          </a:xfrm>
          <a:prstGeom prst="rect">
            <a:avLst/>
          </a:prstGeom>
          <a:solidFill>
            <a:srgbClr val="F8AC00"/>
          </a:solidFill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9600" dirty="0" smtClean="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Logics</a:t>
            </a:r>
            <a:endParaRPr lang="en-GB" sz="9600" dirty="0">
              <a:solidFill>
                <a:schemeClr val="bg1"/>
              </a:solidFill>
              <a:latin typeface="+mn-lt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7350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7411DD5B-834D-4E5D-BD40-85BDF059AE52}" type="slidenum">
              <a:rPr lang="en-US" altLang="en-US" sz="1400"/>
              <a:pPr algn="r"/>
              <a:t>10</a:t>
            </a:fld>
            <a:endParaRPr lang="en-US" altLang="en-US" sz="1400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457200"/>
          </a:xfrm>
        </p:spPr>
        <p:txBody>
          <a:bodyPr>
            <a:noAutofit/>
          </a:bodyPr>
          <a:lstStyle/>
          <a:p>
            <a:pPr algn="l" eaLnBrk="1" hangingPunct="1"/>
            <a:r>
              <a:rPr lang="en-US" altLang="en-US" dirty="0" smtClean="0"/>
              <a:t>Implication - Conditional</a:t>
            </a:r>
          </a:p>
        </p:txBody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0401" y="980728"/>
            <a:ext cx="7776864" cy="4035152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en-US" altLang="en-US" sz="2800" dirty="0" smtClean="0">
                <a:solidFill>
                  <a:srgbClr val="006600"/>
                </a:solidFill>
              </a:rPr>
              <a:t>p </a:t>
            </a:r>
            <a:r>
              <a:rPr lang="en-US" altLang="en-US" sz="2800" dirty="0" smtClean="0">
                <a:solidFill>
                  <a:srgbClr val="006600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2800" dirty="0" smtClean="0">
                <a:solidFill>
                  <a:srgbClr val="006600"/>
                </a:solidFill>
              </a:rPr>
              <a:t> q</a:t>
            </a:r>
            <a:r>
              <a:rPr lang="en-US" altLang="en-US" sz="2800" dirty="0" smtClean="0"/>
              <a:t> [“if p then q”]</a:t>
            </a:r>
          </a:p>
          <a:p>
            <a:pPr eaLnBrk="1" hangingPunct="1">
              <a:defRPr/>
            </a:pPr>
            <a:r>
              <a:rPr lang="en-US" altLang="en-US" sz="2800" dirty="0" smtClean="0">
                <a:solidFill>
                  <a:srgbClr val="006600"/>
                </a:solidFill>
              </a:rPr>
              <a:t>p</a:t>
            </a:r>
            <a:r>
              <a:rPr lang="en-US" altLang="en-US" sz="2800" dirty="0" smtClean="0"/>
              <a:t>: </a:t>
            </a:r>
            <a:r>
              <a:rPr lang="en-US" altLang="en-US" sz="2800" i="1" dirty="0" smtClean="0"/>
              <a:t>hypothesis</a:t>
            </a:r>
            <a:r>
              <a:rPr lang="en-US" altLang="en-US" sz="2800" dirty="0" smtClean="0"/>
              <a:t>, </a:t>
            </a:r>
            <a:r>
              <a:rPr lang="en-US" altLang="en-US" sz="2800" dirty="0" smtClean="0">
                <a:solidFill>
                  <a:srgbClr val="006600"/>
                </a:solidFill>
              </a:rPr>
              <a:t>q</a:t>
            </a:r>
            <a:r>
              <a:rPr lang="en-US" altLang="en-US" sz="2800" dirty="0" smtClean="0"/>
              <a:t>: </a:t>
            </a:r>
            <a:r>
              <a:rPr lang="en-US" altLang="en-US" sz="2800" i="1" dirty="0" smtClean="0"/>
              <a:t>conclusion</a:t>
            </a:r>
          </a:p>
          <a:p>
            <a:pPr eaLnBrk="1" hangingPunct="1">
              <a:defRPr/>
            </a:pPr>
            <a:r>
              <a:rPr lang="en-US" altLang="en-US" sz="2800" dirty="0" smtClean="0"/>
              <a:t>E.g</a:t>
            </a:r>
            <a:r>
              <a:rPr lang="en-US" altLang="en-US" sz="2800" dirty="0" smtClean="0"/>
              <a:t>.: “If you turn in your assignment late, it will not be graded”;  “If you get 100% in this course, you will get an A+”. </a:t>
            </a:r>
          </a:p>
          <a:p>
            <a:pPr eaLnBrk="1" hangingPunct="1">
              <a:defRPr/>
            </a:pPr>
            <a:r>
              <a:rPr lang="en-US" altLang="en-US" sz="2800" u="sng" dirty="0" smtClean="0"/>
              <a:t>TRICKY</a:t>
            </a:r>
            <a:r>
              <a:rPr lang="en-US" altLang="en-US" sz="2800" dirty="0" smtClean="0"/>
              <a:t>: Is </a:t>
            </a:r>
            <a:r>
              <a:rPr lang="en-US" altLang="en-US" sz="2800" dirty="0" smtClean="0">
                <a:solidFill>
                  <a:srgbClr val="006600"/>
                </a:solidFill>
              </a:rPr>
              <a:t>p </a:t>
            </a:r>
            <a:r>
              <a:rPr lang="en-US" altLang="en-US" sz="2800" dirty="0" smtClean="0">
                <a:solidFill>
                  <a:srgbClr val="006600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2800" dirty="0" smtClean="0">
                <a:solidFill>
                  <a:srgbClr val="006600"/>
                </a:solidFill>
              </a:rPr>
              <a:t> q</a:t>
            </a:r>
            <a:r>
              <a:rPr lang="en-US" altLang="en-US" sz="2800" dirty="0" smtClean="0"/>
              <a:t> TRUE if </a:t>
            </a:r>
            <a:r>
              <a:rPr lang="en-US" altLang="en-US" sz="2800" dirty="0" smtClean="0">
                <a:solidFill>
                  <a:srgbClr val="006600"/>
                </a:solidFill>
              </a:rPr>
              <a:t>p </a:t>
            </a:r>
            <a:r>
              <a:rPr lang="en-US" altLang="en-US" sz="2800" dirty="0" smtClean="0"/>
              <a:t>is FALSE? </a:t>
            </a:r>
            <a:r>
              <a:rPr lang="en-US" altLang="en-US" sz="2800" dirty="0" smtClean="0">
                <a:solidFill>
                  <a:schemeClr val="hlink"/>
                </a:solidFill>
              </a:rPr>
              <a:t>   </a:t>
            </a:r>
            <a:r>
              <a:rPr lang="en-US" altLang="en-US" sz="2800" b="1" dirty="0" smtClean="0">
                <a:solidFill>
                  <a:schemeClr val="hlink"/>
                </a:solidFill>
              </a:rPr>
              <a:t>YES!!</a:t>
            </a:r>
            <a:r>
              <a:rPr lang="en-US" altLang="en-US" sz="2800" dirty="0" smtClean="0"/>
              <a:t> </a:t>
            </a:r>
          </a:p>
          <a:p>
            <a:pPr eaLnBrk="1" hangingPunct="1">
              <a:defRPr/>
            </a:pPr>
            <a:r>
              <a:rPr lang="en-US" altLang="en-US" sz="2800" dirty="0" smtClean="0"/>
              <a:t>Think </a:t>
            </a:r>
            <a:r>
              <a:rPr lang="en-US" altLang="en-US" sz="2800" dirty="0" smtClean="0"/>
              <a:t>of “If you get 100% in this course, you will get an A+” as a promise – is the promise violated if someone gets 50% and does not receive an A+? </a:t>
            </a:r>
          </a:p>
          <a:p>
            <a:pPr eaLnBrk="1" hangingPunct="1">
              <a:defRPr/>
            </a:pPr>
            <a:r>
              <a:rPr lang="en-US" altLang="en-US" sz="2800" dirty="0" smtClean="0">
                <a:solidFill>
                  <a:srgbClr val="FCC235"/>
                </a:solidFill>
              </a:rPr>
              <a:t>Note</a:t>
            </a:r>
            <a:r>
              <a:rPr lang="en-US" altLang="en-US" sz="2800" dirty="0" smtClean="0">
                <a:solidFill>
                  <a:srgbClr val="FCC235"/>
                </a:solidFill>
              </a:rPr>
              <a:t>: </a:t>
            </a:r>
            <a:r>
              <a:rPr lang="en-US" altLang="en-US" sz="2800" dirty="0" smtClean="0"/>
              <a:t>The implication is false </a:t>
            </a:r>
            <a:r>
              <a:rPr lang="en-US" altLang="en-US" sz="2800" u="sng" dirty="0" smtClean="0"/>
              <a:t>only when P is true and Q is false</a:t>
            </a:r>
            <a:r>
              <a:rPr lang="en-US" altLang="en-US" sz="2800" dirty="0" smtClean="0"/>
              <a:t>!</a:t>
            </a:r>
          </a:p>
          <a:p>
            <a:pPr eaLnBrk="1" hangingPunct="1">
              <a:defRPr/>
            </a:pPr>
            <a:endParaRPr lang="en-US" alt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8606241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CF414D67-481E-4B5A-9203-7E9FF0D69D3B}" type="slidenum">
              <a:rPr lang="en-US" altLang="en-US" sz="1400"/>
              <a:pPr algn="r"/>
              <a:t>11</a:t>
            </a:fld>
            <a:endParaRPr lang="en-US" altLang="en-US" sz="1400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457200"/>
          </a:xfrm>
        </p:spPr>
        <p:txBody>
          <a:bodyPr>
            <a:normAutofit fontScale="90000"/>
          </a:bodyPr>
          <a:lstStyle/>
          <a:p>
            <a:pPr algn="l" eaLnBrk="1" hangingPunct="1"/>
            <a:r>
              <a:rPr lang="en-US" altLang="en-US" b="1" dirty="0" smtClean="0"/>
              <a:t>Implication - Conditional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576" y="908720"/>
            <a:ext cx="7488832" cy="4824536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006600"/>
                </a:solidFill>
              </a:rPr>
              <a:t>p </a:t>
            </a:r>
            <a:r>
              <a:rPr lang="en-US" altLang="en-US" sz="2400" dirty="0" smtClean="0">
                <a:solidFill>
                  <a:srgbClr val="006600"/>
                </a:solidFill>
                <a:sym typeface="Symbol" panose="05050102010706020507" pitchFamily="18" charset="2"/>
              </a:rPr>
              <a:t></a:t>
            </a:r>
            <a:r>
              <a:rPr lang="en-US" altLang="en-US" dirty="0" smtClean="0">
                <a:solidFill>
                  <a:srgbClr val="006600"/>
                </a:solidFill>
              </a:rPr>
              <a:t> q</a:t>
            </a:r>
            <a:r>
              <a:rPr lang="en-US" altLang="en-US" dirty="0" smtClean="0"/>
              <a:t> [“if p then q”]</a:t>
            </a:r>
          </a:p>
          <a:p>
            <a:pPr eaLnBrk="1" hangingPunct="1"/>
            <a:r>
              <a:rPr lang="en-US" altLang="en-US" dirty="0" smtClean="0"/>
              <a:t>Truth table: </a:t>
            </a:r>
          </a:p>
        </p:txBody>
      </p:sp>
      <p:graphicFrame>
        <p:nvGraphicFramePr>
          <p:cNvPr id="111659" name="Group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5608928"/>
              </p:ext>
            </p:extLst>
          </p:nvPr>
        </p:nvGraphicFramePr>
        <p:xfrm>
          <a:off x="1524000" y="2132856"/>
          <a:ext cx="5562600" cy="3492502"/>
        </p:xfrm>
        <a:graphic>
          <a:graphicData uri="http://schemas.openxmlformats.org/drawingml/2006/table">
            <a:tbl>
              <a:tblPr/>
              <a:tblGrid>
                <a:gridCol w="1390650">
                  <a:extLst>
                    <a:ext uri="{9D8B030D-6E8A-4147-A177-3AD203B41FA5}">
                      <a16:colId xmlns:a16="http://schemas.microsoft.com/office/drawing/2014/main" val="3470101048"/>
                    </a:ext>
                  </a:extLst>
                </a:gridCol>
                <a:gridCol w="1390650">
                  <a:extLst>
                    <a:ext uri="{9D8B030D-6E8A-4147-A177-3AD203B41FA5}">
                      <a16:colId xmlns:a16="http://schemas.microsoft.com/office/drawing/2014/main" val="2997408057"/>
                    </a:ext>
                  </a:extLst>
                </a:gridCol>
                <a:gridCol w="1390650">
                  <a:extLst>
                    <a:ext uri="{9D8B030D-6E8A-4147-A177-3AD203B41FA5}">
                      <a16:colId xmlns:a16="http://schemas.microsoft.com/office/drawing/2014/main" val="1098597596"/>
                    </a:ext>
                  </a:extLst>
                </a:gridCol>
                <a:gridCol w="1390650">
                  <a:extLst>
                    <a:ext uri="{9D8B030D-6E8A-4147-A177-3AD203B41FA5}">
                      <a16:colId xmlns:a16="http://schemas.microsoft.com/office/drawing/2014/main" val="1467507974"/>
                    </a:ext>
                  </a:extLst>
                </a:gridCol>
              </a:tblGrid>
              <a:tr h="69691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panose="020B0604020202020204" pitchFamily="34" charset="0"/>
                        </a:rPr>
                        <a:t>p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panose="020B0604020202020204" pitchFamily="34" charset="0"/>
                        </a:rPr>
                        <a:t>q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panose="020B0604020202020204" pitchFamily="34" charset="0"/>
                        </a:rPr>
                        <a:t>p</a:t>
                      </a: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panose="020B0604020202020204" pitchFamily="34" charset="0"/>
                          <a:sym typeface="Symbol" panose="05050102010706020507" pitchFamily="18" charset="2"/>
                        </a:rPr>
                        <a:t> </a:t>
                      </a: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panose="020B0604020202020204" pitchFamily="34" charset="0"/>
                          <a:sym typeface="Symbol" panose="05050102010706020507" pitchFamily="18" charset="2"/>
                        </a:rPr>
                        <a:t> </a:t>
                      </a: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panose="020B0604020202020204" pitchFamily="34" charset="0"/>
                        </a:rPr>
                        <a:t>q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panose="020B0604020202020204" pitchFamily="34" charset="0"/>
                          <a:sym typeface="Symbol" panose="05050102010706020507" pitchFamily="18" charset="2"/>
                        </a:rPr>
                        <a:t></a:t>
                      </a: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panose="020B0604020202020204" pitchFamily="34" charset="0"/>
                        </a:rPr>
                        <a:t> p </a:t>
                      </a: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panose="020B0604020202020204" pitchFamily="34" charset="0"/>
                          <a:sym typeface="Symbol" panose="05050102010706020507" pitchFamily="18" charset="2"/>
                        </a:rPr>
                        <a:t> </a:t>
                      </a: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panose="020B0604020202020204" pitchFamily="34" charset="0"/>
                        </a:rPr>
                        <a:t>q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233083"/>
                  </a:ext>
                </a:extLst>
              </a:tr>
              <a:tr h="70008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576449"/>
                  </a:ext>
                </a:extLst>
              </a:tr>
              <a:tr h="6985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0599865"/>
                  </a:ext>
                </a:extLst>
              </a:tr>
              <a:tr h="70008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1789435"/>
                  </a:ext>
                </a:extLst>
              </a:tr>
              <a:tr h="69691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814312"/>
                  </a:ext>
                </a:extLst>
              </a:tr>
            </a:tbl>
          </a:graphicData>
        </a:graphic>
      </p:graphicFrame>
      <p:sp>
        <p:nvSpPr>
          <p:cNvPr id="13351" name="Text Box 44"/>
          <p:cNvSpPr txBox="1">
            <a:spLocks noChangeArrowheads="1"/>
          </p:cNvSpPr>
          <p:nvPr/>
        </p:nvSpPr>
        <p:spPr bwMode="auto">
          <a:xfrm>
            <a:off x="1725042" y="5448760"/>
            <a:ext cx="55499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3200" b="0" dirty="0">
                <a:solidFill>
                  <a:srgbClr val="0066FF"/>
                </a:solidFill>
              </a:rPr>
              <a:t>Note the truth table of</a:t>
            </a:r>
            <a:r>
              <a:rPr lang="en-US" altLang="en-US" dirty="0"/>
              <a:t> </a:t>
            </a:r>
            <a:r>
              <a:rPr lang="en-US" altLang="en-US" sz="3200" b="0" dirty="0">
                <a:solidFill>
                  <a:srgbClr val="006600"/>
                </a:solidFill>
                <a:sym typeface="Symbol" panose="05050102010706020507" pitchFamily="18" charset="2"/>
              </a:rPr>
              <a:t></a:t>
            </a:r>
            <a:r>
              <a:rPr lang="en-US" altLang="en-US" sz="3200" b="0" dirty="0">
                <a:solidFill>
                  <a:srgbClr val="006600"/>
                </a:solidFill>
              </a:rPr>
              <a:t> p </a:t>
            </a:r>
            <a:r>
              <a:rPr lang="en-US" altLang="en-US" sz="3200" b="0" dirty="0">
                <a:solidFill>
                  <a:srgbClr val="006600"/>
                </a:solidFill>
                <a:sym typeface="Symbol" panose="05050102010706020507" pitchFamily="18" charset="2"/>
              </a:rPr>
              <a:t> </a:t>
            </a:r>
            <a:r>
              <a:rPr lang="en-US" altLang="en-US" sz="3200" b="0" dirty="0">
                <a:solidFill>
                  <a:srgbClr val="006600"/>
                </a:solidFill>
              </a:rPr>
              <a:t>q</a:t>
            </a:r>
          </a:p>
        </p:txBody>
      </p:sp>
    </p:spTree>
    <p:extLst>
      <p:ext uri="{BB962C8B-B14F-4D97-AF65-F5344CB8AC3E}">
        <p14:creationId xmlns:p14="http://schemas.microsoft.com/office/powerpoint/2010/main" val="31669780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3A0759E7-B30F-4E9A-BBB3-529FDBF0AAFB}" type="slidenum">
              <a:rPr lang="en-US" altLang="en-US" sz="1400"/>
              <a:pPr algn="r"/>
              <a:t>12</a:t>
            </a:fld>
            <a:endParaRPr lang="en-US" altLang="en-US" sz="1400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09600"/>
          </a:xfrm>
        </p:spPr>
        <p:txBody>
          <a:bodyPr>
            <a:noAutofit/>
          </a:bodyPr>
          <a:lstStyle/>
          <a:p>
            <a:pPr algn="l" eaLnBrk="1" hangingPunct="1"/>
            <a:r>
              <a:rPr lang="en-US" altLang="en-US" b="1" dirty="0" smtClean="0"/>
              <a:t>Implication - Conditional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66800"/>
            <a:ext cx="8001000" cy="5029200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006600"/>
                </a:solidFill>
              </a:rPr>
              <a:t>p </a:t>
            </a:r>
            <a:r>
              <a:rPr lang="en-US" altLang="en-US" sz="2400" dirty="0" smtClean="0">
                <a:solidFill>
                  <a:srgbClr val="006600"/>
                </a:solidFill>
                <a:sym typeface="Symbol" panose="05050102010706020507" pitchFamily="18" charset="2"/>
              </a:rPr>
              <a:t></a:t>
            </a:r>
            <a:r>
              <a:rPr lang="en-US" altLang="en-US" dirty="0" smtClean="0">
                <a:solidFill>
                  <a:srgbClr val="006600"/>
                </a:solidFill>
              </a:rPr>
              <a:t> q </a:t>
            </a:r>
            <a:r>
              <a:rPr lang="en-US" altLang="en-US" dirty="0" smtClean="0"/>
              <a:t>and</a:t>
            </a:r>
            <a:r>
              <a:rPr lang="en-US" altLang="en-US" dirty="0" smtClean="0">
                <a:solidFill>
                  <a:srgbClr val="006600"/>
                </a:solidFill>
              </a:rPr>
              <a:t> </a:t>
            </a:r>
            <a:r>
              <a:rPr lang="en-US" altLang="en-US" dirty="0" smtClean="0">
                <a:solidFill>
                  <a:srgbClr val="006600"/>
                </a:solidFill>
                <a:sym typeface="Symbol" panose="05050102010706020507" pitchFamily="18" charset="2"/>
              </a:rPr>
              <a:t></a:t>
            </a:r>
            <a:r>
              <a:rPr lang="en-US" altLang="en-US" dirty="0" smtClean="0">
                <a:solidFill>
                  <a:srgbClr val="006600"/>
                </a:solidFill>
              </a:rPr>
              <a:t> p </a:t>
            </a:r>
            <a:r>
              <a:rPr lang="en-US" altLang="en-US" dirty="0" smtClean="0">
                <a:solidFill>
                  <a:srgbClr val="006600"/>
                </a:solidFill>
                <a:sym typeface="Symbol" panose="05050102010706020507" pitchFamily="18" charset="2"/>
              </a:rPr>
              <a:t> </a:t>
            </a:r>
            <a:r>
              <a:rPr lang="en-US" altLang="en-US" dirty="0" smtClean="0">
                <a:solidFill>
                  <a:srgbClr val="006600"/>
                </a:solidFill>
              </a:rPr>
              <a:t>q </a:t>
            </a:r>
            <a:r>
              <a:rPr lang="en-US" altLang="en-US" dirty="0" smtClean="0"/>
              <a:t>are logically equivalent</a:t>
            </a:r>
          </a:p>
          <a:p>
            <a:pPr eaLnBrk="1" hangingPunct="1"/>
            <a:r>
              <a:rPr lang="en-US" altLang="en-US" dirty="0" smtClean="0"/>
              <a:t>Truth tables are the simplest way to prove such facts.</a:t>
            </a:r>
          </a:p>
        </p:txBody>
      </p:sp>
    </p:spTree>
    <p:extLst>
      <p:ext uri="{BB962C8B-B14F-4D97-AF65-F5344CB8AC3E}">
        <p14:creationId xmlns:p14="http://schemas.microsoft.com/office/powerpoint/2010/main" val="8634647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5F36C3E6-D9B0-4D59-8025-C79EB19BCAF7}" type="slidenum">
              <a:rPr lang="en-US" altLang="en-US" sz="1400"/>
              <a:pPr algn="r"/>
              <a:t>13</a:t>
            </a:fld>
            <a:endParaRPr lang="en-US" altLang="en-US" sz="140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09600"/>
          </a:xfrm>
        </p:spPr>
        <p:txBody>
          <a:bodyPr>
            <a:noAutofit/>
          </a:bodyPr>
          <a:lstStyle/>
          <a:p>
            <a:pPr algn="l" eaLnBrk="1" hangingPunct="1"/>
            <a:r>
              <a:rPr lang="en-US" altLang="en-US" b="1" dirty="0" smtClean="0"/>
              <a:t>Implication - </a:t>
            </a:r>
            <a:r>
              <a:rPr lang="en-US" altLang="en-US" b="1" dirty="0" err="1" smtClean="0"/>
              <a:t>Biconditional</a:t>
            </a:r>
            <a:endParaRPr lang="en-US" altLang="en-US" b="1" dirty="0" smtClean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85800" y="1028700"/>
            <a:ext cx="8001000" cy="5495925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defRPr/>
            </a:pPr>
            <a:r>
              <a:rPr lang="en-US" altLang="en-US" sz="2400" dirty="0" smtClean="0"/>
              <a:t>Binary</a:t>
            </a:r>
          </a:p>
          <a:p>
            <a:pPr eaLnBrk="1" hangingPunct="1">
              <a:defRPr/>
            </a:pPr>
            <a:endParaRPr lang="en-US" altLang="en-US" sz="1200" dirty="0" smtClean="0"/>
          </a:p>
          <a:p>
            <a:pPr marL="457200" lvl="1" indent="0" eaLnBrk="1" hangingPunct="1">
              <a:buNone/>
              <a:defRPr/>
            </a:pPr>
            <a:endParaRPr lang="en-US" altLang="en-US" sz="2000" dirty="0" smtClean="0"/>
          </a:p>
          <a:p>
            <a:pPr lvl="1" eaLnBrk="1" hangingPunct="1">
              <a:defRPr/>
            </a:pPr>
            <a:r>
              <a:rPr lang="en-US" altLang="en-US" sz="2000" dirty="0" err="1" smtClean="0"/>
              <a:t>Biconditional</a:t>
            </a:r>
            <a:r>
              <a:rPr lang="en-US" altLang="en-US" sz="2000" dirty="0" smtClean="0"/>
              <a:t>: </a:t>
            </a:r>
            <a:r>
              <a:rPr lang="en-US" altLang="en-US" sz="2000" dirty="0" smtClean="0">
                <a:latin typeface="Times New Roman" panose="02020603050405020304" pitchFamily="18" charset="0"/>
              </a:rPr>
              <a:t>‘</a:t>
            </a:r>
            <a:r>
              <a:rPr lang="en-US" altLang="en-US" sz="2000" dirty="0" smtClean="0"/>
              <a:t>if and only if</a:t>
            </a:r>
            <a:r>
              <a:rPr lang="en-US" altLang="en-US" sz="2000" dirty="0" smtClean="0">
                <a:latin typeface="Times New Roman" panose="02020603050405020304" pitchFamily="18" charset="0"/>
              </a:rPr>
              <a:t>’</a:t>
            </a:r>
            <a:r>
              <a:rPr lang="en-US" altLang="en-US" sz="2000" dirty="0" smtClean="0"/>
              <a:t>, </a:t>
            </a:r>
            <a:r>
              <a:rPr lang="en-US" altLang="en-US" sz="2000" dirty="0" smtClean="0">
                <a:latin typeface="Times New Roman" panose="02020603050405020304" pitchFamily="18" charset="0"/>
              </a:rPr>
              <a:t>‘</a:t>
            </a:r>
            <a:r>
              <a:rPr lang="en-US" altLang="en-US" sz="2000" dirty="0" err="1" smtClean="0"/>
              <a:t>iff</a:t>
            </a:r>
            <a:r>
              <a:rPr lang="en-US" altLang="en-US" sz="2000" dirty="0" smtClean="0">
                <a:latin typeface="Times New Roman" panose="02020603050405020304" pitchFamily="18" charset="0"/>
              </a:rPr>
              <a:t>’</a:t>
            </a:r>
            <a:endParaRPr lang="en-US" altLang="en-US" sz="2000" dirty="0" smtClean="0"/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r>
              <a:rPr lang="en-US" altLang="en-US" sz="2000" dirty="0" smtClean="0"/>
              <a:t>				Symbol: </a:t>
            </a:r>
            <a:r>
              <a:rPr lang="en-US" altLang="en-US" sz="2000" dirty="0" smtClean="0">
                <a:sym typeface="Symbol" panose="05050102010706020507" pitchFamily="18" charset="2"/>
              </a:rPr>
              <a:t></a:t>
            </a:r>
            <a:br>
              <a:rPr lang="en-US" altLang="en-US" sz="2000" dirty="0" smtClean="0">
                <a:sym typeface="Symbol" panose="05050102010706020507" pitchFamily="18" charset="2"/>
              </a:rPr>
            </a:br>
            <a:endParaRPr lang="en-US" altLang="en-US" sz="2000" dirty="0" smtClean="0">
              <a:sym typeface="Symbol" panose="05050102010706020507" pitchFamily="18" charset="2"/>
            </a:endParaRPr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endParaRPr lang="en-US" altLang="en-US" sz="2000" dirty="0" smtClean="0">
              <a:sym typeface="Symbol" panose="05050102010706020507" pitchFamily="18" charset="2"/>
            </a:endParaRPr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endParaRPr lang="en-US" altLang="en-US" sz="2000" dirty="0" smtClean="0">
              <a:sym typeface="Symbol" panose="05050102010706020507" pitchFamily="18" charset="2"/>
            </a:endParaRPr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r>
              <a:rPr lang="en-US" altLang="en-US" sz="2000" dirty="0" smtClean="0"/>
              <a:t>Example: P - ‘I am going to town’, Q - ‘It is going to rain’</a:t>
            </a:r>
            <a:br>
              <a:rPr lang="en-US" altLang="en-US" sz="2000" dirty="0" smtClean="0"/>
            </a:br>
            <a:r>
              <a:rPr lang="en-US" altLang="en-US" sz="2000" dirty="0" smtClean="0"/>
              <a:t>P </a:t>
            </a:r>
            <a:r>
              <a:rPr lang="en-US" altLang="en-US" sz="2000" dirty="0" smtClean="0">
                <a:sym typeface="Symbol" panose="05050102010706020507" pitchFamily="18" charset="2"/>
              </a:rPr>
              <a:t></a:t>
            </a:r>
            <a:r>
              <a:rPr lang="en-US" altLang="en-US" sz="2000" dirty="0" smtClean="0"/>
              <a:t> Q: ‘I am going to town if and only if it is going to rain.’</a:t>
            </a:r>
            <a:br>
              <a:rPr lang="en-US" altLang="en-US" sz="2000" dirty="0" smtClean="0"/>
            </a:br>
            <a:endParaRPr lang="en-US" altLang="en-US" sz="2000" dirty="0" smtClean="0"/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r>
              <a:rPr lang="en-US" altLang="en-US" sz="2000" dirty="0" smtClean="0"/>
              <a:t>Note: Both P and Q must have the same truth value.</a:t>
            </a:r>
          </a:p>
          <a:p>
            <a:pPr marL="0" indent="0" eaLnBrk="1" hangingPunct="1">
              <a:buFontTx/>
              <a:buNone/>
              <a:defRPr/>
            </a:pPr>
            <a:endParaRPr lang="en-US" altLang="en-US" sz="2000" dirty="0" smtClean="0"/>
          </a:p>
          <a:p>
            <a:pPr marL="0" indent="0" eaLnBrk="1" hangingPunct="1">
              <a:buFontTx/>
              <a:buNone/>
              <a:defRPr/>
            </a:pPr>
            <a:r>
              <a:rPr lang="en-US" altLang="en-US" sz="2000" dirty="0" smtClean="0"/>
              <a:t>True if </a:t>
            </a:r>
            <a:r>
              <a:rPr lang="en-US" altLang="en-US" sz="2000" dirty="0" err="1" smtClean="0"/>
              <a:t>p,q</a:t>
            </a:r>
            <a:r>
              <a:rPr lang="en-US" altLang="en-US" sz="2000" dirty="0" smtClean="0"/>
              <a:t> have same truth values, false otherwise. </a:t>
            </a:r>
            <a:r>
              <a:rPr lang="en-US" altLang="en-US" sz="2000" dirty="0" smtClean="0">
                <a:solidFill>
                  <a:schemeClr val="hlink"/>
                </a:solidFill>
              </a:rPr>
              <a:t>Q: How is this related to XOR?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altLang="en-US" sz="2000" dirty="0" smtClean="0"/>
              <a:t>Can also be defined as</a:t>
            </a:r>
            <a:r>
              <a:rPr lang="en-US" altLang="en-US" sz="2000" dirty="0" smtClean="0">
                <a:solidFill>
                  <a:srgbClr val="006600"/>
                </a:solidFill>
              </a:rPr>
              <a:t> (p </a:t>
            </a:r>
            <a:r>
              <a:rPr lang="en-US" altLang="en-US" sz="2000" dirty="0" smtClean="0">
                <a:solidFill>
                  <a:srgbClr val="006600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2000" dirty="0" smtClean="0">
                <a:solidFill>
                  <a:srgbClr val="006600"/>
                </a:solidFill>
              </a:rPr>
              <a:t> q) </a:t>
            </a:r>
            <a:r>
              <a:rPr lang="en-US" altLang="en-US" sz="2000" dirty="0" smtClean="0">
                <a:solidFill>
                  <a:srgbClr val="006600"/>
                </a:solidFill>
                <a:sym typeface="Symbol" panose="05050102010706020507" pitchFamily="18" charset="2"/>
              </a:rPr>
              <a:t> (</a:t>
            </a:r>
            <a:r>
              <a:rPr lang="en-US" altLang="en-US" sz="2000" dirty="0" smtClean="0">
                <a:solidFill>
                  <a:srgbClr val="006600"/>
                </a:solidFill>
              </a:rPr>
              <a:t>q </a:t>
            </a:r>
            <a:r>
              <a:rPr lang="en-US" altLang="en-US" sz="2000" dirty="0" smtClean="0">
                <a:solidFill>
                  <a:srgbClr val="006600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2000" dirty="0" smtClean="0">
                <a:solidFill>
                  <a:srgbClr val="006600"/>
                </a:solidFill>
              </a:rPr>
              <a:t> p)  </a:t>
            </a:r>
            <a:endParaRPr lang="en-US" altLang="en-US" sz="2000" dirty="0" smtClean="0">
              <a:solidFill>
                <a:srgbClr val="006600"/>
              </a:solidFill>
              <a:sym typeface="Symbol" panose="05050102010706020507" pitchFamily="18" charset="2"/>
            </a:endParaRPr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r>
              <a:rPr lang="en-US" altLang="en-US" sz="2000" dirty="0" smtClean="0"/>
              <a:t/>
            </a:r>
            <a:br>
              <a:rPr lang="en-US" altLang="en-US" sz="2000" dirty="0" smtClean="0"/>
            </a:br>
            <a:endParaRPr lang="en-US" altLang="en-US" sz="2000" dirty="0" smtClean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8555868"/>
              </p:ext>
            </p:extLst>
          </p:nvPr>
        </p:nvGraphicFramePr>
        <p:xfrm>
          <a:off x="5868144" y="1340768"/>
          <a:ext cx="2447925" cy="197326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9084">
                  <a:extLst>
                    <a:ext uri="{9D8B030D-6E8A-4147-A177-3AD203B41FA5}">
                      <a16:colId xmlns:a16="http://schemas.microsoft.com/office/drawing/2014/main" val="2681393282"/>
                    </a:ext>
                  </a:extLst>
                </a:gridCol>
                <a:gridCol w="862866">
                  <a:extLst>
                    <a:ext uri="{9D8B030D-6E8A-4147-A177-3AD203B41FA5}">
                      <a16:colId xmlns:a16="http://schemas.microsoft.com/office/drawing/2014/main" val="1583086530"/>
                    </a:ext>
                  </a:extLst>
                </a:gridCol>
                <a:gridCol w="815975">
                  <a:extLst>
                    <a:ext uri="{9D8B030D-6E8A-4147-A177-3AD203B41FA5}">
                      <a16:colId xmlns:a16="http://schemas.microsoft.com/office/drawing/2014/main" val="280636983"/>
                    </a:ext>
                  </a:extLst>
                </a:gridCol>
              </a:tblGrid>
              <a:tr h="365889">
                <a:tc>
                  <a:txBody>
                    <a:bodyPr/>
                    <a:lstStyle/>
                    <a:p>
                      <a:r>
                        <a:rPr lang="en-GB" sz="1800" dirty="0" smtClean="0">
                          <a:solidFill>
                            <a:srgbClr val="006600"/>
                          </a:solidFill>
                        </a:rPr>
                        <a:t>p</a:t>
                      </a:r>
                      <a:endParaRPr lang="en-GB" sz="1800" dirty="0">
                        <a:solidFill>
                          <a:srgbClr val="006600"/>
                        </a:solidFill>
                      </a:endParaRPr>
                    </a:p>
                  </a:txBody>
                  <a:tcPr marL="91427" marR="91427"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dirty="0" smtClean="0">
                          <a:solidFill>
                            <a:srgbClr val="006600"/>
                          </a:solidFill>
                        </a:rPr>
                        <a:t>q</a:t>
                      </a:r>
                      <a:endParaRPr lang="en-GB" sz="1800" dirty="0">
                        <a:solidFill>
                          <a:srgbClr val="006600"/>
                        </a:solidFill>
                      </a:endParaRPr>
                    </a:p>
                  </a:txBody>
                  <a:tcPr marL="91427" marR="91427"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dirty="0" smtClean="0">
                          <a:solidFill>
                            <a:srgbClr val="006600"/>
                          </a:solidFill>
                        </a:rPr>
                        <a:t>p </a:t>
                      </a:r>
                      <a:r>
                        <a:rPr lang="en-US" altLang="en-US" sz="1800" dirty="0" smtClean="0">
                          <a:sym typeface="Symbol" panose="05050102010706020507" pitchFamily="18" charset="2"/>
                        </a:rPr>
                        <a:t></a:t>
                      </a:r>
                      <a:r>
                        <a:rPr lang="en-US" altLang="en-US" sz="1800" b="0" dirty="0" smtClean="0">
                          <a:solidFill>
                            <a:srgbClr val="006600"/>
                          </a:solidFill>
                          <a:sym typeface="Symbol" panose="05050102010706020507" pitchFamily="18" charset="2"/>
                        </a:rPr>
                        <a:t> </a:t>
                      </a:r>
                      <a:r>
                        <a:rPr lang="en-GB" sz="1800" dirty="0" smtClean="0">
                          <a:solidFill>
                            <a:srgbClr val="006600"/>
                          </a:solidFill>
                        </a:rPr>
                        <a:t>q</a:t>
                      </a:r>
                      <a:endParaRPr lang="en-GB" sz="1800" dirty="0">
                        <a:solidFill>
                          <a:srgbClr val="006600"/>
                        </a:solidFill>
                      </a:endParaRPr>
                    </a:p>
                  </a:txBody>
                  <a:tcPr marL="91427" marR="91427"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6159756"/>
                  </a:ext>
                </a:extLst>
              </a:tr>
              <a:tr h="401843"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T</a:t>
                      </a:r>
                      <a:endParaRPr lang="en-GB" sz="1800" dirty="0"/>
                    </a:p>
                  </a:txBody>
                  <a:tcPr marL="91427" marR="91427"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T</a:t>
                      </a:r>
                      <a:endParaRPr lang="en-GB" sz="1800" dirty="0"/>
                    </a:p>
                  </a:txBody>
                  <a:tcPr marL="91427" marR="91427"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T</a:t>
                      </a:r>
                      <a:endParaRPr lang="en-GB" sz="1800" dirty="0"/>
                    </a:p>
                  </a:txBody>
                  <a:tcPr marL="91427" marR="91427"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6720974"/>
                  </a:ext>
                </a:extLst>
              </a:tr>
              <a:tr h="401843"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T</a:t>
                      </a:r>
                      <a:endParaRPr lang="en-GB" sz="1800" dirty="0"/>
                    </a:p>
                  </a:txBody>
                  <a:tcPr marL="91427" marR="91427"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F</a:t>
                      </a:r>
                      <a:endParaRPr lang="en-GB" sz="1800" dirty="0"/>
                    </a:p>
                  </a:txBody>
                  <a:tcPr marL="91427" marR="91427"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F</a:t>
                      </a:r>
                      <a:endParaRPr lang="en-GB" sz="1800" dirty="0"/>
                    </a:p>
                  </a:txBody>
                  <a:tcPr marL="91427" marR="91427"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6335168"/>
                  </a:ext>
                </a:extLst>
              </a:tr>
              <a:tr h="401843"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F</a:t>
                      </a:r>
                      <a:endParaRPr lang="en-GB" sz="1800" dirty="0"/>
                    </a:p>
                  </a:txBody>
                  <a:tcPr marL="91427" marR="91427"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T</a:t>
                      </a:r>
                      <a:endParaRPr lang="en-GB" sz="1800" dirty="0"/>
                    </a:p>
                  </a:txBody>
                  <a:tcPr marL="91427" marR="91427"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F</a:t>
                      </a:r>
                      <a:endParaRPr lang="en-GB" sz="1800" dirty="0"/>
                    </a:p>
                  </a:txBody>
                  <a:tcPr marL="91427" marR="91427"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4315031"/>
                  </a:ext>
                </a:extLst>
              </a:tr>
              <a:tr h="401843"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F</a:t>
                      </a:r>
                      <a:endParaRPr lang="en-GB" sz="1800" dirty="0"/>
                    </a:p>
                  </a:txBody>
                  <a:tcPr marL="91427" marR="91427"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F</a:t>
                      </a:r>
                      <a:endParaRPr lang="en-GB" sz="1800" dirty="0"/>
                    </a:p>
                  </a:txBody>
                  <a:tcPr marL="91427" marR="91427"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T</a:t>
                      </a:r>
                      <a:endParaRPr lang="en-GB" sz="1800" dirty="0"/>
                    </a:p>
                  </a:txBody>
                  <a:tcPr marL="91427" marR="91427"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09171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37098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2661E914-17DC-488E-9D92-CB45C36B1AF9}" type="slidenum">
              <a:rPr lang="en-US" altLang="en-US" sz="1400"/>
              <a:pPr algn="r"/>
              <a:t>14</a:t>
            </a:fld>
            <a:endParaRPr lang="en-US" altLang="en-US" sz="1400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09600"/>
          </a:xfrm>
        </p:spPr>
        <p:txBody>
          <a:bodyPr>
            <a:noAutofit/>
          </a:bodyPr>
          <a:lstStyle/>
          <a:p>
            <a:pPr algn="l" eaLnBrk="1" hangingPunct="1"/>
            <a:r>
              <a:rPr lang="en-US" altLang="en-US" b="1" dirty="0" smtClean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4525963"/>
          </a:xfrm>
        </p:spPr>
        <p:txBody>
          <a:bodyPr>
            <a:noAutofit/>
          </a:bodyPr>
          <a:lstStyle/>
          <a:p>
            <a:pPr marL="0" indent="0" eaLnBrk="1" hangingPunct="1">
              <a:buFontTx/>
              <a:buNone/>
              <a:defRPr/>
            </a:pPr>
            <a:r>
              <a:rPr lang="en-US" sz="3600" dirty="0" smtClean="0"/>
              <a:t>If I go to Harry’s or go to the country I will not go shopping.’</a:t>
            </a:r>
            <a:endParaRPr lang="en-GB" sz="3600" dirty="0" smtClean="0"/>
          </a:p>
          <a:p>
            <a:pPr lvl="1" eaLnBrk="1" hangingPunct="1">
              <a:buFont typeface="Arial" panose="020B0604020202020204" pitchFamily="34" charset="0"/>
              <a:buChar char="•"/>
              <a:defRPr/>
            </a:pPr>
            <a:r>
              <a:rPr lang="en-US" sz="3200" dirty="0" smtClean="0"/>
              <a:t>P: I go to Harry’s</a:t>
            </a:r>
            <a:endParaRPr lang="en-GB" sz="3200" dirty="0" smtClean="0"/>
          </a:p>
          <a:p>
            <a:pPr lvl="1" eaLnBrk="1" hangingPunct="1">
              <a:buFont typeface="Arial" panose="020B0604020202020204" pitchFamily="34" charset="0"/>
              <a:buChar char="•"/>
              <a:defRPr/>
            </a:pPr>
            <a:r>
              <a:rPr lang="en-US" sz="3200" dirty="0" smtClean="0"/>
              <a:t>Q: I go to the country</a:t>
            </a:r>
            <a:endParaRPr lang="en-GB" sz="3200" dirty="0" smtClean="0"/>
          </a:p>
          <a:p>
            <a:pPr lvl="1" eaLnBrk="1" hangingPunct="1">
              <a:buFont typeface="Arial" panose="020B0604020202020204" pitchFamily="34" charset="0"/>
              <a:buChar char="•"/>
              <a:defRPr/>
            </a:pPr>
            <a:r>
              <a:rPr lang="en-US" sz="3200" dirty="0" smtClean="0"/>
              <a:t>R: I will go shopping</a:t>
            </a:r>
          </a:p>
          <a:p>
            <a:pPr lvl="1" eaLnBrk="1" hangingPunct="1">
              <a:buFont typeface="Arial" panose="020B0604020202020204" pitchFamily="34" charset="0"/>
              <a:buChar char="•"/>
              <a:defRPr/>
            </a:pPr>
            <a:endParaRPr lang="en-GB" sz="3200" dirty="0" smtClean="0"/>
          </a:p>
          <a:p>
            <a:pPr eaLnBrk="1" hangingPunct="1">
              <a:defRPr/>
            </a:pPr>
            <a:r>
              <a:rPr lang="en-US" sz="3600" dirty="0" smtClean="0"/>
              <a:t>If......P......or.....Q.....then....not..…R</a:t>
            </a:r>
            <a:endParaRPr lang="en-GB" sz="3600" dirty="0" smtClean="0"/>
          </a:p>
          <a:p>
            <a:pPr eaLnBrk="1" hangingPunct="1">
              <a:defRPr/>
            </a:pPr>
            <a:r>
              <a:rPr lang="en-US" sz="3600" dirty="0" smtClean="0"/>
              <a:t>(P V Q)</a:t>
            </a:r>
            <a:r>
              <a:rPr lang="en-US" sz="3600" dirty="0" smtClean="0">
                <a:sym typeface="Wingdings" panose="05000000000000000000" pitchFamily="2" charset="2"/>
              </a:rPr>
              <a:t></a:t>
            </a:r>
            <a:r>
              <a:rPr lang="en-US" sz="3600" dirty="0" smtClean="0">
                <a:sym typeface="Symbol" panose="05050102010706020507" pitchFamily="18" charset="2"/>
              </a:rPr>
              <a:t></a:t>
            </a:r>
            <a:r>
              <a:rPr lang="en-US" sz="3600" dirty="0" smtClean="0"/>
              <a:t>R</a:t>
            </a:r>
            <a:endParaRPr lang="en-GB" sz="3600" dirty="0" smtClean="0"/>
          </a:p>
          <a:p>
            <a:pPr eaLnBrk="1" hangingPunct="1">
              <a:defRPr/>
            </a:pPr>
            <a:endParaRPr lang="en-GB" sz="3600" dirty="0" smtClean="0"/>
          </a:p>
        </p:txBody>
      </p:sp>
    </p:spTree>
    <p:extLst>
      <p:ext uri="{BB962C8B-B14F-4D97-AF65-F5344CB8AC3E}">
        <p14:creationId xmlns:p14="http://schemas.microsoft.com/office/powerpoint/2010/main" val="8252719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30E7455C-E7A6-4D1E-88D7-CBDAE12D21D5}" type="slidenum">
              <a:rPr lang="en-US" altLang="en-US" sz="1400"/>
              <a:pPr algn="r"/>
              <a:t>15</a:t>
            </a:fld>
            <a:endParaRPr lang="en-US" altLang="en-US" sz="1400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09600"/>
          </a:xfrm>
        </p:spPr>
        <p:txBody>
          <a:bodyPr>
            <a:noAutofit/>
          </a:bodyPr>
          <a:lstStyle/>
          <a:p>
            <a:pPr algn="l" eaLnBrk="1" hangingPunct="1"/>
            <a:r>
              <a:rPr lang="en-US" altLang="en-US" b="1" dirty="0" smtClean="0"/>
              <a:t>Example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9861036"/>
              </p:ext>
            </p:extLst>
          </p:nvPr>
        </p:nvGraphicFramePr>
        <p:xfrm>
          <a:off x="1547664" y="908720"/>
          <a:ext cx="5668355" cy="509610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17089">
                  <a:extLst>
                    <a:ext uri="{9D8B030D-6E8A-4147-A177-3AD203B41FA5}">
                      <a16:colId xmlns:a16="http://schemas.microsoft.com/office/drawing/2014/main" val="2652963906"/>
                    </a:ext>
                  </a:extLst>
                </a:gridCol>
                <a:gridCol w="1417089">
                  <a:extLst>
                    <a:ext uri="{9D8B030D-6E8A-4147-A177-3AD203B41FA5}">
                      <a16:colId xmlns:a16="http://schemas.microsoft.com/office/drawing/2014/main" val="4279888011"/>
                    </a:ext>
                  </a:extLst>
                </a:gridCol>
                <a:gridCol w="1126841">
                  <a:extLst>
                    <a:ext uri="{9D8B030D-6E8A-4147-A177-3AD203B41FA5}">
                      <a16:colId xmlns:a16="http://schemas.microsoft.com/office/drawing/2014/main" val="540867246"/>
                    </a:ext>
                  </a:extLst>
                </a:gridCol>
                <a:gridCol w="1707336">
                  <a:extLst>
                    <a:ext uri="{9D8B030D-6E8A-4147-A177-3AD203B41FA5}">
                      <a16:colId xmlns:a16="http://schemas.microsoft.com/office/drawing/2014/main" val="1302983271"/>
                    </a:ext>
                  </a:extLst>
                </a:gridCol>
              </a:tblGrid>
              <a:tr h="605778"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 smtClean="0"/>
                        <a:t>P</a:t>
                      </a:r>
                      <a:endParaRPr lang="en-GB" sz="1800" b="1" dirty="0"/>
                    </a:p>
                  </a:txBody>
                  <a:tcPr marL="91444" marR="91444" marT="45715" marB="457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 smtClean="0"/>
                        <a:t>Q</a:t>
                      </a:r>
                      <a:endParaRPr lang="en-GB" sz="1800" b="1" dirty="0"/>
                    </a:p>
                  </a:txBody>
                  <a:tcPr marL="91444" marR="91444" marT="45715" marB="457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 smtClean="0"/>
                        <a:t>R</a:t>
                      </a:r>
                      <a:endParaRPr lang="en-GB" sz="1800" b="1" dirty="0"/>
                    </a:p>
                  </a:txBody>
                  <a:tcPr marL="91444" marR="91444" marT="45715" marB="457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/>
                        <a:t>(P V Q)</a:t>
                      </a:r>
                      <a:r>
                        <a:rPr lang="en-US" sz="1800" b="1" dirty="0" smtClean="0"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sz="1800" b="1" dirty="0" smtClean="0">
                          <a:sym typeface="Symbol" panose="05050102010706020507" pitchFamily="18" charset="2"/>
                        </a:rPr>
                        <a:t></a:t>
                      </a:r>
                      <a:r>
                        <a:rPr lang="en-US" sz="1800" b="1" dirty="0" smtClean="0"/>
                        <a:t>R</a:t>
                      </a:r>
                      <a:endParaRPr lang="en-GB" sz="1800" b="1" dirty="0" smtClean="0"/>
                    </a:p>
                    <a:p>
                      <a:pPr algn="ctr"/>
                      <a:endParaRPr lang="en-GB" sz="1800" b="1" dirty="0"/>
                    </a:p>
                  </a:txBody>
                  <a:tcPr marL="91444" marR="91444" marT="45715" marB="457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3082453"/>
                  </a:ext>
                </a:extLst>
              </a:tr>
              <a:tr h="557004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/>
                        <a:t>F</a:t>
                      </a:r>
                      <a:endParaRPr lang="en-GB" sz="1800" dirty="0"/>
                    </a:p>
                  </a:txBody>
                  <a:tcPr marL="91444" marR="91444" marT="45715" marB="457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/>
                        <a:t>F</a:t>
                      </a:r>
                      <a:endParaRPr lang="en-GB" sz="1800" dirty="0"/>
                    </a:p>
                  </a:txBody>
                  <a:tcPr marL="91444" marR="91444" marT="45715" marB="457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/>
                        <a:t>F</a:t>
                      </a:r>
                      <a:endParaRPr lang="en-GB" sz="1800" dirty="0"/>
                    </a:p>
                  </a:txBody>
                  <a:tcPr marL="91444" marR="91444" marT="45715" marB="457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/>
                        <a:t>T</a:t>
                      </a:r>
                      <a:endParaRPr lang="en-GB" sz="1800" dirty="0"/>
                    </a:p>
                  </a:txBody>
                  <a:tcPr marL="91444" marR="91444" marT="45715" marB="457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3928395"/>
                  </a:ext>
                </a:extLst>
              </a:tr>
              <a:tr h="557004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/>
                        <a:t>F</a:t>
                      </a:r>
                      <a:endParaRPr lang="en-GB" sz="1800" dirty="0"/>
                    </a:p>
                  </a:txBody>
                  <a:tcPr marL="91444" marR="91444" marT="45715" marB="457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/>
                        <a:t>F</a:t>
                      </a:r>
                      <a:endParaRPr lang="en-GB" sz="1800" dirty="0"/>
                    </a:p>
                  </a:txBody>
                  <a:tcPr marL="91444" marR="91444" marT="45715" marB="457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/>
                        <a:t>T</a:t>
                      </a:r>
                      <a:endParaRPr lang="en-GB" sz="1800" dirty="0"/>
                    </a:p>
                  </a:txBody>
                  <a:tcPr marL="91444" marR="91444" marT="45715" marB="457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/>
                        <a:t>T</a:t>
                      </a:r>
                      <a:endParaRPr lang="en-GB" sz="1800" dirty="0"/>
                    </a:p>
                  </a:txBody>
                  <a:tcPr marL="91444" marR="91444" marT="45715" marB="457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6078237"/>
                  </a:ext>
                </a:extLst>
              </a:tr>
              <a:tr h="557004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/>
                        <a:t>F</a:t>
                      </a:r>
                      <a:endParaRPr lang="en-GB" sz="1800" dirty="0"/>
                    </a:p>
                  </a:txBody>
                  <a:tcPr marL="91444" marR="91444" marT="45715" marB="457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/>
                        <a:t>T</a:t>
                      </a:r>
                      <a:endParaRPr lang="en-GB" sz="1800" dirty="0"/>
                    </a:p>
                  </a:txBody>
                  <a:tcPr marL="91444" marR="91444" marT="45715" marB="457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/>
                        <a:t>F</a:t>
                      </a:r>
                      <a:endParaRPr lang="en-GB" sz="1800" dirty="0"/>
                    </a:p>
                  </a:txBody>
                  <a:tcPr marL="91444" marR="91444" marT="45715" marB="457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/>
                        <a:t>T</a:t>
                      </a:r>
                      <a:endParaRPr lang="en-GB" sz="1800" dirty="0"/>
                    </a:p>
                  </a:txBody>
                  <a:tcPr marL="91444" marR="91444" marT="45715" marB="457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8537404"/>
                  </a:ext>
                </a:extLst>
              </a:tr>
              <a:tr h="557004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/>
                        <a:t>F</a:t>
                      </a:r>
                      <a:endParaRPr lang="en-GB" sz="1800" dirty="0"/>
                    </a:p>
                  </a:txBody>
                  <a:tcPr marL="91444" marR="91444" marT="45715" marB="457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/>
                        <a:t>T</a:t>
                      </a:r>
                      <a:endParaRPr lang="en-GB" sz="1800" dirty="0"/>
                    </a:p>
                  </a:txBody>
                  <a:tcPr marL="91444" marR="91444" marT="45715" marB="457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/>
                        <a:t>T</a:t>
                      </a:r>
                      <a:endParaRPr lang="en-GB" sz="1800" dirty="0"/>
                    </a:p>
                  </a:txBody>
                  <a:tcPr marL="91444" marR="91444" marT="45715" marB="457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/>
                        <a:t>F</a:t>
                      </a:r>
                      <a:endParaRPr lang="en-GB" sz="1800" dirty="0"/>
                    </a:p>
                  </a:txBody>
                  <a:tcPr marL="91444" marR="91444" marT="45715" marB="457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7409143"/>
                  </a:ext>
                </a:extLst>
              </a:tr>
              <a:tr h="557004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/>
                        <a:t>T</a:t>
                      </a:r>
                      <a:endParaRPr lang="en-GB" sz="1800" dirty="0"/>
                    </a:p>
                  </a:txBody>
                  <a:tcPr marL="91444" marR="91444" marT="45715" marB="457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/>
                        <a:t>F</a:t>
                      </a:r>
                      <a:endParaRPr lang="en-GB" sz="1800" dirty="0"/>
                    </a:p>
                  </a:txBody>
                  <a:tcPr marL="91444" marR="91444" marT="45715" marB="457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/>
                        <a:t>F</a:t>
                      </a:r>
                      <a:endParaRPr lang="en-GB" sz="1800" dirty="0"/>
                    </a:p>
                  </a:txBody>
                  <a:tcPr marL="91444" marR="91444" marT="45715" marB="457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/>
                        <a:t>T</a:t>
                      </a:r>
                      <a:endParaRPr lang="en-GB" sz="1800" dirty="0"/>
                    </a:p>
                  </a:txBody>
                  <a:tcPr marL="91444" marR="91444" marT="45715" marB="457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5269720"/>
                  </a:ext>
                </a:extLst>
              </a:tr>
              <a:tr h="557004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/>
                        <a:t>T</a:t>
                      </a:r>
                      <a:endParaRPr lang="en-GB" sz="1800" dirty="0"/>
                    </a:p>
                  </a:txBody>
                  <a:tcPr marL="91444" marR="91444" marT="45715" marB="457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/>
                        <a:t>F</a:t>
                      </a:r>
                      <a:endParaRPr lang="en-GB" sz="1800" dirty="0"/>
                    </a:p>
                  </a:txBody>
                  <a:tcPr marL="91444" marR="91444" marT="45715" marB="457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/>
                        <a:t>T</a:t>
                      </a:r>
                      <a:endParaRPr lang="en-GB" sz="1800" dirty="0"/>
                    </a:p>
                  </a:txBody>
                  <a:tcPr marL="91444" marR="91444" marT="45715" marB="457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/>
                        <a:t>F</a:t>
                      </a:r>
                      <a:endParaRPr lang="en-GB" sz="1800" dirty="0"/>
                    </a:p>
                  </a:txBody>
                  <a:tcPr marL="91444" marR="91444" marT="45715" marB="457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4099705"/>
                  </a:ext>
                </a:extLst>
              </a:tr>
              <a:tr h="557004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/>
                        <a:t>T</a:t>
                      </a:r>
                      <a:endParaRPr lang="en-GB" sz="1800" dirty="0"/>
                    </a:p>
                  </a:txBody>
                  <a:tcPr marL="91444" marR="91444" marT="45715" marB="457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/>
                        <a:t>T</a:t>
                      </a:r>
                      <a:endParaRPr lang="en-GB" sz="1800" dirty="0"/>
                    </a:p>
                  </a:txBody>
                  <a:tcPr marL="91444" marR="91444" marT="45715" marB="457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/>
                        <a:t>F</a:t>
                      </a:r>
                      <a:endParaRPr lang="en-GB" sz="1800" dirty="0"/>
                    </a:p>
                  </a:txBody>
                  <a:tcPr marL="91444" marR="91444" marT="45715" marB="457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/>
                        <a:t>T</a:t>
                      </a:r>
                      <a:endParaRPr lang="en-GB" sz="1800" dirty="0"/>
                    </a:p>
                  </a:txBody>
                  <a:tcPr marL="91444" marR="91444" marT="45715" marB="457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8187170"/>
                  </a:ext>
                </a:extLst>
              </a:tr>
              <a:tr h="557004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/>
                        <a:t>T</a:t>
                      </a:r>
                      <a:endParaRPr lang="en-GB" sz="1800" dirty="0"/>
                    </a:p>
                  </a:txBody>
                  <a:tcPr marL="91444" marR="91444" marT="45715" marB="457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/>
                        <a:t>T</a:t>
                      </a:r>
                      <a:endParaRPr lang="en-GB" sz="1800" dirty="0"/>
                    </a:p>
                  </a:txBody>
                  <a:tcPr marL="91444" marR="91444" marT="45715" marB="457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/>
                        <a:t>T</a:t>
                      </a:r>
                      <a:endParaRPr lang="en-GB" sz="1800" dirty="0"/>
                    </a:p>
                  </a:txBody>
                  <a:tcPr marL="91444" marR="91444" marT="45715" marB="457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/>
                        <a:t>F</a:t>
                      </a:r>
                      <a:endParaRPr lang="en-GB" sz="1800" dirty="0"/>
                    </a:p>
                  </a:txBody>
                  <a:tcPr marL="91444" marR="91444" marT="45715" marB="457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33247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21383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510611B6-8B57-464D-B704-DA249E0A7119}" type="slidenum">
              <a:rPr lang="en-US" altLang="en-US" sz="1400"/>
              <a:pPr algn="r"/>
              <a:t>16</a:t>
            </a:fld>
            <a:endParaRPr lang="en-US" altLang="en-US" sz="1400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09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Tx/>
              <a:buNone/>
            </a:pPr>
            <a:r>
              <a:rPr lang="en-GB" altLang="en-US" dirty="0" smtClean="0"/>
              <a:t>Construct a truth table for each of these compound propositions. </a:t>
            </a:r>
          </a:p>
          <a:p>
            <a:pPr marL="971550" lvl="1" indent="-514350" eaLnBrk="1" hangingPunct="1">
              <a:buFontTx/>
              <a:buAutoNum type="arabicPeriod"/>
            </a:pPr>
            <a:r>
              <a:rPr lang="en-GB" altLang="en-US" dirty="0" smtClean="0"/>
              <a:t>(p ∨ q) → (p ⊕ q) </a:t>
            </a:r>
          </a:p>
          <a:p>
            <a:pPr marL="971550" lvl="1" indent="-514350" eaLnBrk="1" hangingPunct="1">
              <a:buFontTx/>
              <a:buAutoNum type="arabicPeriod"/>
            </a:pPr>
            <a:r>
              <a:rPr lang="en-GB" altLang="en-US" dirty="0" smtClean="0"/>
              <a:t>(p ⊕ q) → (p ∧ q) </a:t>
            </a:r>
          </a:p>
          <a:p>
            <a:pPr marL="971550" lvl="1" indent="-514350" eaLnBrk="1" hangingPunct="1">
              <a:buFontTx/>
              <a:buAutoNum type="arabicPeriod"/>
            </a:pPr>
            <a:r>
              <a:rPr lang="en-GB" altLang="en-US" dirty="0" smtClean="0"/>
              <a:t>(p ∨ q) ⊕ (p ∧ q) </a:t>
            </a:r>
          </a:p>
          <a:p>
            <a:pPr marL="971550" lvl="1" indent="-514350" eaLnBrk="1" hangingPunct="1">
              <a:buFontTx/>
              <a:buAutoNum type="arabicPeriod"/>
            </a:pPr>
            <a:r>
              <a:rPr lang="en-GB" altLang="en-US" dirty="0" smtClean="0"/>
              <a:t>(p ↔ q) ⊕ (¬p ↔ q)</a:t>
            </a:r>
          </a:p>
          <a:p>
            <a:pPr marL="971550" lvl="1" indent="-514350" eaLnBrk="1" hangingPunct="1">
              <a:buFontTx/>
              <a:buAutoNum type="arabicPeriod"/>
            </a:pPr>
            <a:r>
              <a:rPr lang="en-GB" altLang="en-US" dirty="0" smtClean="0"/>
              <a:t>(p ↔ q) ⊕ (¬p ↔ ¬r) </a:t>
            </a:r>
          </a:p>
          <a:p>
            <a:pPr marL="971550" lvl="1" indent="-514350" eaLnBrk="1" hangingPunct="1">
              <a:buFontTx/>
              <a:buAutoNum type="arabicPeriod"/>
            </a:pPr>
            <a:r>
              <a:rPr lang="en-GB" altLang="en-US" dirty="0" smtClean="0"/>
              <a:t>(p ⊕ q) → (p ⊕ ¬q)</a:t>
            </a:r>
          </a:p>
          <a:p>
            <a:pPr marL="0" indent="0" eaLnBrk="1" hangingPunct="1"/>
            <a:endParaRPr lang="en-GB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0594092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704D6A51-9556-493C-9555-DBC0690FDA07}" type="slidenum">
              <a:rPr lang="en-US" altLang="en-US" sz="1400"/>
              <a:pPr algn="r"/>
              <a:t>17</a:t>
            </a:fld>
            <a:endParaRPr lang="en-US" altLang="en-US" sz="140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Contrapositive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90600"/>
            <a:ext cx="7772400" cy="5105400"/>
          </a:xfrm>
        </p:spPr>
        <p:txBody>
          <a:bodyPr/>
          <a:lstStyle/>
          <a:p>
            <a:pPr eaLnBrk="1" hangingPunct="1"/>
            <a:r>
              <a:rPr lang="en-US" altLang="en-US" smtClean="0"/>
              <a:t>Contrapositive of </a:t>
            </a:r>
            <a:r>
              <a:rPr lang="en-US" altLang="en-US" smtClean="0">
                <a:solidFill>
                  <a:srgbClr val="006600"/>
                </a:solidFill>
              </a:rPr>
              <a:t>p </a:t>
            </a:r>
            <a:r>
              <a:rPr lang="en-US" altLang="en-US" sz="2400" smtClean="0">
                <a:solidFill>
                  <a:srgbClr val="006600"/>
                </a:solidFill>
                <a:sym typeface="Symbol" panose="05050102010706020507" pitchFamily="18" charset="2"/>
              </a:rPr>
              <a:t></a:t>
            </a:r>
            <a:r>
              <a:rPr lang="en-US" altLang="en-US" smtClean="0">
                <a:solidFill>
                  <a:srgbClr val="006600"/>
                </a:solidFill>
              </a:rPr>
              <a:t> q </a:t>
            </a:r>
            <a:r>
              <a:rPr lang="en-US" altLang="en-US" smtClean="0"/>
              <a:t>is</a:t>
            </a:r>
            <a:r>
              <a:rPr lang="en-US" altLang="en-US" smtClean="0">
                <a:solidFill>
                  <a:srgbClr val="006600"/>
                </a:solidFill>
              </a:rPr>
              <a:t> </a:t>
            </a:r>
            <a:r>
              <a:rPr lang="en-US" altLang="en-US" smtClean="0">
                <a:solidFill>
                  <a:srgbClr val="006600"/>
                </a:solidFill>
                <a:sym typeface="Symbol" panose="05050102010706020507" pitchFamily="18" charset="2"/>
              </a:rPr>
              <a:t>q </a:t>
            </a:r>
            <a:r>
              <a:rPr lang="en-US" altLang="en-US" sz="2400" smtClean="0">
                <a:solidFill>
                  <a:srgbClr val="006600"/>
                </a:solidFill>
                <a:sym typeface="Symbol" panose="05050102010706020507" pitchFamily="18" charset="2"/>
              </a:rPr>
              <a:t></a:t>
            </a:r>
            <a:r>
              <a:rPr lang="en-US" altLang="en-US" smtClean="0">
                <a:solidFill>
                  <a:srgbClr val="006600"/>
                </a:solidFill>
              </a:rPr>
              <a:t> </a:t>
            </a:r>
            <a:r>
              <a:rPr lang="en-US" altLang="en-US" smtClean="0">
                <a:solidFill>
                  <a:srgbClr val="006600"/>
                </a:solidFill>
                <a:sym typeface="Symbol" panose="05050102010706020507" pitchFamily="18" charset="2"/>
              </a:rPr>
              <a:t></a:t>
            </a:r>
            <a:r>
              <a:rPr lang="en-US" altLang="en-US" smtClean="0">
                <a:solidFill>
                  <a:srgbClr val="006600"/>
                </a:solidFill>
              </a:rPr>
              <a:t>p</a:t>
            </a:r>
          </a:p>
          <a:p>
            <a:pPr eaLnBrk="1" hangingPunct="1"/>
            <a:r>
              <a:rPr lang="en-US" altLang="en-US" smtClean="0">
                <a:solidFill>
                  <a:srgbClr val="0066FF"/>
                </a:solidFill>
              </a:rPr>
              <a:t>Any conditional and its contrapositive are logically equivalent</a:t>
            </a:r>
            <a:r>
              <a:rPr lang="en-US" altLang="en-US" smtClean="0"/>
              <a:t> (have the same truth table) – Check by writing down the truth table.</a:t>
            </a:r>
          </a:p>
          <a:p>
            <a:pPr eaLnBrk="1" hangingPunct="1"/>
            <a:r>
              <a:rPr lang="en-US" altLang="en-US" smtClean="0"/>
              <a:t>E.g. The contrapositive of “If you get 100% in this course, you will get an A+” is “If you do not get an A+ in this course, you did not get 100%”. </a:t>
            </a:r>
          </a:p>
        </p:txBody>
      </p:sp>
    </p:spTree>
    <p:extLst>
      <p:ext uri="{BB962C8B-B14F-4D97-AF65-F5344CB8AC3E}">
        <p14:creationId xmlns:p14="http://schemas.microsoft.com/office/powerpoint/2010/main" val="39549972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7424366F-F7E8-4910-A56C-2C3CC9C22C20}" type="slidenum">
              <a:rPr lang="en-US" altLang="en-US" sz="1400"/>
              <a:pPr algn="r"/>
              <a:t>18</a:t>
            </a:fld>
            <a:endParaRPr lang="en-US" altLang="en-US" sz="1400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Converse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Converse of </a:t>
            </a:r>
            <a:r>
              <a:rPr lang="en-US" altLang="en-US" smtClean="0">
                <a:solidFill>
                  <a:srgbClr val="006600"/>
                </a:solidFill>
              </a:rPr>
              <a:t>p </a:t>
            </a:r>
            <a:r>
              <a:rPr lang="en-US" altLang="en-US" sz="2400" smtClean="0">
                <a:solidFill>
                  <a:srgbClr val="006600"/>
                </a:solidFill>
                <a:sym typeface="Symbol" panose="05050102010706020507" pitchFamily="18" charset="2"/>
              </a:rPr>
              <a:t></a:t>
            </a:r>
            <a:r>
              <a:rPr lang="en-US" altLang="en-US" smtClean="0">
                <a:solidFill>
                  <a:srgbClr val="006600"/>
                </a:solidFill>
              </a:rPr>
              <a:t> q </a:t>
            </a:r>
            <a:r>
              <a:rPr lang="en-US" altLang="en-US" smtClean="0"/>
              <a:t>is</a:t>
            </a:r>
            <a:r>
              <a:rPr lang="en-US" altLang="en-US" smtClean="0">
                <a:solidFill>
                  <a:srgbClr val="006600"/>
                </a:solidFill>
              </a:rPr>
              <a:t> </a:t>
            </a:r>
            <a:r>
              <a:rPr lang="en-US" altLang="en-US" smtClean="0">
                <a:solidFill>
                  <a:srgbClr val="006600"/>
                </a:solidFill>
                <a:sym typeface="Symbol" panose="05050102010706020507" pitchFamily="18" charset="2"/>
              </a:rPr>
              <a:t>q </a:t>
            </a:r>
            <a:r>
              <a:rPr lang="en-US" altLang="en-US" sz="2400" smtClean="0">
                <a:solidFill>
                  <a:srgbClr val="006600"/>
                </a:solidFill>
                <a:sym typeface="Symbol" panose="05050102010706020507" pitchFamily="18" charset="2"/>
              </a:rPr>
              <a:t></a:t>
            </a:r>
            <a:r>
              <a:rPr lang="en-US" altLang="en-US" smtClean="0">
                <a:solidFill>
                  <a:srgbClr val="006600"/>
                </a:solidFill>
              </a:rPr>
              <a:t> p</a:t>
            </a:r>
          </a:p>
          <a:p>
            <a:pPr eaLnBrk="1" hangingPunct="1"/>
            <a:r>
              <a:rPr lang="en-US" altLang="en-US" smtClean="0">
                <a:solidFill>
                  <a:srgbClr val="0066FF"/>
                </a:solidFill>
              </a:rPr>
              <a:t>Not logically equivalent to conditional</a:t>
            </a:r>
          </a:p>
          <a:p>
            <a:pPr eaLnBrk="1" hangingPunct="1"/>
            <a:r>
              <a:rPr lang="en-US" altLang="en-US" smtClean="0"/>
              <a:t>Ex 1:</a:t>
            </a:r>
            <a:r>
              <a:rPr lang="en-US" altLang="en-US" smtClean="0">
                <a:solidFill>
                  <a:srgbClr val="006600"/>
                </a:solidFill>
              </a:rPr>
              <a:t> </a:t>
            </a:r>
            <a:r>
              <a:rPr lang="en-US" altLang="en-US" smtClean="0"/>
              <a:t>“If you get 100% in this course, you will get an A+” and “If you get an A+ in this course, you scored 100%” are not equivalent.</a:t>
            </a:r>
          </a:p>
          <a:p>
            <a:pPr eaLnBrk="1" hangingPunct="1"/>
            <a:r>
              <a:rPr lang="en-US" altLang="en-US" smtClean="0"/>
              <a:t>Ex 2: If you won the lottery, you are rich.</a:t>
            </a:r>
            <a:endParaRPr lang="en-US" altLang="en-US" smtClean="0">
              <a:solidFill>
                <a:srgbClr val="006600"/>
              </a:solidFill>
            </a:endParaRPr>
          </a:p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1989957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DAA5405F-B06A-4B8A-B6DF-1FC5F50BE18F}" type="slidenum">
              <a:rPr lang="en-US" altLang="en-US" sz="1400"/>
              <a:pPr algn="r"/>
              <a:t>19</a:t>
            </a:fld>
            <a:endParaRPr lang="en-US" altLang="en-US" sz="1400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Other conditionals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66800"/>
            <a:ext cx="7772400" cy="50292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b="1" smtClean="0"/>
              <a:t>Inverse:</a:t>
            </a:r>
            <a:r>
              <a:rPr lang="en-US" altLang="en-US" smtClean="0"/>
              <a:t> </a:t>
            </a:r>
          </a:p>
          <a:p>
            <a:pPr eaLnBrk="1" hangingPunct="1"/>
            <a:r>
              <a:rPr lang="en-US" altLang="en-US" smtClean="0"/>
              <a:t>inverse of </a:t>
            </a:r>
            <a:r>
              <a:rPr lang="en-US" altLang="en-US" smtClean="0">
                <a:solidFill>
                  <a:srgbClr val="006600"/>
                </a:solidFill>
              </a:rPr>
              <a:t>p </a:t>
            </a:r>
            <a:r>
              <a:rPr lang="en-US" altLang="en-US" sz="2400" smtClean="0">
                <a:solidFill>
                  <a:srgbClr val="006600"/>
                </a:solidFill>
                <a:sym typeface="Symbol" panose="05050102010706020507" pitchFamily="18" charset="2"/>
              </a:rPr>
              <a:t></a:t>
            </a:r>
            <a:r>
              <a:rPr lang="en-US" altLang="en-US" smtClean="0">
                <a:solidFill>
                  <a:srgbClr val="006600"/>
                </a:solidFill>
              </a:rPr>
              <a:t> q </a:t>
            </a:r>
            <a:r>
              <a:rPr lang="en-US" altLang="en-US" smtClean="0"/>
              <a:t>is</a:t>
            </a:r>
            <a:r>
              <a:rPr lang="en-US" altLang="en-US" smtClean="0">
                <a:solidFill>
                  <a:srgbClr val="006600"/>
                </a:solidFill>
              </a:rPr>
              <a:t> </a:t>
            </a:r>
            <a:r>
              <a:rPr lang="en-US" altLang="en-US" smtClean="0">
                <a:solidFill>
                  <a:srgbClr val="006600"/>
                </a:solidFill>
                <a:sym typeface="Symbol" panose="05050102010706020507" pitchFamily="18" charset="2"/>
              </a:rPr>
              <a:t></a:t>
            </a:r>
            <a:r>
              <a:rPr lang="en-US" altLang="en-US" smtClean="0">
                <a:solidFill>
                  <a:srgbClr val="006600"/>
                </a:solidFill>
              </a:rPr>
              <a:t>p </a:t>
            </a:r>
            <a:r>
              <a:rPr lang="en-US" altLang="en-US" sz="2400" smtClean="0">
                <a:solidFill>
                  <a:srgbClr val="006600"/>
                </a:solidFill>
                <a:sym typeface="Symbol" panose="05050102010706020507" pitchFamily="18" charset="2"/>
              </a:rPr>
              <a:t></a:t>
            </a:r>
            <a:r>
              <a:rPr lang="en-US" altLang="en-US" smtClean="0">
                <a:solidFill>
                  <a:srgbClr val="006600"/>
                </a:solidFill>
              </a:rPr>
              <a:t> </a:t>
            </a:r>
            <a:r>
              <a:rPr lang="en-US" altLang="en-US" smtClean="0">
                <a:solidFill>
                  <a:srgbClr val="006600"/>
                </a:solidFill>
                <a:sym typeface="Symbol" panose="05050102010706020507" pitchFamily="18" charset="2"/>
              </a:rPr>
              <a:t></a:t>
            </a:r>
            <a:r>
              <a:rPr lang="en-US" altLang="en-US" smtClean="0">
                <a:solidFill>
                  <a:srgbClr val="006600"/>
                </a:solidFill>
              </a:rPr>
              <a:t>q </a:t>
            </a:r>
          </a:p>
          <a:p>
            <a:pPr eaLnBrk="1" hangingPunct="1"/>
            <a:r>
              <a:rPr lang="en-US" altLang="en-US" smtClean="0"/>
              <a:t>How is this related to the converse?</a:t>
            </a:r>
          </a:p>
        </p:txBody>
      </p:sp>
    </p:spTree>
    <p:extLst>
      <p:ext uri="{BB962C8B-B14F-4D97-AF65-F5344CB8AC3E}">
        <p14:creationId xmlns:p14="http://schemas.microsoft.com/office/powerpoint/2010/main" val="1042537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0C6F3556-FFE0-4CAE-802A-E4879E9DD42D}" type="slidenum">
              <a:rPr lang="en-US" altLang="en-US" sz="1400"/>
              <a:pPr algn="r"/>
              <a:t>2</a:t>
            </a:fld>
            <a:endParaRPr lang="en-US" altLang="en-US" sz="140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23418" y="6085"/>
            <a:ext cx="7772400" cy="819944"/>
          </a:xfrm>
        </p:spPr>
        <p:txBody>
          <a:bodyPr>
            <a:normAutofit/>
          </a:bodyPr>
          <a:lstStyle/>
          <a:p>
            <a:pPr algn="l" eaLnBrk="1" hangingPunct="1"/>
            <a:r>
              <a:rPr lang="en-US" altLang="en-US" b="1" dirty="0" smtClean="0"/>
              <a:t>Tools for reasoning: Logic</a:t>
            </a:r>
          </a:p>
        </p:txBody>
      </p:sp>
      <p:sp>
        <p:nvSpPr>
          <p:cNvPr id="4100" name="Text Box 3"/>
          <p:cNvSpPr txBox="1">
            <a:spLocks noChangeArrowheads="1"/>
          </p:cNvSpPr>
          <p:nvPr/>
        </p:nvSpPr>
        <p:spPr bwMode="auto">
          <a:xfrm>
            <a:off x="304800" y="1628800"/>
            <a:ext cx="8534400" cy="35148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 sz="3200" dirty="0" smtClean="0">
                <a:latin typeface="+mn-lt"/>
              </a:rPr>
              <a:t>Introduction </a:t>
            </a:r>
            <a:r>
              <a:rPr lang="en-US" altLang="en-US" sz="3200" dirty="0">
                <a:latin typeface="+mn-lt"/>
              </a:rPr>
              <a:t>to Propositional Logic</a:t>
            </a:r>
          </a:p>
          <a:p>
            <a:pPr lvl="2" algn="l" eaLnBrk="1" hangingPunct="1">
              <a:spcBef>
                <a:spcPct val="20000"/>
              </a:spcBef>
              <a:buFontTx/>
              <a:buChar char="•"/>
            </a:pPr>
            <a:r>
              <a:rPr lang="en-US" altLang="en-US" sz="2400" b="0" dirty="0">
                <a:latin typeface="+mn-lt"/>
              </a:rPr>
              <a:t> </a:t>
            </a:r>
            <a:r>
              <a:rPr lang="en-US" altLang="en-US" sz="3200" b="0" dirty="0">
                <a:latin typeface="+mn-lt"/>
              </a:rPr>
              <a:t>Truth values, truth tables</a:t>
            </a:r>
          </a:p>
          <a:p>
            <a:pPr lvl="2" algn="l" eaLnBrk="1" hangingPunct="1">
              <a:spcBef>
                <a:spcPct val="20000"/>
              </a:spcBef>
              <a:buFontTx/>
              <a:buChar char="•"/>
            </a:pPr>
            <a:r>
              <a:rPr lang="en-US" altLang="en-US" sz="3200" b="0" dirty="0">
                <a:latin typeface="+mn-lt"/>
              </a:rPr>
              <a:t> Boolean logic: </a:t>
            </a:r>
            <a:r>
              <a:rPr lang="en-US" altLang="en-US" sz="3200" b="0" dirty="0">
                <a:latin typeface="+mn-lt"/>
                <a:sym typeface="Symbol" panose="05050102010706020507" pitchFamily="18" charset="2"/>
              </a:rPr>
              <a:t>    </a:t>
            </a:r>
          </a:p>
          <a:p>
            <a:pPr lvl="2" algn="l" eaLnBrk="1" hangingPunct="1">
              <a:spcBef>
                <a:spcPct val="20000"/>
              </a:spcBef>
              <a:buFontTx/>
              <a:buChar char="•"/>
            </a:pPr>
            <a:r>
              <a:rPr lang="en-US" altLang="en-US" sz="3200" b="0" dirty="0">
                <a:latin typeface="+mn-lt"/>
                <a:sym typeface="Symbol" panose="05050102010706020507" pitchFamily="18" charset="2"/>
              </a:rPr>
              <a:t> Implications:   </a:t>
            </a:r>
          </a:p>
          <a:p>
            <a:pPr lvl="2" algn="l" eaLnBrk="1" hangingPunct="1">
              <a:spcBef>
                <a:spcPct val="20000"/>
              </a:spcBef>
              <a:buFontTx/>
              <a:buChar char="•"/>
            </a:pPr>
            <a:endParaRPr lang="en-US" altLang="en-US" sz="3600" b="0" dirty="0">
              <a:latin typeface="+mn-lt"/>
              <a:sym typeface="Symbol" panose="05050102010706020507" pitchFamily="18" charset="2"/>
            </a:endParaRPr>
          </a:p>
          <a:p>
            <a:pPr lvl="2" algn="l" eaLnBrk="1" hangingPunct="1">
              <a:buFontTx/>
              <a:buChar char="•"/>
            </a:pPr>
            <a:endParaRPr lang="en-US" altLang="en-US" sz="3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061600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2948C3D1-1B1F-4A44-8B8F-5FACB4076416}" type="slidenum">
              <a:rPr lang="en-US" altLang="en-US" sz="1400"/>
              <a:pPr algn="r"/>
              <a:t>20</a:t>
            </a:fld>
            <a:endParaRPr lang="en-US" altLang="en-US" sz="1400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328613"/>
            <a:ext cx="7772400" cy="609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Applications of Prepositional Logic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b="1" dirty="0" smtClean="0"/>
              <a:t>Logic Circuit:</a:t>
            </a:r>
          </a:p>
          <a:p>
            <a:pPr marL="400050" lvl="1" indent="0" eaLnBrk="1" hangingPunct="1">
              <a:buFontTx/>
              <a:buNone/>
              <a:defRPr/>
            </a:pPr>
            <a:r>
              <a:rPr lang="en-GB" dirty="0" smtClean="0"/>
              <a:t>A </a:t>
            </a:r>
            <a:r>
              <a:rPr lang="en-GB" b="1" dirty="0" smtClean="0"/>
              <a:t>logic gate </a:t>
            </a:r>
            <a:r>
              <a:rPr lang="en-GB" dirty="0" smtClean="0"/>
              <a:t>is an elementary building block of a digital circuit, where every terminal is in one of the two binary conditions </a:t>
            </a:r>
            <a:r>
              <a:rPr lang="en-GB" i="1" dirty="0" smtClean="0"/>
              <a:t>low</a:t>
            </a:r>
            <a:r>
              <a:rPr lang="en-GB" dirty="0" smtClean="0"/>
              <a:t> (0) or </a:t>
            </a:r>
            <a:r>
              <a:rPr lang="en-GB" i="1" dirty="0" smtClean="0"/>
              <a:t>high</a:t>
            </a:r>
            <a:r>
              <a:rPr lang="en-GB" dirty="0" smtClean="0"/>
              <a:t> (1), represented by different voltage levels.</a:t>
            </a:r>
          </a:p>
          <a:p>
            <a:pPr marL="400050" lvl="1" indent="0" eaLnBrk="1" hangingPunct="1">
              <a:buFontTx/>
              <a:buNone/>
              <a:defRPr/>
            </a:pPr>
            <a:r>
              <a:rPr lang="en-GB" dirty="0" smtClean="0"/>
              <a:t>A </a:t>
            </a:r>
            <a:r>
              <a:rPr lang="en-GB" b="1" dirty="0" smtClean="0"/>
              <a:t>Logic gate </a:t>
            </a:r>
            <a:r>
              <a:rPr lang="en-GB" dirty="0" smtClean="0"/>
              <a:t>performs a logical operation on one or more binary inputs and produces a single binary output.</a:t>
            </a:r>
          </a:p>
          <a:p>
            <a:pPr lvl="1" eaLnBrk="1" hangingPunct="1">
              <a:defRPr/>
            </a:pP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767110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6D1199E2-6173-40D9-8288-E81D21502A51}" type="slidenum">
              <a:rPr lang="en-US" altLang="en-US" sz="1400"/>
              <a:pPr algn="r"/>
              <a:t>21</a:t>
            </a:fld>
            <a:endParaRPr lang="en-US" altLang="en-US" sz="1400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09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Logic Gate</a:t>
            </a:r>
          </a:p>
        </p:txBody>
      </p:sp>
      <p:pic>
        <p:nvPicPr>
          <p:cNvPr id="23556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19075" y="1628775"/>
            <a:ext cx="8553450" cy="1576388"/>
          </a:xfrm>
        </p:spPr>
      </p:pic>
      <p:pic>
        <p:nvPicPr>
          <p:cNvPr id="23557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538" y="3944938"/>
            <a:ext cx="8462962" cy="2303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763062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268D27AF-4BC1-458B-B20D-396FA96F2C7D}" type="slidenum">
              <a:rPr lang="en-US" altLang="en-US" sz="1400"/>
              <a:pPr algn="r"/>
              <a:t>22</a:t>
            </a:fld>
            <a:endParaRPr lang="en-US" altLang="en-US" sz="1400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09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Exercise</a:t>
            </a:r>
          </a:p>
        </p:txBody>
      </p:sp>
      <p:sp>
        <p:nvSpPr>
          <p:cNvPr id="2458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Build a digital circuit that produces the output (p ∨ ¬r) ∧ (¬p ∨ (q ∨ ¬r)) when given input bits p, q, and r.</a:t>
            </a:r>
          </a:p>
        </p:txBody>
      </p:sp>
    </p:spTree>
    <p:extLst>
      <p:ext uri="{BB962C8B-B14F-4D97-AF65-F5344CB8AC3E}">
        <p14:creationId xmlns:p14="http://schemas.microsoft.com/office/powerpoint/2010/main" val="7775922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9FDC4A5F-ADF9-4864-A2A2-4AFF92DAB3E4}" type="slidenum">
              <a:rPr lang="en-US" altLang="en-US" sz="1400"/>
              <a:pPr algn="r"/>
              <a:t>23</a:t>
            </a:fld>
            <a:endParaRPr lang="en-US" altLang="en-US" sz="1400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Compound Propositions 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Example: </a:t>
            </a:r>
            <a:r>
              <a:rPr lang="en-US" altLang="en-US" smtClean="0">
                <a:solidFill>
                  <a:srgbClr val="006600"/>
                </a:solidFill>
              </a:rPr>
              <a:t>p </a:t>
            </a:r>
            <a:r>
              <a:rPr lang="en-US" altLang="en-US" smtClean="0">
                <a:solidFill>
                  <a:srgbClr val="006600"/>
                </a:solidFill>
                <a:sym typeface="Symbol" panose="05050102010706020507" pitchFamily="18" charset="2"/>
              </a:rPr>
              <a:t> </a:t>
            </a:r>
            <a:r>
              <a:rPr lang="en-US" altLang="en-US" smtClean="0">
                <a:solidFill>
                  <a:srgbClr val="006600"/>
                </a:solidFill>
              </a:rPr>
              <a:t>q</a:t>
            </a:r>
            <a:r>
              <a:rPr lang="en-US" altLang="en-US" smtClean="0">
                <a:solidFill>
                  <a:srgbClr val="006600"/>
                </a:solidFill>
                <a:sym typeface="Symbol" panose="05050102010706020507" pitchFamily="18" charset="2"/>
              </a:rPr>
              <a:t>  </a:t>
            </a:r>
            <a:r>
              <a:rPr lang="en-US" altLang="en-US" smtClean="0">
                <a:solidFill>
                  <a:srgbClr val="006600"/>
                </a:solidFill>
              </a:rPr>
              <a:t>r : </a:t>
            </a:r>
            <a:r>
              <a:rPr lang="en-US" altLang="en-US" smtClean="0"/>
              <a:t>Could be interpreted as</a:t>
            </a:r>
            <a:r>
              <a:rPr lang="en-US" altLang="en-US" smtClean="0">
                <a:solidFill>
                  <a:srgbClr val="006600"/>
                </a:solidFill>
              </a:rPr>
              <a:t> (p </a:t>
            </a:r>
            <a:r>
              <a:rPr lang="en-US" altLang="en-US" smtClean="0">
                <a:solidFill>
                  <a:srgbClr val="006600"/>
                </a:solidFill>
                <a:sym typeface="Symbol" panose="05050102010706020507" pitchFamily="18" charset="2"/>
              </a:rPr>
              <a:t> </a:t>
            </a:r>
            <a:r>
              <a:rPr lang="en-US" altLang="en-US" smtClean="0">
                <a:solidFill>
                  <a:srgbClr val="006600"/>
                </a:solidFill>
              </a:rPr>
              <a:t>q)</a:t>
            </a:r>
            <a:r>
              <a:rPr lang="en-US" altLang="en-US" smtClean="0">
                <a:solidFill>
                  <a:srgbClr val="006600"/>
                </a:solidFill>
                <a:sym typeface="Symbol" panose="05050102010706020507" pitchFamily="18" charset="2"/>
              </a:rPr>
              <a:t>  </a:t>
            </a:r>
            <a:r>
              <a:rPr lang="en-US" altLang="en-US" smtClean="0">
                <a:solidFill>
                  <a:srgbClr val="006600"/>
                </a:solidFill>
              </a:rPr>
              <a:t>r </a:t>
            </a:r>
            <a:r>
              <a:rPr lang="en-US" altLang="en-US" smtClean="0"/>
              <a:t>or</a:t>
            </a:r>
            <a:r>
              <a:rPr lang="en-US" altLang="en-US" smtClean="0">
                <a:solidFill>
                  <a:srgbClr val="006600"/>
                </a:solidFill>
              </a:rPr>
              <a:t> p </a:t>
            </a:r>
            <a:r>
              <a:rPr lang="en-US" altLang="en-US" smtClean="0">
                <a:solidFill>
                  <a:srgbClr val="006600"/>
                </a:solidFill>
                <a:sym typeface="Symbol" panose="05050102010706020507" pitchFamily="18" charset="2"/>
              </a:rPr>
              <a:t> (</a:t>
            </a:r>
            <a:r>
              <a:rPr lang="en-US" altLang="en-US" smtClean="0">
                <a:solidFill>
                  <a:srgbClr val="006600"/>
                </a:solidFill>
              </a:rPr>
              <a:t>q</a:t>
            </a:r>
            <a:r>
              <a:rPr lang="en-US" altLang="en-US" smtClean="0">
                <a:solidFill>
                  <a:srgbClr val="006600"/>
                </a:solidFill>
                <a:sym typeface="Symbol" panose="05050102010706020507" pitchFamily="18" charset="2"/>
              </a:rPr>
              <a:t>  </a:t>
            </a:r>
            <a:r>
              <a:rPr lang="en-US" altLang="en-US" smtClean="0">
                <a:solidFill>
                  <a:srgbClr val="006600"/>
                </a:solidFill>
              </a:rPr>
              <a:t>r) </a:t>
            </a:r>
          </a:p>
          <a:p>
            <a:pPr eaLnBrk="1" hangingPunct="1"/>
            <a:r>
              <a:rPr lang="en-US" altLang="en-US" smtClean="0"/>
              <a:t>precedence order: </a:t>
            </a:r>
            <a:r>
              <a:rPr lang="en-US" altLang="en-US" smtClean="0">
                <a:sym typeface="Symbol" panose="05050102010706020507" pitchFamily="18" charset="2"/>
              </a:rPr>
              <a:t>      </a:t>
            </a:r>
            <a:r>
              <a:rPr lang="en-US" altLang="en-US" sz="2400" smtClean="0">
                <a:solidFill>
                  <a:schemeClr val="hlink"/>
                </a:solidFill>
                <a:sym typeface="Symbol" panose="05050102010706020507" pitchFamily="18" charset="2"/>
              </a:rPr>
              <a:t>(IMP!) </a:t>
            </a:r>
            <a:r>
              <a:rPr lang="en-US" altLang="en-US" smtClean="0">
                <a:sym typeface="Symbol" panose="05050102010706020507" pitchFamily="18" charset="2"/>
              </a:rPr>
              <a:t>(Overruled by brackets)</a:t>
            </a:r>
          </a:p>
          <a:p>
            <a:pPr eaLnBrk="1" hangingPunct="1"/>
            <a:r>
              <a:rPr lang="en-US" altLang="en-US" smtClean="0">
                <a:sym typeface="Symbol" panose="05050102010706020507" pitchFamily="18" charset="2"/>
              </a:rPr>
              <a:t>We use this order to compute truth values of compound propositions.</a:t>
            </a:r>
          </a:p>
        </p:txBody>
      </p:sp>
    </p:spTree>
    <p:extLst>
      <p:ext uri="{BB962C8B-B14F-4D97-AF65-F5344CB8AC3E}">
        <p14:creationId xmlns:p14="http://schemas.microsoft.com/office/powerpoint/2010/main" val="28310732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B00722F1-F438-41CA-92B6-EB3D5908D5CB}" type="slidenum">
              <a:rPr lang="en-US" altLang="en-US" sz="1400"/>
              <a:pPr algn="r"/>
              <a:t>24</a:t>
            </a:fld>
            <a:endParaRPr lang="en-US" altLang="en-US" sz="1400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33375"/>
            <a:ext cx="7772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Propositions Equivalence</a:t>
            </a:r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en-US" sz="2800" dirty="0" smtClean="0"/>
              <a:t>A </a:t>
            </a:r>
            <a:r>
              <a:rPr lang="en-US" altLang="en-US" sz="2800" b="1" dirty="0" smtClean="0"/>
              <a:t>tautology</a:t>
            </a:r>
            <a:r>
              <a:rPr lang="en-US" altLang="en-US" sz="2800" dirty="0" smtClean="0"/>
              <a:t> is a proposition which is always </a:t>
            </a:r>
            <a:r>
              <a:rPr lang="en-US" altLang="en-US" sz="2800" u="sng" dirty="0" smtClean="0"/>
              <a:t>true</a:t>
            </a:r>
            <a:r>
              <a:rPr lang="en-US" altLang="en-US" sz="2800" dirty="0" smtClean="0"/>
              <a:t> .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800" dirty="0" smtClean="0"/>
              <a:t>	Classic Example: p V </a:t>
            </a:r>
            <a:r>
              <a:rPr lang="en-US" altLang="en-US" sz="2800" dirty="0" smtClean="0">
                <a:sym typeface="Symbol" panose="05050102010706020507" pitchFamily="18" charset="2"/>
              </a:rPr>
              <a:t>p</a:t>
            </a:r>
            <a:r>
              <a:rPr lang="en-US" altLang="en-US" sz="2800" dirty="0" smtClean="0"/>
              <a:t/>
            </a:r>
            <a:br>
              <a:rPr lang="en-US" altLang="en-US" sz="2800" dirty="0" smtClean="0"/>
            </a:br>
            <a:endParaRPr lang="en-US" altLang="en-US" sz="2800" dirty="0" smtClean="0"/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z="2800" dirty="0" smtClean="0"/>
              <a:t>A </a:t>
            </a:r>
            <a:r>
              <a:rPr lang="en-US" altLang="en-US" sz="2800" b="1" dirty="0" smtClean="0"/>
              <a:t>contradiction</a:t>
            </a:r>
            <a:r>
              <a:rPr lang="en-US" altLang="en-US" sz="2800" dirty="0" smtClean="0"/>
              <a:t> is a 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800" dirty="0" smtClean="0"/>
              <a:t>proposition which is always </a:t>
            </a:r>
            <a:r>
              <a:rPr lang="en-US" altLang="en-US" sz="2800" u="sng" dirty="0" smtClean="0"/>
              <a:t>false</a:t>
            </a:r>
            <a:r>
              <a:rPr lang="en-US" altLang="en-US" sz="2800" dirty="0" smtClean="0"/>
              <a:t> .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800" dirty="0" smtClean="0"/>
              <a:t>	Classic Example: p </a:t>
            </a:r>
            <a:r>
              <a:rPr lang="en-US" altLang="en-US" sz="2800" dirty="0" smtClean="0">
                <a:sym typeface="Symbol" panose="05050102010706020507" pitchFamily="18" charset="2"/>
              </a:rPr>
              <a:t></a:t>
            </a:r>
            <a:r>
              <a:rPr lang="en-US" altLang="en-US" sz="2800" dirty="0" smtClean="0"/>
              <a:t> </a:t>
            </a:r>
            <a:r>
              <a:rPr lang="en-US" altLang="en-US" sz="2800" dirty="0" smtClean="0">
                <a:sym typeface="Symbol" panose="05050102010706020507" pitchFamily="18" charset="2"/>
              </a:rPr>
              <a:t>p</a:t>
            </a:r>
            <a:r>
              <a:rPr lang="en-US" altLang="en-US" sz="2800" dirty="0" smtClean="0"/>
              <a:t/>
            </a:r>
            <a:br>
              <a:rPr lang="en-US" altLang="en-US" sz="2800" dirty="0" smtClean="0"/>
            </a:br>
            <a:endParaRPr lang="en-US" altLang="en-US" sz="2800" dirty="0" smtClean="0"/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z="2800" dirty="0" smtClean="0"/>
              <a:t>A </a:t>
            </a:r>
            <a:r>
              <a:rPr lang="en-US" altLang="en-US" sz="2800" b="1" dirty="0" smtClean="0"/>
              <a:t>contingency</a:t>
            </a:r>
            <a:r>
              <a:rPr lang="en-US" altLang="en-US" sz="2800" dirty="0" smtClean="0"/>
              <a:t> is a proposition which neither a tautology nor a contradiction.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800" dirty="0" smtClean="0"/>
              <a:t>	Example: (p V q) </a:t>
            </a:r>
            <a:r>
              <a:rPr lang="en-US" altLang="en-US" sz="2800" dirty="0" smtClean="0">
                <a:sym typeface="Wingdings" panose="05000000000000000000" pitchFamily="2" charset="2"/>
              </a:rPr>
              <a:t> </a:t>
            </a:r>
            <a:r>
              <a:rPr lang="en-US" altLang="en-US" sz="2800" dirty="0" smtClean="0">
                <a:sym typeface="Symbol" panose="05050102010706020507" pitchFamily="18" charset="2"/>
              </a:rPr>
              <a:t>r</a:t>
            </a:r>
            <a:endParaRPr lang="en-US" altLang="en-US" sz="2800" dirty="0" smtClean="0"/>
          </a:p>
          <a:p>
            <a:pPr eaLnBrk="1" hangingPunct="1">
              <a:defRPr/>
            </a:pPr>
            <a:endParaRPr lang="en-US" altLang="en-US" sz="2800" dirty="0" smtClean="0">
              <a:sym typeface="Symbol" panose="05050102010706020507" pitchFamily="18" charset="2"/>
            </a:endParaRPr>
          </a:p>
        </p:txBody>
      </p:sp>
      <p:pic>
        <p:nvPicPr>
          <p:cNvPr id="26629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0" y="1989138"/>
            <a:ext cx="38862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955149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8B1FC622-7AC7-4E55-B254-78ECC659EFBC}" type="slidenum">
              <a:rPr lang="en-US" altLang="en-US" sz="1400"/>
              <a:pPr algn="r"/>
              <a:t>25</a:t>
            </a:fld>
            <a:endParaRPr lang="en-US" altLang="en-US" sz="1400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Tautology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 compound proposition that is always TRUE, e.g. </a:t>
            </a:r>
            <a:r>
              <a:rPr lang="en-US" altLang="en-US" smtClean="0">
                <a:solidFill>
                  <a:srgbClr val="006600"/>
                </a:solidFill>
              </a:rPr>
              <a:t>q</a:t>
            </a:r>
            <a:r>
              <a:rPr lang="en-US" altLang="en-US" smtClean="0">
                <a:solidFill>
                  <a:srgbClr val="006600"/>
                </a:solidFill>
                <a:sym typeface="Symbol" panose="05050102010706020507" pitchFamily="18" charset="2"/>
              </a:rPr>
              <a:t>  q</a:t>
            </a:r>
          </a:p>
          <a:p>
            <a:pPr eaLnBrk="1" hangingPunct="1"/>
            <a:r>
              <a:rPr lang="en-US" altLang="en-US" u="sng" smtClean="0">
                <a:sym typeface="Symbol" panose="05050102010706020507" pitchFamily="18" charset="2"/>
              </a:rPr>
              <a:t>Logical equivalence redefined</a:t>
            </a:r>
            <a:r>
              <a:rPr lang="en-US" altLang="en-US" smtClean="0">
                <a:sym typeface="Symbol" panose="05050102010706020507" pitchFamily="18" charset="2"/>
              </a:rPr>
              <a:t>:</a:t>
            </a:r>
            <a:r>
              <a:rPr lang="en-US" altLang="en-US" smtClean="0">
                <a:solidFill>
                  <a:srgbClr val="006600"/>
                </a:solidFill>
                <a:sym typeface="Symbol" panose="05050102010706020507" pitchFamily="18" charset="2"/>
              </a:rPr>
              <a:t> p,q </a:t>
            </a:r>
            <a:r>
              <a:rPr lang="en-US" altLang="en-US" smtClean="0">
                <a:sym typeface="Symbol" panose="05050102010706020507" pitchFamily="18" charset="2"/>
              </a:rPr>
              <a:t>are logical equivalences if</a:t>
            </a:r>
            <a:r>
              <a:rPr lang="en-US" altLang="en-US" smtClean="0">
                <a:solidFill>
                  <a:srgbClr val="006600"/>
                </a:solidFill>
                <a:sym typeface="Symbol" panose="05050102010706020507" pitchFamily="18" charset="2"/>
              </a:rPr>
              <a:t>  p  q </a:t>
            </a:r>
            <a:r>
              <a:rPr lang="en-US" altLang="en-US" smtClean="0">
                <a:sym typeface="Symbol" panose="05050102010706020507" pitchFamily="18" charset="2"/>
              </a:rPr>
              <a:t>is a tautology. Symbolically </a:t>
            </a:r>
            <a:r>
              <a:rPr lang="en-US" altLang="en-US" smtClean="0">
                <a:solidFill>
                  <a:srgbClr val="006600"/>
                </a:solidFill>
                <a:sym typeface="Symbol" panose="05050102010706020507" pitchFamily="18" charset="2"/>
              </a:rPr>
              <a:t>p  q. </a:t>
            </a:r>
            <a:endParaRPr lang="en-US" altLang="en-US" smtClean="0">
              <a:sym typeface="Symbol" panose="05050102010706020507" pitchFamily="18" charset="2"/>
            </a:endParaRPr>
          </a:p>
          <a:p>
            <a:pPr eaLnBrk="1" hangingPunct="1"/>
            <a:r>
              <a:rPr lang="en-US" altLang="en-US" smtClean="0">
                <a:sym typeface="Symbol" panose="05050102010706020507" pitchFamily="18" charset="2"/>
              </a:rPr>
              <a:t>Intuition: </a:t>
            </a:r>
            <a:r>
              <a:rPr lang="en-US" altLang="en-US" smtClean="0">
                <a:solidFill>
                  <a:srgbClr val="006600"/>
                </a:solidFill>
                <a:sym typeface="Symbol" panose="05050102010706020507" pitchFamily="18" charset="2"/>
              </a:rPr>
              <a:t>p  q </a:t>
            </a:r>
            <a:r>
              <a:rPr lang="en-US" altLang="en-US" smtClean="0">
                <a:sym typeface="Symbol" panose="05050102010706020507" pitchFamily="18" charset="2"/>
              </a:rPr>
              <a:t>is true precisely when p,q have the same truth values.</a:t>
            </a:r>
          </a:p>
          <a:p>
            <a:pPr eaLnBrk="1" hangingPunct="1"/>
            <a:endParaRPr lang="en-US" altLang="en-US" smtClean="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2153265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A9B210FC-C52E-4408-ACFD-43F91B46B865}" type="slidenum">
              <a:rPr lang="en-US" altLang="en-US" sz="1400"/>
              <a:pPr algn="r"/>
              <a:t>26</a:t>
            </a:fld>
            <a:endParaRPr lang="en-US" altLang="en-US" sz="1400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Manipulating Propositions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Compound propositions can be simplified by using simple rules.</a:t>
            </a:r>
          </a:p>
          <a:p>
            <a:pPr eaLnBrk="1" hangingPunct="1"/>
            <a:r>
              <a:rPr lang="en-US" altLang="en-US" smtClean="0"/>
              <a:t>Some are obvious, e.g. Identity, Domination, Idempotence, double negation, commutativity, associativity</a:t>
            </a:r>
          </a:p>
          <a:p>
            <a:pPr eaLnBrk="1" hangingPunct="1"/>
            <a:r>
              <a:rPr lang="en-US" altLang="en-US" smtClean="0"/>
              <a:t>Less obvious: Distributive, De Morgan’s laws, Absorption</a:t>
            </a:r>
          </a:p>
        </p:txBody>
      </p:sp>
    </p:spTree>
    <p:extLst>
      <p:ext uri="{BB962C8B-B14F-4D97-AF65-F5344CB8AC3E}">
        <p14:creationId xmlns:p14="http://schemas.microsoft.com/office/powerpoint/2010/main" val="32997545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A3F6BF69-11C2-44F2-89B5-2F22F4034235}" type="slidenum">
              <a:rPr lang="en-US" altLang="en-US" sz="1400"/>
              <a:pPr algn="r"/>
              <a:t>27</a:t>
            </a:fld>
            <a:endParaRPr lang="en-US" altLang="en-US" sz="1400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5334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Distributive Laws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66800"/>
            <a:ext cx="7772400" cy="50292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mtClean="0">
                <a:solidFill>
                  <a:srgbClr val="006600"/>
                </a:solidFill>
              </a:rPr>
              <a:t>p</a:t>
            </a:r>
            <a:r>
              <a:rPr lang="en-US" altLang="en-US" smtClean="0">
                <a:solidFill>
                  <a:srgbClr val="006600"/>
                </a:solidFill>
                <a:sym typeface="Symbol" panose="05050102010706020507" pitchFamily="18" charset="2"/>
              </a:rPr>
              <a:t>  (q  r)  (</a:t>
            </a:r>
            <a:r>
              <a:rPr lang="en-US" altLang="en-US" smtClean="0">
                <a:solidFill>
                  <a:srgbClr val="006600"/>
                </a:solidFill>
              </a:rPr>
              <a:t>p</a:t>
            </a:r>
            <a:r>
              <a:rPr lang="en-US" altLang="en-US" smtClean="0">
                <a:solidFill>
                  <a:srgbClr val="006600"/>
                </a:solidFill>
                <a:sym typeface="Symbol" panose="05050102010706020507" pitchFamily="18" charset="2"/>
              </a:rPr>
              <a:t>  q)  (</a:t>
            </a:r>
            <a:r>
              <a:rPr lang="en-US" altLang="en-US" smtClean="0">
                <a:solidFill>
                  <a:srgbClr val="006600"/>
                </a:solidFill>
              </a:rPr>
              <a:t>p</a:t>
            </a:r>
            <a:r>
              <a:rPr lang="en-US" altLang="en-US" smtClean="0">
                <a:solidFill>
                  <a:srgbClr val="006600"/>
                </a:solidFill>
                <a:sym typeface="Symbol" panose="05050102010706020507" pitchFamily="18" charset="2"/>
              </a:rPr>
              <a:t>  r)</a:t>
            </a:r>
            <a:r>
              <a:rPr lang="en-US" altLang="en-US" smtClean="0">
                <a:sym typeface="Symbol" panose="05050102010706020507" pitchFamily="18" charset="2"/>
              </a:rPr>
              <a:t> </a:t>
            </a:r>
          </a:p>
          <a:p>
            <a:pPr eaLnBrk="1" hangingPunct="1">
              <a:buFontTx/>
              <a:buNone/>
            </a:pPr>
            <a:r>
              <a:rPr lang="en-US" altLang="en-US" sz="2400" smtClean="0">
                <a:sym typeface="Symbol" panose="05050102010706020507" pitchFamily="18" charset="2"/>
              </a:rPr>
              <a:t>Intuition (not a proof!) – For the LHS to be true: p must be true and q or r must be true. This is the same as saying p and q must be true or p and r must be true.</a:t>
            </a:r>
          </a:p>
          <a:p>
            <a:pPr eaLnBrk="1" hangingPunct="1">
              <a:buFontTx/>
              <a:buNone/>
            </a:pPr>
            <a:endParaRPr lang="en-US" altLang="en-US" sz="2400" smtClean="0">
              <a:sym typeface="Symbol" panose="05050102010706020507" pitchFamily="18" charset="2"/>
            </a:endParaRPr>
          </a:p>
          <a:p>
            <a:pPr eaLnBrk="1" hangingPunct="1">
              <a:buFontTx/>
              <a:buNone/>
            </a:pPr>
            <a:r>
              <a:rPr lang="en-US" altLang="en-US" smtClean="0">
                <a:solidFill>
                  <a:srgbClr val="006600"/>
                </a:solidFill>
              </a:rPr>
              <a:t>p</a:t>
            </a:r>
            <a:r>
              <a:rPr lang="en-US" altLang="en-US" smtClean="0">
                <a:solidFill>
                  <a:srgbClr val="006600"/>
                </a:solidFill>
                <a:sym typeface="Symbol" panose="05050102010706020507" pitchFamily="18" charset="2"/>
              </a:rPr>
              <a:t>  (q  r)</a:t>
            </a:r>
            <a:r>
              <a:rPr lang="en-US" altLang="en-US" smtClean="0">
                <a:sym typeface="Symbol" panose="05050102010706020507" pitchFamily="18" charset="2"/>
              </a:rPr>
              <a:t> </a:t>
            </a:r>
            <a:r>
              <a:rPr lang="en-US" altLang="en-US" smtClean="0">
                <a:solidFill>
                  <a:srgbClr val="006600"/>
                </a:solidFill>
                <a:sym typeface="Symbol" panose="05050102010706020507" pitchFamily="18" charset="2"/>
              </a:rPr>
              <a:t> (</a:t>
            </a:r>
            <a:r>
              <a:rPr lang="en-US" altLang="en-US" smtClean="0">
                <a:solidFill>
                  <a:srgbClr val="006600"/>
                </a:solidFill>
              </a:rPr>
              <a:t>p</a:t>
            </a:r>
            <a:r>
              <a:rPr lang="en-US" altLang="en-US" smtClean="0">
                <a:solidFill>
                  <a:srgbClr val="006600"/>
                </a:solidFill>
                <a:sym typeface="Symbol" panose="05050102010706020507" pitchFamily="18" charset="2"/>
              </a:rPr>
              <a:t>  q)  (</a:t>
            </a:r>
            <a:r>
              <a:rPr lang="en-US" altLang="en-US" smtClean="0">
                <a:solidFill>
                  <a:srgbClr val="006600"/>
                </a:solidFill>
              </a:rPr>
              <a:t>p</a:t>
            </a:r>
            <a:r>
              <a:rPr lang="en-US" altLang="en-US" smtClean="0">
                <a:solidFill>
                  <a:srgbClr val="006600"/>
                </a:solidFill>
                <a:sym typeface="Symbol" panose="05050102010706020507" pitchFamily="18" charset="2"/>
              </a:rPr>
              <a:t>  r)</a:t>
            </a:r>
            <a:r>
              <a:rPr lang="en-US" altLang="en-US" smtClean="0">
                <a:sym typeface="Symbol" panose="05050102010706020507" pitchFamily="18" charset="2"/>
              </a:rPr>
              <a:t> </a:t>
            </a:r>
          </a:p>
          <a:p>
            <a:pPr eaLnBrk="1" hangingPunct="1">
              <a:buFontTx/>
              <a:buNone/>
            </a:pPr>
            <a:r>
              <a:rPr lang="en-US" altLang="en-US" sz="2400" smtClean="0">
                <a:sym typeface="Symbol" panose="05050102010706020507" pitchFamily="18" charset="2"/>
              </a:rPr>
              <a:t>Intuition (less obvious) – For the LHS to be true: p must be true or both q and r must be true. This is the same as saying p or q must be true and p or r must be true.</a:t>
            </a:r>
          </a:p>
          <a:p>
            <a:pPr eaLnBrk="1" hangingPunct="1">
              <a:buFontTx/>
              <a:buNone/>
            </a:pPr>
            <a:endParaRPr lang="en-US" altLang="en-US" sz="2400" smtClean="0">
              <a:sym typeface="Symbol" panose="05050102010706020507" pitchFamily="18" charset="2"/>
            </a:endParaRPr>
          </a:p>
          <a:p>
            <a:pPr eaLnBrk="1" hangingPunct="1">
              <a:buFontTx/>
              <a:buNone/>
            </a:pPr>
            <a:r>
              <a:rPr lang="en-US" altLang="en-US" sz="2800" smtClean="0">
                <a:sym typeface="Symbol" panose="05050102010706020507" pitchFamily="18" charset="2"/>
              </a:rPr>
              <a:t>Proof: use truth tables.</a:t>
            </a:r>
          </a:p>
        </p:txBody>
      </p:sp>
    </p:spTree>
    <p:extLst>
      <p:ext uri="{BB962C8B-B14F-4D97-AF65-F5344CB8AC3E}">
        <p14:creationId xmlns:p14="http://schemas.microsoft.com/office/powerpoint/2010/main" val="30141577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545D45E5-AE47-44CA-B9C3-18E069B665EA}" type="slidenum">
              <a:rPr lang="en-US" altLang="en-US" sz="1400"/>
              <a:pPr algn="r"/>
              <a:t>28</a:t>
            </a:fld>
            <a:endParaRPr lang="en-US" altLang="en-US" sz="1400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5334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De Morgan’s Laws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66800"/>
            <a:ext cx="7924800" cy="50292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mtClean="0">
                <a:solidFill>
                  <a:srgbClr val="006600"/>
                </a:solidFill>
                <a:sym typeface="Symbol" panose="05050102010706020507" pitchFamily="18" charset="2"/>
              </a:rPr>
              <a:t>(q  r)  q  r</a:t>
            </a:r>
            <a:r>
              <a:rPr lang="en-US" altLang="en-US" smtClean="0">
                <a:sym typeface="Symbol" panose="05050102010706020507" pitchFamily="18" charset="2"/>
              </a:rPr>
              <a:t> </a:t>
            </a:r>
          </a:p>
          <a:p>
            <a:pPr eaLnBrk="1" hangingPunct="1">
              <a:buFontTx/>
              <a:buNone/>
            </a:pPr>
            <a:r>
              <a:rPr lang="en-US" altLang="en-US" sz="2400" smtClean="0">
                <a:sym typeface="Symbol" panose="05050102010706020507" pitchFamily="18" charset="2"/>
              </a:rPr>
              <a:t>Intuition – For the LHS to be true: neither q nor r can be true. This is the same as saying q and r must be false.</a:t>
            </a:r>
          </a:p>
          <a:p>
            <a:pPr eaLnBrk="1" hangingPunct="1">
              <a:buFontTx/>
              <a:buNone/>
            </a:pPr>
            <a:endParaRPr lang="en-US" altLang="en-US" sz="2400" smtClean="0">
              <a:sym typeface="Symbol" panose="05050102010706020507" pitchFamily="18" charset="2"/>
            </a:endParaRPr>
          </a:p>
          <a:p>
            <a:pPr eaLnBrk="1" hangingPunct="1">
              <a:buFontTx/>
              <a:buNone/>
            </a:pPr>
            <a:r>
              <a:rPr lang="en-US" altLang="en-US" smtClean="0">
                <a:solidFill>
                  <a:srgbClr val="006600"/>
                </a:solidFill>
                <a:sym typeface="Symbol" panose="05050102010706020507" pitchFamily="18" charset="2"/>
              </a:rPr>
              <a:t>(q  r)  q  r</a:t>
            </a:r>
            <a:endParaRPr lang="en-US" altLang="en-US" smtClean="0">
              <a:sym typeface="Symbol" panose="05050102010706020507" pitchFamily="18" charset="2"/>
            </a:endParaRPr>
          </a:p>
          <a:p>
            <a:pPr eaLnBrk="1" hangingPunct="1">
              <a:buFontTx/>
              <a:buNone/>
            </a:pPr>
            <a:r>
              <a:rPr lang="en-US" altLang="en-US" sz="2400" smtClean="0">
                <a:sym typeface="Symbol" panose="05050102010706020507" pitchFamily="18" charset="2"/>
              </a:rPr>
              <a:t>Intuition – For the LHS to be true: </a:t>
            </a:r>
            <a:r>
              <a:rPr lang="en-US" altLang="en-US" sz="2400" smtClean="0">
                <a:solidFill>
                  <a:srgbClr val="006600"/>
                </a:solidFill>
                <a:sym typeface="Symbol" panose="05050102010706020507" pitchFamily="18" charset="2"/>
              </a:rPr>
              <a:t>q  r</a:t>
            </a:r>
            <a:r>
              <a:rPr lang="en-US" altLang="en-US" sz="2400" smtClean="0">
                <a:sym typeface="Symbol" panose="05050102010706020507" pitchFamily="18" charset="2"/>
              </a:rPr>
              <a:t> must be false. This is the same as saying q or r must be false.</a:t>
            </a:r>
          </a:p>
          <a:p>
            <a:pPr eaLnBrk="1" hangingPunct="1">
              <a:buFontTx/>
              <a:buNone/>
            </a:pPr>
            <a:endParaRPr lang="en-US" altLang="en-US" sz="2400" smtClean="0">
              <a:sym typeface="Symbol" panose="05050102010706020507" pitchFamily="18" charset="2"/>
            </a:endParaRPr>
          </a:p>
          <a:p>
            <a:pPr eaLnBrk="1" hangingPunct="1">
              <a:buFontTx/>
              <a:buNone/>
            </a:pPr>
            <a:r>
              <a:rPr lang="en-US" altLang="en-US" sz="2800" smtClean="0">
                <a:sym typeface="Symbol" panose="05050102010706020507" pitchFamily="18" charset="2"/>
              </a:rPr>
              <a:t>Proof: use truth tables.</a:t>
            </a:r>
          </a:p>
        </p:txBody>
      </p:sp>
    </p:spTree>
    <p:extLst>
      <p:ext uri="{BB962C8B-B14F-4D97-AF65-F5344CB8AC3E}">
        <p14:creationId xmlns:p14="http://schemas.microsoft.com/office/powerpoint/2010/main" val="20149759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398E94BB-CE8F-4504-9D0B-143419817FDA}" type="slidenum">
              <a:rPr lang="en-US" altLang="en-US" sz="1400"/>
              <a:pPr algn="r"/>
              <a:t>29</a:t>
            </a:fld>
            <a:endParaRPr lang="en-US" altLang="en-US" sz="1400"/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Using the laws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Q: Is </a:t>
            </a:r>
            <a:r>
              <a:rPr lang="en-US" altLang="en-US" smtClean="0">
                <a:solidFill>
                  <a:srgbClr val="006600"/>
                </a:solidFill>
              </a:rPr>
              <a:t>p </a:t>
            </a:r>
            <a:r>
              <a:rPr lang="en-US" altLang="en-US" smtClean="0">
                <a:solidFill>
                  <a:srgbClr val="006600"/>
                </a:solidFill>
                <a:sym typeface="Symbol" panose="05050102010706020507" pitchFamily="18" charset="2"/>
              </a:rPr>
              <a:t></a:t>
            </a:r>
            <a:r>
              <a:rPr lang="en-US" altLang="en-US" smtClean="0">
                <a:solidFill>
                  <a:srgbClr val="006600"/>
                </a:solidFill>
              </a:rPr>
              <a:t> (p </a:t>
            </a:r>
            <a:r>
              <a:rPr lang="en-US" altLang="en-US" smtClean="0">
                <a:solidFill>
                  <a:srgbClr val="006600"/>
                </a:solidFill>
                <a:sym typeface="Symbol" panose="05050102010706020507" pitchFamily="18" charset="2"/>
              </a:rPr>
              <a:t></a:t>
            </a:r>
            <a:r>
              <a:rPr lang="en-US" altLang="en-US" smtClean="0">
                <a:solidFill>
                  <a:srgbClr val="006600"/>
                </a:solidFill>
              </a:rPr>
              <a:t> q)</a:t>
            </a:r>
            <a:r>
              <a:rPr lang="en-US" altLang="en-US" smtClean="0"/>
              <a:t> a tautology?</a:t>
            </a:r>
          </a:p>
          <a:p>
            <a:pPr eaLnBrk="1" hangingPunct="1"/>
            <a:r>
              <a:rPr lang="en-US" altLang="en-US" smtClean="0"/>
              <a:t>Can use truth tables</a:t>
            </a:r>
          </a:p>
          <a:p>
            <a:pPr eaLnBrk="1" hangingPunct="1"/>
            <a:r>
              <a:rPr lang="en-US" altLang="en-US" smtClean="0"/>
              <a:t>Can write a compound proposition and simplify</a:t>
            </a:r>
          </a:p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9587750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B0CB48DE-4226-4AE9-A9ED-54E41AEE5B1F}" type="slidenum">
              <a:rPr lang="en-US" altLang="en-US" sz="1400"/>
              <a:pPr algn="r"/>
              <a:t>3</a:t>
            </a:fld>
            <a:endParaRPr lang="en-US" altLang="en-US" sz="140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b="1" dirty="0" smtClean="0"/>
              <a:t>Why study propositional logic?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A formal mathematical “language” for precise reasoning.</a:t>
            </a:r>
          </a:p>
          <a:p>
            <a:pPr eaLnBrk="1" hangingPunct="1"/>
            <a:r>
              <a:rPr lang="en-US" altLang="en-US" dirty="0" smtClean="0"/>
              <a:t>Start with propositions.</a:t>
            </a:r>
          </a:p>
          <a:p>
            <a:pPr eaLnBrk="1" hangingPunct="1"/>
            <a:r>
              <a:rPr lang="en-US" altLang="en-US" dirty="0" smtClean="0"/>
              <a:t>Add other constructs like negation, conjunction, disjunction, implication etc.</a:t>
            </a:r>
          </a:p>
          <a:p>
            <a:pPr eaLnBrk="1" hangingPunct="1"/>
            <a:r>
              <a:rPr lang="en-US" altLang="en-US" dirty="0" smtClean="0"/>
              <a:t>All of these are based on ideas we use daily to reason about things.  </a:t>
            </a:r>
          </a:p>
        </p:txBody>
      </p:sp>
    </p:spTree>
    <p:extLst>
      <p:ext uri="{BB962C8B-B14F-4D97-AF65-F5344CB8AC3E}">
        <p14:creationId xmlns:p14="http://schemas.microsoft.com/office/powerpoint/2010/main" val="22783514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E6E8322A-761E-4342-A7AA-CE26DC347151}" type="slidenum">
              <a:rPr lang="en-US" altLang="en-US" sz="1400"/>
              <a:pPr algn="r"/>
              <a:t>30</a:t>
            </a:fld>
            <a:endParaRPr lang="en-US" altLang="en-US" sz="1400"/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8458200" cy="609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Limitations of Propositional Logic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7772400" cy="4876800"/>
          </a:xfrm>
        </p:spPr>
        <p:txBody>
          <a:bodyPr/>
          <a:lstStyle/>
          <a:p>
            <a:pPr eaLnBrk="1" hangingPunct="1"/>
            <a:r>
              <a:rPr lang="en-US" altLang="en-US" smtClean="0"/>
              <a:t>What can we NOT express using predicates?</a:t>
            </a:r>
          </a:p>
          <a:p>
            <a:pPr eaLnBrk="1" hangingPunct="1">
              <a:buFontTx/>
              <a:buNone/>
            </a:pPr>
            <a:r>
              <a:rPr lang="en-US" altLang="en-US" smtClean="0"/>
              <a:t>   Ex: How do you make a statement about all even integers?</a:t>
            </a:r>
          </a:p>
          <a:p>
            <a:pPr eaLnBrk="1" hangingPunct="1">
              <a:buFontTx/>
              <a:buNone/>
            </a:pPr>
            <a:r>
              <a:rPr lang="en-US" altLang="en-US" smtClean="0">
                <a:solidFill>
                  <a:srgbClr val="660033"/>
                </a:solidFill>
              </a:rPr>
              <a:t>       If x &gt;2 then x</a:t>
            </a:r>
            <a:r>
              <a:rPr lang="en-US" altLang="en-US" baseline="30000" smtClean="0">
                <a:solidFill>
                  <a:srgbClr val="660033"/>
                </a:solidFill>
              </a:rPr>
              <a:t>2</a:t>
            </a:r>
            <a:r>
              <a:rPr lang="en-US" altLang="en-US" smtClean="0">
                <a:solidFill>
                  <a:srgbClr val="660033"/>
                </a:solidFill>
              </a:rPr>
              <a:t> &gt;4</a:t>
            </a:r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A more general language: Predicate logic (Sec 1.4)</a:t>
            </a:r>
          </a:p>
        </p:txBody>
      </p:sp>
    </p:spTree>
    <p:extLst>
      <p:ext uri="{BB962C8B-B14F-4D97-AF65-F5344CB8AC3E}">
        <p14:creationId xmlns:p14="http://schemas.microsoft.com/office/powerpoint/2010/main" val="5467782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E94F43CA-AC8F-4BF9-AB1A-414B419BCF53}" type="slidenum">
              <a:rPr lang="en-US" altLang="en-US" sz="1400"/>
              <a:pPr algn="r"/>
              <a:t>31</a:t>
            </a:fld>
            <a:endParaRPr lang="en-US" altLang="en-US" sz="1400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Next: Predicate Logic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/>
            <a:r>
              <a:rPr lang="en-US" altLang="en-US" sz="3200" dirty="0" smtClean="0">
                <a:sym typeface="Symbol" panose="05050102010706020507" pitchFamily="18" charset="2"/>
              </a:rPr>
              <a:t>Predicates </a:t>
            </a:r>
            <a:r>
              <a:rPr lang="en-US" altLang="en-US" sz="3200" dirty="0" smtClean="0">
                <a:sym typeface="Symbol" panose="05050102010706020507" pitchFamily="18" charset="2"/>
              </a:rPr>
              <a:t>and quantifiers</a:t>
            </a:r>
          </a:p>
          <a:p>
            <a:pPr lvl="1" eaLnBrk="1" hangingPunct="1"/>
            <a:r>
              <a:rPr lang="en-US" altLang="en-US" sz="3200" dirty="0" smtClean="0"/>
              <a:t>Rules of Inference</a:t>
            </a:r>
          </a:p>
          <a:p>
            <a:pPr eaLnBrk="1" hangingPunct="1"/>
            <a:endParaRPr lang="en-US" alt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7307581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78ABEFCE-2F61-42A0-BCB7-A3A8E7934371}" type="slidenum">
              <a:rPr lang="en-US" altLang="en-US" sz="1400"/>
              <a:pPr algn="r"/>
              <a:t>32</a:t>
            </a:fld>
            <a:endParaRPr lang="en-US" altLang="en-US" sz="1400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4572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Predicate Logic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990600"/>
            <a:ext cx="7772400" cy="5181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/>
              <a:t>A predicate is a proposition that is a function of one or more variables.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mtClean="0"/>
              <a:t>   E.g.: P(x): x is an even number. So P(1) is false, P(2) is true,….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Examples of predicates: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Domain ASCII characters - IsAlpha(x) : TRUE iff x is an alphabetical character.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Domain floating point numbers - IsInt(x): TRUE iff x is an integer.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Domain integers: Prime(x) - TRUE if x is prime, FALSE otherwise.</a:t>
            </a:r>
          </a:p>
        </p:txBody>
      </p:sp>
    </p:spTree>
    <p:extLst>
      <p:ext uri="{BB962C8B-B14F-4D97-AF65-F5344CB8AC3E}">
        <p14:creationId xmlns:p14="http://schemas.microsoft.com/office/powerpoint/2010/main" val="35216291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2CBF0489-B686-40D2-A662-A8FF338A1EA7}" type="slidenum">
              <a:rPr lang="en-US" altLang="en-US" sz="1400"/>
              <a:pPr algn="r"/>
              <a:t>33</a:t>
            </a:fld>
            <a:endParaRPr lang="en-US" altLang="en-US" sz="1400"/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Quantifiers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describes the values of a variable that make the predicate true. E.g. </a:t>
            </a:r>
            <a:r>
              <a:rPr lang="en-US" altLang="en-US" smtClean="0">
                <a:sym typeface="Symbol" panose="05050102010706020507" pitchFamily="18" charset="2"/>
              </a:rPr>
              <a:t></a:t>
            </a:r>
            <a:r>
              <a:rPr lang="en-US" altLang="en-US" smtClean="0"/>
              <a:t>x P(x)</a:t>
            </a:r>
          </a:p>
          <a:p>
            <a:pPr eaLnBrk="1" hangingPunct="1"/>
            <a:r>
              <a:rPr lang="en-US" altLang="en-US" smtClean="0"/>
              <a:t>Domain or universe: range of values of a variable (sometimes implicit)</a:t>
            </a:r>
          </a:p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45051386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977915E0-7024-4C29-901B-B70ED81EF63F}" type="slidenum">
              <a:rPr lang="en-US" altLang="en-US" sz="1400"/>
              <a:pPr algn="r"/>
              <a:t>34</a:t>
            </a:fld>
            <a:endParaRPr lang="en-US" altLang="en-US" sz="1400"/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09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Two Popular Quantifiers</a:t>
            </a:r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990600"/>
            <a:ext cx="8077200" cy="5257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/>
              <a:t>Universal: </a:t>
            </a:r>
            <a:r>
              <a:rPr lang="en-US" altLang="en-US" smtClean="0">
                <a:solidFill>
                  <a:srgbClr val="006600"/>
                </a:solidFill>
                <a:sym typeface="Symbol" panose="05050102010706020507" pitchFamily="18" charset="2"/>
              </a:rPr>
              <a:t>x P(x)</a:t>
            </a:r>
            <a:r>
              <a:rPr lang="en-US" altLang="en-US" smtClean="0">
                <a:sym typeface="Symbol" panose="05050102010706020507" pitchFamily="18" charset="2"/>
              </a:rPr>
              <a:t> – “P(x) for all x in the domain”</a:t>
            </a:r>
            <a:endParaRPr lang="en-US" altLang="en-US" smtClean="0"/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Existential: </a:t>
            </a:r>
            <a:r>
              <a:rPr lang="en-US" altLang="en-US" smtClean="0">
                <a:solidFill>
                  <a:srgbClr val="006600"/>
                </a:solidFill>
                <a:sym typeface="Symbol" panose="05050102010706020507" pitchFamily="18" charset="2"/>
              </a:rPr>
              <a:t>x P(x)</a:t>
            </a:r>
            <a:r>
              <a:rPr lang="en-US" altLang="en-US" smtClean="0">
                <a:sym typeface="Symbol" panose="05050102010706020507" pitchFamily="18" charset="2"/>
              </a:rPr>
              <a:t> – “P(x) for some x in the domain” </a:t>
            </a:r>
            <a:r>
              <a:rPr lang="en-US" altLang="en-US" sz="2400" smtClean="0">
                <a:solidFill>
                  <a:srgbClr val="0066FF"/>
                </a:solidFill>
                <a:sym typeface="Symbol" panose="05050102010706020507" pitchFamily="18" charset="2"/>
              </a:rPr>
              <a:t>or “there exists x such that P(x) is TRUE”.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>
                <a:sym typeface="Symbol" panose="05050102010706020507" pitchFamily="18" charset="2"/>
              </a:rPr>
              <a:t>Either is meaningless if the domain is not known/specified.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>
                <a:sym typeface="Symbol" panose="05050102010706020507" pitchFamily="18" charset="2"/>
              </a:rPr>
              <a:t>Examples (domain real numbers)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>
                <a:solidFill>
                  <a:srgbClr val="006600"/>
                </a:solidFill>
                <a:sym typeface="Symbol" panose="05050102010706020507" pitchFamily="18" charset="2"/>
              </a:rPr>
              <a:t>x (x</a:t>
            </a:r>
            <a:r>
              <a:rPr lang="en-US" altLang="en-US" baseline="30000" smtClean="0">
                <a:solidFill>
                  <a:srgbClr val="006600"/>
                </a:solidFill>
                <a:sym typeface="Symbol" panose="05050102010706020507" pitchFamily="18" charset="2"/>
              </a:rPr>
              <a:t>2</a:t>
            </a:r>
            <a:r>
              <a:rPr lang="en-US" altLang="en-US" smtClean="0">
                <a:solidFill>
                  <a:srgbClr val="006600"/>
                </a:solidFill>
                <a:sym typeface="Symbol" panose="05050102010706020507" pitchFamily="18" charset="2"/>
              </a:rPr>
              <a:t> &gt;= 0)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>
                <a:solidFill>
                  <a:srgbClr val="006600"/>
                </a:solidFill>
                <a:sym typeface="Symbol" panose="05050102010706020507" pitchFamily="18" charset="2"/>
              </a:rPr>
              <a:t>x (x &gt;1)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>
                <a:solidFill>
                  <a:srgbClr val="006600"/>
                </a:solidFill>
                <a:sym typeface="Symbol" panose="05050102010706020507" pitchFamily="18" charset="2"/>
              </a:rPr>
              <a:t>(x&gt;1) (x</a:t>
            </a:r>
            <a:r>
              <a:rPr lang="en-US" altLang="en-US" baseline="30000" smtClean="0">
                <a:solidFill>
                  <a:srgbClr val="006600"/>
                </a:solidFill>
                <a:sym typeface="Symbol" panose="05050102010706020507" pitchFamily="18" charset="2"/>
              </a:rPr>
              <a:t>2</a:t>
            </a:r>
            <a:r>
              <a:rPr lang="en-US" altLang="en-US" smtClean="0">
                <a:solidFill>
                  <a:srgbClr val="006600"/>
                </a:solidFill>
                <a:sym typeface="Symbol" panose="05050102010706020507" pitchFamily="18" charset="2"/>
              </a:rPr>
              <a:t> &gt; x)</a:t>
            </a:r>
            <a:r>
              <a:rPr lang="en-US" altLang="en-US" smtClean="0">
                <a:sym typeface="Symbol" panose="05050102010706020507" pitchFamily="18" charset="2"/>
              </a:rPr>
              <a:t> – </a:t>
            </a:r>
            <a:r>
              <a:rPr lang="en-US" altLang="en-US" sz="2400" smtClean="0">
                <a:sym typeface="Symbol" panose="05050102010706020507" pitchFamily="18" charset="2"/>
              </a:rPr>
              <a:t>quantifier with restricted domain</a:t>
            </a:r>
          </a:p>
        </p:txBody>
      </p:sp>
    </p:spTree>
    <p:extLst>
      <p:ext uri="{BB962C8B-B14F-4D97-AF65-F5344CB8AC3E}">
        <p14:creationId xmlns:p14="http://schemas.microsoft.com/office/powerpoint/2010/main" val="338806303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1CE776A9-88FF-41DD-BCA3-1FCBDE5A8843}" type="slidenum">
              <a:rPr lang="en-US" altLang="en-US" sz="1400"/>
              <a:pPr algn="r"/>
              <a:t>35</a:t>
            </a:fld>
            <a:endParaRPr lang="en-US" altLang="en-US" sz="1400"/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Using Quantifiers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mtClean="0">
                <a:sym typeface="Symbol" panose="05050102010706020507" pitchFamily="18" charset="2"/>
              </a:rPr>
              <a:t>Domain integers:</a:t>
            </a:r>
            <a:endParaRPr lang="en-US" altLang="en-US" smtClean="0">
              <a:solidFill>
                <a:srgbClr val="000066"/>
              </a:solidFill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en-US" smtClean="0">
                <a:solidFill>
                  <a:srgbClr val="000066"/>
                </a:solidFill>
              </a:rPr>
              <a:t>Using implications:</a:t>
            </a:r>
            <a:r>
              <a:rPr lang="en-US" altLang="en-US" smtClean="0">
                <a:sym typeface="Symbol" panose="05050102010706020507" pitchFamily="18" charset="2"/>
              </a:rPr>
              <a:t> The cube of all negative integers is negative.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mtClean="0">
                <a:solidFill>
                  <a:srgbClr val="006600"/>
                </a:solidFill>
                <a:sym typeface="Symbol" panose="05050102010706020507" pitchFamily="18" charset="2"/>
              </a:rPr>
              <a:t>    x (x &lt; 0) (x</a:t>
            </a:r>
            <a:r>
              <a:rPr lang="en-US" altLang="en-US" baseline="30000" smtClean="0">
                <a:solidFill>
                  <a:srgbClr val="006600"/>
                </a:solidFill>
                <a:sym typeface="Symbol" panose="05050102010706020507" pitchFamily="18" charset="2"/>
              </a:rPr>
              <a:t>3</a:t>
            </a:r>
            <a:r>
              <a:rPr lang="en-US" altLang="en-US" smtClean="0">
                <a:solidFill>
                  <a:srgbClr val="006600"/>
                </a:solidFill>
                <a:sym typeface="Symbol" panose="05050102010706020507" pitchFamily="18" charset="2"/>
              </a:rPr>
              <a:t> &lt; 0)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mtClean="0">
                <a:sym typeface="Symbol" panose="05050102010706020507" pitchFamily="18" charset="2"/>
              </a:rPr>
              <a:t> Expressing sums :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mtClean="0">
                <a:solidFill>
                  <a:srgbClr val="006600"/>
                </a:solidFill>
                <a:sym typeface="Symbol" panose="05050102010706020507" pitchFamily="18" charset="2"/>
              </a:rPr>
              <a:t>           </a:t>
            </a:r>
            <a:r>
              <a:rPr lang="en-US" altLang="en-US" baseline="-25000" smtClean="0">
                <a:solidFill>
                  <a:srgbClr val="006600"/>
                </a:solidFill>
                <a:sym typeface="Symbol" panose="05050102010706020507" pitchFamily="18" charset="2"/>
              </a:rPr>
              <a:t>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mtClean="0">
                <a:solidFill>
                  <a:srgbClr val="006600"/>
                </a:solidFill>
                <a:sym typeface="Symbol" panose="05050102010706020507" pitchFamily="18" charset="2"/>
              </a:rPr>
              <a:t>    n (</a:t>
            </a:r>
            <a:r>
              <a:rPr lang="en-US" altLang="en-US" sz="3600" smtClean="0">
                <a:solidFill>
                  <a:srgbClr val="006600"/>
                </a:solidFill>
                <a:sym typeface="Symbol" panose="05050102010706020507" pitchFamily="18" charset="2"/>
              </a:rPr>
              <a:t> </a:t>
            </a:r>
            <a:r>
              <a:rPr lang="en-US" altLang="en-US" smtClean="0">
                <a:solidFill>
                  <a:srgbClr val="006600"/>
                </a:solidFill>
                <a:sym typeface="Symbol" panose="05050102010706020507" pitchFamily="18" charset="2"/>
              </a:rPr>
              <a:t>i = n(n+1)/2)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mtClean="0">
                <a:sym typeface="Symbol" panose="05050102010706020507" pitchFamily="18" charset="2"/>
              </a:rPr>
              <a:t>          </a:t>
            </a:r>
            <a:r>
              <a:rPr lang="en-US" altLang="en-US" sz="2800" baseline="30000" smtClean="0">
                <a:solidFill>
                  <a:srgbClr val="006600"/>
                </a:solidFill>
                <a:sym typeface="Symbol" panose="05050102010706020507" pitchFamily="18" charset="2"/>
              </a:rPr>
              <a:t>i=1</a:t>
            </a:r>
          </a:p>
          <a:p>
            <a:pPr eaLnBrk="1" hangingPunct="1"/>
            <a:endParaRPr lang="en-US" altLang="en-US" smtClean="0"/>
          </a:p>
        </p:txBody>
      </p:sp>
      <p:sp>
        <p:nvSpPr>
          <p:cNvPr id="37893" name="Text Box 4"/>
          <p:cNvSpPr txBox="1">
            <a:spLocks noChangeArrowheads="1"/>
          </p:cNvSpPr>
          <p:nvPr/>
        </p:nvSpPr>
        <p:spPr bwMode="auto">
          <a:xfrm>
            <a:off x="962025" y="5349875"/>
            <a:ext cx="49657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3200" b="0">
                <a:solidFill>
                  <a:srgbClr val="660033"/>
                </a:solidFill>
              </a:rPr>
              <a:t>Aside: summation notation</a:t>
            </a:r>
          </a:p>
        </p:txBody>
      </p:sp>
    </p:spTree>
    <p:extLst>
      <p:ext uri="{BB962C8B-B14F-4D97-AF65-F5344CB8AC3E}">
        <p14:creationId xmlns:p14="http://schemas.microsoft.com/office/powerpoint/2010/main" val="211947461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1B9B327B-A58C-4A79-A058-3B1415A5DE7B}" type="slidenum">
              <a:rPr lang="en-US" altLang="en-US" sz="1400"/>
              <a:pPr algn="r"/>
              <a:t>36</a:t>
            </a:fld>
            <a:endParaRPr lang="en-US" altLang="en-US" sz="1400"/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4572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Scope of Quantifiers</a:t>
            </a:r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077200" cy="4953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>
                <a:sym typeface="Symbol" panose="05050102010706020507" pitchFamily="18" charset="2"/>
              </a:rPr>
              <a:t>  have higher precedence than operators from Propositional Logic; so </a:t>
            </a:r>
            <a:r>
              <a:rPr lang="en-US" altLang="en-US" smtClean="0">
                <a:solidFill>
                  <a:srgbClr val="006600"/>
                </a:solidFill>
                <a:sym typeface="Symbol" panose="05050102010706020507" pitchFamily="18" charset="2"/>
              </a:rPr>
              <a:t>x P(x) </a:t>
            </a:r>
            <a:r>
              <a:rPr lang="en-US" altLang="en-US" sz="3600" smtClean="0">
                <a:solidFill>
                  <a:srgbClr val="006600"/>
                </a:solidFill>
                <a:sym typeface="Symbol" panose="05050102010706020507" pitchFamily="18" charset="2"/>
              </a:rPr>
              <a:t></a:t>
            </a:r>
            <a:r>
              <a:rPr lang="en-US" altLang="en-US" smtClean="0">
                <a:solidFill>
                  <a:srgbClr val="006600"/>
                </a:solidFill>
                <a:sym typeface="Symbol" panose="05050102010706020507" pitchFamily="18" charset="2"/>
              </a:rPr>
              <a:t> Q(x)</a:t>
            </a:r>
            <a:r>
              <a:rPr lang="en-US" altLang="en-US" smtClean="0">
                <a:sym typeface="Symbol" panose="05050102010706020507" pitchFamily="18" charset="2"/>
              </a:rPr>
              <a:t> is not logically equivalent to </a:t>
            </a:r>
            <a:r>
              <a:rPr lang="en-US" altLang="en-US" smtClean="0">
                <a:solidFill>
                  <a:srgbClr val="006600"/>
                </a:solidFill>
                <a:sym typeface="Symbol" panose="05050102010706020507" pitchFamily="18" charset="2"/>
              </a:rPr>
              <a:t>x (P(x) </a:t>
            </a:r>
            <a:r>
              <a:rPr lang="en-US" altLang="en-US" sz="3600" smtClean="0">
                <a:solidFill>
                  <a:srgbClr val="006600"/>
                </a:solidFill>
                <a:sym typeface="Symbol" panose="05050102010706020507" pitchFamily="18" charset="2"/>
              </a:rPr>
              <a:t></a:t>
            </a:r>
            <a:r>
              <a:rPr lang="en-US" altLang="en-US" smtClean="0">
                <a:solidFill>
                  <a:srgbClr val="006600"/>
                </a:solidFill>
                <a:sym typeface="Symbol" panose="05050102010706020507" pitchFamily="18" charset="2"/>
              </a:rPr>
              <a:t> Q(x))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>
                <a:sym typeface="Symbol" panose="05050102010706020507" pitchFamily="18" charset="2"/>
              </a:rPr>
              <a:t> </a:t>
            </a:r>
            <a:r>
              <a:rPr lang="en-US" altLang="en-US" smtClean="0">
                <a:solidFill>
                  <a:srgbClr val="006600"/>
                </a:solidFill>
                <a:sym typeface="Symbol" panose="05050102010706020507" pitchFamily="18" charset="2"/>
              </a:rPr>
              <a:t> x (P(x) </a:t>
            </a:r>
            <a:r>
              <a:rPr lang="en-US" altLang="en-US" sz="3600" smtClean="0">
                <a:solidFill>
                  <a:srgbClr val="006600"/>
                </a:solidFill>
                <a:sym typeface="Symbol" panose="05050102010706020507" pitchFamily="18" charset="2"/>
              </a:rPr>
              <a:t></a:t>
            </a:r>
            <a:r>
              <a:rPr lang="en-US" altLang="en-US" smtClean="0">
                <a:solidFill>
                  <a:srgbClr val="006600"/>
                </a:solidFill>
                <a:sym typeface="Symbol" panose="05050102010706020507" pitchFamily="18" charset="2"/>
              </a:rPr>
              <a:t> Q(x)) </a:t>
            </a:r>
            <a:r>
              <a:rPr lang="en-US" altLang="en-US" sz="3600" smtClean="0">
                <a:solidFill>
                  <a:srgbClr val="006600"/>
                </a:solidFill>
                <a:sym typeface="Symbol" panose="05050102010706020507" pitchFamily="18" charset="2"/>
              </a:rPr>
              <a:t></a:t>
            </a:r>
            <a:r>
              <a:rPr lang="en-US" altLang="en-US" smtClean="0">
                <a:solidFill>
                  <a:srgbClr val="006600"/>
                </a:solidFill>
                <a:sym typeface="Symbol" panose="05050102010706020507" pitchFamily="18" charset="2"/>
              </a:rPr>
              <a:t> x R(x)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mtClean="0">
                <a:solidFill>
                  <a:srgbClr val="006600"/>
                </a:solidFill>
                <a:sym typeface="Symbol" panose="05050102010706020507" pitchFamily="18" charset="2"/>
              </a:rPr>
              <a:t>   </a:t>
            </a:r>
            <a:r>
              <a:rPr lang="en-US" altLang="en-US" sz="2000" smtClean="0">
                <a:solidFill>
                  <a:srgbClr val="0066FF"/>
                </a:solidFill>
                <a:sym typeface="Symbol" panose="05050102010706020507" pitchFamily="18" charset="2"/>
              </a:rPr>
              <a:t>Say P(x): x is odd, Q(x): x is divisible by 3, R(x): (x=0) </a:t>
            </a:r>
            <a:r>
              <a:rPr lang="en-US" altLang="en-US" sz="2400" smtClean="0">
                <a:solidFill>
                  <a:srgbClr val="0066FF"/>
                </a:solidFill>
                <a:sym typeface="Symbol" panose="05050102010706020507" pitchFamily="18" charset="2"/>
              </a:rPr>
              <a:t></a:t>
            </a:r>
            <a:r>
              <a:rPr lang="en-US" altLang="en-US" sz="2000" smtClean="0">
                <a:solidFill>
                  <a:srgbClr val="0066FF"/>
                </a:solidFill>
                <a:sym typeface="Symbol" panose="05050102010706020507" pitchFamily="18" charset="2"/>
              </a:rPr>
              <a:t>(2x &gt;x)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>
                <a:sym typeface="Symbol" panose="05050102010706020507" pitchFamily="18" charset="2"/>
              </a:rPr>
              <a:t>Logical Equivalence: P  Q iff they have same truth value no matter which </a:t>
            </a:r>
            <a:r>
              <a:rPr lang="en-US" altLang="en-US" smtClean="0">
                <a:solidFill>
                  <a:srgbClr val="990033"/>
                </a:solidFill>
                <a:sym typeface="Symbol" panose="05050102010706020507" pitchFamily="18" charset="2"/>
              </a:rPr>
              <a:t>domain</a:t>
            </a:r>
            <a:r>
              <a:rPr lang="en-US" altLang="en-US" smtClean="0">
                <a:sym typeface="Symbol" panose="05050102010706020507" pitchFamily="18" charset="2"/>
              </a:rPr>
              <a:t> is used and no matter which </a:t>
            </a:r>
            <a:r>
              <a:rPr lang="en-US" altLang="en-US" smtClean="0">
                <a:solidFill>
                  <a:srgbClr val="990033"/>
                </a:solidFill>
                <a:sym typeface="Symbol" panose="05050102010706020507" pitchFamily="18" charset="2"/>
              </a:rPr>
              <a:t>predicates</a:t>
            </a:r>
            <a:r>
              <a:rPr lang="en-US" altLang="en-US" smtClean="0">
                <a:sym typeface="Symbol" panose="05050102010706020507" pitchFamily="18" charset="2"/>
              </a:rPr>
              <a:t> are assigned to predicate variables.</a:t>
            </a:r>
          </a:p>
        </p:txBody>
      </p:sp>
      <p:sp>
        <p:nvSpPr>
          <p:cNvPr id="38917" name="Rectangle 4"/>
          <p:cNvSpPr>
            <a:spLocks noChangeArrowheads="1"/>
          </p:cNvSpPr>
          <p:nvPr/>
        </p:nvSpPr>
        <p:spPr bwMode="auto">
          <a:xfrm>
            <a:off x="685800" y="1295400"/>
            <a:ext cx="777240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b="0"/>
          </a:p>
        </p:txBody>
      </p:sp>
    </p:spTree>
    <p:extLst>
      <p:ext uri="{BB962C8B-B14F-4D97-AF65-F5344CB8AC3E}">
        <p14:creationId xmlns:p14="http://schemas.microsoft.com/office/powerpoint/2010/main" val="4357982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EB8180E6-E93A-4690-B0A5-7B44357F2461}" type="slidenum">
              <a:rPr lang="en-US" altLang="en-US" sz="1400"/>
              <a:pPr algn="r"/>
              <a:t>37</a:t>
            </a:fld>
            <a:endParaRPr lang="en-US" altLang="en-US" sz="1400"/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Negation of Quantifiers</a:t>
            </a:r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90600"/>
            <a:ext cx="7772400" cy="5105400"/>
          </a:xfrm>
        </p:spPr>
        <p:txBody>
          <a:bodyPr/>
          <a:lstStyle/>
          <a:p>
            <a:pPr eaLnBrk="1" hangingPunct="1"/>
            <a:r>
              <a:rPr lang="en-US" altLang="en-US" smtClean="0"/>
              <a:t>“There is no student who can …”</a:t>
            </a:r>
          </a:p>
          <a:p>
            <a:pPr eaLnBrk="1" hangingPunct="1"/>
            <a:r>
              <a:rPr lang="en-US" altLang="en-US" smtClean="0"/>
              <a:t>“Not all professors are bad….”</a:t>
            </a:r>
          </a:p>
          <a:p>
            <a:pPr eaLnBrk="1" hangingPunct="1"/>
            <a:r>
              <a:rPr lang="en-US" altLang="en-US" smtClean="0"/>
              <a:t>“There is no Toronto Raptor that can dunk like Vince …”</a:t>
            </a:r>
          </a:p>
          <a:p>
            <a:pPr eaLnBrk="1" hangingPunct="1"/>
            <a:r>
              <a:rPr lang="en-US" altLang="en-US" sz="3600" smtClean="0">
                <a:solidFill>
                  <a:srgbClr val="006600"/>
                </a:solidFill>
                <a:sym typeface="Symbol" panose="05050102010706020507" pitchFamily="18" charset="2"/>
              </a:rPr>
              <a:t></a:t>
            </a:r>
            <a:r>
              <a:rPr lang="en-US" altLang="en-US" smtClean="0">
                <a:solidFill>
                  <a:srgbClr val="006600"/>
                </a:solidFill>
                <a:sym typeface="Symbol" panose="05050102010706020507" pitchFamily="18" charset="2"/>
              </a:rPr>
              <a:t> x P(x) </a:t>
            </a:r>
            <a:r>
              <a:rPr lang="en-US" altLang="en-US" smtClean="0">
                <a:sym typeface="Symbol" panose="05050102010706020507" pitchFamily="18" charset="2"/>
              </a:rPr>
              <a:t> </a:t>
            </a:r>
            <a:r>
              <a:rPr lang="en-US" altLang="en-US" smtClean="0">
                <a:solidFill>
                  <a:srgbClr val="006600"/>
                </a:solidFill>
                <a:sym typeface="Symbol" panose="05050102010706020507" pitchFamily="18" charset="2"/>
              </a:rPr>
              <a:t> x </a:t>
            </a:r>
            <a:r>
              <a:rPr lang="en-US" altLang="en-US" sz="3600" smtClean="0">
                <a:solidFill>
                  <a:srgbClr val="006600"/>
                </a:solidFill>
                <a:sym typeface="Symbol" panose="05050102010706020507" pitchFamily="18" charset="2"/>
              </a:rPr>
              <a:t></a:t>
            </a:r>
            <a:r>
              <a:rPr lang="en-US" altLang="en-US" smtClean="0">
                <a:solidFill>
                  <a:srgbClr val="006600"/>
                </a:solidFill>
                <a:sym typeface="Symbol" panose="05050102010706020507" pitchFamily="18" charset="2"/>
              </a:rPr>
              <a:t>P(x)   </a:t>
            </a:r>
            <a:r>
              <a:rPr lang="en-US" altLang="en-US" sz="2800" smtClean="0">
                <a:solidFill>
                  <a:schemeClr val="hlink"/>
                </a:solidFill>
                <a:sym typeface="Symbol" panose="05050102010706020507" pitchFamily="18" charset="2"/>
              </a:rPr>
              <a:t>why?</a:t>
            </a:r>
          </a:p>
          <a:p>
            <a:pPr eaLnBrk="1" hangingPunct="1"/>
            <a:r>
              <a:rPr lang="en-US" altLang="en-US" sz="3600" smtClean="0">
                <a:solidFill>
                  <a:srgbClr val="006600"/>
                </a:solidFill>
                <a:sym typeface="Symbol" panose="05050102010706020507" pitchFamily="18" charset="2"/>
              </a:rPr>
              <a:t></a:t>
            </a:r>
            <a:r>
              <a:rPr lang="en-US" altLang="en-US" smtClean="0">
                <a:solidFill>
                  <a:srgbClr val="006600"/>
                </a:solidFill>
                <a:sym typeface="Symbol" panose="05050102010706020507" pitchFamily="18" charset="2"/>
              </a:rPr>
              <a:t>  x P(x) </a:t>
            </a:r>
            <a:r>
              <a:rPr lang="en-US" altLang="en-US" smtClean="0">
                <a:sym typeface="Symbol" panose="05050102010706020507" pitchFamily="18" charset="2"/>
              </a:rPr>
              <a:t> </a:t>
            </a:r>
            <a:r>
              <a:rPr lang="en-US" altLang="en-US" smtClean="0">
                <a:solidFill>
                  <a:srgbClr val="006600"/>
                </a:solidFill>
                <a:sym typeface="Symbol" panose="05050102010706020507" pitchFamily="18" charset="2"/>
              </a:rPr>
              <a:t></a:t>
            </a:r>
            <a:r>
              <a:rPr lang="en-US" altLang="en-US" smtClean="0">
                <a:sym typeface="Symbol" panose="05050102010706020507" pitchFamily="18" charset="2"/>
              </a:rPr>
              <a:t> </a:t>
            </a:r>
            <a:r>
              <a:rPr lang="en-US" altLang="en-US" smtClean="0">
                <a:solidFill>
                  <a:srgbClr val="006600"/>
                </a:solidFill>
                <a:sym typeface="Symbol" panose="05050102010706020507" pitchFamily="18" charset="2"/>
              </a:rPr>
              <a:t>x </a:t>
            </a:r>
            <a:r>
              <a:rPr lang="en-US" altLang="en-US" sz="3600" smtClean="0">
                <a:solidFill>
                  <a:srgbClr val="006600"/>
                </a:solidFill>
                <a:sym typeface="Symbol" panose="05050102010706020507" pitchFamily="18" charset="2"/>
              </a:rPr>
              <a:t></a:t>
            </a:r>
            <a:r>
              <a:rPr lang="en-US" altLang="en-US" smtClean="0">
                <a:solidFill>
                  <a:srgbClr val="006600"/>
                </a:solidFill>
                <a:sym typeface="Symbol" panose="05050102010706020507" pitchFamily="18" charset="2"/>
              </a:rPr>
              <a:t>P(x)</a:t>
            </a:r>
          </a:p>
          <a:p>
            <a:pPr eaLnBrk="1" hangingPunct="1"/>
            <a:r>
              <a:rPr lang="en-US" altLang="en-US" sz="2800" smtClean="0">
                <a:sym typeface="Symbol" panose="05050102010706020507" pitchFamily="18" charset="2"/>
              </a:rPr>
              <a:t>Careful: The negation of “Every Canadian loves Hockey” is NOT “No Canadian loves Hockey”!</a:t>
            </a:r>
            <a:r>
              <a:rPr lang="en-US" altLang="en-US" sz="2400" smtClean="0">
                <a:sym typeface="Symbol" panose="05050102010706020507" pitchFamily="18" charset="2"/>
              </a:rPr>
              <a:t> </a:t>
            </a:r>
            <a:r>
              <a:rPr lang="en-US" altLang="en-US" sz="2400" u="sng" smtClean="0">
                <a:solidFill>
                  <a:schemeClr val="hlink"/>
                </a:solidFill>
                <a:sym typeface="Symbol" panose="05050102010706020507" pitchFamily="18" charset="2"/>
              </a:rPr>
              <a:t>Many, many students make this mistake!</a:t>
            </a:r>
          </a:p>
        </p:txBody>
      </p:sp>
    </p:spTree>
    <p:extLst>
      <p:ext uri="{BB962C8B-B14F-4D97-AF65-F5344CB8AC3E}">
        <p14:creationId xmlns:p14="http://schemas.microsoft.com/office/powerpoint/2010/main" val="129210471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E72F2E2E-0933-4831-8539-3033E9A51738}" type="slidenum">
              <a:rPr lang="en-US" altLang="en-US" sz="1400"/>
              <a:pPr algn="r"/>
              <a:t>38</a:t>
            </a:fld>
            <a:endParaRPr lang="en-US" altLang="en-US" sz="1400"/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09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Nested Quantifiers</a:t>
            </a:r>
          </a:p>
        </p:txBody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90600"/>
            <a:ext cx="7772400" cy="5105400"/>
          </a:xfrm>
        </p:spPr>
        <p:txBody>
          <a:bodyPr/>
          <a:lstStyle/>
          <a:p>
            <a:pPr eaLnBrk="1" hangingPunct="1"/>
            <a:r>
              <a:rPr lang="en-US" altLang="en-US" smtClean="0">
                <a:sym typeface="Symbol" panose="05050102010706020507" pitchFamily="18" charset="2"/>
              </a:rPr>
              <a:t>Allows simultaneous quantification of many variables. </a:t>
            </a:r>
          </a:p>
          <a:p>
            <a:pPr eaLnBrk="1" hangingPunct="1"/>
            <a:r>
              <a:rPr lang="en-US" altLang="en-US" smtClean="0">
                <a:sym typeface="Symbol" panose="05050102010706020507" pitchFamily="18" charset="2"/>
              </a:rPr>
              <a:t>E.g. – domain integers, </a:t>
            </a:r>
          </a:p>
          <a:p>
            <a:pPr eaLnBrk="1" hangingPunct="1">
              <a:buFontTx/>
              <a:buNone/>
            </a:pPr>
            <a:r>
              <a:rPr lang="en-US" altLang="en-US" smtClean="0">
                <a:solidFill>
                  <a:srgbClr val="006600"/>
                </a:solidFill>
                <a:sym typeface="Symbol" panose="05050102010706020507" pitchFamily="18" charset="2"/>
              </a:rPr>
              <a:t>     x  y  z x</a:t>
            </a:r>
            <a:r>
              <a:rPr lang="en-US" altLang="en-US" baseline="30000" smtClean="0">
                <a:solidFill>
                  <a:srgbClr val="006600"/>
                </a:solidFill>
                <a:sym typeface="Symbol" panose="05050102010706020507" pitchFamily="18" charset="2"/>
              </a:rPr>
              <a:t>2</a:t>
            </a:r>
            <a:r>
              <a:rPr lang="en-US" altLang="en-US" smtClean="0">
                <a:solidFill>
                  <a:srgbClr val="006600"/>
                </a:solidFill>
                <a:sym typeface="Symbol" panose="05050102010706020507" pitchFamily="18" charset="2"/>
              </a:rPr>
              <a:t> + y</a:t>
            </a:r>
            <a:r>
              <a:rPr lang="en-US" altLang="en-US" baseline="30000" smtClean="0">
                <a:solidFill>
                  <a:srgbClr val="006600"/>
                </a:solidFill>
                <a:sym typeface="Symbol" panose="05050102010706020507" pitchFamily="18" charset="2"/>
              </a:rPr>
              <a:t>2</a:t>
            </a:r>
            <a:r>
              <a:rPr lang="en-US" altLang="en-US" smtClean="0">
                <a:solidFill>
                  <a:srgbClr val="006600"/>
                </a:solidFill>
                <a:sym typeface="Symbol" panose="05050102010706020507" pitchFamily="18" charset="2"/>
              </a:rPr>
              <a:t> = z</a:t>
            </a:r>
            <a:r>
              <a:rPr lang="en-US" altLang="en-US" baseline="30000" smtClean="0">
                <a:solidFill>
                  <a:srgbClr val="006600"/>
                </a:solidFill>
                <a:sym typeface="Symbol" panose="05050102010706020507" pitchFamily="18" charset="2"/>
              </a:rPr>
              <a:t>2</a:t>
            </a:r>
            <a:r>
              <a:rPr lang="en-US" altLang="en-US" smtClean="0">
                <a:solidFill>
                  <a:srgbClr val="006600"/>
                </a:solidFill>
                <a:sym typeface="Symbol" panose="05050102010706020507" pitchFamily="18" charset="2"/>
              </a:rPr>
              <a:t> </a:t>
            </a:r>
          </a:p>
          <a:p>
            <a:pPr eaLnBrk="1" hangingPunct="1"/>
            <a:r>
              <a:rPr lang="en-US" altLang="en-US" smtClean="0">
                <a:solidFill>
                  <a:srgbClr val="006600"/>
                </a:solidFill>
                <a:sym typeface="Symbol" panose="05050102010706020507" pitchFamily="18" charset="2"/>
              </a:rPr>
              <a:t>n  x  y  z x</a:t>
            </a:r>
            <a:r>
              <a:rPr lang="en-US" altLang="en-US" baseline="30000" smtClean="0">
                <a:solidFill>
                  <a:srgbClr val="006600"/>
                </a:solidFill>
                <a:sym typeface="Symbol" panose="05050102010706020507" pitchFamily="18" charset="2"/>
              </a:rPr>
              <a:t>n</a:t>
            </a:r>
            <a:r>
              <a:rPr lang="en-US" altLang="en-US" smtClean="0">
                <a:solidFill>
                  <a:srgbClr val="006600"/>
                </a:solidFill>
                <a:sym typeface="Symbol" panose="05050102010706020507" pitchFamily="18" charset="2"/>
              </a:rPr>
              <a:t> + y</a:t>
            </a:r>
            <a:r>
              <a:rPr lang="en-US" altLang="en-US" baseline="30000" smtClean="0">
                <a:solidFill>
                  <a:srgbClr val="006600"/>
                </a:solidFill>
                <a:sym typeface="Symbol" panose="05050102010706020507" pitchFamily="18" charset="2"/>
              </a:rPr>
              <a:t>n</a:t>
            </a:r>
            <a:r>
              <a:rPr lang="en-US" altLang="en-US" smtClean="0">
                <a:solidFill>
                  <a:srgbClr val="006600"/>
                </a:solidFill>
                <a:sym typeface="Symbol" panose="05050102010706020507" pitchFamily="18" charset="2"/>
              </a:rPr>
              <a:t> = z</a:t>
            </a:r>
            <a:r>
              <a:rPr lang="en-US" altLang="en-US" baseline="30000" smtClean="0">
                <a:solidFill>
                  <a:srgbClr val="006600"/>
                </a:solidFill>
                <a:sym typeface="Symbol" panose="05050102010706020507" pitchFamily="18" charset="2"/>
              </a:rPr>
              <a:t>n</a:t>
            </a:r>
            <a:r>
              <a:rPr lang="en-US" altLang="en-US" smtClean="0">
                <a:solidFill>
                  <a:srgbClr val="006600"/>
                </a:solidFill>
                <a:sym typeface="Symbol" panose="05050102010706020507" pitchFamily="18" charset="2"/>
              </a:rPr>
              <a:t> </a:t>
            </a:r>
            <a:r>
              <a:rPr lang="en-US" altLang="en-US" smtClean="0">
                <a:sym typeface="Symbol" panose="05050102010706020507" pitchFamily="18" charset="2"/>
              </a:rPr>
              <a:t>(Fermat’s Last Theorem)</a:t>
            </a:r>
          </a:p>
          <a:p>
            <a:pPr eaLnBrk="1" hangingPunct="1"/>
            <a:r>
              <a:rPr lang="en-US" altLang="en-US" smtClean="0">
                <a:sym typeface="Symbol" panose="05050102010706020507" pitchFamily="18" charset="2"/>
              </a:rPr>
              <a:t>Domain real numbers:</a:t>
            </a:r>
            <a:r>
              <a:rPr lang="en-US" altLang="en-US" smtClean="0">
                <a:solidFill>
                  <a:srgbClr val="006600"/>
                </a:solidFill>
                <a:sym typeface="Symbol" panose="05050102010706020507" pitchFamily="18" charset="2"/>
              </a:rPr>
              <a:t> </a:t>
            </a:r>
          </a:p>
          <a:p>
            <a:pPr eaLnBrk="1" hangingPunct="1">
              <a:buFontTx/>
              <a:buNone/>
            </a:pPr>
            <a:r>
              <a:rPr lang="en-US" altLang="en-US" smtClean="0">
                <a:solidFill>
                  <a:srgbClr val="006600"/>
                </a:solidFill>
                <a:sym typeface="Symbol" panose="05050102010706020507" pitchFamily="18" charset="2"/>
              </a:rPr>
              <a:t>   x  y  z (x &lt; z &lt; y)  (y &lt; z &lt; x) </a:t>
            </a:r>
          </a:p>
        </p:txBody>
      </p:sp>
      <p:sp>
        <p:nvSpPr>
          <p:cNvPr id="40965" name="Text Box 4"/>
          <p:cNvSpPr txBox="1">
            <a:spLocks noChangeArrowheads="1"/>
          </p:cNvSpPr>
          <p:nvPr/>
        </p:nvSpPr>
        <p:spPr bwMode="auto">
          <a:xfrm>
            <a:off x="6248400" y="5562600"/>
            <a:ext cx="22812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3200" b="0">
                <a:solidFill>
                  <a:srgbClr val="660033"/>
                </a:solidFill>
              </a:rPr>
              <a:t>Is this true?</a:t>
            </a:r>
          </a:p>
        </p:txBody>
      </p:sp>
    </p:spTree>
    <p:extLst>
      <p:ext uri="{BB962C8B-B14F-4D97-AF65-F5344CB8AC3E}">
        <p14:creationId xmlns:p14="http://schemas.microsoft.com/office/powerpoint/2010/main" val="396582678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A5AB16AB-85CE-490B-8F82-76596B387C6C}" type="slidenum">
              <a:rPr lang="en-US" altLang="en-US" sz="1400"/>
              <a:pPr algn="r"/>
              <a:t>39</a:t>
            </a:fld>
            <a:endParaRPr lang="en-US" altLang="en-US" sz="1400"/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5334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Nested Quantifiers - 2</a:t>
            </a:r>
          </a:p>
        </p:txBody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762000"/>
            <a:ext cx="8153400" cy="5562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mtClean="0">
                <a:solidFill>
                  <a:srgbClr val="006600"/>
                </a:solidFill>
                <a:sym typeface="Symbol" panose="05050102010706020507" pitchFamily="18" charset="2"/>
              </a:rPr>
              <a:t>x y (x + y = 0)</a:t>
            </a:r>
            <a:r>
              <a:rPr lang="en-US" altLang="en-US" smtClean="0">
                <a:sym typeface="Symbol" panose="05050102010706020507" pitchFamily="18" charset="2"/>
              </a:rPr>
              <a:t> is true over the integers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>
                <a:sym typeface="Symbol" panose="05050102010706020507" pitchFamily="18" charset="2"/>
              </a:rPr>
              <a:t>Assume an arbitrary integer x.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>
                <a:sym typeface="Symbol" panose="05050102010706020507" pitchFamily="18" charset="2"/>
              </a:rPr>
              <a:t>To show that there exists a y that satisfies the requirement of the predicate, choose y = -x. Clearly y is an integer, and thus is in the domain.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>
                <a:sym typeface="Symbol" panose="05050102010706020507" pitchFamily="18" charset="2"/>
              </a:rPr>
              <a:t>So x + y = x + (-x) = x – x = 0.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>
                <a:sym typeface="Symbol" panose="05050102010706020507" pitchFamily="18" charset="2"/>
              </a:rPr>
              <a:t>Since we assumed nothing about x (other than it is an integer), the argument holds for any integer x.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>
                <a:sym typeface="Symbol" panose="05050102010706020507" pitchFamily="18" charset="2"/>
              </a:rPr>
              <a:t>Therefore, the predicate is TRUE.</a:t>
            </a:r>
          </a:p>
        </p:txBody>
      </p:sp>
    </p:spTree>
    <p:extLst>
      <p:ext uri="{BB962C8B-B14F-4D97-AF65-F5344CB8AC3E}">
        <p14:creationId xmlns:p14="http://schemas.microsoft.com/office/powerpoint/2010/main" val="1474881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9D9F99FC-83D0-4F81-B3F6-200DC6B6453F}" type="slidenum">
              <a:rPr lang="en-US" altLang="en-US" sz="1400"/>
              <a:pPr algn="r"/>
              <a:t>4</a:t>
            </a:fld>
            <a:endParaRPr lang="en-US" altLang="en-US" sz="140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457200"/>
          </a:xfrm>
        </p:spPr>
        <p:txBody>
          <a:bodyPr>
            <a:noAutofit/>
          </a:bodyPr>
          <a:lstStyle/>
          <a:p>
            <a:pPr algn="l" eaLnBrk="1" hangingPunct="1"/>
            <a:r>
              <a:rPr lang="en-US" altLang="en-US" b="1" dirty="0" smtClean="0"/>
              <a:t>Propositions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980728"/>
            <a:ext cx="8280921" cy="5184576"/>
          </a:xfrm>
        </p:spPr>
        <p:txBody>
          <a:bodyPr>
            <a:normAutofit fontScale="92500" lnSpcReduction="10000"/>
          </a:bodyPr>
          <a:lstStyle/>
          <a:p>
            <a:pPr marL="0" indent="0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800" dirty="0" smtClean="0">
                <a:sym typeface="Symbol" panose="05050102010706020507" pitchFamily="18" charset="2"/>
              </a:rPr>
              <a:t>Declarative sentence</a:t>
            </a:r>
            <a:endParaRPr lang="en-US" altLang="en-US" sz="2800" dirty="0" smtClean="0"/>
          </a:p>
          <a:p>
            <a:pPr marL="0" indent="0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800" dirty="0" smtClean="0"/>
              <a:t>Must be either True or False.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endParaRPr lang="en-US" altLang="en-US" sz="2800" dirty="0" smtClean="0"/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800" dirty="0" smtClean="0">
                <a:solidFill>
                  <a:srgbClr val="0066FF"/>
                </a:solidFill>
                <a:sym typeface="Symbol" panose="05050102010706020507" pitchFamily="18" charset="2"/>
              </a:rPr>
              <a:t>Propositions:</a:t>
            </a:r>
            <a:r>
              <a:rPr lang="en-US" altLang="en-US" sz="2800" dirty="0" smtClean="0">
                <a:sym typeface="Symbol" panose="05050102010706020507" pitchFamily="18" charset="2"/>
              </a:rPr>
              <a:t>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z="2400" dirty="0" smtClean="0">
                <a:solidFill>
                  <a:srgbClr val="006600"/>
                </a:solidFill>
                <a:sym typeface="Symbol" panose="05050102010706020507" pitchFamily="18" charset="2"/>
              </a:rPr>
              <a:t>CU Scarborough is in Scarborough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z="2400" dirty="0" smtClean="0">
                <a:solidFill>
                  <a:srgbClr val="006600"/>
                </a:solidFill>
                <a:sym typeface="Symbol" panose="05050102010706020507" pitchFamily="18" charset="2"/>
              </a:rPr>
              <a:t>CU Scarborough is in Coventry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z="2400" dirty="0" smtClean="0">
                <a:solidFill>
                  <a:srgbClr val="006600"/>
                </a:solidFill>
                <a:sym typeface="Symbol" panose="05050102010706020507" pitchFamily="18" charset="2"/>
              </a:rPr>
              <a:t>All students at CU Scarborough are taking Computer Science major.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endParaRPr lang="en-US" altLang="en-US" sz="2400" dirty="0" smtClean="0">
              <a:solidFill>
                <a:srgbClr val="006600"/>
              </a:solidFill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800" dirty="0" smtClean="0">
                <a:solidFill>
                  <a:srgbClr val="0066FF"/>
                </a:solidFill>
                <a:sym typeface="Symbol" panose="05050102010706020507" pitchFamily="18" charset="2"/>
              </a:rPr>
              <a:t>Not propositions: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z="2400" dirty="0" smtClean="0">
                <a:solidFill>
                  <a:srgbClr val="006600"/>
                </a:solidFill>
                <a:sym typeface="Symbol" panose="05050102010706020507" pitchFamily="18" charset="2"/>
              </a:rPr>
              <a:t>Do you like this class?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z="2400" dirty="0" smtClean="0">
                <a:solidFill>
                  <a:srgbClr val="006600"/>
                </a:solidFill>
                <a:sym typeface="Symbol" panose="05050102010706020507" pitchFamily="18" charset="2"/>
              </a:rPr>
              <a:t>What time is it?.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  <a:defRPr/>
            </a:pPr>
            <a:endParaRPr lang="en-US" altLang="en-US" sz="2400" dirty="0" smtClean="0">
              <a:solidFill>
                <a:srgbClr val="006600"/>
              </a:solidFill>
              <a:sym typeface="Symbol" panose="05050102010706020507" pitchFamily="18" charset="2"/>
            </a:endParaRPr>
          </a:p>
          <a:p>
            <a:pPr marL="0" indent="0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400" dirty="0" smtClean="0">
                <a:sym typeface="Symbol" panose="05050102010706020507" pitchFamily="18" charset="2"/>
              </a:rPr>
              <a:t>P</a:t>
            </a:r>
            <a:r>
              <a:rPr lang="en-US" altLang="en-US" sz="2400" dirty="0" smtClean="0"/>
              <a:t>ropositional variables: P, Q, R, S, . . .</a:t>
            </a:r>
            <a:r>
              <a:rPr lang="en-US" altLang="en-US" sz="2800" dirty="0" smtClean="0"/>
              <a:t/>
            </a:r>
            <a:br>
              <a:rPr lang="en-US" altLang="en-US" sz="2800" dirty="0" smtClean="0"/>
            </a:br>
            <a:endParaRPr lang="en-US" altLang="en-US" sz="2800" dirty="0" smtClean="0"/>
          </a:p>
          <a:p>
            <a:pPr eaLnBrk="1" hangingPunct="1">
              <a:lnSpc>
                <a:spcPct val="90000"/>
              </a:lnSpc>
              <a:defRPr/>
            </a:pPr>
            <a:endParaRPr lang="en-US" altLang="en-US" sz="2800" dirty="0" smtClean="0">
              <a:solidFill>
                <a:srgbClr val="006600"/>
              </a:solidFill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7541030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54DD605B-9BD5-4C0B-9D93-03B2888041F8}" type="slidenum">
              <a:rPr lang="en-US" altLang="en-US" sz="1400"/>
              <a:pPr algn="r"/>
              <a:t>40</a:t>
            </a:fld>
            <a:endParaRPr lang="en-US" altLang="en-US" sz="1400"/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09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Nested Quantifiers - 3</a:t>
            </a:r>
          </a:p>
        </p:txBody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066800"/>
            <a:ext cx="8077200" cy="5029200"/>
          </a:xfrm>
        </p:spPr>
        <p:txBody>
          <a:bodyPr/>
          <a:lstStyle/>
          <a:p>
            <a:pPr eaLnBrk="1" hangingPunct="1"/>
            <a:r>
              <a:rPr lang="en-US" altLang="en-US" smtClean="0"/>
              <a:t>Caveat: In general, order matters! Consider the following propositions over the integer domain: </a:t>
            </a:r>
          </a:p>
          <a:p>
            <a:pPr eaLnBrk="1" hangingPunct="1">
              <a:buFontTx/>
              <a:buNone/>
            </a:pPr>
            <a:r>
              <a:rPr lang="en-US" altLang="en-US" smtClean="0">
                <a:solidFill>
                  <a:srgbClr val="006600"/>
                </a:solidFill>
                <a:sym typeface="Symbol" panose="05050102010706020507" pitchFamily="18" charset="2"/>
              </a:rPr>
              <a:t>   x y (x &lt; y)</a:t>
            </a:r>
            <a:r>
              <a:rPr lang="en-US" altLang="en-US" smtClean="0">
                <a:sym typeface="Symbol" panose="05050102010706020507" pitchFamily="18" charset="2"/>
              </a:rPr>
              <a:t> and </a:t>
            </a:r>
            <a:r>
              <a:rPr lang="en-US" altLang="en-US" smtClean="0">
                <a:solidFill>
                  <a:srgbClr val="006600"/>
                </a:solidFill>
                <a:sym typeface="Symbol" panose="05050102010706020507" pitchFamily="18" charset="2"/>
              </a:rPr>
              <a:t>y x (x &lt; y)</a:t>
            </a:r>
            <a:r>
              <a:rPr lang="en-US" altLang="en-US" smtClean="0">
                <a:sym typeface="Symbol" panose="05050102010706020507" pitchFamily="18" charset="2"/>
              </a:rPr>
              <a:t> </a:t>
            </a:r>
          </a:p>
          <a:p>
            <a:pPr eaLnBrk="1" hangingPunct="1"/>
            <a:r>
              <a:rPr lang="en-US" altLang="en-US" smtClean="0">
                <a:solidFill>
                  <a:srgbClr val="006600"/>
                </a:solidFill>
                <a:sym typeface="Symbol" panose="05050102010706020507" pitchFamily="18" charset="2"/>
              </a:rPr>
              <a:t>x y (x &lt; y)</a:t>
            </a:r>
            <a:r>
              <a:rPr lang="en-US" altLang="en-US" smtClean="0">
                <a:sym typeface="Symbol" panose="05050102010706020507" pitchFamily="18" charset="2"/>
              </a:rPr>
              <a:t> : “there is no maximum integer”</a:t>
            </a:r>
          </a:p>
          <a:p>
            <a:pPr eaLnBrk="1" hangingPunct="1"/>
            <a:r>
              <a:rPr lang="en-US" altLang="en-US" smtClean="0">
                <a:solidFill>
                  <a:srgbClr val="006600"/>
                </a:solidFill>
                <a:sym typeface="Symbol" panose="05050102010706020507" pitchFamily="18" charset="2"/>
              </a:rPr>
              <a:t>y x (x &lt; y)</a:t>
            </a:r>
            <a:r>
              <a:rPr lang="en-US" altLang="en-US" smtClean="0">
                <a:sym typeface="Symbol" panose="05050102010706020507" pitchFamily="18" charset="2"/>
              </a:rPr>
              <a:t> : “there is a maximum integer”</a:t>
            </a:r>
          </a:p>
          <a:p>
            <a:pPr eaLnBrk="1" hangingPunct="1"/>
            <a:r>
              <a:rPr lang="en-US" altLang="en-US" smtClean="0">
                <a:sym typeface="Symbol" panose="05050102010706020507" pitchFamily="18" charset="2"/>
              </a:rPr>
              <a:t>Not the same meaning at all!!!</a:t>
            </a:r>
          </a:p>
        </p:txBody>
      </p:sp>
    </p:spTree>
    <p:extLst>
      <p:ext uri="{BB962C8B-B14F-4D97-AF65-F5344CB8AC3E}">
        <p14:creationId xmlns:p14="http://schemas.microsoft.com/office/powerpoint/2010/main" val="2585076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4277A397-8E93-4F47-B8E0-0869C46C5D65}" type="slidenum">
              <a:rPr lang="en-US" altLang="en-US" sz="1400"/>
              <a:pPr algn="r"/>
              <a:t>5</a:t>
            </a:fld>
            <a:endParaRPr lang="en-US" altLang="en-US" sz="1400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4572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Propositions</a:t>
            </a:r>
          </a:p>
        </p:txBody>
      </p:sp>
      <p:sp>
        <p:nvSpPr>
          <p:cNvPr id="7172" name="Rectangle 5"/>
          <p:cNvSpPr txBox="1">
            <a:spLocks noChangeArrowheads="1"/>
          </p:cNvSpPr>
          <p:nvPr/>
        </p:nvSpPr>
        <p:spPr bwMode="auto">
          <a:xfrm>
            <a:off x="722040" y="908720"/>
            <a:ext cx="7702624" cy="5184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en-US" b="0" dirty="0">
                <a:latin typeface="+mn-lt"/>
              </a:rPr>
              <a:t>Logical operators: unary, binary</a:t>
            </a:r>
            <a:br>
              <a:rPr lang="en-US" altLang="en-US" b="0" dirty="0">
                <a:latin typeface="+mn-lt"/>
              </a:rPr>
            </a:br>
            <a:endParaRPr lang="en-US" altLang="en-US" b="0" dirty="0">
              <a:latin typeface="+mn-lt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b="0" dirty="0">
                <a:latin typeface="+mn-lt"/>
              </a:rPr>
              <a:t>Unary: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b="0" dirty="0" smtClean="0">
                <a:latin typeface="+mn-lt"/>
              </a:rPr>
              <a:t>Negation</a:t>
            </a:r>
            <a:endParaRPr lang="en-US" altLang="en-US" b="0" dirty="0">
              <a:latin typeface="+mn-lt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b="0" dirty="0">
                <a:latin typeface="+mn-lt"/>
              </a:rPr>
              <a:t>Binary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b="0" dirty="0">
                <a:latin typeface="+mn-lt"/>
              </a:rPr>
              <a:t>Conjunction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b="0" dirty="0">
                <a:latin typeface="+mn-lt"/>
              </a:rPr>
              <a:t>Disjunction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b="0" dirty="0">
                <a:latin typeface="+mn-lt"/>
              </a:rPr>
              <a:t>Exclusive OR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b="0" dirty="0">
                <a:latin typeface="+mn-lt"/>
              </a:rPr>
              <a:t>Implication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b="0" dirty="0" err="1">
                <a:latin typeface="+mn-lt"/>
              </a:rPr>
              <a:t>Biconditional</a:t>
            </a:r>
            <a:endParaRPr lang="en-US" altLang="en-US" b="0" dirty="0">
              <a:latin typeface="+mn-lt"/>
            </a:endParaRPr>
          </a:p>
          <a:p>
            <a:pPr eaLnBrk="1" hangingPunct="1">
              <a:lnSpc>
                <a:spcPct val="90000"/>
              </a:lnSpc>
            </a:pPr>
            <a:endParaRPr lang="en-US" altLang="en-US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782913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48C8E5EA-4FA0-43E5-8261-F25F5CB33D16}" type="slidenum">
              <a:rPr lang="en-US" altLang="en-US" sz="1400"/>
              <a:pPr algn="r"/>
              <a:t>6</a:t>
            </a:fld>
            <a:endParaRPr lang="en-US" altLang="en-US" sz="1400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609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Propositions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3368" y="1372394"/>
            <a:ext cx="8229600" cy="4525963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Truth value: True or False</a:t>
            </a:r>
          </a:p>
          <a:p>
            <a:pPr eaLnBrk="1" hangingPunct="1"/>
            <a:r>
              <a:rPr lang="en-US" altLang="en-US" dirty="0" smtClean="0"/>
              <a:t>Variables: </a:t>
            </a:r>
            <a:r>
              <a:rPr lang="en-US" altLang="en-US" dirty="0" err="1" smtClean="0"/>
              <a:t>p,q,r,s</a:t>
            </a:r>
            <a:r>
              <a:rPr lang="en-US" altLang="en-US" dirty="0" smtClean="0"/>
              <a:t>,…</a:t>
            </a:r>
          </a:p>
          <a:p>
            <a:pPr eaLnBrk="1" hangingPunct="1"/>
            <a:r>
              <a:rPr lang="en-US" altLang="en-US" dirty="0" smtClean="0"/>
              <a:t>Negation: </a:t>
            </a:r>
          </a:p>
          <a:p>
            <a:pPr eaLnBrk="1" hangingPunct="1"/>
            <a:r>
              <a:rPr lang="en-US" altLang="en-US" dirty="0" smtClean="0">
                <a:sym typeface="Symbol" panose="05050102010706020507" pitchFamily="18" charset="2"/>
              </a:rPr>
              <a:t>p  (“not p”)</a:t>
            </a:r>
          </a:p>
          <a:p>
            <a:pPr eaLnBrk="1" hangingPunct="1"/>
            <a:r>
              <a:rPr lang="en-US" altLang="en-US" dirty="0" smtClean="0">
                <a:solidFill>
                  <a:srgbClr val="660033"/>
                </a:solidFill>
                <a:sym typeface="Symbol" panose="05050102010706020507" pitchFamily="18" charset="2"/>
              </a:rPr>
              <a:t>Truth tables</a:t>
            </a:r>
          </a:p>
          <a:p>
            <a:pPr eaLnBrk="1" hangingPunct="1"/>
            <a:endParaRPr lang="en-US" altLang="en-US" dirty="0" smtClean="0"/>
          </a:p>
          <a:p>
            <a:pPr eaLnBrk="1" hangingPunct="1"/>
            <a:endParaRPr lang="en-US" altLang="en-US" dirty="0" smtClean="0"/>
          </a:p>
        </p:txBody>
      </p:sp>
      <p:graphicFrame>
        <p:nvGraphicFramePr>
          <p:cNvPr id="106536" name="Group 40"/>
          <p:cNvGraphicFramePr>
            <a:graphicFrameLocks noGrp="1"/>
          </p:cNvGraphicFramePr>
          <p:nvPr/>
        </p:nvGraphicFramePr>
        <p:xfrm>
          <a:off x="3657600" y="4038600"/>
          <a:ext cx="2209800" cy="2032001"/>
        </p:xfrm>
        <a:graphic>
          <a:graphicData uri="http://schemas.openxmlformats.org/drawingml/2006/table">
            <a:tbl>
              <a:tblPr/>
              <a:tblGrid>
                <a:gridCol w="1104900">
                  <a:extLst>
                    <a:ext uri="{9D8B030D-6E8A-4147-A177-3AD203B41FA5}">
                      <a16:colId xmlns:a16="http://schemas.microsoft.com/office/drawing/2014/main" val="33364524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1758851805"/>
                    </a:ext>
                  </a:extLst>
                </a:gridCol>
              </a:tblGrid>
              <a:tr h="67786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panose="020B0604020202020204" pitchFamily="34" charset="0"/>
                        </a:rPr>
                        <a:t>p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panose="020B0604020202020204" pitchFamily="34" charset="0"/>
                          <a:sym typeface="Symbol" panose="05050102010706020507" pitchFamily="18" charset="2"/>
                        </a:rPr>
                        <a:t>p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7156026"/>
                  </a:ext>
                </a:extLst>
              </a:tr>
              <a:tr h="67786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0328671"/>
                  </a:ext>
                </a:extLst>
              </a:tr>
              <a:tr h="6762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F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36545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54859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E1614B2C-BCD0-4B54-8CDB-5CED42338246}" type="slidenum">
              <a:rPr lang="en-US" altLang="en-US" sz="1400"/>
              <a:pPr algn="r"/>
              <a:t>7</a:t>
            </a:fld>
            <a:endParaRPr lang="en-US" altLang="en-US" sz="1400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Conjunction, Disjunction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91437"/>
            <a:ext cx="8229600" cy="4525963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Conjunction: </a:t>
            </a:r>
            <a:r>
              <a:rPr lang="en-US" altLang="en-US" dirty="0" smtClean="0">
                <a:solidFill>
                  <a:srgbClr val="006600"/>
                </a:solidFill>
              </a:rPr>
              <a:t>p</a:t>
            </a:r>
            <a:r>
              <a:rPr lang="en-US" altLang="en-US" dirty="0" smtClean="0">
                <a:solidFill>
                  <a:srgbClr val="006600"/>
                </a:solidFill>
                <a:sym typeface="Symbol" panose="05050102010706020507" pitchFamily="18" charset="2"/>
              </a:rPr>
              <a:t> </a:t>
            </a:r>
            <a:r>
              <a:rPr lang="en-US" altLang="en-US" sz="2400" dirty="0" smtClean="0">
                <a:solidFill>
                  <a:srgbClr val="006600"/>
                </a:solidFill>
                <a:sym typeface="Symbol" panose="05050102010706020507" pitchFamily="18" charset="2"/>
              </a:rPr>
              <a:t> </a:t>
            </a:r>
            <a:r>
              <a:rPr lang="en-US" altLang="en-US" dirty="0" smtClean="0">
                <a:solidFill>
                  <a:srgbClr val="006600"/>
                </a:solidFill>
              </a:rPr>
              <a:t>q</a:t>
            </a:r>
            <a:r>
              <a:rPr lang="en-US" altLang="en-US" dirty="0" smtClean="0"/>
              <a:t>  [“and”]</a:t>
            </a:r>
          </a:p>
          <a:p>
            <a:pPr eaLnBrk="1" hangingPunct="1"/>
            <a:r>
              <a:rPr lang="en-US" altLang="en-US" dirty="0" smtClean="0"/>
              <a:t>Disjunction: </a:t>
            </a:r>
            <a:r>
              <a:rPr lang="en-US" altLang="en-US" dirty="0" smtClean="0">
                <a:solidFill>
                  <a:srgbClr val="006600"/>
                </a:solidFill>
              </a:rPr>
              <a:t>p </a:t>
            </a:r>
            <a:r>
              <a:rPr lang="en-US" altLang="en-US" dirty="0" smtClean="0">
                <a:solidFill>
                  <a:srgbClr val="006600"/>
                </a:solidFill>
                <a:sym typeface="Symbol" panose="05050102010706020507" pitchFamily="18" charset="2"/>
              </a:rPr>
              <a:t> </a:t>
            </a:r>
            <a:r>
              <a:rPr lang="en-US" altLang="en-US" dirty="0" smtClean="0">
                <a:solidFill>
                  <a:srgbClr val="006600"/>
                </a:solidFill>
              </a:rPr>
              <a:t>q</a:t>
            </a:r>
            <a:r>
              <a:rPr lang="en-US" altLang="en-US" dirty="0" smtClean="0"/>
              <a:t>   [“or”]</a:t>
            </a:r>
          </a:p>
          <a:p>
            <a:pPr eaLnBrk="1" hangingPunct="1"/>
            <a:endParaRPr lang="en-US" altLang="en-US" dirty="0" smtClean="0"/>
          </a:p>
        </p:txBody>
      </p:sp>
      <p:graphicFrame>
        <p:nvGraphicFramePr>
          <p:cNvPr id="107601" name="Group 8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9599780"/>
              </p:ext>
            </p:extLst>
          </p:nvPr>
        </p:nvGraphicFramePr>
        <p:xfrm>
          <a:off x="2079624" y="2559151"/>
          <a:ext cx="4984752" cy="3463925"/>
        </p:xfrm>
        <a:graphic>
          <a:graphicData uri="http://schemas.openxmlformats.org/drawingml/2006/table">
            <a:tbl>
              <a:tblPr/>
              <a:tblGrid>
                <a:gridCol w="1246188">
                  <a:extLst>
                    <a:ext uri="{9D8B030D-6E8A-4147-A177-3AD203B41FA5}">
                      <a16:colId xmlns:a16="http://schemas.microsoft.com/office/drawing/2014/main" val="2435148198"/>
                    </a:ext>
                  </a:extLst>
                </a:gridCol>
                <a:gridCol w="1246188">
                  <a:extLst>
                    <a:ext uri="{9D8B030D-6E8A-4147-A177-3AD203B41FA5}">
                      <a16:colId xmlns:a16="http://schemas.microsoft.com/office/drawing/2014/main" val="2942553541"/>
                    </a:ext>
                  </a:extLst>
                </a:gridCol>
                <a:gridCol w="1246188">
                  <a:extLst>
                    <a:ext uri="{9D8B030D-6E8A-4147-A177-3AD203B41FA5}">
                      <a16:colId xmlns:a16="http://schemas.microsoft.com/office/drawing/2014/main" val="2065327878"/>
                    </a:ext>
                  </a:extLst>
                </a:gridCol>
                <a:gridCol w="1246188">
                  <a:extLst>
                    <a:ext uri="{9D8B030D-6E8A-4147-A177-3AD203B41FA5}">
                      <a16:colId xmlns:a16="http://schemas.microsoft.com/office/drawing/2014/main" val="2550714031"/>
                    </a:ext>
                  </a:extLst>
                </a:gridCol>
              </a:tblGrid>
              <a:tr h="691211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panose="020B0604020202020204" pitchFamily="34" charset="0"/>
                        </a:rPr>
                        <a:t>p</a:t>
                      </a:r>
                    </a:p>
                  </a:txBody>
                  <a:tcPr marL="91443" marR="91443" marT="45729" marB="4572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panose="020B0604020202020204" pitchFamily="34" charset="0"/>
                        </a:rPr>
                        <a:t>q</a:t>
                      </a:r>
                    </a:p>
                  </a:txBody>
                  <a:tcPr marL="91443" marR="91443" marT="45729" marB="457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panose="020B0604020202020204" pitchFamily="34" charset="0"/>
                        </a:rPr>
                        <a:t>p</a:t>
                      </a: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panose="020B0604020202020204" pitchFamily="34" charset="0"/>
                          <a:sym typeface="Symbol" panose="05050102010706020507" pitchFamily="18" charset="2"/>
                        </a:rPr>
                        <a:t> </a:t>
                      </a: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panose="020B0604020202020204" pitchFamily="34" charset="0"/>
                          <a:sym typeface="Symbol" panose="05050102010706020507" pitchFamily="18" charset="2"/>
                        </a:rPr>
                        <a:t> </a:t>
                      </a: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panose="020B0604020202020204" pitchFamily="34" charset="0"/>
                        </a:rPr>
                        <a:t>q</a:t>
                      </a:r>
                    </a:p>
                  </a:txBody>
                  <a:tcPr marL="91443" marR="91443" marT="45729" marB="457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panose="020B0604020202020204" pitchFamily="34" charset="0"/>
                        </a:rPr>
                        <a:t>p </a:t>
                      </a: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panose="020B0604020202020204" pitchFamily="34" charset="0"/>
                          <a:sym typeface="Symbol" panose="05050102010706020507" pitchFamily="18" charset="2"/>
                        </a:rPr>
                        <a:t> </a:t>
                      </a: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panose="020B0604020202020204" pitchFamily="34" charset="0"/>
                        </a:rPr>
                        <a:t>q</a:t>
                      </a:r>
                    </a:p>
                  </a:txBody>
                  <a:tcPr marL="91443" marR="91443" marT="45729" marB="457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4832906"/>
                  </a:ext>
                </a:extLst>
              </a:tr>
              <a:tr h="694359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</a:t>
                      </a:r>
                    </a:p>
                  </a:txBody>
                  <a:tcPr marL="91443" marR="91443"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</a:t>
                      </a:r>
                    </a:p>
                  </a:txBody>
                  <a:tcPr marL="91443" marR="91443"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</a:t>
                      </a:r>
                    </a:p>
                  </a:txBody>
                  <a:tcPr marL="91443" marR="91443"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</a:t>
                      </a:r>
                    </a:p>
                  </a:txBody>
                  <a:tcPr marL="91443" marR="91443"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1933037"/>
                  </a:ext>
                </a:extLst>
              </a:tr>
              <a:tr h="69278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</a:t>
                      </a:r>
                    </a:p>
                  </a:txBody>
                  <a:tcPr marL="91443" marR="91443"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F</a:t>
                      </a:r>
                    </a:p>
                  </a:txBody>
                  <a:tcPr marL="91443" marR="91443"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F</a:t>
                      </a:r>
                    </a:p>
                  </a:txBody>
                  <a:tcPr marL="91443" marR="91443"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</a:t>
                      </a:r>
                    </a:p>
                  </a:txBody>
                  <a:tcPr marL="91443" marR="91443"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7177794"/>
                  </a:ext>
                </a:extLst>
              </a:tr>
              <a:tr h="694359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F</a:t>
                      </a:r>
                    </a:p>
                  </a:txBody>
                  <a:tcPr marL="91443" marR="91443"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</a:t>
                      </a:r>
                    </a:p>
                  </a:txBody>
                  <a:tcPr marL="91443" marR="91443"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F</a:t>
                      </a:r>
                    </a:p>
                  </a:txBody>
                  <a:tcPr marL="91443" marR="91443"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</a:t>
                      </a:r>
                    </a:p>
                  </a:txBody>
                  <a:tcPr marL="91443" marR="91443"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9051182"/>
                  </a:ext>
                </a:extLst>
              </a:tr>
              <a:tr h="691211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F</a:t>
                      </a:r>
                    </a:p>
                  </a:txBody>
                  <a:tcPr marL="91443" marR="91443"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F</a:t>
                      </a:r>
                    </a:p>
                  </a:txBody>
                  <a:tcPr marL="91443" marR="91443"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F</a:t>
                      </a:r>
                    </a:p>
                  </a:txBody>
                  <a:tcPr marL="91443" marR="91443"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F</a:t>
                      </a:r>
                    </a:p>
                  </a:txBody>
                  <a:tcPr marL="91443" marR="91443"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99361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67436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D5D90056-7EC8-4E9C-882F-F0368606117E}" type="slidenum">
              <a:rPr lang="en-US" altLang="en-US" sz="1400"/>
              <a:pPr algn="r"/>
              <a:t>8</a:t>
            </a:fld>
            <a:endParaRPr lang="en-US" altLang="en-US" sz="1400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b="1" dirty="0" smtClean="0"/>
              <a:t>Examples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1417639"/>
            <a:ext cx="8229600" cy="4525963"/>
          </a:xfrm>
        </p:spPr>
        <p:txBody>
          <a:bodyPr/>
          <a:lstStyle/>
          <a:p>
            <a:pPr marL="609600" indent="-609600" eaLnBrk="1" hangingPunct="1">
              <a:buFontTx/>
              <a:buNone/>
            </a:pPr>
            <a:r>
              <a:rPr lang="en-US" altLang="en-US" dirty="0" smtClean="0"/>
              <a:t>p: It is below freezing</a:t>
            </a:r>
          </a:p>
          <a:p>
            <a:pPr marL="609600" indent="-609600" eaLnBrk="1" hangingPunct="1">
              <a:buFontTx/>
              <a:buNone/>
            </a:pPr>
            <a:r>
              <a:rPr lang="en-US" altLang="en-US" dirty="0" smtClean="0"/>
              <a:t>q: It is snowing</a:t>
            </a:r>
          </a:p>
          <a:p>
            <a:pPr marL="609600" indent="-609600" eaLnBrk="1" hangingPunct="1">
              <a:buFontTx/>
              <a:buNone/>
            </a:pPr>
            <a:endParaRPr lang="en-US" altLang="en-US" dirty="0" smtClean="0"/>
          </a:p>
          <a:p>
            <a:pPr marL="609600" indent="-609600" eaLnBrk="1" hangingPunct="1">
              <a:buFontTx/>
              <a:buAutoNum type="alphaLcParenBoth"/>
            </a:pPr>
            <a:r>
              <a:rPr lang="en-US" altLang="en-US" dirty="0" smtClean="0"/>
              <a:t>It is below freezing and snowing</a:t>
            </a:r>
          </a:p>
          <a:p>
            <a:pPr marL="609600" indent="-609600" eaLnBrk="1" hangingPunct="1">
              <a:buFontTx/>
              <a:buAutoNum type="alphaLcParenBoth"/>
            </a:pPr>
            <a:r>
              <a:rPr lang="en-US" altLang="en-US" dirty="0" smtClean="0"/>
              <a:t>It is below freezing but now snowing</a:t>
            </a:r>
          </a:p>
          <a:p>
            <a:pPr marL="609600" indent="-609600" eaLnBrk="1" hangingPunct="1">
              <a:buFontTx/>
              <a:buNone/>
            </a:pPr>
            <a:r>
              <a:rPr lang="en-US" altLang="en-US" dirty="0" smtClean="0"/>
              <a:t>(d) It is either snowing or below freezing (or both)</a:t>
            </a:r>
          </a:p>
        </p:txBody>
      </p:sp>
    </p:spTree>
    <p:extLst>
      <p:ext uri="{BB962C8B-B14F-4D97-AF65-F5344CB8AC3E}">
        <p14:creationId xmlns:p14="http://schemas.microsoft.com/office/powerpoint/2010/main" val="2566051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2ADBC945-B989-41FA-A598-93097FF9EA26}" type="slidenum">
              <a:rPr lang="en-US" altLang="en-US" sz="1400"/>
              <a:pPr algn="r"/>
              <a:t>9</a:t>
            </a:fld>
            <a:endParaRPr lang="en-US" altLang="en-US" sz="1400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Exclusive OR (XOR)</a:t>
            </a:r>
          </a:p>
        </p:txBody>
      </p:sp>
      <p:sp>
        <p:nvSpPr>
          <p:cNvPr id="11268" name="Rectangle 5"/>
          <p:cNvSpPr txBox="1">
            <a:spLocks noChangeArrowheads="1"/>
          </p:cNvSpPr>
          <p:nvPr/>
        </p:nvSpPr>
        <p:spPr bwMode="auto">
          <a:xfrm>
            <a:off x="711200" y="1219200"/>
            <a:ext cx="8077200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0" dirty="0">
                <a:latin typeface="+mn-lt"/>
              </a:rPr>
              <a:t>Binary</a:t>
            </a:r>
            <a:br>
              <a:rPr lang="en-US" altLang="en-US" b="0" dirty="0">
                <a:latin typeface="+mn-lt"/>
              </a:rPr>
            </a:br>
            <a:r>
              <a:rPr lang="en-US" altLang="en-US" sz="3200" b="0" dirty="0" smtClean="0">
                <a:latin typeface="+mn-lt"/>
              </a:rPr>
              <a:t>Exclusive </a:t>
            </a:r>
            <a:r>
              <a:rPr lang="en-US" altLang="en-US" sz="3200" b="0" dirty="0">
                <a:latin typeface="+mn-lt"/>
              </a:rPr>
              <a:t>OR: Symbol </a:t>
            </a:r>
            <a:r>
              <a:rPr lang="en-US" altLang="en-US" sz="3200" b="0" dirty="0">
                <a:latin typeface="+mn-lt"/>
                <a:sym typeface="Symbol" panose="05050102010706020507" pitchFamily="18" charset="2"/>
              </a:rPr>
              <a:t></a:t>
            </a:r>
            <a:br>
              <a:rPr lang="en-US" altLang="en-US" sz="3200" b="0" dirty="0">
                <a:latin typeface="+mn-lt"/>
                <a:sym typeface="Symbol" panose="05050102010706020507" pitchFamily="18" charset="2"/>
              </a:rPr>
            </a:br>
            <a:r>
              <a:rPr lang="en-US" altLang="en-US" sz="3200" b="0" dirty="0" smtClean="0">
                <a:solidFill>
                  <a:schemeClr val="accent1"/>
                </a:solidFill>
                <a:latin typeface="+mn-lt"/>
              </a:rPr>
              <a:t>Example</a:t>
            </a:r>
            <a:r>
              <a:rPr lang="en-US" altLang="en-US" sz="3200" b="0" dirty="0">
                <a:solidFill>
                  <a:schemeClr val="accent1"/>
                </a:solidFill>
                <a:latin typeface="+mn-lt"/>
              </a:rPr>
              <a:t>: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en-US" sz="3200" b="0" dirty="0">
                <a:latin typeface="+mn-lt"/>
              </a:rPr>
              <a:t>P - ‘I am going to town’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en-US" sz="3200" b="0" dirty="0">
                <a:latin typeface="+mn-lt"/>
              </a:rPr>
              <a:t>Q - ‘It is going to </a:t>
            </a:r>
            <a:r>
              <a:rPr lang="en-US" altLang="en-US" sz="3200" b="0" dirty="0" smtClean="0">
                <a:latin typeface="+mn-lt"/>
              </a:rPr>
              <a:t>rain’</a:t>
            </a:r>
            <a:endParaRPr lang="en-US" altLang="en-US" sz="3200" dirty="0" smtClean="0">
              <a:latin typeface="+mn-lt"/>
            </a:endParaRP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en-US" sz="3200" b="0" dirty="0" smtClean="0">
                <a:latin typeface="+mn-lt"/>
              </a:rPr>
              <a:t>P </a:t>
            </a:r>
            <a:r>
              <a:rPr lang="en-US" altLang="en-US" sz="3200" b="0" dirty="0">
                <a:latin typeface="+mn-lt"/>
                <a:sym typeface="Symbol" panose="05050102010706020507" pitchFamily="18" charset="2"/>
              </a:rPr>
              <a:t></a:t>
            </a:r>
            <a:r>
              <a:rPr lang="en-US" altLang="en-US" sz="3200" b="0" dirty="0">
                <a:latin typeface="+mn-lt"/>
              </a:rPr>
              <a:t> Q: ‘Either I am going to town or it is going to rain.’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en-US" sz="3200" b="0" dirty="0">
                <a:solidFill>
                  <a:srgbClr val="FCC235"/>
                </a:solidFill>
                <a:latin typeface="+mn-lt"/>
              </a:rPr>
              <a:t>Note</a:t>
            </a:r>
            <a:r>
              <a:rPr lang="en-US" altLang="en-US" sz="3200" b="0" dirty="0">
                <a:latin typeface="+mn-lt"/>
              </a:rPr>
              <a:t>: Only one of P and Q must be true.</a:t>
            </a:r>
          </a:p>
          <a:p>
            <a:pPr lvl="1" eaLnBrk="1" hangingPunct="1"/>
            <a:endParaRPr lang="en-US" altLang="en-US" sz="3200" b="0" dirty="0">
              <a:latin typeface="+mn-lt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010275" y="1628775"/>
          <a:ext cx="2447925" cy="197326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9084">
                  <a:extLst>
                    <a:ext uri="{9D8B030D-6E8A-4147-A177-3AD203B41FA5}">
                      <a16:colId xmlns:a16="http://schemas.microsoft.com/office/drawing/2014/main" val="2681393282"/>
                    </a:ext>
                  </a:extLst>
                </a:gridCol>
                <a:gridCol w="862866">
                  <a:extLst>
                    <a:ext uri="{9D8B030D-6E8A-4147-A177-3AD203B41FA5}">
                      <a16:colId xmlns:a16="http://schemas.microsoft.com/office/drawing/2014/main" val="1583086530"/>
                    </a:ext>
                  </a:extLst>
                </a:gridCol>
                <a:gridCol w="815975">
                  <a:extLst>
                    <a:ext uri="{9D8B030D-6E8A-4147-A177-3AD203B41FA5}">
                      <a16:colId xmlns:a16="http://schemas.microsoft.com/office/drawing/2014/main" val="280636983"/>
                    </a:ext>
                  </a:extLst>
                </a:gridCol>
              </a:tblGrid>
              <a:tr h="365890">
                <a:tc>
                  <a:txBody>
                    <a:bodyPr/>
                    <a:lstStyle/>
                    <a:p>
                      <a:r>
                        <a:rPr lang="en-GB" sz="1800" dirty="0" smtClean="0">
                          <a:solidFill>
                            <a:srgbClr val="006600"/>
                          </a:solidFill>
                        </a:rPr>
                        <a:t>p</a:t>
                      </a:r>
                      <a:endParaRPr lang="en-GB" sz="1800" dirty="0">
                        <a:solidFill>
                          <a:srgbClr val="006600"/>
                        </a:solidFill>
                      </a:endParaRPr>
                    </a:p>
                  </a:txBody>
                  <a:tcPr marL="91427" marR="91427"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dirty="0" smtClean="0">
                          <a:solidFill>
                            <a:srgbClr val="006600"/>
                          </a:solidFill>
                        </a:rPr>
                        <a:t>q</a:t>
                      </a:r>
                      <a:endParaRPr lang="en-GB" sz="1800" dirty="0">
                        <a:solidFill>
                          <a:srgbClr val="006600"/>
                        </a:solidFill>
                      </a:endParaRPr>
                    </a:p>
                  </a:txBody>
                  <a:tcPr marL="91427" marR="91427"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dirty="0" smtClean="0">
                          <a:solidFill>
                            <a:srgbClr val="006600"/>
                          </a:solidFill>
                        </a:rPr>
                        <a:t>p </a:t>
                      </a:r>
                      <a:r>
                        <a:rPr lang="en-US" altLang="en-US" sz="1800" b="0" dirty="0" smtClean="0">
                          <a:solidFill>
                            <a:srgbClr val="006600"/>
                          </a:solidFill>
                          <a:sym typeface="Symbol" panose="05050102010706020507" pitchFamily="18" charset="2"/>
                        </a:rPr>
                        <a:t> </a:t>
                      </a:r>
                      <a:r>
                        <a:rPr lang="en-GB" sz="1800" dirty="0" smtClean="0">
                          <a:solidFill>
                            <a:srgbClr val="006600"/>
                          </a:solidFill>
                        </a:rPr>
                        <a:t>q</a:t>
                      </a:r>
                      <a:endParaRPr lang="en-GB" sz="1800" dirty="0">
                        <a:solidFill>
                          <a:srgbClr val="006600"/>
                        </a:solidFill>
                      </a:endParaRPr>
                    </a:p>
                  </a:txBody>
                  <a:tcPr marL="91427" marR="91427"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6159756"/>
                  </a:ext>
                </a:extLst>
              </a:tr>
              <a:tr h="401843"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T</a:t>
                      </a:r>
                      <a:endParaRPr lang="en-GB" sz="1800" dirty="0"/>
                    </a:p>
                  </a:txBody>
                  <a:tcPr marL="91427" marR="91427"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T</a:t>
                      </a:r>
                      <a:endParaRPr lang="en-GB" sz="1800" dirty="0"/>
                    </a:p>
                  </a:txBody>
                  <a:tcPr marL="91427" marR="91427"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F</a:t>
                      </a:r>
                      <a:endParaRPr lang="en-GB" sz="1800" dirty="0"/>
                    </a:p>
                  </a:txBody>
                  <a:tcPr marL="91427" marR="91427"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6720974"/>
                  </a:ext>
                </a:extLst>
              </a:tr>
              <a:tr h="401843"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T</a:t>
                      </a:r>
                      <a:endParaRPr lang="en-GB" sz="1800" dirty="0"/>
                    </a:p>
                  </a:txBody>
                  <a:tcPr marL="91427" marR="91427"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F</a:t>
                      </a:r>
                      <a:endParaRPr lang="en-GB" sz="1800" dirty="0"/>
                    </a:p>
                  </a:txBody>
                  <a:tcPr marL="91427" marR="91427"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T</a:t>
                      </a:r>
                      <a:endParaRPr lang="en-GB" sz="1800" dirty="0"/>
                    </a:p>
                  </a:txBody>
                  <a:tcPr marL="91427" marR="91427"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6335168"/>
                  </a:ext>
                </a:extLst>
              </a:tr>
              <a:tr h="401843"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F</a:t>
                      </a:r>
                      <a:endParaRPr lang="en-GB" sz="1800" dirty="0"/>
                    </a:p>
                  </a:txBody>
                  <a:tcPr marL="91427" marR="91427"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T</a:t>
                      </a:r>
                      <a:endParaRPr lang="en-GB" sz="1800" dirty="0"/>
                    </a:p>
                  </a:txBody>
                  <a:tcPr marL="91427" marR="91427"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T</a:t>
                      </a:r>
                      <a:endParaRPr lang="en-GB" sz="1800" dirty="0"/>
                    </a:p>
                  </a:txBody>
                  <a:tcPr marL="91427" marR="91427"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4315031"/>
                  </a:ext>
                </a:extLst>
              </a:tr>
              <a:tr h="401843"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F</a:t>
                      </a:r>
                      <a:endParaRPr lang="en-GB" sz="1800" dirty="0"/>
                    </a:p>
                  </a:txBody>
                  <a:tcPr marL="91427" marR="91427"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F</a:t>
                      </a:r>
                      <a:endParaRPr lang="en-GB" sz="1800" dirty="0"/>
                    </a:p>
                  </a:txBody>
                  <a:tcPr marL="91427" marR="91427"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F</a:t>
                      </a:r>
                      <a:endParaRPr lang="en-GB" sz="1800" dirty="0"/>
                    </a:p>
                  </a:txBody>
                  <a:tcPr marL="91427" marR="91427"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09171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4048746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Theme" id="{184533EF-AA57-4D33-B538-2A948E5ADDBB}" vid="{A7067142-C947-48B7-BBF4-4D8363E79A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15927</TotalTime>
  <Words>2134</Words>
  <Application>Microsoft Office PowerPoint</Application>
  <PresentationFormat>On-screen Show (4:3)</PresentationFormat>
  <Paragraphs>384</Paragraphs>
  <Slides>40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6" baseType="lpstr">
      <vt:lpstr>Arial</vt:lpstr>
      <vt:lpstr>Calibri</vt:lpstr>
      <vt:lpstr>Symbol</vt:lpstr>
      <vt:lpstr>Times New Roman</vt:lpstr>
      <vt:lpstr>Wingdings</vt:lpstr>
      <vt:lpstr>PresentationTheme</vt:lpstr>
      <vt:lpstr>PowerPoint Presentation</vt:lpstr>
      <vt:lpstr>Tools for reasoning: Logic</vt:lpstr>
      <vt:lpstr>Why study propositional logic?</vt:lpstr>
      <vt:lpstr>Propositions</vt:lpstr>
      <vt:lpstr>Propositions</vt:lpstr>
      <vt:lpstr>Propositions</vt:lpstr>
      <vt:lpstr>Conjunction, Disjunction</vt:lpstr>
      <vt:lpstr>Examples</vt:lpstr>
      <vt:lpstr>Exclusive OR (XOR)</vt:lpstr>
      <vt:lpstr>Implication - Conditional</vt:lpstr>
      <vt:lpstr>Implication - Conditional</vt:lpstr>
      <vt:lpstr>Implication - Conditional</vt:lpstr>
      <vt:lpstr>Implication - Biconditional</vt:lpstr>
      <vt:lpstr>Example</vt:lpstr>
      <vt:lpstr>Example</vt:lpstr>
      <vt:lpstr>Example</vt:lpstr>
      <vt:lpstr>Contrapositive</vt:lpstr>
      <vt:lpstr>Converse</vt:lpstr>
      <vt:lpstr>Other conditionals</vt:lpstr>
      <vt:lpstr>Applications of Prepositional Logic</vt:lpstr>
      <vt:lpstr>Logic Gate</vt:lpstr>
      <vt:lpstr>Exercise</vt:lpstr>
      <vt:lpstr>Compound Propositions </vt:lpstr>
      <vt:lpstr>Propositions Equivalence</vt:lpstr>
      <vt:lpstr>Tautology</vt:lpstr>
      <vt:lpstr>Manipulating Propositions</vt:lpstr>
      <vt:lpstr>Distributive Laws</vt:lpstr>
      <vt:lpstr>De Morgan’s Laws</vt:lpstr>
      <vt:lpstr>Using the laws</vt:lpstr>
      <vt:lpstr>Limitations of Propositional Logic</vt:lpstr>
      <vt:lpstr>Next: Predicate Logic</vt:lpstr>
      <vt:lpstr>Predicate Logic</vt:lpstr>
      <vt:lpstr>Quantifiers</vt:lpstr>
      <vt:lpstr>Two Popular Quantifiers</vt:lpstr>
      <vt:lpstr>Using Quantifiers</vt:lpstr>
      <vt:lpstr>Scope of Quantifiers</vt:lpstr>
      <vt:lpstr>Negation of Quantifiers</vt:lpstr>
      <vt:lpstr>Nested Quantifiers</vt:lpstr>
      <vt:lpstr>Nested Quantifiers - 2</vt:lpstr>
      <vt:lpstr>Nested Quantifiers - 3</vt:lpstr>
    </vt:vector>
  </TitlesOfParts>
  <Company>Coventry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ab2590;Emmanuel Hemmings</dc:creator>
  <cp:lastModifiedBy>Solomon Amos</cp:lastModifiedBy>
  <cp:revision>1179</cp:revision>
  <cp:lastPrinted>2013-01-26T14:33:23Z</cp:lastPrinted>
  <dcterms:created xsi:type="dcterms:W3CDTF">2012-06-13T15:11:26Z</dcterms:created>
  <dcterms:modified xsi:type="dcterms:W3CDTF">2019-01-09T14:13:11Z</dcterms:modified>
</cp:coreProperties>
</file>