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33"/>
  </p:notesMasterIdLst>
  <p:handoutMasterIdLst>
    <p:handoutMasterId r:id="rId34"/>
  </p:handoutMasterIdLst>
  <p:sldIdLst>
    <p:sldId id="522" r:id="rId2"/>
    <p:sldId id="537" r:id="rId3"/>
    <p:sldId id="538" r:id="rId4"/>
    <p:sldId id="510" r:id="rId5"/>
    <p:sldId id="402" r:id="rId6"/>
    <p:sldId id="410" r:id="rId7"/>
    <p:sldId id="539" r:id="rId8"/>
    <p:sldId id="540" r:id="rId9"/>
    <p:sldId id="541" r:id="rId10"/>
    <p:sldId id="542" r:id="rId11"/>
    <p:sldId id="543" r:id="rId12"/>
    <p:sldId id="544" r:id="rId13"/>
    <p:sldId id="545" r:id="rId14"/>
    <p:sldId id="546" r:id="rId15"/>
    <p:sldId id="547" r:id="rId16"/>
    <p:sldId id="548" r:id="rId17"/>
    <p:sldId id="534" r:id="rId18"/>
    <p:sldId id="535" r:id="rId19"/>
    <p:sldId id="536" r:id="rId20"/>
    <p:sldId id="395" r:id="rId21"/>
    <p:sldId id="530" r:id="rId22"/>
    <p:sldId id="523" r:id="rId23"/>
    <p:sldId id="531" r:id="rId24"/>
    <p:sldId id="524" r:id="rId25"/>
    <p:sldId id="525" r:id="rId26"/>
    <p:sldId id="526" r:id="rId27"/>
    <p:sldId id="527" r:id="rId28"/>
    <p:sldId id="528" r:id="rId29"/>
    <p:sldId id="529" r:id="rId30"/>
    <p:sldId id="532" r:id="rId31"/>
    <p:sldId id="53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4419" autoAdjust="0"/>
  </p:normalViewPr>
  <p:slideViewPr>
    <p:cSldViewPr>
      <p:cViewPr varScale="1">
        <p:scale>
          <a:sx n="97" d="100"/>
          <a:sy n="97" d="100"/>
        </p:scale>
        <p:origin x="20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22C25-5C2A-4E97-B185-E4BC4373DF69}" type="datetimeFigureOut">
              <a:rPr lang="en-US" smtClean="0"/>
              <a:pPr/>
              <a:t>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ABEF1-938C-4064-8B63-AF7A6865EAD2}" type="slidenum">
              <a:rPr lang="en-US" smtClean="0"/>
              <a:pPr/>
              <a:t>‹#›</a:t>
            </a:fld>
            <a:endParaRPr lang="en-US"/>
          </a:p>
        </p:txBody>
      </p:sp>
    </p:spTree>
    <p:extLst>
      <p:ext uri="{BB962C8B-B14F-4D97-AF65-F5344CB8AC3E}">
        <p14:creationId xmlns:p14="http://schemas.microsoft.com/office/powerpoint/2010/main" val="293853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425847D-D324-4C5F-8CD3-A2BDA779F441}" type="datetimeFigureOut">
              <a:rPr lang="en-GB"/>
              <a:pPr>
                <a:defRPr/>
              </a:pPr>
              <a:t>04/01/2019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E9AEE9-BA45-4DD2-9F17-FE02D3E4DC2C}" type="slidenum">
              <a:rPr lang="en-GB"/>
              <a:pPr>
                <a:defRPr/>
              </a:pPr>
              <a:t>‹#›</a:t>
            </a:fld>
            <a:endParaRPr lang="en-GB"/>
          </a:p>
        </p:txBody>
      </p:sp>
    </p:spTree>
    <p:extLst>
      <p:ext uri="{BB962C8B-B14F-4D97-AF65-F5344CB8AC3E}">
        <p14:creationId xmlns:p14="http://schemas.microsoft.com/office/powerpoint/2010/main" val="273068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F059FD8-84C4-449F-8897-0F44162DAC12}" type="slidenum">
              <a:rPr lang="en-GB" smtClean="0"/>
              <a:t>2</a:t>
            </a:fld>
            <a:endParaRPr lang="en-GB"/>
          </a:p>
        </p:txBody>
      </p:sp>
    </p:spTree>
    <p:extLst>
      <p:ext uri="{BB962C8B-B14F-4D97-AF65-F5344CB8AC3E}">
        <p14:creationId xmlns:p14="http://schemas.microsoft.com/office/powerpoint/2010/main" val="140258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15</a:t>
            </a:fld>
            <a:endParaRPr lang="en-GB"/>
          </a:p>
        </p:txBody>
      </p:sp>
    </p:spTree>
    <p:extLst>
      <p:ext uri="{BB962C8B-B14F-4D97-AF65-F5344CB8AC3E}">
        <p14:creationId xmlns:p14="http://schemas.microsoft.com/office/powerpoint/2010/main" val="197941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16</a:t>
            </a:fld>
            <a:endParaRPr lang="en-GB"/>
          </a:p>
        </p:txBody>
      </p:sp>
    </p:spTree>
    <p:extLst>
      <p:ext uri="{BB962C8B-B14F-4D97-AF65-F5344CB8AC3E}">
        <p14:creationId xmlns:p14="http://schemas.microsoft.com/office/powerpoint/2010/main" val="228002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graphics,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7</a:t>
            </a:fld>
            <a:endParaRPr lang="en-GB"/>
          </a:p>
        </p:txBody>
      </p:sp>
    </p:spTree>
    <p:extLst>
      <p:ext uri="{BB962C8B-B14F-4D97-AF65-F5344CB8AC3E}">
        <p14:creationId xmlns:p14="http://schemas.microsoft.com/office/powerpoint/2010/main" val="14797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8</a:t>
            </a:fld>
            <a:endParaRPr lang="en-GB"/>
          </a:p>
        </p:txBody>
      </p:sp>
    </p:spTree>
    <p:extLst>
      <p:ext uri="{BB962C8B-B14F-4D97-AF65-F5344CB8AC3E}">
        <p14:creationId xmlns:p14="http://schemas.microsoft.com/office/powerpoint/2010/main" val="405800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9</a:t>
            </a:fld>
            <a:endParaRPr lang="en-GB"/>
          </a:p>
        </p:txBody>
      </p:sp>
    </p:spTree>
    <p:extLst>
      <p:ext uri="{BB962C8B-B14F-4D97-AF65-F5344CB8AC3E}">
        <p14:creationId xmlns:p14="http://schemas.microsoft.com/office/powerpoint/2010/main" val="102076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10</a:t>
            </a:fld>
            <a:endParaRPr lang="en-GB"/>
          </a:p>
        </p:txBody>
      </p:sp>
    </p:spTree>
    <p:extLst>
      <p:ext uri="{BB962C8B-B14F-4D97-AF65-F5344CB8AC3E}">
        <p14:creationId xmlns:p14="http://schemas.microsoft.com/office/powerpoint/2010/main" val="6583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11</a:t>
            </a:fld>
            <a:endParaRPr lang="en-GB"/>
          </a:p>
        </p:txBody>
      </p:sp>
    </p:spTree>
    <p:extLst>
      <p:ext uri="{BB962C8B-B14F-4D97-AF65-F5344CB8AC3E}">
        <p14:creationId xmlns:p14="http://schemas.microsoft.com/office/powerpoint/2010/main" val="18392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12</a:t>
            </a:fld>
            <a:endParaRPr lang="en-GB"/>
          </a:p>
        </p:txBody>
      </p:sp>
    </p:spTree>
    <p:extLst>
      <p:ext uri="{BB962C8B-B14F-4D97-AF65-F5344CB8AC3E}">
        <p14:creationId xmlns:p14="http://schemas.microsoft.com/office/powerpoint/2010/main" val="99812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13</a:t>
            </a:fld>
            <a:endParaRPr lang="en-GB"/>
          </a:p>
        </p:txBody>
      </p:sp>
    </p:spTree>
    <p:extLst>
      <p:ext uri="{BB962C8B-B14F-4D97-AF65-F5344CB8AC3E}">
        <p14:creationId xmlns:p14="http://schemas.microsoft.com/office/powerpoint/2010/main" val="179761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14</a:t>
            </a:fld>
            <a:endParaRPr lang="en-GB"/>
          </a:p>
        </p:txBody>
      </p:sp>
    </p:spTree>
    <p:extLst>
      <p:ext uri="{BB962C8B-B14F-4D97-AF65-F5344CB8AC3E}">
        <p14:creationId xmlns:p14="http://schemas.microsoft.com/office/powerpoint/2010/main" val="303699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pic>
        <p:nvPicPr>
          <p:cNvPr id="10" name="Picture 9" descr="CU0106 CUSC Staff Induction - Presentation_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947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5885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153632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
        <p:nvSpPr>
          <p:cNvPr id="7" name="Content Placeholder 6"/>
          <p:cNvSpPr>
            <a:spLocks noGrp="1"/>
          </p:cNvSpPr>
          <p:nvPr>
            <p:ph sz="quarter" idx="13"/>
          </p:nvPr>
        </p:nvSpPr>
        <p:spPr>
          <a:xfrm>
            <a:off x="468313" y="1484313"/>
            <a:ext cx="4031679" cy="4681537"/>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Content Placeholder 8"/>
          <p:cNvSpPr>
            <a:spLocks noGrp="1"/>
          </p:cNvSpPr>
          <p:nvPr>
            <p:ph sz="quarter" idx="14"/>
          </p:nvPr>
        </p:nvSpPr>
        <p:spPr>
          <a:xfrm>
            <a:off x="4644008" y="1484784"/>
            <a:ext cx="4033267" cy="4681537"/>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pic>
        <p:nvPicPr>
          <p:cNvPr id="10" name="Picture 2" descr="L:\CUC\MARKETING\Images &amp; Logos\CUC landscape logo.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100763"/>
            <a:ext cx="6264275" cy="757237"/>
          </a:xfrm>
          <a:prstGeom prst="rect">
            <a:avLst/>
          </a:prstGeom>
          <a:noFill/>
          <a:ln w="9525">
            <a:noFill/>
            <a:miter lim="800000"/>
            <a:headEnd/>
            <a:tailEnd/>
          </a:ln>
        </p:spPr>
      </p:pic>
      <p:cxnSp>
        <p:nvCxnSpPr>
          <p:cNvPr id="11" name="Straight Connector 10"/>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23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r>
              <a:rPr lang="en-GB"/>
              <a:t>Slide  </a:t>
            </a:r>
            <a:fld id="{35EF31DC-37E0-46A7-B0BE-61665DB0F5C0}" type="slidenum">
              <a:rPr lang="en-GB" smtClean="0"/>
              <a:pPr>
                <a:defRPr/>
              </a:pPr>
              <a:t>‹#›</a:t>
            </a:fld>
            <a:endParaRPr lang="en-GB"/>
          </a:p>
        </p:txBody>
      </p:sp>
      <p:cxnSp>
        <p:nvCxnSpPr>
          <p:cNvPr id="8" name="Straight Connector 7">
            <a:extLst>
              <a:ext uri="{FF2B5EF4-FFF2-40B4-BE49-F238E27FC236}">
                <a16:creationId xmlns:a16="http://schemas.microsoft.com/office/drawing/2014/main" id="{049A28DE-7CAD-4679-81AE-9BBC2FD7C582}"/>
              </a:ext>
            </a:extLst>
          </p:cNvPr>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520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6709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8858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99741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48218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01191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58452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86653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1AF4AF4-47D7-47B6-B9C2-D50DA49E6DAB}" type="slidenum">
              <a:rPr lang="en-GB" smtClean="0"/>
              <a:pPr>
                <a:defRPr/>
              </a:pPr>
              <a:t>‹#›</a:t>
            </a:fld>
            <a:endParaRPr lang="en-GB"/>
          </a:p>
        </p:txBody>
      </p:sp>
      <p:pic>
        <p:nvPicPr>
          <p:cNvPr id="9" name="Picture 8" descr="CU0106 CUSC Staff Induction - Presentation_32.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294459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67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F8791D-CD90-463D-B255-4D6F24984C16}"/>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1</a:t>
            </a:fld>
            <a:endParaRPr lang="en-GB"/>
          </a:p>
        </p:txBody>
      </p:sp>
    </p:spTree>
    <p:extLst>
      <p:ext uri="{BB962C8B-B14F-4D97-AF65-F5344CB8AC3E}">
        <p14:creationId xmlns:p14="http://schemas.microsoft.com/office/powerpoint/2010/main" val="31666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10</a:t>
            </a:fld>
            <a:endParaRPr lang="en-GB"/>
          </a:p>
        </p:txBody>
      </p:sp>
      <p:sp>
        <p:nvSpPr>
          <p:cNvPr id="3" name="Rectangle 2"/>
          <p:cNvSpPr/>
          <p:nvPr/>
        </p:nvSpPr>
        <p:spPr>
          <a:xfrm>
            <a:off x="1493404" y="2924944"/>
            <a:ext cx="5976664" cy="1200329"/>
          </a:xfrm>
          <a:prstGeom prst="rect">
            <a:avLst/>
          </a:prstGeom>
        </p:spPr>
        <p:txBody>
          <a:bodyPr wrap="square">
            <a:spAutoFit/>
          </a:bodyPr>
          <a:lstStyle/>
          <a:p>
            <a:pPr algn="ctr"/>
            <a:r>
              <a:rPr lang="en-GB" sz="7200" b="1" dirty="0" smtClean="0"/>
              <a:t>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61049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11</a:t>
            </a:fld>
            <a:endParaRPr lang="en-GB"/>
          </a:p>
        </p:txBody>
      </p:sp>
      <p:sp>
        <p:nvSpPr>
          <p:cNvPr id="3" name="Rectangle 2"/>
          <p:cNvSpPr/>
          <p:nvPr/>
        </p:nvSpPr>
        <p:spPr>
          <a:xfrm>
            <a:off x="216024" y="2988692"/>
            <a:ext cx="8748464" cy="1200329"/>
          </a:xfrm>
          <a:prstGeom prst="rect">
            <a:avLst/>
          </a:prstGeom>
        </p:spPr>
        <p:txBody>
          <a:bodyPr wrap="square">
            <a:spAutoFit/>
          </a:bodyPr>
          <a:lstStyle/>
          <a:p>
            <a:r>
              <a:rPr lang="en-GB" sz="7200" b="1" dirty="0" smtClean="0"/>
              <a:t>	  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
        <p:nvSpPr>
          <p:cNvPr id="6" name="Rectangle 5"/>
          <p:cNvSpPr/>
          <p:nvPr/>
        </p:nvSpPr>
        <p:spPr>
          <a:xfrm>
            <a:off x="72008" y="4326195"/>
            <a:ext cx="8892480" cy="830997"/>
          </a:xfrm>
          <a:prstGeom prst="rect">
            <a:avLst/>
          </a:prstGeom>
        </p:spPr>
        <p:txBody>
          <a:bodyPr wrap="square">
            <a:spAutoFit/>
          </a:bodyPr>
          <a:lstStyle/>
          <a:p>
            <a:pPr algn="ctr"/>
            <a:r>
              <a:rPr lang="en-GB" sz="4800" b="1" dirty="0" smtClean="0"/>
              <a:t>1001000		1001001		100001</a:t>
            </a:r>
            <a:endParaRPr lang="en-GB" sz="4800" b="1" dirty="0"/>
          </a:p>
        </p:txBody>
      </p:sp>
      <p:sp>
        <p:nvSpPr>
          <p:cNvPr id="7" name="Rectangle 6"/>
          <p:cNvSpPr/>
          <p:nvPr/>
        </p:nvSpPr>
        <p:spPr>
          <a:xfrm>
            <a:off x="107504" y="1926122"/>
            <a:ext cx="8748464" cy="1200329"/>
          </a:xfrm>
          <a:prstGeom prst="rect">
            <a:avLst/>
          </a:prstGeom>
        </p:spPr>
        <p:txBody>
          <a:bodyPr wrap="square">
            <a:spAutoFit/>
          </a:bodyPr>
          <a:lstStyle/>
          <a:p>
            <a:r>
              <a:rPr lang="en-GB" sz="7200" b="1" dirty="0" smtClean="0"/>
              <a:t>	   H					   I				    !</a:t>
            </a:r>
            <a:endParaRPr lang="en-GB" sz="7200" b="1" dirty="0"/>
          </a:p>
        </p:txBody>
      </p:sp>
    </p:spTree>
    <p:extLst>
      <p:ext uri="{BB962C8B-B14F-4D97-AF65-F5344CB8AC3E}">
        <p14:creationId xmlns:p14="http://schemas.microsoft.com/office/powerpoint/2010/main" val="309523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12</a:t>
            </a:fld>
            <a:endParaRPr lang="en-GB"/>
          </a:p>
        </p:txBody>
      </p:sp>
      <p:pic>
        <p:nvPicPr>
          <p:cNvPr id="1026" name="Picture 2" descr="Image result for uk keyboard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784976" cy="2921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555776" y="199056"/>
            <a:ext cx="4572000" cy="1200329"/>
          </a:xfrm>
          <a:prstGeom prst="rect">
            <a:avLst/>
          </a:prstGeom>
        </p:spPr>
        <p:txBody>
          <a:bodyPr>
            <a:spAutoFit/>
          </a:bodyPr>
          <a:lstStyle/>
          <a:p>
            <a:pPr algn="ctr"/>
            <a:r>
              <a:rPr lang="en-GB" sz="7200" b="1" dirty="0" smtClean="0"/>
              <a:t>Abstraction</a:t>
            </a:r>
            <a:endParaRPr lang="en-GB" b="1" dirty="0"/>
          </a:p>
        </p:txBody>
      </p:sp>
    </p:spTree>
    <p:extLst>
      <p:ext uri="{BB962C8B-B14F-4D97-AF65-F5344CB8AC3E}">
        <p14:creationId xmlns:p14="http://schemas.microsoft.com/office/powerpoint/2010/main" val="25536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27584" y="2066552"/>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a:xfrm>
            <a:off x="4183646" y="2636912"/>
            <a:ext cx="4474840" cy="2116831"/>
          </a:xfrm>
        </p:spPr>
        <p:txBody>
          <a:bodyPr>
            <a:normAutofit/>
          </a:bodyPr>
          <a:lstStyle/>
          <a:p>
            <a:pPr marL="0" indent="0" algn="ctr">
              <a:buNone/>
            </a:pPr>
            <a:r>
              <a:rPr lang="en-GB" sz="3600" b="1" dirty="0" smtClean="0"/>
              <a:t>128514</a:t>
            </a:r>
          </a:p>
          <a:p>
            <a:pPr marL="0" indent="0" algn="ctr">
              <a:buNone/>
            </a:pPr>
            <a:endParaRPr lang="en-GB" sz="3600" b="1" dirty="0"/>
          </a:p>
          <a:p>
            <a:pPr marL="0" indent="0" algn="ctr">
              <a:buNone/>
            </a:pPr>
            <a:r>
              <a:rPr lang="en-GB" sz="3600" b="1" dirty="0" smtClean="0"/>
              <a:t>11111011000000010</a:t>
            </a:r>
            <a:endParaRPr lang="en-GB" sz="3600" b="1"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13</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Abstraction</a:t>
            </a:r>
            <a:endParaRPr lang="en-GB" b="1" dirty="0"/>
          </a:p>
        </p:txBody>
      </p:sp>
      <p:sp>
        <p:nvSpPr>
          <p:cNvPr id="7" name="TextBox 6"/>
          <p:cNvSpPr txBox="1"/>
          <p:nvPr/>
        </p:nvSpPr>
        <p:spPr>
          <a:xfrm>
            <a:off x="107504" y="5682741"/>
            <a:ext cx="3348608" cy="523220"/>
          </a:xfrm>
          <a:prstGeom prst="rect">
            <a:avLst/>
          </a:prstGeom>
          <a:noFill/>
        </p:spPr>
        <p:txBody>
          <a:bodyPr wrap="square" rtlCol="0">
            <a:spAutoFit/>
          </a:bodyPr>
          <a:lstStyle/>
          <a:p>
            <a:r>
              <a:rPr lang="en-GB" sz="2800" b="1" dirty="0" smtClean="0"/>
              <a:t>Unicode and UTF-8</a:t>
            </a:r>
            <a:endParaRPr lang="en-GB" sz="2800" b="1" dirty="0"/>
          </a:p>
        </p:txBody>
      </p:sp>
    </p:spTree>
    <p:extLst>
      <p:ext uri="{BB962C8B-B14F-4D97-AF65-F5344CB8AC3E}">
        <p14:creationId xmlns:p14="http://schemas.microsoft.com/office/powerpoint/2010/main" val="206976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14</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RGB</a:t>
            </a:r>
            <a:endParaRPr lang="en-GB" b="1" dirty="0"/>
          </a:p>
        </p:txBody>
      </p:sp>
      <p:pic>
        <p:nvPicPr>
          <p:cNvPr id="3" name="Picture 2"/>
          <p:cNvPicPr>
            <a:picLocks noChangeAspect="1"/>
          </p:cNvPicPr>
          <p:nvPr/>
        </p:nvPicPr>
        <p:blipFill>
          <a:blip r:embed="rId3"/>
          <a:stretch>
            <a:fillRect/>
          </a:stretch>
        </p:blipFill>
        <p:spPr>
          <a:xfrm>
            <a:off x="1259632" y="2822585"/>
            <a:ext cx="3599601" cy="1228794"/>
          </a:xfrm>
          <a:prstGeom prst="rect">
            <a:avLst/>
          </a:prstGeom>
        </p:spPr>
      </p:pic>
      <p:pic>
        <p:nvPicPr>
          <p:cNvPr id="9" name="Picture 8"/>
          <p:cNvPicPr>
            <a:picLocks noChangeAspect="1"/>
          </p:cNvPicPr>
          <p:nvPr/>
        </p:nvPicPr>
        <p:blipFill>
          <a:blip r:embed="rId4"/>
          <a:stretch>
            <a:fillRect/>
          </a:stretch>
        </p:blipFill>
        <p:spPr>
          <a:xfrm>
            <a:off x="7002576" y="2822585"/>
            <a:ext cx="1234847" cy="1228794"/>
          </a:xfrm>
          <a:prstGeom prst="rect">
            <a:avLst/>
          </a:prstGeom>
        </p:spPr>
      </p:pic>
      <p:sp>
        <p:nvSpPr>
          <p:cNvPr id="10" name="TextBox 9"/>
          <p:cNvSpPr txBox="1"/>
          <p:nvPr/>
        </p:nvSpPr>
        <p:spPr>
          <a:xfrm>
            <a:off x="5580112" y="2725768"/>
            <a:ext cx="1133872" cy="1323439"/>
          </a:xfrm>
          <a:prstGeom prst="rect">
            <a:avLst/>
          </a:prstGeom>
          <a:noFill/>
        </p:spPr>
        <p:txBody>
          <a:bodyPr wrap="square" rtlCol="0">
            <a:spAutoFit/>
          </a:bodyPr>
          <a:lstStyle/>
          <a:p>
            <a:r>
              <a:rPr lang="en-GB" sz="8000" b="1" dirty="0" smtClean="0"/>
              <a:t>=</a:t>
            </a:r>
            <a:endParaRPr lang="en-GB" sz="8000" b="1" dirty="0"/>
          </a:p>
        </p:txBody>
      </p:sp>
    </p:spTree>
    <p:extLst>
      <p:ext uri="{BB962C8B-B14F-4D97-AF65-F5344CB8AC3E}">
        <p14:creationId xmlns:p14="http://schemas.microsoft.com/office/powerpoint/2010/main" val="263309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15</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28854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16</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b="1" dirty="0" smtClean="0"/>
              <a:t>ALGORITHMS</a:t>
            </a: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34300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Pseudo Code Explained</a:t>
            </a:r>
          </a:p>
        </p:txBody>
      </p:sp>
      <p:sp>
        <p:nvSpPr>
          <p:cNvPr id="3" name="Content Placeholder 2"/>
          <p:cNvSpPr>
            <a:spLocks noGrp="1"/>
          </p:cNvSpPr>
          <p:nvPr>
            <p:ph idx="1"/>
          </p:nvPr>
        </p:nvSpPr>
        <p:spPr/>
        <p:txBody>
          <a:bodyPr>
            <a:normAutofit fontScale="92500" lnSpcReduction="20000"/>
          </a:bodyPr>
          <a:lstStyle/>
          <a:p>
            <a:r>
              <a:rPr lang="en-GB" b="1" dirty="0"/>
              <a:t>Pseudo Code</a:t>
            </a:r>
          </a:p>
          <a:p>
            <a:pPr lvl="1"/>
            <a:r>
              <a:rPr lang="en-GB" dirty="0"/>
              <a:t>Describes a programming algorithm using a sequence of programing language independent statements. </a:t>
            </a:r>
          </a:p>
          <a:p>
            <a:r>
              <a:rPr lang="en-GB" b="1" dirty="0"/>
              <a:t>Example (Windows Login)</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Prompt user to enter login credentials (Username &amp; Password)</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Verify user’s credentials.</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If user’s credentials are valid display the Windows Desktop else display “Invalid login credentials” message. </a:t>
            </a:r>
          </a:p>
          <a:p>
            <a:pPr marL="914400" lvl="2" indent="0">
              <a:buNone/>
            </a:pPr>
            <a:r>
              <a:rPr lang="en-GB" dirty="0"/>
              <a:t> </a:t>
            </a:r>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17</a:t>
            </a:fld>
            <a:endParaRPr lang="en-GB"/>
          </a:p>
        </p:txBody>
      </p:sp>
    </p:spTree>
    <p:extLst>
      <p:ext uri="{BB962C8B-B14F-4D97-AF65-F5344CB8AC3E}">
        <p14:creationId xmlns:p14="http://schemas.microsoft.com/office/powerpoint/2010/main" val="404811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Activity 1</a:t>
            </a:r>
          </a:p>
        </p:txBody>
      </p:sp>
      <p:sp>
        <p:nvSpPr>
          <p:cNvPr id="3" name="Content Placeholder 2"/>
          <p:cNvSpPr>
            <a:spLocks noGrp="1"/>
          </p:cNvSpPr>
          <p:nvPr>
            <p:ph idx="1"/>
          </p:nvPr>
        </p:nvSpPr>
        <p:spPr/>
        <p:txBody>
          <a:bodyPr/>
          <a:lstStyle/>
          <a:p>
            <a:r>
              <a:rPr lang="en-GB" b="1" dirty="0"/>
              <a:t>Learners to:</a:t>
            </a:r>
          </a:p>
          <a:p>
            <a:pPr lvl="1"/>
            <a:r>
              <a:rPr lang="en-GB" dirty="0"/>
              <a:t>Work in pairs to create pseudo code for making a cup of tea/coffee. (20 mins)</a:t>
            </a:r>
          </a:p>
          <a:p>
            <a:pPr lvl="1"/>
            <a:r>
              <a:rPr lang="en-GB" dirty="0"/>
              <a:t>Review to determine if there are any other alternative ways they could modify their pseudo code to accomplish the same goal. (20 mins)</a:t>
            </a:r>
          </a:p>
          <a:p>
            <a:r>
              <a:rPr lang="en-GB" dirty="0"/>
              <a:t>Tutor to:</a:t>
            </a:r>
          </a:p>
          <a:p>
            <a:pPr lvl="1"/>
            <a:r>
              <a:rPr lang="en-GB" dirty="0"/>
              <a:t>Provide one-to-one guidance and support to learners.</a:t>
            </a:r>
          </a:p>
          <a:p>
            <a:pPr lvl="1"/>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18</a:t>
            </a:fld>
            <a:endParaRPr lang="en-GB"/>
          </a:p>
        </p:txBody>
      </p:sp>
    </p:spTree>
    <p:extLst>
      <p:ext uri="{BB962C8B-B14F-4D97-AF65-F5344CB8AC3E}">
        <p14:creationId xmlns:p14="http://schemas.microsoft.com/office/powerpoint/2010/main" val="49033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A52C-36CA-4721-AE76-FCACF69B03E5}"/>
              </a:ext>
            </a:extLst>
          </p:cNvPr>
          <p:cNvSpPr>
            <a:spLocks noGrp="1"/>
          </p:cNvSpPr>
          <p:nvPr>
            <p:ph type="title"/>
          </p:nvPr>
        </p:nvSpPr>
        <p:spPr/>
        <p:txBody>
          <a:bodyPr/>
          <a:lstStyle/>
          <a:p>
            <a:r>
              <a:rPr lang="en-GB" dirty="0"/>
              <a:t>Logic Gates</a:t>
            </a:r>
          </a:p>
        </p:txBody>
      </p:sp>
      <p:sp>
        <p:nvSpPr>
          <p:cNvPr id="3" name="Content Placeholder 2">
            <a:extLst>
              <a:ext uri="{FF2B5EF4-FFF2-40B4-BE49-F238E27FC236}">
                <a16:creationId xmlns:a16="http://schemas.microsoft.com/office/drawing/2014/main" id="{8BE1F868-888C-4D9A-8858-063EBEA193F9}"/>
              </a:ext>
            </a:extLst>
          </p:cNvPr>
          <p:cNvSpPr>
            <a:spLocks noGrp="1"/>
          </p:cNvSpPr>
          <p:nvPr>
            <p:ph idx="1"/>
          </p:nvPr>
        </p:nvSpPr>
        <p:spPr>
          <a:xfrm>
            <a:off x="457200" y="1600201"/>
            <a:ext cx="8229600" cy="3185232"/>
          </a:xfrm>
        </p:spPr>
        <p:txBody>
          <a:bodyPr>
            <a:normAutofit fontScale="92500" lnSpcReduction="10000"/>
          </a:bodyPr>
          <a:lstStyle/>
          <a:p>
            <a:pPr marL="0" indent="0">
              <a:buNone/>
            </a:pPr>
            <a:r>
              <a:rPr lang="en-GB" dirty="0"/>
              <a:t>A </a:t>
            </a:r>
            <a:r>
              <a:rPr lang="en-GB" b="1" dirty="0"/>
              <a:t>logic gate </a:t>
            </a:r>
            <a:r>
              <a:rPr lang="en-GB" dirty="0"/>
              <a:t>is an elementary building block of a digital circuit, where every terminal is in one of the two binary conditions </a:t>
            </a:r>
            <a:r>
              <a:rPr lang="en-GB" i="1" dirty="0"/>
              <a:t>low</a:t>
            </a:r>
            <a:r>
              <a:rPr lang="en-GB" dirty="0"/>
              <a:t> (0) or </a:t>
            </a:r>
            <a:r>
              <a:rPr lang="en-GB" i="1" dirty="0"/>
              <a:t>high</a:t>
            </a:r>
            <a:r>
              <a:rPr lang="en-GB" dirty="0"/>
              <a:t> (1), represented by different voltage levels.</a:t>
            </a:r>
          </a:p>
          <a:p>
            <a:pPr marL="0" indent="0">
              <a:buNone/>
            </a:pPr>
            <a:r>
              <a:rPr lang="en-GB" dirty="0"/>
              <a:t>A </a:t>
            </a:r>
            <a:r>
              <a:rPr lang="en-GB" b="1" dirty="0"/>
              <a:t>Logic gate </a:t>
            </a:r>
            <a:r>
              <a:rPr lang="en-GB" dirty="0"/>
              <a:t>performs a logical operation on one or more binary inputs and produces a single binary output.</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19E78417-E81E-4A51-A316-C222A2D178FF}"/>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19</a:t>
            </a:fld>
            <a:endParaRPr lang="en-GB"/>
          </a:p>
        </p:txBody>
      </p:sp>
      <p:pic>
        <p:nvPicPr>
          <p:cNvPr id="10" name="Picture 4" descr="/WhatIs/images/and.gif (220 bytes)">
            <a:extLst>
              <a:ext uri="{FF2B5EF4-FFF2-40B4-BE49-F238E27FC236}">
                <a16:creationId xmlns:a16="http://schemas.microsoft.com/office/drawing/2014/main" id="{9260EC0E-AB3B-4151-880F-DB452918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10" y="4923933"/>
            <a:ext cx="1796096" cy="643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Is/images/or.gif (224 bytes)">
            <a:extLst>
              <a:ext uri="{FF2B5EF4-FFF2-40B4-BE49-F238E27FC236}">
                <a16:creationId xmlns:a16="http://schemas.microsoft.com/office/drawing/2014/main" id="{FD180A08-E9F9-4331-8B60-F117588E4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935998"/>
            <a:ext cx="1884832" cy="643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Is/images/not.gif (240 bytes)">
            <a:extLst>
              <a:ext uri="{FF2B5EF4-FFF2-40B4-BE49-F238E27FC236}">
                <a16:creationId xmlns:a16="http://schemas.microsoft.com/office/drawing/2014/main" id="{28B2C663-F165-41F9-8E43-D937E30AC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003" y="4935998"/>
            <a:ext cx="1930803" cy="643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D0EBF6-C3E4-443E-B947-301F50B10D98}"/>
              </a:ext>
            </a:extLst>
          </p:cNvPr>
          <p:cNvSpPr txBox="1"/>
          <p:nvPr/>
        </p:nvSpPr>
        <p:spPr>
          <a:xfrm>
            <a:off x="306357" y="4923933"/>
            <a:ext cx="301686" cy="646331"/>
          </a:xfrm>
          <a:prstGeom prst="rect">
            <a:avLst/>
          </a:prstGeom>
          <a:noFill/>
        </p:spPr>
        <p:txBody>
          <a:bodyPr wrap="none" rtlCol="0">
            <a:spAutoFit/>
          </a:bodyPr>
          <a:lstStyle/>
          <a:p>
            <a:r>
              <a:rPr lang="en-GB" dirty="0"/>
              <a:t>0</a:t>
            </a:r>
          </a:p>
          <a:p>
            <a:r>
              <a:rPr lang="en-GB" dirty="0"/>
              <a:t>1</a:t>
            </a:r>
          </a:p>
        </p:txBody>
      </p:sp>
      <p:sp>
        <p:nvSpPr>
          <p:cNvPr id="14" name="TextBox 13">
            <a:extLst>
              <a:ext uri="{FF2B5EF4-FFF2-40B4-BE49-F238E27FC236}">
                <a16:creationId xmlns:a16="http://schemas.microsoft.com/office/drawing/2014/main" id="{41CFF10A-A378-426A-BC98-DF4A70F6FCCC}"/>
              </a:ext>
            </a:extLst>
          </p:cNvPr>
          <p:cNvSpPr txBox="1"/>
          <p:nvPr/>
        </p:nvSpPr>
        <p:spPr>
          <a:xfrm>
            <a:off x="6200800" y="4921203"/>
            <a:ext cx="301686" cy="646331"/>
          </a:xfrm>
          <a:prstGeom prst="rect">
            <a:avLst/>
          </a:prstGeom>
          <a:noFill/>
        </p:spPr>
        <p:txBody>
          <a:bodyPr wrap="none" rtlCol="0">
            <a:spAutoFit/>
          </a:bodyPr>
          <a:lstStyle/>
          <a:p>
            <a:r>
              <a:rPr lang="en-GB" dirty="0"/>
              <a:t>0</a:t>
            </a:r>
          </a:p>
          <a:p>
            <a:r>
              <a:rPr lang="en-GB" dirty="0"/>
              <a:t>1</a:t>
            </a:r>
          </a:p>
        </p:txBody>
      </p:sp>
      <p:sp>
        <p:nvSpPr>
          <p:cNvPr id="8" name="TextBox 7">
            <a:extLst>
              <a:ext uri="{FF2B5EF4-FFF2-40B4-BE49-F238E27FC236}">
                <a16:creationId xmlns:a16="http://schemas.microsoft.com/office/drawing/2014/main" id="{CBE6F8EC-2D7E-45A7-9C5F-5113750F4031}"/>
              </a:ext>
            </a:extLst>
          </p:cNvPr>
          <p:cNvSpPr txBox="1"/>
          <p:nvPr/>
        </p:nvSpPr>
        <p:spPr>
          <a:xfrm>
            <a:off x="3290904" y="5059702"/>
            <a:ext cx="301686" cy="369332"/>
          </a:xfrm>
          <a:prstGeom prst="rect">
            <a:avLst/>
          </a:prstGeom>
          <a:noFill/>
        </p:spPr>
        <p:txBody>
          <a:bodyPr wrap="none" rtlCol="0">
            <a:spAutoFit/>
          </a:bodyPr>
          <a:lstStyle/>
          <a:p>
            <a:r>
              <a:rPr lang="en-GB" dirty="0"/>
              <a:t>0</a:t>
            </a:r>
          </a:p>
        </p:txBody>
      </p:sp>
      <p:sp>
        <p:nvSpPr>
          <p:cNvPr id="16" name="TextBox 15">
            <a:extLst>
              <a:ext uri="{FF2B5EF4-FFF2-40B4-BE49-F238E27FC236}">
                <a16:creationId xmlns:a16="http://schemas.microsoft.com/office/drawing/2014/main" id="{F4DC48D4-11C4-4475-8149-9BBC5C02AD66}"/>
              </a:ext>
            </a:extLst>
          </p:cNvPr>
          <p:cNvSpPr txBox="1"/>
          <p:nvPr/>
        </p:nvSpPr>
        <p:spPr>
          <a:xfrm>
            <a:off x="5518314" y="5059702"/>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F8B942B6-DE68-4922-90D9-BCD96BFE0C39}"/>
              </a:ext>
            </a:extLst>
          </p:cNvPr>
          <p:cNvSpPr txBox="1"/>
          <p:nvPr/>
        </p:nvSpPr>
        <p:spPr>
          <a:xfrm>
            <a:off x="2531558" y="5043518"/>
            <a:ext cx="301686" cy="369332"/>
          </a:xfrm>
          <a:prstGeom prst="rect">
            <a:avLst/>
          </a:prstGeom>
          <a:noFill/>
        </p:spPr>
        <p:txBody>
          <a:bodyPr wrap="none" rtlCol="0">
            <a:spAutoFit/>
          </a:bodyPr>
          <a:lstStyle/>
          <a:p>
            <a:r>
              <a:rPr lang="en-GB" dirty="0"/>
              <a:t>0</a:t>
            </a:r>
          </a:p>
        </p:txBody>
      </p:sp>
      <p:sp>
        <p:nvSpPr>
          <p:cNvPr id="18" name="TextBox 17">
            <a:extLst>
              <a:ext uri="{FF2B5EF4-FFF2-40B4-BE49-F238E27FC236}">
                <a16:creationId xmlns:a16="http://schemas.microsoft.com/office/drawing/2014/main" id="{656FC448-7F25-4E18-8C97-256C11057FA2}"/>
              </a:ext>
            </a:extLst>
          </p:cNvPr>
          <p:cNvSpPr txBox="1"/>
          <p:nvPr/>
        </p:nvSpPr>
        <p:spPr>
          <a:xfrm>
            <a:off x="8508766" y="5043518"/>
            <a:ext cx="301686" cy="369332"/>
          </a:xfrm>
          <a:prstGeom prst="rect">
            <a:avLst/>
          </a:prstGeom>
          <a:noFill/>
        </p:spPr>
        <p:txBody>
          <a:bodyPr wrap="none" rtlCol="0">
            <a:spAutoFit/>
          </a:bodyPr>
          <a:lstStyle/>
          <a:p>
            <a:r>
              <a:rPr lang="en-GB" dirty="0"/>
              <a:t>1</a:t>
            </a:r>
          </a:p>
        </p:txBody>
      </p:sp>
      <p:sp>
        <p:nvSpPr>
          <p:cNvPr id="11" name="TextBox 10">
            <a:extLst>
              <a:ext uri="{FF2B5EF4-FFF2-40B4-BE49-F238E27FC236}">
                <a16:creationId xmlns:a16="http://schemas.microsoft.com/office/drawing/2014/main" id="{0751789A-9732-489B-AE3A-334F8A9DFC09}"/>
              </a:ext>
            </a:extLst>
          </p:cNvPr>
          <p:cNvSpPr txBox="1"/>
          <p:nvPr/>
        </p:nvSpPr>
        <p:spPr>
          <a:xfrm>
            <a:off x="1039765" y="5595165"/>
            <a:ext cx="1106585" cy="369332"/>
          </a:xfrm>
          <a:prstGeom prst="rect">
            <a:avLst/>
          </a:prstGeom>
          <a:noFill/>
        </p:spPr>
        <p:txBody>
          <a:bodyPr wrap="none" rtlCol="0">
            <a:spAutoFit/>
          </a:bodyPr>
          <a:lstStyle/>
          <a:p>
            <a:r>
              <a:rPr lang="en-GB" dirty="0"/>
              <a:t>AND Gate</a:t>
            </a:r>
          </a:p>
        </p:txBody>
      </p:sp>
      <p:sp>
        <p:nvSpPr>
          <p:cNvPr id="21" name="TextBox 20">
            <a:extLst>
              <a:ext uri="{FF2B5EF4-FFF2-40B4-BE49-F238E27FC236}">
                <a16:creationId xmlns:a16="http://schemas.microsoft.com/office/drawing/2014/main" id="{FBFB32A9-9D6B-45C4-B743-24C0A7F5EC5F}"/>
              </a:ext>
            </a:extLst>
          </p:cNvPr>
          <p:cNvSpPr txBox="1"/>
          <p:nvPr/>
        </p:nvSpPr>
        <p:spPr>
          <a:xfrm>
            <a:off x="4005111" y="5585757"/>
            <a:ext cx="1089144" cy="369332"/>
          </a:xfrm>
          <a:prstGeom prst="rect">
            <a:avLst/>
          </a:prstGeom>
          <a:noFill/>
        </p:spPr>
        <p:txBody>
          <a:bodyPr wrap="none" rtlCol="0">
            <a:spAutoFit/>
          </a:bodyPr>
          <a:lstStyle/>
          <a:p>
            <a:r>
              <a:rPr lang="en-GB" dirty="0"/>
              <a:t>NOT Gate</a:t>
            </a:r>
          </a:p>
        </p:txBody>
      </p:sp>
      <p:sp>
        <p:nvSpPr>
          <p:cNvPr id="22" name="TextBox 21">
            <a:extLst>
              <a:ext uri="{FF2B5EF4-FFF2-40B4-BE49-F238E27FC236}">
                <a16:creationId xmlns:a16="http://schemas.microsoft.com/office/drawing/2014/main" id="{4A3DF762-2501-41FE-920D-F4ED0E5AD70F}"/>
              </a:ext>
            </a:extLst>
          </p:cNvPr>
          <p:cNvSpPr txBox="1"/>
          <p:nvPr/>
        </p:nvSpPr>
        <p:spPr>
          <a:xfrm>
            <a:off x="6898995" y="5565137"/>
            <a:ext cx="959109" cy="369332"/>
          </a:xfrm>
          <a:prstGeom prst="rect">
            <a:avLst/>
          </a:prstGeom>
          <a:noFill/>
        </p:spPr>
        <p:txBody>
          <a:bodyPr wrap="none" rtlCol="0">
            <a:spAutoFit/>
          </a:bodyPr>
          <a:lstStyle/>
          <a:p>
            <a:r>
              <a:rPr lang="en-GB" dirty="0"/>
              <a:t>OR Gate</a:t>
            </a:r>
          </a:p>
        </p:txBody>
      </p:sp>
    </p:spTree>
    <p:extLst>
      <p:ext uri="{BB962C8B-B14F-4D97-AF65-F5344CB8AC3E}">
        <p14:creationId xmlns:p14="http://schemas.microsoft.com/office/powerpoint/2010/main" val="281860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132856"/>
            <a:ext cx="9144000" cy="1512168"/>
          </a:xfrm>
          <a:prstGeom prst="rect">
            <a:avLst/>
          </a:prstGeom>
          <a:solidFill>
            <a:srgbClr val="F8AC00"/>
          </a:solidFill>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en-GB" sz="4800" dirty="0">
                <a:solidFill>
                  <a:schemeClr val="bg1"/>
                </a:solidFill>
                <a:latin typeface="Arial" panose="020B0604020202020204" pitchFamily="34" charset="0"/>
                <a:cs typeface="Arial" panose="020B0604020202020204" pitchFamily="34" charset="0"/>
              </a:rPr>
              <a:t>Problem Solving and Programming</a:t>
            </a:r>
            <a:endParaRPr lang="en-GB" sz="4800" dirty="0">
              <a:solidFill>
                <a:schemeClr val="bg1"/>
              </a:solidFill>
              <a:latin typeface="Calibri" pitchFamily="34" charset="0"/>
              <a:cs typeface="Calibri" pitchFamily="34" charset="0"/>
            </a:endParaRPr>
          </a:p>
        </p:txBody>
      </p:sp>
      <p:sp>
        <p:nvSpPr>
          <p:cNvPr id="5" name="Subtitle 2"/>
          <p:cNvSpPr txBox="1">
            <a:spLocks/>
          </p:cNvSpPr>
          <p:nvPr/>
        </p:nvSpPr>
        <p:spPr>
          <a:xfrm>
            <a:off x="1371600" y="4005064"/>
            <a:ext cx="6400800" cy="2016224"/>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GB" sz="2800" b="1" dirty="0" smtClean="0">
                <a:solidFill>
                  <a:srgbClr val="F8AC00"/>
                </a:solidFill>
                <a:latin typeface="Calibri" pitchFamily="34" charset="0"/>
                <a:cs typeface="Calibri" pitchFamily="34" charset="0"/>
              </a:rPr>
              <a:t>Dr Solomon Amos</a:t>
            </a:r>
          </a:p>
          <a:p>
            <a:pPr algn="ctr"/>
            <a:r>
              <a:rPr lang="en-GB" dirty="0" smtClean="0">
                <a:solidFill>
                  <a:srgbClr val="F8AC00"/>
                </a:solidFill>
                <a:latin typeface="Calibri" pitchFamily="34" charset="0"/>
                <a:cs typeface="Calibri" pitchFamily="34" charset="0"/>
              </a:rPr>
              <a:t>ac8880@coventry.ac.uk</a:t>
            </a:r>
          </a:p>
          <a:p>
            <a:pPr algn="ctr"/>
            <a:endParaRPr lang="en-GB" dirty="0" smtClean="0">
              <a:solidFill>
                <a:srgbClr val="F8AC00"/>
              </a:solidFill>
              <a:latin typeface="Calibri" pitchFamily="34" charset="0"/>
              <a:cs typeface="Calibri" pitchFamily="34" charset="0"/>
            </a:endParaRPr>
          </a:p>
          <a:p>
            <a:pPr algn="ctr"/>
            <a:r>
              <a:rPr lang="en-GB" dirty="0" smtClean="0">
                <a:solidFill>
                  <a:srgbClr val="F8AC00"/>
                </a:solidFill>
                <a:latin typeface="Calibri" pitchFamily="34" charset="0"/>
                <a:cs typeface="Calibri" pitchFamily="34" charset="0"/>
              </a:rPr>
              <a:t>14</a:t>
            </a:r>
            <a:r>
              <a:rPr lang="en-GB" baseline="30000" dirty="0" smtClean="0">
                <a:solidFill>
                  <a:srgbClr val="F8AC00"/>
                </a:solidFill>
                <a:latin typeface="Calibri" pitchFamily="34" charset="0"/>
                <a:cs typeface="Calibri" pitchFamily="34" charset="0"/>
              </a:rPr>
              <a:t>th</a:t>
            </a:r>
            <a:r>
              <a:rPr lang="en-GB" dirty="0" smtClean="0">
                <a:solidFill>
                  <a:srgbClr val="F8AC00"/>
                </a:solidFill>
                <a:latin typeface="Calibri" pitchFamily="34" charset="0"/>
                <a:cs typeface="Calibri" pitchFamily="34" charset="0"/>
              </a:rPr>
              <a:t> January, 2019</a:t>
            </a:r>
            <a:endParaRPr lang="en-GB" dirty="0">
              <a:solidFill>
                <a:srgbClr val="F8AC00"/>
              </a:solidFill>
              <a:latin typeface="Calibri" pitchFamily="34" charset="0"/>
              <a:cs typeface="Calibri" pitchFamily="34" charset="0"/>
            </a:endParaRPr>
          </a:p>
        </p:txBody>
      </p:sp>
    </p:spTree>
    <p:extLst>
      <p:ext uri="{BB962C8B-B14F-4D97-AF65-F5344CB8AC3E}">
        <p14:creationId xmlns:p14="http://schemas.microsoft.com/office/powerpoint/2010/main" val="110735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algebra and logic</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GB" b="1" dirty="0"/>
              <a:t>Boolean algebra</a:t>
            </a:r>
            <a:r>
              <a:rPr lang="en-GB" dirty="0"/>
              <a:t> is a system of mathematics based on logic that has its own set of rules or laws which are used to define and reduce Boolean expressions.</a:t>
            </a:r>
            <a:endParaRPr lang="en-GB" b="1" dirty="0"/>
          </a:p>
          <a:p>
            <a:pPr lvl="1"/>
            <a:r>
              <a:rPr lang="en-GB" dirty="0"/>
              <a:t>Indispensable in the design of computer chips and integrated circuits. </a:t>
            </a:r>
          </a:p>
          <a:p>
            <a:pPr lvl="1"/>
            <a:r>
              <a:rPr lang="en-GB" dirty="0"/>
              <a:t>Fundamental in the understanding and design of computing programs.</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20</a:t>
            </a:fld>
            <a:endParaRPr lang="en-GB"/>
          </a:p>
        </p:txBody>
      </p:sp>
    </p:spTree>
    <p:extLst>
      <p:ext uri="{BB962C8B-B14F-4D97-AF65-F5344CB8AC3E}">
        <p14:creationId xmlns:p14="http://schemas.microsoft.com/office/powerpoint/2010/main" val="3067452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algebra and logic </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57150" indent="0">
              <a:buNone/>
            </a:pPr>
            <a:r>
              <a:rPr lang="en-GB" dirty="0"/>
              <a:t>When dealing with Boolean expressions, we use bit values which represent a logic level “1” or a logic level “0” respectively.</a:t>
            </a:r>
          </a:p>
          <a:p>
            <a:pPr marL="57150" indent="0">
              <a:buNone/>
            </a:pPr>
            <a:endParaRPr lang="en-GB" dirty="0"/>
          </a:p>
          <a:p>
            <a:pPr marL="57150" indent="0">
              <a:buNone/>
            </a:pPr>
            <a:r>
              <a:rPr lang="en-GB" dirty="0"/>
              <a:t>An expression can have an infinite number of variables all labelled individually to represent inputs to the expression. </a:t>
            </a:r>
          </a:p>
          <a:p>
            <a:pPr marL="57150" indent="0">
              <a:buNone/>
            </a:pPr>
            <a:endParaRPr lang="en-GB" dirty="0"/>
          </a:p>
          <a:p>
            <a:pPr marL="57150" indent="0">
              <a:buNone/>
            </a:pPr>
            <a:r>
              <a:rPr lang="en-GB" dirty="0"/>
              <a:t>For example, variables X, Y, Z etc, giving us a logical expression of X + Y = Z, but each variable can ONLY be a 0 or a 1.</a:t>
            </a:r>
            <a:endParaRPr lang="en-GB" sz="3600"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21</a:t>
            </a:fld>
            <a:endParaRPr lang="en-GB"/>
          </a:p>
        </p:txBody>
      </p:sp>
    </p:spTree>
    <p:extLst>
      <p:ext uri="{BB962C8B-B14F-4D97-AF65-F5344CB8AC3E}">
        <p14:creationId xmlns:p14="http://schemas.microsoft.com/office/powerpoint/2010/main" val="28855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Basic Operations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There are three types of </a:t>
            </a:r>
            <a:r>
              <a:rPr lang="en-GB" b="1" dirty="0"/>
              <a:t>operations</a:t>
            </a:r>
            <a:r>
              <a:rPr lang="en-GB" dirty="0"/>
              <a:t>.</a:t>
            </a:r>
          </a:p>
          <a:p>
            <a:pPr marL="0" indent="0">
              <a:buNone/>
            </a:pPr>
            <a:endParaRPr lang="en-GB" dirty="0"/>
          </a:p>
          <a:p>
            <a:pPr marL="514350" indent="-514350">
              <a:buFont typeface="+mj-lt"/>
              <a:buAutoNum type="arabicPeriod"/>
            </a:pPr>
            <a:r>
              <a:rPr lang="en-GB" dirty="0"/>
              <a:t>AND </a:t>
            </a:r>
          </a:p>
          <a:p>
            <a:pPr marL="0" indent="0">
              <a:buNone/>
            </a:pPr>
            <a:r>
              <a:rPr lang="en-GB" dirty="0"/>
              <a:t>Denoted as </a:t>
            </a:r>
            <a:r>
              <a:rPr lang="en-GB" dirty="0">
                <a:solidFill>
                  <a:srgbClr val="FF0000"/>
                </a:solidFill>
              </a:rPr>
              <a:t>∧</a:t>
            </a:r>
            <a:r>
              <a:rPr lang="en-GB" dirty="0"/>
              <a:t>, for example </a:t>
            </a:r>
            <a:r>
              <a:rPr lang="en-GB" dirty="0">
                <a:solidFill>
                  <a:srgbClr val="FF0000"/>
                </a:solidFill>
              </a:rPr>
              <a:t>X ∧ Y</a:t>
            </a:r>
            <a:r>
              <a:rPr lang="en-GB" dirty="0"/>
              <a:t>. AND can also be denoted using a dot </a:t>
            </a:r>
            <a:r>
              <a:rPr lang="en-GB" b="1" dirty="0">
                <a:solidFill>
                  <a:srgbClr val="FF0000"/>
                </a:solidFill>
              </a:rPr>
              <a:t>.</a:t>
            </a:r>
            <a:r>
              <a:rPr lang="en-GB" dirty="0"/>
              <a:t> between variables, as an example </a:t>
            </a:r>
            <a:r>
              <a:rPr lang="en-GB" dirty="0">
                <a:solidFill>
                  <a:srgbClr val="FF0000"/>
                </a:solidFill>
              </a:rPr>
              <a:t>X.Y</a:t>
            </a:r>
            <a:r>
              <a:rPr lang="en-GB" dirty="0"/>
              <a:t>. Alternatively the operator can also be emitted entirely, such as </a:t>
            </a:r>
            <a:r>
              <a:rPr lang="en-GB" dirty="0">
                <a:solidFill>
                  <a:srgbClr val="FF0000"/>
                </a:solidFill>
              </a:rPr>
              <a:t>XY</a:t>
            </a:r>
            <a:r>
              <a:rPr lang="en-GB" dirty="0"/>
              <a:t>. </a:t>
            </a:r>
          </a:p>
          <a:p>
            <a:pPr marL="0" indent="0">
              <a:buNone/>
            </a:pPr>
            <a:endParaRPr lang="en-GB" dirty="0"/>
          </a:p>
          <a:p>
            <a:pPr marL="514350" indent="-514350">
              <a:buFont typeface="+mj-lt"/>
              <a:buAutoNum type="arabicPeriod" startAt="2"/>
            </a:pPr>
            <a:r>
              <a:rPr lang="en-GB" dirty="0"/>
              <a:t>OR </a:t>
            </a:r>
          </a:p>
          <a:p>
            <a:pPr marL="0" indent="0">
              <a:buNone/>
            </a:pPr>
            <a:r>
              <a:rPr lang="en-GB" dirty="0"/>
              <a:t>Denoted as </a:t>
            </a:r>
            <a:r>
              <a:rPr lang="en-GB" dirty="0">
                <a:solidFill>
                  <a:srgbClr val="FF0000"/>
                </a:solidFill>
              </a:rPr>
              <a:t>∨</a:t>
            </a:r>
            <a:r>
              <a:rPr lang="en-GB" dirty="0"/>
              <a:t>, for example </a:t>
            </a:r>
            <a:r>
              <a:rPr lang="en-GB" dirty="0">
                <a:solidFill>
                  <a:srgbClr val="FF0000"/>
                </a:solidFill>
              </a:rPr>
              <a:t>X ∨ Y</a:t>
            </a:r>
            <a:r>
              <a:rPr lang="en-GB" dirty="0"/>
              <a:t>. OR can also be denoted using a plus symbol </a:t>
            </a:r>
            <a:r>
              <a:rPr lang="en-GB" dirty="0">
                <a:solidFill>
                  <a:srgbClr val="FF0000"/>
                </a:solidFill>
              </a:rPr>
              <a:t>+</a:t>
            </a:r>
            <a:r>
              <a:rPr lang="en-GB" dirty="0"/>
              <a:t>, as an example </a:t>
            </a:r>
            <a:r>
              <a:rPr lang="en-GB" dirty="0">
                <a:solidFill>
                  <a:srgbClr val="FF0000"/>
                </a:solidFill>
              </a:rPr>
              <a:t>X + Y</a:t>
            </a:r>
            <a:r>
              <a:rPr lang="en-GB" dirty="0"/>
              <a:t>.</a:t>
            </a:r>
          </a:p>
          <a:p>
            <a:pPr marL="0" indent="0">
              <a:buNone/>
            </a:pPr>
            <a:endParaRPr lang="en-GB" dirty="0"/>
          </a:p>
          <a:p>
            <a:pPr marL="514350" indent="-514350">
              <a:buFont typeface="+mj-lt"/>
              <a:buAutoNum type="arabicPeriod" startAt="3"/>
            </a:pPr>
            <a:r>
              <a:rPr lang="en-GB" dirty="0"/>
              <a:t>NOT </a:t>
            </a:r>
          </a:p>
          <a:p>
            <a:pPr marL="0" indent="0">
              <a:buNone/>
            </a:pPr>
            <a:r>
              <a:rPr lang="en-GB" dirty="0"/>
              <a:t>Denoted as </a:t>
            </a:r>
            <a:r>
              <a:rPr lang="en-GB" dirty="0">
                <a:solidFill>
                  <a:srgbClr val="FF0000"/>
                </a:solidFill>
              </a:rPr>
              <a:t>¬</a:t>
            </a:r>
            <a:r>
              <a:rPr lang="en-GB" b="1" dirty="0"/>
              <a:t>, </a:t>
            </a:r>
            <a:r>
              <a:rPr lang="en-GB" dirty="0"/>
              <a:t>for example </a:t>
            </a:r>
            <a:r>
              <a:rPr lang="en-GB" dirty="0">
                <a:solidFill>
                  <a:srgbClr val="FF0000"/>
                </a:solidFill>
              </a:rPr>
              <a:t>¬A</a:t>
            </a:r>
            <a:r>
              <a:rPr lang="en-GB" dirty="0"/>
              <a: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22</a:t>
            </a:fld>
            <a:endParaRPr lang="en-GB"/>
          </a:p>
        </p:txBody>
      </p:sp>
    </p:spTree>
    <p:extLst>
      <p:ext uri="{BB962C8B-B14F-4D97-AF65-F5344CB8AC3E}">
        <p14:creationId xmlns:p14="http://schemas.microsoft.com/office/powerpoint/2010/main" val="1653993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lnSpcReduction="10000"/>
          </a:bodyPr>
          <a:lstStyle/>
          <a:p>
            <a:pPr marL="0" indent="0">
              <a:buNone/>
            </a:pPr>
            <a:r>
              <a:rPr lang="en-GB" dirty="0"/>
              <a:t>There are six types of </a:t>
            </a:r>
            <a:r>
              <a:rPr lang="en-GB" b="1" dirty="0"/>
              <a:t>Boolean Laws</a:t>
            </a:r>
            <a:r>
              <a:rPr lang="en-GB" dirty="0"/>
              <a:t>.</a:t>
            </a:r>
          </a:p>
          <a:p>
            <a:pPr marL="0" indent="0">
              <a:buNone/>
            </a:pPr>
            <a:endParaRPr lang="en-GB" dirty="0"/>
          </a:p>
          <a:p>
            <a:pPr marL="514350" indent="-514350">
              <a:buFont typeface="+mj-lt"/>
              <a:buAutoNum type="arabicPeriod"/>
            </a:pPr>
            <a:r>
              <a:rPr lang="en-GB" dirty="0"/>
              <a:t>Commutative law</a:t>
            </a:r>
          </a:p>
          <a:p>
            <a:pPr marL="514350" indent="-514350">
              <a:buFont typeface="+mj-lt"/>
              <a:buAutoNum type="arabicPeriod"/>
            </a:pPr>
            <a:r>
              <a:rPr lang="en-GB" dirty="0"/>
              <a:t>Associative law</a:t>
            </a:r>
          </a:p>
          <a:p>
            <a:pPr marL="514350" indent="-514350">
              <a:buFont typeface="+mj-lt"/>
              <a:buAutoNum type="arabicPeriod"/>
            </a:pPr>
            <a:r>
              <a:rPr lang="en-GB" dirty="0"/>
              <a:t>Distributive law</a:t>
            </a:r>
          </a:p>
          <a:p>
            <a:pPr marL="514350" indent="-514350">
              <a:buFont typeface="+mj-lt"/>
              <a:buAutoNum type="arabicPeriod"/>
            </a:pPr>
            <a:r>
              <a:rPr lang="en-GB" dirty="0"/>
              <a:t>AND law</a:t>
            </a:r>
          </a:p>
          <a:p>
            <a:pPr marL="514350" indent="-514350">
              <a:buFont typeface="+mj-lt"/>
              <a:buAutoNum type="arabicPeriod"/>
            </a:pPr>
            <a:r>
              <a:rPr lang="en-GB" dirty="0"/>
              <a:t>OR law</a:t>
            </a:r>
          </a:p>
          <a:p>
            <a:pPr marL="514350" indent="-514350">
              <a:buFont typeface="+mj-lt"/>
              <a:buAutoNum type="arabicPeriod"/>
            </a:pPr>
            <a:r>
              <a:rPr lang="en-GB" dirty="0"/>
              <a:t>INVERSION law</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23</a:t>
            </a:fld>
            <a:endParaRPr lang="en-GB"/>
          </a:p>
        </p:txBody>
      </p:sp>
    </p:spTree>
    <p:extLst>
      <p:ext uri="{BB962C8B-B14F-4D97-AF65-F5344CB8AC3E}">
        <p14:creationId xmlns:p14="http://schemas.microsoft.com/office/powerpoint/2010/main" val="366698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a:t>The</a:t>
            </a:r>
            <a:r>
              <a:rPr lang="en-GB" b="1" dirty="0"/>
              <a:t> Commutative law </a:t>
            </a:r>
            <a:r>
              <a:rPr lang="en-GB" dirty="0"/>
              <a:t>states that changing the sequence of the variables does not have any effect on the output of a logic circuit.</a:t>
            </a:r>
          </a:p>
          <a:p>
            <a:pPr marL="514350" indent="-514350">
              <a:buFont typeface="+mj-lt"/>
              <a:buAutoNum type="arabicPeriod"/>
            </a:pPr>
            <a:endParaRPr lang="en-GB" dirty="0"/>
          </a:p>
          <a:p>
            <a:pPr marL="0" indent="0">
              <a:buNone/>
            </a:pPr>
            <a:r>
              <a:rPr lang="en-GB" dirty="0"/>
              <a:t>Any binary operation which satisfies the following expression is referred to as commutative operation:</a:t>
            </a:r>
          </a:p>
          <a:p>
            <a:pPr marL="0" indent="0" algn="ctr">
              <a:buNone/>
            </a:pPr>
            <a:r>
              <a:rPr lang="en-GB" dirty="0"/>
              <a:t>(</a:t>
            </a:r>
            <a:r>
              <a:rPr lang="en-GB" dirty="0" err="1"/>
              <a:t>i</a:t>
            </a:r>
            <a:r>
              <a:rPr lang="en-GB" dirty="0"/>
              <a:t>.) </a:t>
            </a:r>
            <a:r>
              <a:rPr lang="en-GB" i="1" dirty="0"/>
              <a:t>A.B = B.A</a:t>
            </a:r>
          </a:p>
          <a:p>
            <a:pPr marL="0" indent="0" algn="ctr">
              <a:buNone/>
            </a:pPr>
            <a:r>
              <a:rPr lang="en-GB" dirty="0"/>
              <a:t>(ii.) </a:t>
            </a:r>
            <a:r>
              <a:rPr lang="en-GB" i="1" dirty="0"/>
              <a:t>A+B = B+A</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24</a:t>
            </a:fld>
            <a:endParaRPr lang="en-GB"/>
          </a:p>
        </p:txBody>
      </p:sp>
    </p:spTree>
    <p:extLst>
      <p:ext uri="{BB962C8B-B14F-4D97-AF65-F5344CB8AC3E}">
        <p14:creationId xmlns:p14="http://schemas.microsoft.com/office/powerpoint/2010/main" val="43701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AutoNum type="arabicPeriod" startAt="2"/>
            </a:pPr>
            <a:r>
              <a:rPr lang="en-GB" dirty="0"/>
              <a:t>The</a:t>
            </a:r>
            <a:r>
              <a:rPr lang="en-GB" b="1" dirty="0"/>
              <a:t> Associative law </a:t>
            </a:r>
            <a:r>
              <a:rPr lang="en-GB" dirty="0"/>
              <a:t>states that the order in which the logic operations are performed is irrelevant as their effect is the same.</a:t>
            </a:r>
          </a:p>
          <a:p>
            <a:pPr marL="514350" indent="-514350">
              <a:buAutoNum type="arabicPeriod" startAt="2"/>
            </a:pPr>
            <a:endParaRPr lang="en-GB" b="1" dirty="0"/>
          </a:p>
          <a:p>
            <a:pPr marL="0" indent="0">
              <a:buNone/>
            </a:pPr>
            <a:r>
              <a:rPr lang="en-GB" dirty="0"/>
              <a:t>For example:</a:t>
            </a:r>
          </a:p>
          <a:p>
            <a:pPr marL="0" indent="0" algn="ctr">
              <a:buNone/>
            </a:pPr>
            <a:r>
              <a:rPr lang="en-GB" dirty="0"/>
              <a:t>(</a:t>
            </a:r>
            <a:r>
              <a:rPr lang="en-GB" dirty="0" err="1"/>
              <a:t>i</a:t>
            </a:r>
            <a:r>
              <a:rPr lang="en-GB" dirty="0"/>
              <a:t>.) </a:t>
            </a:r>
            <a:r>
              <a:rPr lang="en-GB" i="1" dirty="0"/>
              <a:t>(A.B).C = A.(B.C)</a:t>
            </a:r>
          </a:p>
          <a:p>
            <a:pPr marL="0" indent="0" algn="ctr">
              <a:buNone/>
            </a:pPr>
            <a:r>
              <a:rPr lang="en-GB" dirty="0"/>
              <a:t>(ii.) </a:t>
            </a:r>
            <a:r>
              <a:rPr lang="en-GB" i="1" dirty="0"/>
              <a:t>(A+B)+C = A+(B+C)</a:t>
            </a: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25</a:t>
            </a:fld>
            <a:endParaRPr lang="en-GB"/>
          </a:p>
        </p:txBody>
      </p:sp>
    </p:spTree>
    <p:extLst>
      <p:ext uri="{BB962C8B-B14F-4D97-AF65-F5344CB8AC3E}">
        <p14:creationId xmlns:p14="http://schemas.microsoft.com/office/powerpoint/2010/main" val="218478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GB" dirty="0"/>
              <a:t>The</a:t>
            </a:r>
            <a:r>
              <a:rPr lang="en-GB" b="1" dirty="0"/>
              <a:t> Distributive law </a:t>
            </a:r>
            <a:r>
              <a:rPr lang="en-GB" dirty="0"/>
              <a:t>states that multiplying a number by a group of numbers added together is the same as doing each multiplication separately.</a:t>
            </a:r>
          </a:p>
          <a:p>
            <a:pPr marL="514350" indent="-514350">
              <a:buFont typeface="Arial"/>
              <a:buAutoNum type="arabicPeriod" startAt="2"/>
            </a:pPr>
            <a:endParaRPr lang="en-GB" b="1" dirty="0"/>
          </a:p>
          <a:p>
            <a:pPr marL="0" indent="0">
              <a:buNone/>
            </a:pPr>
            <a:r>
              <a:rPr lang="en-GB" dirty="0"/>
              <a:t>For example:</a:t>
            </a:r>
          </a:p>
          <a:p>
            <a:pPr marL="0" indent="0" algn="ctr">
              <a:buNone/>
            </a:pPr>
            <a:r>
              <a:rPr lang="en-GB" i="1" dirty="0"/>
              <a:t>A.(B+C) = A.B + A.C</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26</a:t>
            </a:fld>
            <a:endParaRPr lang="en-GB"/>
          </a:p>
        </p:txBody>
      </p:sp>
    </p:spTree>
    <p:extLst>
      <p:ext uri="{BB962C8B-B14F-4D97-AF65-F5344CB8AC3E}">
        <p14:creationId xmlns:p14="http://schemas.microsoft.com/office/powerpoint/2010/main" val="102380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GB" dirty="0"/>
              <a:t>The</a:t>
            </a:r>
            <a:r>
              <a:rPr lang="en-GB" b="1" dirty="0"/>
              <a:t> AND law </a:t>
            </a:r>
            <a:r>
              <a:rPr lang="en-GB" dirty="0"/>
              <a:t>uses the AND operation. </a:t>
            </a:r>
          </a:p>
          <a:p>
            <a:pPr marL="0" indent="0">
              <a:buNone/>
            </a:pPr>
            <a:endParaRPr lang="en-GB" dirty="0"/>
          </a:p>
          <a:p>
            <a:pPr marL="0" indent="0">
              <a:buNone/>
            </a:pPr>
            <a:r>
              <a:rPr lang="en-GB" dirty="0"/>
              <a:t>For example:</a:t>
            </a:r>
          </a:p>
          <a:p>
            <a:pPr marL="0" indent="0" algn="ctr">
              <a:buNone/>
            </a:pPr>
            <a:r>
              <a:rPr lang="en-GB" i="1" dirty="0"/>
              <a:t>(</a:t>
            </a:r>
            <a:r>
              <a:rPr lang="en-GB" i="1" dirty="0" err="1"/>
              <a:t>i</a:t>
            </a:r>
            <a:r>
              <a:rPr lang="en-GB" i="1" dirty="0"/>
              <a:t>.) A.0 = 0 </a:t>
            </a:r>
          </a:p>
          <a:p>
            <a:pPr marL="0" indent="0" algn="ctr">
              <a:buNone/>
            </a:pPr>
            <a:r>
              <a:rPr lang="en-GB" i="1" dirty="0"/>
              <a:t>(ii.) A.1 = A</a:t>
            </a:r>
          </a:p>
          <a:p>
            <a:pPr marL="0" indent="0" algn="ctr">
              <a:buNone/>
            </a:pPr>
            <a:r>
              <a:rPr lang="en-GB" i="1" dirty="0"/>
              <a:t>(iii.) A.A = A</a:t>
            </a:r>
          </a:p>
          <a:p>
            <a:pPr marL="0" indent="0" algn="ctr">
              <a:buNone/>
            </a:pPr>
            <a:r>
              <a:rPr lang="en-GB" i="1" dirty="0"/>
              <a:t>(iv.) A.</a:t>
            </a:r>
            <a:r>
              <a:rPr lang="en-GB" dirty="0"/>
              <a:t>¬A = 0</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27</a:t>
            </a:fld>
            <a:endParaRPr lang="en-GB"/>
          </a:p>
        </p:txBody>
      </p:sp>
    </p:spTree>
    <p:extLst>
      <p:ext uri="{BB962C8B-B14F-4D97-AF65-F5344CB8AC3E}">
        <p14:creationId xmlns:p14="http://schemas.microsoft.com/office/powerpoint/2010/main" val="419017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GB" dirty="0"/>
              <a:t>The</a:t>
            </a:r>
            <a:r>
              <a:rPr lang="en-GB" b="1" dirty="0"/>
              <a:t> OR law </a:t>
            </a:r>
            <a:r>
              <a:rPr lang="en-GB" dirty="0"/>
              <a:t>uses the OR operation. </a:t>
            </a:r>
          </a:p>
          <a:p>
            <a:pPr marL="514350" indent="-514350">
              <a:buFont typeface="+mj-lt"/>
              <a:buAutoNum type="arabicPeriod" startAt="5"/>
            </a:pPr>
            <a:endParaRPr lang="en-GB" dirty="0"/>
          </a:p>
          <a:p>
            <a:pPr marL="0" indent="0">
              <a:buNone/>
            </a:pPr>
            <a:r>
              <a:rPr lang="en-GB" dirty="0"/>
              <a:t>For example:</a:t>
            </a:r>
          </a:p>
          <a:p>
            <a:pPr marL="0" indent="0" algn="ctr">
              <a:buNone/>
            </a:pPr>
            <a:r>
              <a:rPr lang="en-GB" i="1" dirty="0"/>
              <a:t>(</a:t>
            </a:r>
            <a:r>
              <a:rPr lang="en-GB" i="1" dirty="0" err="1"/>
              <a:t>i</a:t>
            </a:r>
            <a:r>
              <a:rPr lang="en-GB" i="1" dirty="0"/>
              <a:t>.) A+0 = A</a:t>
            </a:r>
          </a:p>
          <a:p>
            <a:pPr marL="0" indent="0" algn="ctr">
              <a:buNone/>
            </a:pPr>
            <a:r>
              <a:rPr lang="en-GB" i="1" dirty="0"/>
              <a:t>(ii.) A+1 = 1</a:t>
            </a:r>
          </a:p>
          <a:p>
            <a:pPr marL="0" indent="0" algn="ctr">
              <a:buNone/>
            </a:pPr>
            <a:r>
              <a:rPr lang="en-GB" i="1" dirty="0"/>
              <a:t>(iii.) A+A = A</a:t>
            </a:r>
          </a:p>
          <a:p>
            <a:pPr marL="0" indent="0" algn="ctr">
              <a:buNone/>
            </a:pPr>
            <a:r>
              <a:rPr lang="en-GB" i="1" dirty="0"/>
              <a:t>(iv.) A+</a:t>
            </a:r>
            <a:r>
              <a:rPr lang="en-GB" dirty="0"/>
              <a:t>¬A = 1</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28</a:t>
            </a:fld>
            <a:endParaRPr lang="en-GB"/>
          </a:p>
        </p:txBody>
      </p:sp>
    </p:spTree>
    <p:extLst>
      <p:ext uri="{BB962C8B-B14F-4D97-AF65-F5344CB8AC3E}">
        <p14:creationId xmlns:p14="http://schemas.microsoft.com/office/powerpoint/2010/main" val="4145492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GB" dirty="0"/>
              <a:t>The</a:t>
            </a:r>
            <a:r>
              <a:rPr lang="en-GB" b="1" dirty="0"/>
              <a:t> INVERSION law </a:t>
            </a:r>
            <a:r>
              <a:rPr lang="en-GB" dirty="0"/>
              <a:t>uses the NOT operation. The inversion law states that double inversion of a variable results in the original variable itself.</a:t>
            </a:r>
            <a:endParaRPr lang="en-GB" b="1" dirty="0"/>
          </a:p>
          <a:p>
            <a:pPr marL="0" indent="0">
              <a:buNone/>
            </a:pPr>
            <a:r>
              <a:rPr lang="en-GB" dirty="0"/>
              <a:t>For example:</a:t>
            </a:r>
          </a:p>
          <a:p>
            <a:pPr marL="0" indent="0" algn="ctr">
              <a:buNone/>
            </a:pPr>
            <a:r>
              <a:rPr lang="en-GB" dirty="0"/>
              <a:t>¬¬A = A</a:t>
            </a:r>
            <a:endParaRPr lang="en-GB" i="1" dirty="0"/>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29</a:t>
            </a:fld>
            <a:endParaRPr lang="en-GB"/>
          </a:p>
        </p:txBody>
      </p:sp>
    </p:spTree>
    <p:extLst>
      <p:ext uri="{BB962C8B-B14F-4D97-AF65-F5344CB8AC3E}">
        <p14:creationId xmlns:p14="http://schemas.microsoft.com/office/powerpoint/2010/main" val="381996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Week 1 Learning Objectives</a:t>
            </a:r>
          </a:p>
        </p:txBody>
      </p:sp>
      <p:sp>
        <p:nvSpPr>
          <p:cNvPr id="3" name="Content Placeholder 2"/>
          <p:cNvSpPr>
            <a:spLocks noGrp="1"/>
          </p:cNvSpPr>
          <p:nvPr>
            <p:ph idx="1"/>
          </p:nvPr>
        </p:nvSpPr>
        <p:spPr>
          <a:xfrm>
            <a:off x="457200" y="1600201"/>
            <a:ext cx="8229600" cy="4349080"/>
          </a:xfrm>
        </p:spPr>
        <p:txBody>
          <a:bodyPr>
            <a:normAutofit lnSpcReduction="10000"/>
          </a:bodyPr>
          <a:lstStyle/>
          <a:p>
            <a:pPr marL="514350" indent="-514350">
              <a:buFont typeface="+mj-lt"/>
              <a:buAutoNum type="arabicPeriod"/>
            </a:pPr>
            <a:r>
              <a:rPr lang="en-GB" dirty="0">
                <a:solidFill>
                  <a:srgbClr val="FF0000"/>
                </a:solidFill>
              </a:rPr>
              <a:t>Recognise the essential course documentation.</a:t>
            </a:r>
          </a:p>
          <a:p>
            <a:pPr marL="514350" indent="-514350">
              <a:buFont typeface="+mj-lt"/>
              <a:buAutoNum type="arabicPeriod"/>
            </a:pPr>
            <a:r>
              <a:rPr lang="en-GB" dirty="0">
                <a:solidFill>
                  <a:srgbClr val="FF0000"/>
                </a:solidFill>
              </a:rPr>
              <a:t>Pseudocode.</a:t>
            </a:r>
          </a:p>
          <a:p>
            <a:pPr marL="514350" indent="-514350">
              <a:buFont typeface="+mj-lt"/>
              <a:buAutoNum type="arabicPeriod"/>
            </a:pPr>
            <a:r>
              <a:rPr lang="en-GB" dirty="0">
                <a:solidFill>
                  <a:srgbClr val="FF0000"/>
                </a:solidFill>
              </a:rPr>
              <a:t>Boolean algebra and logic. </a:t>
            </a:r>
          </a:p>
          <a:p>
            <a:pPr marL="514350" indent="-514350">
              <a:buFont typeface="+mj-lt"/>
              <a:buAutoNum type="arabicPeriod"/>
            </a:pPr>
            <a:r>
              <a:rPr lang="en-GB" dirty="0"/>
              <a:t>Programming language types and paradigms.</a:t>
            </a:r>
          </a:p>
          <a:p>
            <a:pPr marL="514350" indent="-514350">
              <a:buFont typeface="+mj-lt"/>
              <a:buAutoNum type="arabicPeriod"/>
            </a:pPr>
            <a:r>
              <a:rPr lang="en-GB" dirty="0"/>
              <a:t>Introduction to Python.</a:t>
            </a:r>
          </a:p>
          <a:p>
            <a:pPr marL="514350" indent="-514350">
              <a:buFont typeface="+mj-lt"/>
              <a:buAutoNum type="arabicPeriod"/>
            </a:pPr>
            <a:r>
              <a:rPr lang="en-GB" dirty="0"/>
              <a:t>Programming fundamentals. 	</a:t>
            </a:r>
          </a:p>
          <a:p>
            <a:pPr marL="514350" indent="-514350">
              <a:buFont typeface="+mj-lt"/>
              <a:buAutoNum type="arabicPeriod"/>
            </a:pPr>
            <a:r>
              <a:rPr lang="en-GB" dirty="0"/>
              <a:t>Introduction to algorithms. 	</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a:t>
            </a:fld>
            <a:endParaRPr lang="en-GB"/>
          </a:p>
        </p:txBody>
      </p:sp>
    </p:spTree>
    <p:extLst>
      <p:ext uri="{BB962C8B-B14F-4D97-AF65-F5344CB8AC3E}">
        <p14:creationId xmlns:p14="http://schemas.microsoft.com/office/powerpoint/2010/main" val="49004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A5A2-0D89-4006-86E4-515449903D51}"/>
              </a:ext>
            </a:extLst>
          </p:cNvPr>
          <p:cNvSpPr>
            <a:spLocks noGrp="1"/>
          </p:cNvSpPr>
          <p:nvPr>
            <p:ph type="title"/>
          </p:nvPr>
        </p:nvSpPr>
        <p:spPr/>
        <p:txBody>
          <a:bodyPr/>
          <a:lstStyle/>
          <a:p>
            <a:r>
              <a:rPr lang="en-GB" dirty="0"/>
              <a:t>Truth Tables</a:t>
            </a:r>
          </a:p>
        </p:txBody>
      </p:sp>
      <p:sp>
        <p:nvSpPr>
          <p:cNvPr id="3" name="Content Placeholder 2">
            <a:extLst>
              <a:ext uri="{FF2B5EF4-FFF2-40B4-BE49-F238E27FC236}">
                <a16:creationId xmlns:a16="http://schemas.microsoft.com/office/drawing/2014/main" id="{D7D8941F-3E6B-4033-A6B5-BE83944DEA18}"/>
              </a:ext>
            </a:extLst>
          </p:cNvPr>
          <p:cNvSpPr>
            <a:spLocks noGrp="1"/>
          </p:cNvSpPr>
          <p:nvPr>
            <p:ph idx="1"/>
          </p:nvPr>
        </p:nvSpPr>
        <p:spPr/>
        <p:txBody>
          <a:bodyPr/>
          <a:lstStyle/>
          <a:p>
            <a:r>
              <a:rPr lang="en-GB" dirty="0"/>
              <a:t>A </a:t>
            </a:r>
            <a:r>
              <a:rPr lang="en-GB" b="1" dirty="0"/>
              <a:t>truth table</a:t>
            </a:r>
            <a:r>
              <a:rPr lang="en-GB" dirty="0"/>
              <a:t> is a mathematical table used in logic—specifically in connection with Boolean algebra, </a:t>
            </a:r>
            <a:r>
              <a:rPr lang="en-GB" dirty="0" err="1"/>
              <a:t>boolean</a:t>
            </a:r>
            <a:r>
              <a:rPr lang="en-GB" dirty="0"/>
              <a:t> functions, and propositional calculus—which sets out the functional values of logical expressions on each of their functional arguments, that is, for each combination of values taken by their logical variables (Enderton, 2001)</a:t>
            </a:r>
          </a:p>
        </p:txBody>
      </p:sp>
      <p:sp>
        <p:nvSpPr>
          <p:cNvPr id="4" name="Slide Number Placeholder 3">
            <a:extLst>
              <a:ext uri="{FF2B5EF4-FFF2-40B4-BE49-F238E27FC236}">
                <a16:creationId xmlns:a16="http://schemas.microsoft.com/office/drawing/2014/main" id="{6F7BCA4F-4630-495D-83AB-9298F997B817}"/>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30</a:t>
            </a:fld>
            <a:endParaRPr lang="en-GB"/>
          </a:p>
        </p:txBody>
      </p:sp>
      <p:sp>
        <p:nvSpPr>
          <p:cNvPr id="5" name="TextBox 4">
            <a:extLst>
              <a:ext uri="{FF2B5EF4-FFF2-40B4-BE49-F238E27FC236}">
                <a16:creationId xmlns:a16="http://schemas.microsoft.com/office/drawing/2014/main" id="{E92A714C-C612-4985-8C25-0D7C710DE44D}"/>
              </a:ext>
            </a:extLst>
          </p:cNvPr>
          <p:cNvSpPr txBox="1"/>
          <p:nvPr/>
        </p:nvSpPr>
        <p:spPr>
          <a:xfrm>
            <a:off x="1403681" y="5849420"/>
            <a:ext cx="7312708" cy="276999"/>
          </a:xfrm>
          <a:prstGeom prst="rect">
            <a:avLst/>
          </a:prstGeom>
          <a:noFill/>
        </p:spPr>
        <p:txBody>
          <a:bodyPr wrap="none" rtlCol="0">
            <a:spAutoFit/>
          </a:bodyPr>
          <a:lstStyle/>
          <a:p>
            <a:r>
              <a:rPr lang="en-GB" sz="1200" dirty="0"/>
              <a:t>Enderton, H. (2001). </a:t>
            </a:r>
            <a:r>
              <a:rPr lang="en-GB" sz="1200" i="1" dirty="0"/>
              <a:t>A Mathematical Introduction to Logic</a:t>
            </a:r>
            <a:r>
              <a:rPr lang="en-GB" sz="1200" dirty="0"/>
              <a:t>, second edition, New York: Harcourt Academic Press.</a:t>
            </a:r>
          </a:p>
        </p:txBody>
      </p:sp>
    </p:spTree>
    <p:extLst>
      <p:ext uri="{BB962C8B-B14F-4D97-AF65-F5344CB8AC3E}">
        <p14:creationId xmlns:p14="http://schemas.microsoft.com/office/powerpoint/2010/main" val="401373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A5A2-0D89-4006-86E4-515449903D51}"/>
              </a:ext>
            </a:extLst>
          </p:cNvPr>
          <p:cNvSpPr>
            <a:spLocks noGrp="1"/>
          </p:cNvSpPr>
          <p:nvPr>
            <p:ph type="title"/>
          </p:nvPr>
        </p:nvSpPr>
        <p:spPr/>
        <p:txBody>
          <a:bodyPr/>
          <a:lstStyle/>
          <a:p>
            <a:r>
              <a:rPr lang="en-GB" dirty="0"/>
              <a:t>Truth Tables</a:t>
            </a:r>
          </a:p>
        </p:txBody>
      </p:sp>
      <p:graphicFrame>
        <p:nvGraphicFramePr>
          <p:cNvPr id="6" name="Content Placeholder 5">
            <a:extLst>
              <a:ext uri="{FF2B5EF4-FFF2-40B4-BE49-F238E27FC236}">
                <a16:creationId xmlns:a16="http://schemas.microsoft.com/office/drawing/2014/main" id="{D036269F-6E43-4D8D-B086-81F7FC4808E5}"/>
              </a:ext>
            </a:extLst>
          </p:cNvPr>
          <p:cNvGraphicFramePr>
            <a:graphicFrameLocks noGrp="1"/>
          </p:cNvGraphicFramePr>
          <p:nvPr>
            <p:ph idx="1"/>
            <p:extLst>
              <p:ext uri="{D42A27DB-BD31-4B8C-83A1-F6EECF244321}">
                <p14:modId xmlns:p14="http://schemas.microsoft.com/office/powerpoint/2010/main" val="3066633138"/>
              </p:ext>
            </p:extLst>
          </p:nvPr>
        </p:nvGraphicFramePr>
        <p:xfrm>
          <a:off x="2743200" y="2680320"/>
          <a:ext cx="3657600" cy="1828800"/>
        </p:xfrm>
        <a:graphic>
          <a:graphicData uri="http://schemas.openxmlformats.org/drawingml/2006/table">
            <a:tbl>
              <a:tblPr>
                <a:tableStyleId>{2D5ABB26-0587-4C30-8999-92F81FD0307C}</a:tableStyleId>
              </a:tblPr>
              <a:tblGrid>
                <a:gridCol w="914400">
                  <a:extLst>
                    <a:ext uri="{9D8B030D-6E8A-4147-A177-3AD203B41FA5}">
                      <a16:colId xmlns:a16="http://schemas.microsoft.com/office/drawing/2014/main" val="3867821940"/>
                    </a:ext>
                  </a:extLst>
                </a:gridCol>
                <a:gridCol w="914400">
                  <a:extLst>
                    <a:ext uri="{9D8B030D-6E8A-4147-A177-3AD203B41FA5}">
                      <a16:colId xmlns:a16="http://schemas.microsoft.com/office/drawing/2014/main" val="85286425"/>
                    </a:ext>
                  </a:extLst>
                </a:gridCol>
                <a:gridCol w="914400">
                  <a:extLst>
                    <a:ext uri="{9D8B030D-6E8A-4147-A177-3AD203B41FA5}">
                      <a16:colId xmlns:a16="http://schemas.microsoft.com/office/drawing/2014/main" val="2281347697"/>
                    </a:ext>
                  </a:extLst>
                </a:gridCol>
                <a:gridCol w="914400">
                  <a:extLst>
                    <a:ext uri="{9D8B030D-6E8A-4147-A177-3AD203B41FA5}">
                      <a16:colId xmlns:a16="http://schemas.microsoft.com/office/drawing/2014/main" val="204029987"/>
                    </a:ext>
                  </a:extLst>
                </a:gridCol>
              </a:tblGrid>
              <a:tr h="0">
                <a:tc>
                  <a:txBody>
                    <a:bodyPr/>
                    <a:lstStyle/>
                    <a:p>
                      <a:pPr algn="ctr"/>
                      <a:r>
                        <a:rPr lang="en-GB" dirty="0">
                          <a:effectLst/>
                        </a:rPr>
                        <a:t>P</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P.Q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P+Q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794885"/>
                  </a:ext>
                </a:extLst>
              </a:tr>
              <a:tr h="0">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6529319"/>
                  </a:ext>
                </a:extLst>
              </a:tr>
              <a:tr h="0">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4372796"/>
                  </a:ext>
                </a:extLst>
              </a:tr>
              <a:tr h="0">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82234389"/>
                  </a:ext>
                </a:extLst>
              </a:tr>
              <a:tr h="0">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8332814"/>
                  </a:ext>
                </a:extLst>
              </a:tr>
            </a:tbl>
          </a:graphicData>
        </a:graphic>
      </p:graphicFrame>
      <p:sp>
        <p:nvSpPr>
          <p:cNvPr id="4" name="Slide Number Placeholder 3">
            <a:extLst>
              <a:ext uri="{FF2B5EF4-FFF2-40B4-BE49-F238E27FC236}">
                <a16:creationId xmlns:a16="http://schemas.microsoft.com/office/drawing/2014/main" id="{6F7BCA4F-4630-495D-83AB-9298F997B817}"/>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31</a:t>
            </a:fld>
            <a:endParaRPr lang="en-GB"/>
          </a:p>
        </p:txBody>
      </p:sp>
      <p:sp>
        <p:nvSpPr>
          <p:cNvPr id="7" name="Content Placeholder 2">
            <a:extLst>
              <a:ext uri="{FF2B5EF4-FFF2-40B4-BE49-F238E27FC236}">
                <a16:creationId xmlns:a16="http://schemas.microsoft.com/office/drawing/2014/main" id="{2864CF87-716C-4451-B08D-E186786B67BD}"/>
              </a:ext>
            </a:extLst>
          </p:cNvPr>
          <p:cNvSpPr txBox="1">
            <a:spLocks/>
          </p:cNvSpPr>
          <p:nvPr/>
        </p:nvSpPr>
        <p:spPr>
          <a:xfrm>
            <a:off x="457200" y="1600201"/>
            <a:ext cx="8229600" cy="452596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t>Basic logical operators: The truth table below defines the AND </a:t>
            </a:r>
            <a:r>
              <a:rPr lang="en-GB" dirty="0" err="1"/>
              <a:t>and</a:t>
            </a:r>
            <a:r>
              <a:rPr lang="en-GB" dirty="0"/>
              <a:t> OR functions, where </a:t>
            </a:r>
            <a:r>
              <a:rPr lang="en-GB" dirty="0">
                <a:solidFill>
                  <a:srgbClr val="FF0000"/>
                </a:solidFill>
              </a:rPr>
              <a:t>T</a:t>
            </a:r>
            <a:r>
              <a:rPr lang="en-GB" dirty="0"/>
              <a:t> denotes </a:t>
            </a:r>
            <a:r>
              <a:rPr lang="en-GB" dirty="0">
                <a:solidFill>
                  <a:srgbClr val="FF0000"/>
                </a:solidFill>
              </a:rPr>
              <a:t>True</a:t>
            </a:r>
            <a:r>
              <a:rPr lang="en-GB" dirty="0"/>
              <a:t> and </a:t>
            </a:r>
            <a:r>
              <a:rPr lang="en-GB" dirty="0">
                <a:solidFill>
                  <a:srgbClr val="FF0000"/>
                </a:solidFill>
              </a:rPr>
              <a:t>F</a:t>
            </a:r>
            <a:r>
              <a:rPr lang="en-GB" dirty="0"/>
              <a:t> denotes </a:t>
            </a:r>
            <a:r>
              <a:rPr lang="en-GB" dirty="0">
                <a:solidFill>
                  <a:srgbClr val="FF0000"/>
                </a:solidFill>
              </a:rPr>
              <a:t>False</a:t>
            </a:r>
            <a:r>
              <a:rPr lang="en-GB" dirty="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Referring to the table, the Boolean statement </a:t>
            </a:r>
            <a:r>
              <a:rPr lang="en-GB" dirty="0">
                <a:solidFill>
                  <a:srgbClr val="FF0000"/>
                </a:solidFill>
              </a:rPr>
              <a:t>X.Y</a:t>
            </a:r>
            <a:r>
              <a:rPr lang="en-GB" dirty="0"/>
              <a:t> evaluates as </a:t>
            </a:r>
            <a:r>
              <a:rPr lang="en-GB" dirty="0">
                <a:solidFill>
                  <a:srgbClr val="FF0000"/>
                </a:solidFill>
              </a:rPr>
              <a:t>True</a:t>
            </a:r>
            <a:r>
              <a:rPr lang="en-GB" dirty="0"/>
              <a:t> if </a:t>
            </a:r>
            <a:r>
              <a:rPr lang="en-GB" dirty="0">
                <a:solidFill>
                  <a:srgbClr val="FF0000"/>
                </a:solidFill>
              </a:rPr>
              <a:t>X</a:t>
            </a:r>
            <a:r>
              <a:rPr lang="en-GB" dirty="0"/>
              <a:t> is </a:t>
            </a:r>
            <a:r>
              <a:rPr lang="en-GB" dirty="0">
                <a:solidFill>
                  <a:srgbClr val="FF0000"/>
                </a:solidFill>
              </a:rPr>
              <a:t>True</a:t>
            </a:r>
            <a:r>
              <a:rPr lang="en-GB" dirty="0"/>
              <a:t> and </a:t>
            </a:r>
            <a:r>
              <a:rPr lang="en-GB" dirty="0">
                <a:solidFill>
                  <a:srgbClr val="FF0000"/>
                </a:solidFill>
              </a:rPr>
              <a:t>Y</a:t>
            </a:r>
            <a:r>
              <a:rPr lang="en-GB" dirty="0"/>
              <a:t> is </a:t>
            </a:r>
            <a:r>
              <a:rPr lang="en-GB" dirty="0">
                <a:solidFill>
                  <a:srgbClr val="FF0000"/>
                </a:solidFill>
              </a:rPr>
              <a:t>True</a:t>
            </a:r>
            <a:r>
              <a:rPr lang="en-GB" dirty="0"/>
              <a:t>. </a:t>
            </a:r>
          </a:p>
          <a:p>
            <a:pPr marL="0" indent="0">
              <a:buNone/>
            </a:pPr>
            <a:r>
              <a:rPr lang="en-GB" dirty="0"/>
              <a:t>If either </a:t>
            </a:r>
            <a:r>
              <a:rPr lang="en-GB" dirty="0">
                <a:solidFill>
                  <a:srgbClr val="FF0000"/>
                </a:solidFill>
              </a:rPr>
              <a:t>X</a:t>
            </a:r>
            <a:r>
              <a:rPr lang="en-GB" dirty="0"/>
              <a:t> and/or </a:t>
            </a:r>
            <a:r>
              <a:rPr lang="en-GB" dirty="0">
                <a:solidFill>
                  <a:srgbClr val="FF0000"/>
                </a:solidFill>
              </a:rPr>
              <a:t>Y</a:t>
            </a:r>
            <a:r>
              <a:rPr lang="en-GB" dirty="0"/>
              <a:t> is </a:t>
            </a:r>
            <a:r>
              <a:rPr lang="en-GB" dirty="0">
                <a:solidFill>
                  <a:srgbClr val="FF0000"/>
                </a:solidFill>
              </a:rPr>
              <a:t>False</a:t>
            </a:r>
            <a:r>
              <a:rPr lang="en-GB" dirty="0"/>
              <a:t>, then the statement </a:t>
            </a:r>
            <a:r>
              <a:rPr lang="en-GB" dirty="0">
                <a:solidFill>
                  <a:srgbClr val="FF0000"/>
                </a:solidFill>
              </a:rPr>
              <a:t>X.Y</a:t>
            </a:r>
            <a:r>
              <a:rPr lang="en-GB" dirty="0"/>
              <a:t> evaluates to </a:t>
            </a:r>
            <a:r>
              <a:rPr lang="en-GB" dirty="0">
                <a:solidFill>
                  <a:srgbClr val="FF0000"/>
                </a:solidFill>
              </a:rPr>
              <a:t>False</a:t>
            </a:r>
            <a:r>
              <a:rPr lang="en-GB" dirty="0"/>
              <a:t>.</a:t>
            </a:r>
          </a:p>
        </p:txBody>
      </p:sp>
    </p:spTree>
    <p:extLst>
      <p:ext uri="{BB962C8B-B14F-4D97-AF65-F5344CB8AC3E}">
        <p14:creationId xmlns:p14="http://schemas.microsoft.com/office/powerpoint/2010/main" val="362523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1 Learning Objectives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Understand the following course documents:</a:t>
            </a:r>
          </a:p>
          <a:p>
            <a:pPr marL="914400" lvl="1" indent="-514350">
              <a:buClr>
                <a:srgbClr val="FCC235"/>
              </a:buClr>
              <a:buFont typeface="Arial" panose="020B0604020202020204" pitchFamily="34" charset="0"/>
              <a:buChar char="•"/>
            </a:pPr>
            <a:r>
              <a:rPr lang="en-GB" dirty="0"/>
              <a:t>Module Information Descriptor (MID) </a:t>
            </a:r>
          </a:p>
          <a:p>
            <a:pPr marL="914400" lvl="1" indent="-514350">
              <a:buClr>
                <a:srgbClr val="FCC235"/>
              </a:buClr>
              <a:buFont typeface="Arial" panose="020B0604020202020204" pitchFamily="34" charset="0"/>
              <a:buChar char="•"/>
            </a:pPr>
            <a:r>
              <a:rPr lang="en-GB" dirty="0"/>
              <a:t>Scheme of Work (Sow)</a:t>
            </a:r>
          </a:p>
          <a:p>
            <a:pPr marL="914400" lvl="1" indent="-514350">
              <a:buClr>
                <a:srgbClr val="FCC235"/>
              </a:buClr>
              <a:buFont typeface="Arial" panose="020B0604020202020204" pitchFamily="34" charset="0"/>
              <a:buChar char="•"/>
            </a:pPr>
            <a:r>
              <a:rPr lang="en-GB" dirty="0"/>
              <a:t>Essential &amp; Recommended Reading List.</a:t>
            </a:r>
          </a:p>
          <a:p>
            <a:pPr marL="914400" lvl="1" indent="-514350">
              <a:buClr>
                <a:srgbClr val="FCC235"/>
              </a:buClr>
              <a:buFont typeface="Arial" panose="020B0604020202020204" pitchFamily="34" charset="0"/>
              <a:buChar char="•"/>
            </a:pPr>
            <a:r>
              <a:rPr lang="en-GB" dirty="0"/>
              <a:t>1st Assignment Brief </a:t>
            </a:r>
          </a:p>
          <a:p>
            <a:pPr marL="914400" lvl="1" indent="-514350">
              <a:buClr>
                <a:srgbClr val="FCC235"/>
              </a:buClr>
              <a:buFont typeface="Arial" panose="020B0604020202020204" pitchFamily="34" charset="0"/>
              <a:buChar char="•"/>
            </a:pPr>
            <a:r>
              <a:rPr lang="en-GB" dirty="0"/>
              <a:t>CU-Harvard referencing guides</a:t>
            </a:r>
          </a:p>
          <a:p>
            <a:pPr marL="514350" indent="-514350">
              <a:buFont typeface="+mj-lt"/>
              <a:buAutoNum type="arabicPeriod"/>
            </a:pPr>
            <a:r>
              <a:rPr lang="en-GB" dirty="0"/>
              <a:t>Boolean algebra and logic. </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4</a:t>
            </a:fld>
            <a:endParaRPr lang="en-GB"/>
          </a:p>
        </p:txBody>
      </p:sp>
    </p:spTree>
    <p:extLst>
      <p:ext uri="{BB962C8B-B14F-4D97-AF65-F5344CB8AC3E}">
        <p14:creationId xmlns:p14="http://schemas.microsoft.com/office/powerpoint/2010/main" val="23631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Understand the course documents</a:t>
            </a:r>
          </a:p>
        </p:txBody>
      </p:sp>
      <p:sp>
        <p:nvSpPr>
          <p:cNvPr id="3" name="Content Placeholder 2"/>
          <p:cNvSpPr>
            <a:spLocks noGrp="1"/>
          </p:cNvSpPr>
          <p:nvPr>
            <p:ph idx="1"/>
          </p:nvPr>
        </p:nvSpPr>
        <p:spPr>
          <a:xfrm>
            <a:off x="457200" y="1600201"/>
            <a:ext cx="8229600" cy="4205064"/>
          </a:xfrm>
        </p:spPr>
        <p:txBody>
          <a:bodyPr>
            <a:normAutofit lnSpcReduction="10000"/>
          </a:bodyPr>
          <a:lstStyle/>
          <a:p>
            <a:r>
              <a:rPr lang="en-GB" b="1" dirty="0"/>
              <a:t>Module Information Descriptor (MID)</a:t>
            </a:r>
          </a:p>
          <a:p>
            <a:pPr lvl="1">
              <a:buClr>
                <a:srgbClr val="FCC235"/>
              </a:buClr>
              <a:buFont typeface="Arial" panose="020B0604020202020204" pitchFamily="34" charset="0"/>
              <a:buChar char="•"/>
            </a:pPr>
            <a:r>
              <a:rPr lang="en-GB" dirty="0"/>
              <a:t>Intended Module Learning Outcomes (MLOs)</a:t>
            </a:r>
          </a:p>
          <a:p>
            <a:pPr lvl="1">
              <a:buClr>
                <a:srgbClr val="FCC235"/>
              </a:buClr>
              <a:buFont typeface="Arial" panose="020B0604020202020204" pitchFamily="34" charset="0"/>
              <a:buChar char="•"/>
            </a:pPr>
            <a:r>
              <a:rPr lang="en-GB" dirty="0"/>
              <a:t>Indicative Content</a:t>
            </a:r>
          </a:p>
          <a:p>
            <a:pPr lvl="1">
              <a:buClr>
                <a:srgbClr val="FCC235"/>
              </a:buClr>
              <a:buFont typeface="Arial" panose="020B0604020202020204" pitchFamily="34" charset="0"/>
              <a:buChar char="•"/>
            </a:pPr>
            <a:r>
              <a:rPr lang="en-GB" dirty="0"/>
              <a:t>Reading List (Essential &amp; Recommended)</a:t>
            </a:r>
          </a:p>
          <a:p>
            <a:r>
              <a:rPr lang="en-GB" b="1" dirty="0"/>
              <a:t>Scheme of Work (SOW)</a:t>
            </a:r>
          </a:p>
          <a:p>
            <a:pPr lvl="1"/>
            <a:r>
              <a:rPr lang="en-GB" dirty="0"/>
              <a:t>Subject matter taught for each session. </a:t>
            </a:r>
          </a:p>
          <a:p>
            <a:r>
              <a:rPr lang="en-GB" b="1" dirty="0"/>
              <a:t>Assignment Brief (including template)</a:t>
            </a:r>
          </a:p>
          <a:p>
            <a:pPr lvl="1"/>
            <a:r>
              <a:rPr lang="en-GB" dirty="0"/>
              <a:t>Requirement specifications for your assignment.  </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5</a:t>
            </a:fld>
            <a:endParaRPr lang="en-GB"/>
          </a:p>
        </p:txBody>
      </p:sp>
    </p:spTree>
    <p:extLst>
      <p:ext uri="{BB962C8B-B14F-4D97-AF65-F5344CB8AC3E}">
        <p14:creationId xmlns:p14="http://schemas.microsoft.com/office/powerpoint/2010/main" val="332409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4800" b="1" dirty="0">
                <a:solidFill>
                  <a:srgbClr val="002060"/>
                </a:solidFill>
              </a:rPr>
              <a:t>What ultimately matters in this </a:t>
            </a:r>
            <a:r>
              <a:rPr lang="en-GB" sz="4800" b="1" dirty="0" smtClean="0">
                <a:solidFill>
                  <a:srgbClr val="002060"/>
                </a:solidFill>
              </a:rPr>
              <a:t>course </a:t>
            </a:r>
            <a:r>
              <a:rPr lang="en-GB" sz="4800" b="1" dirty="0">
                <a:solidFill>
                  <a:srgbClr val="002060"/>
                </a:solidFill>
              </a:rPr>
              <a:t>is not so much where you end up relative to your classmates but where </a:t>
            </a:r>
            <a:r>
              <a:rPr lang="en-GB" sz="4800" b="1" dirty="0" smtClean="0">
                <a:solidFill>
                  <a:srgbClr val="002060"/>
                </a:solidFill>
              </a:rPr>
              <a:t>you, in </a:t>
            </a:r>
            <a:r>
              <a:rPr lang="en-GB" sz="4800" b="1" dirty="0">
                <a:solidFill>
                  <a:srgbClr val="002060"/>
                </a:solidFill>
              </a:rPr>
              <a:t>Week 6</a:t>
            </a:r>
            <a:r>
              <a:rPr lang="en-GB" sz="4800" b="1" dirty="0" smtClean="0">
                <a:solidFill>
                  <a:srgbClr val="002060"/>
                </a:solidFill>
              </a:rPr>
              <a:t>, </a:t>
            </a:r>
            <a:r>
              <a:rPr lang="en-GB" sz="4800" b="1" dirty="0">
                <a:solidFill>
                  <a:srgbClr val="002060"/>
                </a:solidFill>
              </a:rPr>
              <a:t>end up relative to yourself in Week </a:t>
            </a:r>
            <a:r>
              <a:rPr lang="en-GB" sz="4800" b="1" dirty="0" smtClean="0">
                <a:solidFill>
                  <a:srgbClr val="002060"/>
                </a:solidFill>
              </a:rPr>
              <a:t>1</a:t>
            </a:r>
            <a:endParaRPr lang="en-GB" sz="48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6</a:t>
            </a:fld>
            <a:endParaRPr lang="en-GB"/>
          </a:p>
        </p:txBody>
      </p:sp>
    </p:spTree>
    <p:extLst>
      <p:ext uri="{BB962C8B-B14F-4D97-AF65-F5344CB8AC3E}">
        <p14:creationId xmlns:p14="http://schemas.microsoft.com/office/powerpoint/2010/main" val="266291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11500" b="1" dirty="0" smtClean="0">
                <a:solidFill>
                  <a:srgbClr val="002060"/>
                </a:solidFill>
              </a:rPr>
              <a:t>Problem Solving</a:t>
            </a:r>
            <a:endParaRPr lang="en-GB" sz="115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7</a:t>
            </a:fld>
            <a:endParaRPr lang="en-GB"/>
          </a:p>
        </p:txBody>
      </p:sp>
    </p:spTree>
    <p:extLst>
      <p:ext uri="{BB962C8B-B14F-4D97-AF65-F5344CB8AC3E}">
        <p14:creationId xmlns:p14="http://schemas.microsoft.com/office/powerpoint/2010/main" val="374370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8</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63355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9</a:t>
            </a:fld>
            <a:endParaRPr lang="en-GB"/>
          </a:p>
        </p:txBody>
      </p:sp>
      <p:sp>
        <p:nvSpPr>
          <p:cNvPr id="3" name="Rectangle 2"/>
          <p:cNvSpPr/>
          <p:nvPr/>
        </p:nvSpPr>
        <p:spPr>
          <a:xfrm>
            <a:off x="323528" y="2996952"/>
            <a:ext cx="8640960" cy="1077218"/>
          </a:xfrm>
          <a:prstGeom prst="rect">
            <a:avLst/>
          </a:prstGeom>
        </p:spPr>
        <p:txBody>
          <a:bodyPr wrap="square">
            <a:spAutoFit/>
          </a:bodyPr>
          <a:lstStyle/>
          <a:p>
            <a:pPr algn="ctr"/>
            <a:r>
              <a:rPr lang="en-GB" sz="3200" b="1" dirty="0" smtClean="0"/>
              <a:t>A		B		C		D		E		F		G		H		I	...</a:t>
            </a:r>
            <a:endParaRPr lang="en-GB" sz="3200" b="1" dirty="0"/>
          </a:p>
          <a:p>
            <a:pPr algn="ctr"/>
            <a:r>
              <a:rPr lang="en-GB" sz="3200" b="1" dirty="0" smtClean="0"/>
              <a:t>65		66		67		68		69		70		71		72		73	 ...</a:t>
            </a:r>
            <a:endParaRPr lang="en-GB" sz="3200" b="1" dirty="0"/>
          </a:p>
        </p:txBody>
      </p:sp>
      <p:sp>
        <p:nvSpPr>
          <p:cNvPr id="5" name="Rectangle 4"/>
          <p:cNvSpPr/>
          <p:nvPr/>
        </p:nvSpPr>
        <p:spPr>
          <a:xfrm>
            <a:off x="2123728" y="1108435"/>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3892215879"/>
      </p:ext>
    </p:extLst>
  </p:cSld>
  <p:clrMapOvr>
    <a:masterClrMapping/>
  </p:clrMapOvr>
</p:sld>
</file>

<file path=ppt/theme/theme1.xml><?xml version="1.0" encoding="utf-8"?>
<a:theme xmlns:a="http://schemas.openxmlformats.org/drawingml/2006/main" name="Presentation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Theme" id="{184533EF-AA57-4D33-B538-2A948E5ADDBB}" vid="{A7067142-C947-48B7-BBF4-4D8363E79A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15777</TotalTime>
  <Words>1926</Words>
  <Application>Microsoft Office PowerPoint</Application>
  <PresentationFormat>On-screen Show (4:3)</PresentationFormat>
  <Paragraphs>241</Paragraphs>
  <Slides>31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PresentationTheme</vt:lpstr>
      <vt:lpstr>PowerPoint Presentation</vt:lpstr>
      <vt:lpstr>PowerPoint Presentation</vt:lpstr>
      <vt:lpstr>Week 1 Learning Objectives</vt:lpstr>
      <vt:lpstr>Day 1 Learning Objectives</vt:lpstr>
      <vt:lpstr>Understand the course documents</vt:lpstr>
      <vt:lpstr>PowerPoint Presentation</vt:lpstr>
      <vt:lpstr>PowerPoint Presentation</vt:lpstr>
      <vt:lpstr>Problem Solving</vt:lpstr>
      <vt:lpstr>PowerPoint Presentation</vt:lpstr>
      <vt:lpstr>PowerPoint Presentation</vt:lpstr>
      <vt:lpstr>PowerPoint Presentation</vt:lpstr>
      <vt:lpstr>PowerPoint Presentation</vt:lpstr>
      <vt:lpstr>PowerPoint Presentation</vt:lpstr>
      <vt:lpstr>PowerPoint Presentation</vt:lpstr>
      <vt:lpstr>Problem Solving</vt:lpstr>
      <vt:lpstr>Problem Solving</vt:lpstr>
      <vt:lpstr>Pseudo Code Explained</vt:lpstr>
      <vt:lpstr>Learning Activity 1</vt:lpstr>
      <vt:lpstr>Logic Gates</vt:lpstr>
      <vt:lpstr>Boolean algebra and logic</vt:lpstr>
      <vt:lpstr>Boolean algebra and logic </vt:lpstr>
      <vt:lpstr>Basic Operations</vt:lpstr>
      <vt:lpstr>Boolean Laws</vt:lpstr>
      <vt:lpstr>Boolean Laws</vt:lpstr>
      <vt:lpstr>Boolean Laws</vt:lpstr>
      <vt:lpstr>Boolean Laws</vt:lpstr>
      <vt:lpstr>Boolean Laws</vt:lpstr>
      <vt:lpstr>Boolean Laws</vt:lpstr>
      <vt:lpstr>Boolean Laws</vt:lpstr>
      <vt:lpstr>Truth Tables</vt:lpstr>
      <vt:lpstr>Truth Tables</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ab2590;Emmanuel Hemmings</dc:creator>
  <cp:lastModifiedBy>Solomon Amos</cp:lastModifiedBy>
  <cp:revision>1169</cp:revision>
  <cp:lastPrinted>2013-01-26T14:33:23Z</cp:lastPrinted>
  <dcterms:created xsi:type="dcterms:W3CDTF">2012-06-13T15:11:26Z</dcterms:created>
  <dcterms:modified xsi:type="dcterms:W3CDTF">2019-01-04T06:14:34Z</dcterms:modified>
</cp:coreProperties>
</file>