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</p:sldMasterIdLst>
  <p:notesMasterIdLst>
    <p:notesMasterId r:id="rId48"/>
  </p:notesMasterIdLst>
  <p:handoutMasterIdLst>
    <p:handoutMasterId r:id="rId49"/>
  </p:handoutMasterIdLst>
  <p:sldIdLst>
    <p:sldId id="537" r:id="rId2"/>
    <p:sldId id="555" r:id="rId3"/>
    <p:sldId id="594" r:id="rId4"/>
    <p:sldId id="595" r:id="rId5"/>
    <p:sldId id="596" r:id="rId6"/>
    <p:sldId id="597" r:id="rId7"/>
    <p:sldId id="598" r:id="rId8"/>
    <p:sldId id="599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588" r:id="rId42"/>
    <p:sldId id="589" r:id="rId43"/>
    <p:sldId id="590" r:id="rId44"/>
    <p:sldId id="591" r:id="rId45"/>
    <p:sldId id="592" r:id="rId46"/>
    <p:sldId id="59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4419" autoAdjust="0"/>
  </p:normalViewPr>
  <p:slideViewPr>
    <p:cSldViewPr>
      <p:cViewPr varScale="1">
        <p:scale>
          <a:sx n="97" d="100"/>
          <a:sy n="97" d="100"/>
        </p:scale>
        <p:origin x="13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2C25-5C2A-4E97-B185-E4BC4373DF6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BEF1-938C-4064-8B63-AF7A6865EA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25847D-D324-4C5F-8CD3-A2BDA779F441}" type="datetimeFigureOut">
              <a:rPr lang="en-GB"/>
              <a:pPr>
                <a:defRPr/>
              </a:pPr>
              <a:t>10/01/2019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E9AEE9-BA45-4DD2-9F17-FE02D3E4DC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84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59FD8-84C4-449F-8897-0F44162DAC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8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9AEE9-BA45-4DD2-9F17-FE02D3E4DC2C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5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" name="Picture 9" descr="CU0106 CUSC Staff Induction - Presentation_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2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8313" y="1484313"/>
            <a:ext cx="4031679" cy="4681537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4008" y="1484784"/>
            <a:ext cx="4033267" cy="4681537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pic>
        <p:nvPicPr>
          <p:cNvPr id="10" name="Picture 2" descr="L:\CUC\MARKETING\Images &amp; Logos\CUC landscape logo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00763"/>
            <a:ext cx="626427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 </a:t>
            </a:r>
            <a:fld id="{35EF31DC-37E0-46A7-B0BE-61665DB0F5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9A28DE-7CAD-4679-81AE-9BBC2FD7C582}"/>
              </a:ext>
            </a:extLst>
          </p:cNvPr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0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1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1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8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1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52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5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8" descr="CU0106 CUSC Staff Induction - Presentation_3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67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44824"/>
            <a:ext cx="9144000" cy="2592288"/>
          </a:xfrm>
          <a:prstGeom prst="rect">
            <a:avLst/>
          </a:prstGeom>
          <a:solidFill>
            <a:srgbClr val="F8AC0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Sets and sets theory</a:t>
            </a:r>
            <a:endParaRPr lang="en-GB" sz="8000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D9F99FC-83D0-4F81-B3F6-200DC6B6453F}" type="slidenum">
              <a:rPr lang="en-US" altLang="en-US" sz="1400"/>
              <a:pPr algn="r"/>
              <a:t>10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Propositions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80921" cy="51845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Declarative sentence</a:t>
            </a:r>
            <a:endParaRPr lang="en-US" altLang="en-US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Must be either True or False.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>
                <a:solidFill>
                  <a:srgbClr val="0066FF"/>
                </a:solidFill>
                <a:sym typeface="Symbol" panose="05050102010706020507" pitchFamily="18" charset="2"/>
              </a:rPr>
              <a:t>Propositions: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CU Scarborough is in Scarborough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CU Scarborough is in Coventry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All students at CU Scarborough are taking Computer Science major.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>
                <a:solidFill>
                  <a:srgbClr val="0066FF"/>
                </a:solidFill>
                <a:sym typeface="Symbol" panose="05050102010706020507" pitchFamily="18" charset="2"/>
              </a:rPr>
              <a:t>Not propositions: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Do you like this class?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What time is it?.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>
                <a:sym typeface="Symbol" panose="05050102010706020507" pitchFamily="18" charset="2"/>
              </a:rPr>
              <a:t>P</a:t>
            </a:r>
            <a:r>
              <a:rPr lang="en-US" altLang="en-US" sz="2400" dirty="0" smtClean="0"/>
              <a:t>ropositional variables: P, Q, R, S, . . .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541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277A397-8E93-4F47-B8E0-0869C46C5D65}" type="slidenum">
              <a:rPr lang="en-US" altLang="en-US" sz="1400"/>
              <a:pPr algn="r"/>
              <a:t>11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Propositions</a:t>
            </a:r>
          </a:p>
        </p:txBody>
      </p:sp>
      <p:sp>
        <p:nvSpPr>
          <p:cNvPr id="7172" name="Rectangle 5"/>
          <p:cNvSpPr txBox="1">
            <a:spLocks noChangeArrowheads="1"/>
          </p:cNvSpPr>
          <p:nvPr/>
        </p:nvSpPr>
        <p:spPr bwMode="auto">
          <a:xfrm>
            <a:off x="722040" y="908720"/>
            <a:ext cx="770262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Logical operators: unary, binary</a:t>
            </a:r>
            <a:br>
              <a:rPr lang="en-US" altLang="en-US" b="0" dirty="0">
                <a:latin typeface="+mn-lt"/>
              </a:rPr>
            </a:br>
            <a:endParaRPr lang="en-US" altLang="en-US" b="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Unary: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>
                <a:latin typeface="+mn-lt"/>
              </a:rPr>
              <a:t>Negation</a:t>
            </a:r>
            <a:endParaRPr lang="en-US" altLang="en-US" b="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Binary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Conjunction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Disjunction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Exclusive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Implication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err="1">
                <a:latin typeface="+mn-lt"/>
              </a:rPr>
              <a:t>Biconditional</a:t>
            </a:r>
            <a:endParaRPr lang="en-US" altLang="en-US" b="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29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8C8E5EA-4FA0-43E5-8261-F25F5CB33D16}" type="slidenum">
              <a:rPr lang="en-US" altLang="en-US" sz="1400"/>
              <a:pPr algn="r"/>
              <a:t>12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Propositions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8" y="137239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Truth value: True or False</a:t>
            </a:r>
          </a:p>
          <a:p>
            <a:pPr eaLnBrk="1" hangingPunct="1"/>
            <a:r>
              <a:rPr lang="en-US" altLang="en-US" dirty="0" smtClean="0"/>
              <a:t>Variables: </a:t>
            </a:r>
            <a:r>
              <a:rPr lang="en-US" altLang="en-US" dirty="0" err="1" smtClean="0"/>
              <a:t>p,q,r,s</a:t>
            </a:r>
            <a:r>
              <a:rPr lang="en-US" altLang="en-US" dirty="0" smtClean="0"/>
              <a:t>,…</a:t>
            </a:r>
          </a:p>
          <a:p>
            <a:pPr eaLnBrk="1" hangingPunct="1"/>
            <a:r>
              <a:rPr lang="en-US" altLang="en-US" dirty="0" smtClean="0"/>
              <a:t>Negation: 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p  (“not p”)</a:t>
            </a:r>
          </a:p>
          <a:p>
            <a:pPr eaLnBrk="1" hangingPunct="1"/>
            <a:r>
              <a:rPr lang="en-US" altLang="en-US" dirty="0" smtClean="0">
                <a:solidFill>
                  <a:srgbClr val="660033"/>
                </a:solidFill>
                <a:sym typeface="Symbol" panose="05050102010706020507" pitchFamily="18" charset="2"/>
              </a:rPr>
              <a:t>Truth tables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106536" name="Group 40"/>
          <p:cNvGraphicFramePr>
            <a:graphicFrameLocks noGrp="1"/>
          </p:cNvGraphicFramePr>
          <p:nvPr/>
        </p:nvGraphicFramePr>
        <p:xfrm>
          <a:off x="3657600" y="4038600"/>
          <a:ext cx="2209800" cy="2032001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336452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758851805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56026"/>
                  </a:ext>
                </a:extLst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28671"/>
                  </a:ext>
                </a:extLst>
              </a:tr>
              <a:tr h="676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8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1614B2C-BCD0-4B54-8CDB-5CED42338246}" type="slidenum">
              <a:rPr lang="en-US" altLang="en-US" sz="1400"/>
              <a:pPr algn="r"/>
              <a:t>13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Conjunction, Disjunction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14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Conjunction: </a:t>
            </a:r>
            <a:r>
              <a:rPr lang="en-US" altLang="en-US" dirty="0" smtClean="0">
                <a:solidFill>
                  <a:srgbClr val="006600"/>
                </a:solidFill>
              </a:rPr>
              <a:t>p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 </a:t>
            </a: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</a:rPr>
              <a:t>q</a:t>
            </a:r>
            <a:r>
              <a:rPr lang="en-US" altLang="en-US" dirty="0" smtClean="0"/>
              <a:t>  [“and”]</a:t>
            </a:r>
          </a:p>
          <a:p>
            <a:pPr eaLnBrk="1" hangingPunct="1"/>
            <a:r>
              <a:rPr lang="en-US" altLang="en-US" dirty="0" smtClean="0"/>
              <a:t>Disjunction: </a:t>
            </a:r>
            <a:r>
              <a:rPr lang="en-US" altLang="en-US" dirty="0" smtClean="0">
                <a:solidFill>
                  <a:srgbClr val="006600"/>
                </a:solidFill>
              </a:rPr>
              <a:t>p 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solidFill>
                  <a:srgbClr val="006600"/>
                </a:solidFill>
              </a:rPr>
              <a:t>q</a:t>
            </a:r>
            <a:r>
              <a:rPr lang="en-US" altLang="en-US" dirty="0" smtClean="0"/>
              <a:t>   [“or”]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10760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99780"/>
              </p:ext>
            </p:extLst>
          </p:nvPr>
        </p:nvGraphicFramePr>
        <p:xfrm>
          <a:off x="2079624" y="2559151"/>
          <a:ext cx="4984752" cy="3463925"/>
        </p:xfrm>
        <a:graphic>
          <a:graphicData uri="http://schemas.openxmlformats.org/drawingml/2006/table">
            <a:tbl>
              <a:tblPr/>
              <a:tblGrid>
                <a:gridCol w="1246188">
                  <a:extLst>
                    <a:ext uri="{9D8B030D-6E8A-4147-A177-3AD203B41FA5}">
                      <a16:colId xmlns:a16="http://schemas.microsoft.com/office/drawing/2014/main" val="2435148198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942553541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65327878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550714031"/>
                    </a:ext>
                  </a:extLst>
                </a:gridCol>
              </a:tblGrid>
              <a:tr h="6912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832906"/>
                  </a:ext>
                </a:extLst>
              </a:tr>
              <a:tr h="6943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933037"/>
                  </a:ext>
                </a:extLst>
              </a:tr>
              <a:tr h="692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177794"/>
                  </a:ext>
                </a:extLst>
              </a:tr>
              <a:tr h="6943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051182"/>
                  </a:ext>
                </a:extLst>
              </a:tr>
              <a:tr h="6912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93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4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5D90056-7EC8-4E9C-882F-F0368606117E}" type="slidenum">
              <a:rPr lang="en-US" altLang="en-US" sz="1400"/>
              <a:pPr algn="r"/>
              <a:t>14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dirty="0" smtClean="0"/>
              <a:t>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7639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p: It is below freezing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q: It is snowing</a:t>
            </a:r>
          </a:p>
          <a:p>
            <a:pPr marL="609600" indent="-609600" eaLnBrk="1" hangingPunct="1">
              <a:buFontTx/>
              <a:buNone/>
            </a:pPr>
            <a:endParaRPr lang="en-US" altLang="en-US" dirty="0" smtClean="0"/>
          </a:p>
          <a:p>
            <a:pPr marL="609600" indent="-609600" eaLnBrk="1" hangingPunct="1">
              <a:buFontTx/>
              <a:buAutoNum type="alphaLcParenBoth"/>
            </a:pPr>
            <a:r>
              <a:rPr lang="en-US" altLang="en-US" dirty="0" smtClean="0"/>
              <a:t>It is below freezing and snowing</a:t>
            </a:r>
          </a:p>
          <a:p>
            <a:pPr marL="609600" indent="-609600" eaLnBrk="1" hangingPunct="1">
              <a:buFontTx/>
              <a:buAutoNum type="alphaLcParenBoth"/>
            </a:pPr>
            <a:r>
              <a:rPr lang="en-US" altLang="en-US" dirty="0" smtClean="0"/>
              <a:t>It is below freezing but now snowing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(d) It is either snowing or below freezing (or both)</a:t>
            </a:r>
          </a:p>
        </p:txBody>
      </p:sp>
    </p:spTree>
    <p:extLst>
      <p:ext uri="{BB962C8B-B14F-4D97-AF65-F5344CB8AC3E}">
        <p14:creationId xmlns:p14="http://schemas.microsoft.com/office/powerpoint/2010/main" val="25660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DBC945-B989-41FA-A598-93097FF9EA26}" type="slidenum">
              <a:rPr lang="en-US" altLang="en-US" sz="1400"/>
              <a:pPr algn="r"/>
              <a:t>15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Exclusive OR (XOR)</a:t>
            </a:r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711200" y="1219200"/>
            <a:ext cx="8077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>
                <a:latin typeface="+mn-lt"/>
              </a:rPr>
              <a:t>Binary</a:t>
            </a:r>
            <a:br>
              <a:rPr lang="en-US" altLang="en-US" b="0" dirty="0">
                <a:latin typeface="+mn-lt"/>
              </a:rPr>
            </a:br>
            <a:r>
              <a:rPr lang="en-US" altLang="en-US" sz="3200" b="0" dirty="0" smtClean="0">
                <a:latin typeface="+mn-lt"/>
              </a:rPr>
              <a:t>Exclusive </a:t>
            </a:r>
            <a:r>
              <a:rPr lang="en-US" altLang="en-US" sz="3200" b="0" dirty="0">
                <a:latin typeface="+mn-lt"/>
              </a:rPr>
              <a:t>OR: Symbol </a:t>
            </a: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</a:t>
            </a:r>
            <a:br>
              <a:rPr lang="en-US" altLang="en-US" sz="3200" b="0" dirty="0">
                <a:latin typeface="+mn-lt"/>
                <a:sym typeface="Symbol" panose="05050102010706020507" pitchFamily="18" charset="2"/>
              </a:rPr>
            </a:br>
            <a:r>
              <a:rPr lang="en-US" altLang="en-US" sz="3200" b="0" dirty="0" smtClean="0">
                <a:solidFill>
                  <a:schemeClr val="accent1"/>
                </a:solidFill>
                <a:latin typeface="+mn-lt"/>
              </a:rPr>
              <a:t>Example</a:t>
            </a:r>
            <a:r>
              <a:rPr lang="en-US" altLang="en-US" sz="3200" b="0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>
                <a:latin typeface="+mn-lt"/>
              </a:rPr>
              <a:t>P - ‘I am going to town’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>
                <a:latin typeface="+mn-lt"/>
              </a:rPr>
              <a:t>Q - ‘It is going to </a:t>
            </a:r>
            <a:r>
              <a:rPr lang="en-US" altLang="en-US" sz="3200" b="0" dirty="0" smtClean="0">
                <a:latin typeface="+mn-lt"/>
              </a:rPr>
              <a:t>rain’</a:t>
            </a:r>
            <a:endParaRPr lang="en-US" altLang="en-US" sz="3200" dirty="0" smtClean="0">
              <a:latin typeface="+mn-lt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 smtClean="0">
                <a:latin typeface="+mn-lt"/>
              </a:rPr>
              <a:t>P </a:t>
            </a: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</a:t>
            </a:r>
            <a:r>
              <a:rPr lang="en-US" altLang="en-US" sz="3200" b="0" dirty="0">
                <a:latin typeface="+mn-lt"/>
              </a:rPr>
              <a:t> Q: ‘Either I am going to town or it is going to rain.’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>
                <a:solidFill>
                  <a:srgbClr val="FCC235"/>
                </a:solidFill>
                <a:latin typeface="+mn-lt"/>
              </a:rPr>
              <a:t>Note</a:t>
            </a:r>
            <a:r>
              <a:rPr lang="en-US" altLang="en-US" sz="3200" b="0" dirty="0">
                <a:latin typeface="+mn-lt"/>
              </a:rPr>
              <a:t>: Only one of P and Q must be true.</a:t>
            </a:r>
          </a:p>
          <a:p>
            <a:pPr lvl="1" eaLnBrk="1" hangingPunct="1"/>
            <a:endParaRPr lang="en-US" altLang="en-US" sz="3200" b="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10275" y="1628775"/>
          <a:ext cx="2447925" cy="1973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084">
                  <a:extLst>
                    <a:ext uri="{9D8B030D-6E8A-4147-A177-3AD203B41FA5}">
                      <a16:colId xmlns:a16="http://schemas.microsoft.com/office/drawing/2014/main" val="2681393282"/>
                    </a:ext>
                  </a:extLst>
                </a:gridCol>
                <a:gridCol w="862866">
                  <a:extLst>
                    <a:ext uri="{9D8B030D-6E8A-4147-A177-3AD203B41FA5}">
                      <a16:colId xmlns:a16="http://schemas.microsoft.com/office/drawing/2014/main" val="158308653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80636983"/>
                    </a:ext>
                  </a:extLst>
                </a:gridCol>
              </a:tblGrid>
              <a:tr h="36589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 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  <a:sym typeface="Symbol" panose="05050102010706020507" pitchFamily="18" charset="2"/>
                        </a:rPr>
                        <a:t> </a:t>
                      </a:r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159756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20974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335168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315031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4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411DD5B-834D-4E5D-BD40-85BDF059AE52}" type="slidenum">
              <a:rPr lang="en-US" altLang="en-US" sz="1400"/>
              <a:pPr algn="r"/>
              <a:t>16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 smtClean="0"/>
              <a:t>Implication - Conditional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401" y="980728"/>
            <a:ext cx="7776864" cy="403515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006600"/>
                </a:solidFill>
              </a:rPr>
              <a:t>p </a:t>
            </a:r>
            <a:r>
              <a:rPr lang="en-US" altLang="en-US" sz="28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solidFill>
                  <a:srgbClr val="006600"/>
                </a:solidFill>
              </a:rPr>
              <a:t> q</a:t>
            </a:r>
            <a:r>
              <a:rPr lang="en-US" altLang="en-US" sz="2800" dirty="0" smtClean="0"/>
              <a:t> [“if p then q”]</a:t>
            </a:r>
          </a:p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006600"/>
                </a:solidFill>
              </a:rPr>
              <a:t>p</a:t>
            </a:r>
            <a:r>
              <a:rPr lang="en-US" altLang="en-US" sz="2800" dirty="0" smtClean="0"/>
              <a:t>: </a:t>
            </a:r>
            <a:r>
              <a:rPr lang="en-US" altLang="en-US" sz="2800" i="1" dirty="0" smtClean="0"/>
              <a:t>hypothesis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olidFill>
                  <a:srgbClr val="006600"/>
                </a:solidFill>
              </a:rPr>
              <a:t>q</a:t>
            </a:r>
            <a:r>
              <a:rPr lang="en-US" altLang="en-US" sz="2800" dirty="0" smtClean="0"/>
              <a:t>: </a:t>
            </a:r>
            <a:r>
              <a:rPr lang="en-US" altLang="en-US" sz="2800" i="1" dirty="0" smtClean="0"/>
              <a:t>conclusion</a:t>
            </a:r>
          </a:p>
          <a:p>
            <a:pPr eaLnBrk="1" hangingPunct="1">
              <a:defRPr/>
            </a:pPr>
            <a:r>
              <a:rPr lang="en-US" altLang="en-US" sz="2800" dirty="0" smtClean="0"/>
              <a:t>E.g.: “If you turn in your assignment late, it will not be graded”;  “If you get 100% in this course, you will get an A+”. </a:t>
            </a:r>
          </a:p>
          <a:p>
            <a:pPr eaLnBrk="1" hangingPunct="1">
              <a:defRPr/>
            </a:pPr>
            <a:r>
              <a:rPr lang="en-US" altLang="en-US" sz="2800" u="sng" dirty="0" smtClean="0"/>
              <a:t>TRICKY</a:t>
            </a:r>
            <a:r>
              <a:rPr lang="en-US" altLang="en-US" sz="2800" dirty="0" smtClean="0"/>
              <a:t>: Is </a:t>
            </a:r>
            <a:r>
              <a:rPr lang="en-US" altLang="en-US" sz="2800" dirty="0" smtClean="0">
                <a:solidFill>
                  <a:srgbClr val="006600"/>
                </a:solidFill>
              </a:rPr>
              <a:t>p </a:t>
            </a:r>
            <a:r>
              <a:rPr lang="en-US" altLang="en-US" sz="28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solidFill>
                  <a:srgbClr val="006600"/>
                </a:solidFill>
              </a:rPr>
              <a:t> q</a:t>
            </a:r>
            <a:r>
              <a:rPr lang="en-US" altLang="en-US" sz="2800" dirty="0" smtClean="0"/>
              <a:t> TRUE if </a:t>
            </a:r>
            <a:r>
              <a:rPr lang="en-US" altLang="en-US" sz="2800" dirty="0" smtClean="0">
                <a:solidFill>
                  <a:srgbClr val="006600"/>
                </a:solidFill>
              </a:rPr>
              <a:t>p </a:t>
            </a:r>
            <a:r>
              <a:rPr lang="en-US" altLang="en-US" sz="2800" dirty="0" smtClean="0"/>
              <a:t>is FALSE? </a:t>
            </a:r>
            <a:r>
              <a:rPr lang="en-US" altLang="en-US" sz="2800" dirty="0" smtClean="0">
                <a:solidFill>
                  <a:schemeClr val="hlink"/>
                </a:solidFill>
              </a:rPr>
              <a:t>   </a:t>
            </a:r>
            <a:r>
              <a:rPr lang="en-US" altLang="en-US" sz="2800" b="1" dirty="0" smtClean="0">
                <a:solidFill>
                  <a:schemeClr val="hlink"/>
                </a:solidFill>
              </a:rPr>
              <a:t>YES!!</a:t>
            </a:r>
            <a:r>
              <a:rPr lang="en-US" altLang="en-US" sz="2800" dirty="0" smtClean="0"/>
              <a:t> </a:t>
            </a:r>
          </a:p>
          <a:p>
            <a:pPr eaLnBrk="1" hangingPunct="1">
              <a:defRPr/>
            </a:pPr>
            <a:r>
              <a:rPr lang="en-US" altLang="en-US" sz="2800" dirty="0" smtClean="0"/>
              <a:t>Think of “If you get 100% in this course, you will get an A+” as a promise – is the promise violated if someone gets 50% and does not receive an A+? </a:t>
            </a:r>
          </a:p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FCC235"/>
                </a:solidFill>
              </a:rPr>
              <a:t>Note: </a:t>
            </a:r>
            <a:r>
              <a:rPr lang="en-US" altLang="en-US" sz="2800" dirty="0" smtClean="0"/>
              <a:t>The implication is false </a:t>
            </a:r>
            <a:r>
              <a:rPr lang="en-US" altLang="en-US" sz="2800" u="sng" dirty="0" smtClean="0"/>
              <a:t>only when P is true and Q is false</a:t>
            </a:r>
            <a:r>
              <a:rPr lang="en-US" altLang="en-US" sz="2800" dirty="0" smtClean="0"/>
              <a:t>!</a:t>
            </a:r>
          </a:p>
          <a:p>
            <a:pPr eaLnBrk="1" hangingPunct="1">
              <a:defRPr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6062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F414D67-481E-4B5A-9203-7E9FF0D69D3B}" type="slidenum">
              <a:rPr lang="en-US" altLang="en-US" sz="1400"/>
              <a:pPr algn="r"/>
              <a:t>17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smtClean="0"/>
              <a:t>Implication - Conditional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08720"/>
            <a:ext cx="7488832" cy="482453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00"/>
                </a:solidFill>
              </a:rPr>
              <a:t>p </a:t>
            </a: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006600"/>
                </a:solidFill>
              </a:rPr>
              <a:t> q</a:t>
            </a:r>
            <a:r>
              <a:rPr lang="en-US" altLang="en-US" dirty="0" smtClean="0"/>
              <a:t> [“if p then q”]</a:t>
            </a:r>
          </a:p>
          <a:p>
            <a:pPr eaLnBrk="1" hangingPunct="1"/>
            <a:r>
              <a:rPr lang="en-US" altLang="en-US" dirty="0" smtClean="0"/>
              <a:t>Truth table: </a:t>
            </a:r>
          </a:p>
        </p:txBody>
      </p:sp>
      <p:graphicFrame>
        <p:nvGraphicFramePr>
          <p:cNvPr id="11165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08928"/>
              </p:ext>
            </p:extLst>
          </p:nvPr>
        </p:nvGraphicFramePr>
        <p:xfrm>
          <a:off x="1524000" y="2132856"/>
          <a:ext cx="5562600" cy="3492502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3470101048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99740805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09859759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467507974"/>
                    </a:ext>
                  </a:extLst>
                </a:gridCol>
              </a:tblGrid>
              <a:tr h="696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 p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33083"/>
                  </a:ext>
                </a:extLst>
              </a:tr>
              <a:tr h="700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76449"/>
                  </a:ext>
                </a:extLst>
              </a:tr>
              <a:tr h="698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599865"/>
                  </a:ext>
                </a:extLst>
              </a:tr>
              <a:tr h="700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789435"/>
                  </a:ext>
                </a:extLst>
              </a:tr>
              <a:tr h="696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4312"/>
                  </a:ext>
                </a:extLst>
              </a:tr>
            </a:tbl>
          </a:graphicData>
        </a:graphic>
      </p:graphicFrame>
      <p:sp>
        <p:nvSpPr>
          <p:cNvPr id="13351" name="Text Box 44"/>
          <p:cNvSpPr txBox="1">
            <a:spLocks noChangeArrowheads="1"/>
          </p:cNvSpPr>
          <p:nvPr/>
        </p:nvSpPr>
        <p:spPr bwMode="auto">
          <a:xfrm>
            <a:off x="1725042" y="5448760"/>
            <a:ext cx="554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rgbClr val="0066FF"/>
                </a:solidFill>
              </a:rPr>
              <a:t>Note the truth table of</a:t>
            </a:r>
            <a:r>
              <a:rPr lang="en-US" altLang="en-US" dirty="0"/>
              <a:t> </a:t>
            </a:r>
            <a:r>
              <a:rPr lang="en-US" altLang="en-US" sz="3200" b="0" dirty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3200" b="0" dirty="0">
                <a:solidFill>
                  <a:srgbClr val="006600"/>
                </a:solidFill>
              </a:rPr>
              <a:t> p </a:t>
            </a:r>
            <a:r>
              <a:rPr lang="en-US" altLang="en-US" sz="3200" b="0" dirty="0">
                <a:solidFill>
                  <a:srgbClr val="006600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3200" b="0" dirty="0">
                <a:solidFill>
                  <a:srgbClr val="0066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6697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A0759E7-B30F-4E9A-BBB3-529FDBF0AAFB}" type="slidenum">
              <a:rPr lang="en-US" altLang="en-US" sz="1400"/>
              <a:pPr algn="r"/>
              <a:t>18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Implication - Conditional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02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00"/>
                </a:solidFill>
              </a:rPr>
              <a:t>p </a:t>
            </a: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006600"/>
                </a:solidFill>
              </a:rPr>
              <a:t> q </a:t>
            </a:r>
            <a:r>
              <a:rPr lang="en-US" altLang="en-US" dirty="0" smtClean="0"/>
              <a:t>and</a:t>
            </a:r>
            <a:r>
              <a:rPr lang="en-US" altLang="en-US" dirty="0" smtClean="0">
                <a:solidFill>
                  <a:srgbClr val="006600"/>
                </a:solidFill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dirty="0" smtClean="0">
                <a:solidFill>
                  <a:srgbClr val="006600"/>
                </a:solidFill>
              </a:rPr>
              <a:t> p 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solidFill>
                  <a:srgbClr val="006600"/>
                </a:solidFill>
              </a:rPr>
              <a:t>q </a:t>
            </a:r>
            <a:r>
              <a:rPr lang="en-US" altLang="en-US" dirty="0" smtClean="0"/>
              <a:t>are logically equivalent</a:t>
            </a:r>
          </a:p>
          <a:p>
            <a:pPr eaLnBrk="1" hangingPunct="1"/>
            <a:r>
              <a:rPr lang="en-US" altLang="en-US" dirty="0" smtClean="0"/>
              <a:t>Truth tables are the simplest way to prove such facts.</a:t>
            </a:r>
          </a:p>
        </p:txBody>
      </p:sp>
    </p:spTree>
    <p:extLst>
      <p:ext uri="{BB962C8B-B14F-4D97-AF65-F5344CB8AC3E}">
        <p14:creationId xmlns:p14="http://schemas.microsoft.com/office/powerpoint/2010/main" val="86346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F36C3E6-D9B0-4D59-8025-C79EB19BCAF7}" type="slidenum">
              <a:rPr lang="en-US" altLang="en-US" sz="1400"/>
              <a:pPr algn="r"/>
              <a:t>19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Implication - </a:t>
            </a:r>
            <a:r>
              <a:rPr lang="en-US" altLang="en-US" b="1" dirty="0" err="1" smtClean="0"/>
              <a:t>Biconditional</a:t>
            </a:r>
            <a:endParaRPr lang="en-US" altLang="en-US" b="1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8001000" cy="54959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Binary</a:t>
            </a:r>
          </a:p>
          <a:p>
            <a:pPr eaLnBrk="1" hangingPunct="1">
              <a:defRPr/>
            </a:pPr>
            <a:endParaRPr lang="en-US" altLang="en-US" sz="1200" dirty="0" smtClean="0"/>
          </a:p>
          <a:p>
            <a:pPr marL="457200" lvl="1" indent="0" eaLnBrk="1" hangingPunct="1">
              <a:buNone/>
              <a:defRPr/>
            </a:pPr>
            <a:endParaRPr lang="en-US" altLang="en-US" sz="2000" dirty="0" smtClean="0"/>
          </a:p>
          <a:p>
            <a:pPr lvl="1" eaLnBrk="1" hangingPunct="1">
              <a:defRPr/>
            </a:pPr>
            <a:r>
              <a:rPr lang="en-US" altLang="en-US" sz="2000" dirty="0" err="1" smtClean="0"/>
              <a:t>Biconditional</a:t>
            </a:r>
            <a:r>
              <a:rPr lang="en-US" altLang="en-US" sz="2000" dirty="0" smtClean="0"/>
              <a:t>: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‘</a:t>
            </a:r>
            <a:r>
              <a:rPr lang="en-US" altLang="en-US" sz="2000" dirty="0" smtClean="0"/>
              <a:t>if and only if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’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‘</a:t>
            </a:r>
            <a:r>
              <a:rPr lang="en-US" altLang="en-US" sz="2000" dirty="0" err="1" smtClean="0"/>
              <a:t>iff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’</a:t>
            </a: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				Symbol: </a:t>
            </a:r>
            <a:r>
              <a:rPr lang="en-US" altLang="en-US" sz="2000" dirty="0" smtClean="0">
                <a:sym typeface="Symbol" panose="05050102010706020507" pitchFamily="18" charset="2"/>
              </a:rPr>
              <a:t></a:t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Example: P - ‘I am going to town’, Q - ‘It is going to rain’</a:t>
            </a:r>
            <a:br>
              <a:rPr lang="en-US" altLang="en-US" sz="2000" dirty="0" smtClean="0"/>
            </a:br>
            <a:r>
              <a:rPr lang="en-US" altLang="en-US" sz="2000" dirty="0" smtClean="0"/>
              <a:t>P </a:t>
            </a:r>
            <a:r>
              <a:rPr lang="en-US" altLang="en-US" sz="2000" dirty="0" smtClean="0">
                <a:sym typeface="Symbol" panose="05050102010706020507" pitchFamily="18" charset="2"/>
              </a:rPr>
              <a:t></a:t>
            </a:r>
            <a:r>
              <a:rPr lang="en-US" altLang="en-US" sz="2000" dirty="0" smtClean="0"/>
              <a:t> Q: ‘I am going to town if and only if it is going to rain.’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Note: Both P and Q must have the same truth value.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True if </a:t>
            </a:r>
            <a:r>
              <a:rPr lang="en-US" altLang="en-US" sz="2000" dirty="0" err="1" smtClean="0"/>
              <a:t>p,q</a:t>
            </a:r>
            <a:r>
              <a:rPr lang="en-US" altLang="en-US" sz="2000" dirty="0" smtClean="0"/>
              <a:t> have same truth values, false otherwise. </a:t>
            </a:r>
            <a:r>
              <a:rPr lang="en-US" altLang="en-US" sz="2000" dirty="0" smtClean="0">
                <a:solidFill>
                  <a:schemeClr val="hlink"/>
                </a:solidFill>
              </a:rPr>
              <a:t>Q: How is this related to XOR?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Can also be defined as</a:t>
            </a:r>
            <a:r>
              <a:rPr lang="en-US" altLang="en-US" sz="2000" dirty="0" smtClean="0">
                <a:solidFill>
                  <a:srgbClr val="006600"/>
                </a:solidFill>
              </a:rPr>
              <a:t> (p </a:t>
            </a:r>
            <a:r>
              <a:rPr lang="en-US" alt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olidFill>
                  <a:srgbClr val="006600"/>
                </a:solidFill>
              </a:rPr>
              <a:t> q) </a:t>
            </a:r>
            <a:r>
              <a:rPr lang="en-US" alt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 (</a:t>
            </a:r>
            <a:r>
              <a:rPr lang="en-US" altLang="en-US" sz="2000" dirty="0" smtClean="0">
                <a:solidFill>
                  <a:srgbClr val="006600"/>
                </a:solidFill>
              </a:rPr>
              <a:t>q </a:t>
            </a:r>
            <a:r>
              <a:rPr lang="en-US" alt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olidFill>
                  <a:srgbClr val="006600"/>
                </a:solidFill>
              </a:rPr>
              <a:t> p)  </a:t>
            </a:r>
            <a:endParaRPr lang="en-US" altLang="en-US" sz="20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55868"/>
              </p:ext>
            </p:extLst>
          </p:nvPr>
        </p:nvGraphicFramePr>
        <p:xfrm>
          <a:off x="5868144" y="1340768"/>
          <a:ext cx="2447925" cy="1973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084">
                  <a:extLst>
                    <a:ext uri="{9D8B030D-6E8A-4147-A177-3AD203B41FA5}">
                      <a16:colId xmlns:a16="http://schemas.microsoft.com/office/drawing/2014/main" val="2681393282"/>
                    </a:ext>
                  </a:extLst>
                </a:gridCol>
                <a:gridCol w="862866">
                  <a:extLst>
                    <a:ext uri="{9D8B030D-6E8A-4147-A177-3AD203B41FA5}">
                      <a16:colId xmlns:a16="http://schemas.microsoft.com/office/drawing/2014/main" val="158308653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80636983"/>
                    </a:ext>
                  </a:extLst>
                </a:gridCol>
              </a:tblGrid>
              <a:tr h="365889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 </a:t>
                      </a:r>
                      <a:r>
                        <a:rPr lang="en-US" altLang="en-US" sz="1800" dirty="0" smtClean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159756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20974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335168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315031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0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C6F3556-FFE0-4CAE-802A-E4879E9DD42D}" type="slidenum">
              <a:rPr lang="en-US" altLang="en-US" sz="1400"/>
              <a:pPr algn="r"/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8" y="6085"/>
            <a:ext cx="7772400" cy="81994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b="1" dirty="0" smtClean="0"/>
              <a:t>Sets and sets theory</a:t>
            </a:r>
            <a:endParaRPr lang="en-US" altLang="en-US" b="1" dirty="0" smtClean="0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51520" y="1484784"/>
            <a:ext cx="85344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set is a collection or group of objects or </a:t>
            </a:r>
            <a:r>
              <a:rPr lang="en-US" alt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elements</a:t>
            </a: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or </a:t>
            </a:r>
            <a:r>
              <a:rPr lang="en-US" alt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members</a:t>
            </a: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 (</a:t>
            </a:r>
            <a:r>
              <a:rPr lang="en-US" alt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Cantor 1895</a:t>
            </a: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)</a:t>
            </a:r>
            <a:b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endParaRPr lang="en-US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set is said to contain its elements.</a:t>
            </a:r>
            <a:b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endParaRPr lang="en-US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There must be an underlying universal set U, either specifically stated or understood.</a:t>
            </a:r>
            <a:endParaRPr lang="en-US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Symbol" panose="05050102010706020507" pitchFamily="18" charset="2"/>
            </a:endParaRPr>
          </a:p>
          <a:p>
            <a:pPr lvl="2" algn="l" eaLnBrk="1" hangingPunct="1">
              <a:buFontTx/>
              <a:buChar char="•"/>
            </a:pPr>
            <a:endParaRPr lang="en-US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16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61E914-17DC-488E-9D92-CB45C36B1AF9}" type="slidenum">
              <a:rPr lang="en-US" altLang="en-US" sz="1400"/>
              <a:pPr algn="r"/>
              <a:t>20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3600" dirty="0" smtClean="0"/>
              <a:t>If I go to Harry’s or go to the country I will not go shopping.’</a:t>
            </a:r>
            <a:endParaRPr lang="en-GB" sz="3600" dirty="0" smtClean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P: I go to Harry’s</a:t>
            </a:r>
            <a:endParaRPr lang="en-GB" sz="3200" dirty="0" smtClean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Q: I go to the country</a:t>
            </a:r>
            <a:endParaRPr lang="en-GB" sz="3200" dirty="0" smtClean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R: I will go shopping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GB" sz="3200" dirty="0" smtClean="0"/>
          </a:p>
          <a:p>
            <a:pPr eaLnBrk="1" hangingPunct="1">
              <a:defRPr/>
            </a:pPr>
            <a:r>
              <a:rPr lang="en-US" sz="3600" dirty="0" smtClean="0"/>
              <a:t>If......P......or.....Q.....then....not..…R</a:t>
            </a:r>
            <a:endParaRPr lang="en-GB" sz="3600" dirty="0" smtClean="0"/>
          </a:p>
          <a:p>
            <a:pPr eaLnBrk="1" hangingPunct="1">
              <a:defRPr/>
            </a:pPr>
            <a:r>
              <a:rPr lang="en-US" sz="3600" dirty="0" smtClean="0"/>
              <a:t>(P V Q)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>
                <a:sym typeface="Symbol" panose="05050102010706020507" pitchFamily="18" charset="2"/>
              </a:rPr>
              <a:t></a:t>
            </a:r>
            <a:r>
              <a:rPr lang="en-US" sz="3600" dirty="0" smtClean="0"/>
              <a:t>R</a:t>
            </a:r>
            <a:endParaRPr lang="en-GB" sz="3600" dirty="0" smtClean="0"/>
          </a:p>
          <a:p>
            <a:pPr eaLnBrk="1" hangingPunct="1">
              <a:defRPr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82527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0E7455C-E7A6-4D1E-88D7-CBDAE12D21D5}" type="slidenum">
              <a:rPr lang="en-US" altLang="en-US" sz="1400"/>
              <a:pPr algn="r"/>
              <a:t>21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61036"/>
              </p:ext>
            </p:extLst>
          </p:nvPr>
        </p:nvGraphicFramePr>
        <p:xfrm>
          <a:off x="1547664" y="908720"/>
          <a:ext cx="5668355" cy="5096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089">
                  <a:extLst>
                    <a:ext uri="{9D8B030D-6E8A-4147-A177-3AD203B41FA5}">
                      <a16:colId xmlns:a16="http://schemas.microsoft.com/office/drawing/2014/main" val="2652963906"/>
                    </a:ext>
                  </a:extLst>
                </a:gridCol>
                <a:gridCol w="1417089">
                  <a:extLst>
                    <a:ext uri="{9D8B030D-6E8A-4147-A177-3AD203B41FA5}">
                      <a16:colId xmlns:a16="http://schemas.microsoft.com/office/drawing/2014/main" val="4279888011"/>
                    </a:ext>
                  </a:extLst>
                </a:gridCol>
                <a:gridCol w="1126841">
                  <a:extLst>
                    <a:ext uri="{9D8B030D-6E8A-4147-A177-3AD203B41FA5}">
                      <a16:colId xmlns:a16="http://schemas.microsoft.com/office/drawing/2014/main" val="540867246"/>
                    </a:ext>
                  </a:extLst>
                </a:gridCol>
                <a:gridCol w="1707336">
                  <a:extLst>
                    <a:ext uri="{9D8B030D-6E8A-4147-A177-3AD203B41FA5}">
                      <a16:colId xmlns:a16="http://schemas.microsoft.com/office/drawing/2014/main" val="1302983271"/>
                    </a:ext>
                  </a:extLst>
                </a:gridCol>
              </a:tblGrid>
              <a:tr h="605778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P</a:t>
                      </a:r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Q</a:t>
                      </a:r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R</a:t>
                      </a:r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(P V Q)</a:t>
                      </a:r>
                      <a:r>
                        <a:rPr lang="en-US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1800" b="1" dirty="0" smtClean="0"/>
                        <a:t>R</a:t>
                      </a:r>
                      <a:endParaRPr lang="en-GB" sz="1800" b="1" dirty="0" smtClean="0"/>
                    </a:p>
                    <a:p>
                      <a:pPr algn="ctr"/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082453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928395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78237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37404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09143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269720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099705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87170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32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3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10611B6-8B57-464D-B704-DA249E0A7119}" type="slidenum">
              <a:rPr lang="en-US" altLang="en-US" sz="1400"/>
              <a:pPr algn="r"/>
              <a:t>22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dirty="0" smtClean="0"/>
              <a:t>Construct a truth table for each of these compound propositions.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∨ q) → (p ⊕ q)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⊕ q) → (p ∧ q)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∨ q) ⊕ (p ∧ q)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↔ q) ⊕ (¬p ↔ q)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↔ q) ⊕ (¬p ↔ ¬r)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⊕ q) → (p ⊕ ¬q)</a:t>
            </a:r>
          </a:p>
          <a:p>
            <a:pPr marL="0" indent="0"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0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04D6A51-9556-493C-9555-DBC0690FDA07}" type="slidenum">
              <a:rPr lang="en-US" altLang="en-US" sz="1400"/>
              <a:pPr algn="r"/>
              <a:t>23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Contrapositive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Contrapositive of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 </a:t>
            </a:r>
            <a:r>
              <a:rPr lang="en-US" altLang="en-US" smtClean="0"/>
              <a:t>is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q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</a:p>
          <a:p>
            <a:pPr eaLnBrk="1" hangingPunct="1"/>
            <a:r>
              <a:rPr lang="en-US" altLang="en-US" smtClean="0">
                <a:solidFill>
                  <a:srgbClr val="0066FF"/>
                </a:solidFill>
              </a:rPr>
              <a:t>Any conditional and its contrapositive are logically equivalent</a:t>
            </a:r>
            <a:r>
              <a:rPr lang="en-US" altLang="en-US" smtClean="0"/>
              <a:t> (have the same truth table) – Check by writing down the truth table.</a:t>
            </a:r>
          </a:p>
          <a:p>
            <a:pPr eaLnBrk="1" hangingPunct="1"/>
            <a:r>
              <a:rPr lang="en-US" altLang="en-US" smtClean="0"/>
              <a:t>E.g. The contrapositive of “If you get 100% in this course, you will get an A+” is “If you do not get an A+ in this course, you did not get 100%”. </a:t>
            </a:r>
          </a:p>
        </p:txBody>
      </p:sp>
    </p:spTree>
    <p:extLst>
      <p:ext uri="{BB962C8B-B14F-4D97-AF65-F5344CB8AC3E}">
        <p14:creationId xmlns:p14="http://schemas.microsoft.com/office/powerpoint/2010/main" val="3954997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424366F-F7E8-4910-A56C-2C3CC9C22C20}" type="slidenum">
              <a:rPr lang="en-US" altLang="en-US" sz="1400"/>
              <a:pPr algn="r"/>
              <a:t>24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Converse of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 </a:t>
            </a:r>
            <a:r>
              <a:rPr lang="en-US" altLang="en-US" smtClean="0"/>
              <a:t>is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q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p</a:t>
            </a:r>
          </a:p>
          <a:p>
            <a:pPr eaLnBrk="1" hangingPunct="1"/>
            <a:r>
              <a:rPr lang="en-US" altLang="en-US" smtClean="0">
                <a:solidFill>
                  <a:srgbClr val="0066FF"/>
                </a:solidFill>
              </a:rPr>
              <a:t>Not logically equivalent to conditional</a:t>
            </a:r>
          </a:p>
          <a:p>
            <a:pPr eaLnBrk="1" hangingPunct="1"/>
            <a:r>
              <a:rPr lang="en-US" altLang="en-US" smtClean="0"/>
              <a:t>Ex 1: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/>
              <a:t>“If you get 100% in this course, you will get an A+” and “If you get an A+ in this course, you scored 100%” are not equivalent.</a:t>
            </a:r>
          </a:p>
          <a:p>
            <a:pPr eaLnBrk="1" hangingPunct="1"/>
            <a:r>
              <a:rPr lang="en-US" altLang="en-US" smtClean="0"/>
              <a:t>Ex 2: If you won the lottery, you are rich.</a:t>
            </a:r>
            <a:endParaRPr lang="en-US" altLang="en-US" smtClean="0">
              <a:solidFill>
                <a:srgbClr val="006600"/>
              </a:solidFill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899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AA5405F-B06A-4B8A-B6DF-1FC5F50BE18F}" type="slidenum">
              <a:rPr lang="en-US" altLang="en-US" sz="1400"/>
              <a:pPr algn="r"/>
              <a:t>25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Other conditionals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Inverse: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inverse of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 </a:t>
            </a:r>
            <a:r>
              <a:rPr lang="en-US" altLang="en-US" smtClean="0"/>
              <a:t>is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</a:rPr>
              <a:t>q </a:t>
            </a:r>
          </a:p>
          <a:p>
            <a:pPr eaLnBrk="1" hangingPunct="1"/>
            <a:r>
              <a:rPr lang="en-US" altLang="en-US" smtClean="0"/>
              <a:t>How is this related to the converse?</a:t>
            </a:r>
          </a:p>
        </p:txBody>
      </p:sp>
    </p:spTree>
    <p:extLst>
      <p:ext uri="{BB962C8B-B14F-4D97-AF65-F5344CB8AC3E}">
        <p14:creationId xmlns:p14="http://schemas.microsoft.com/office/powerpoint/2010/main" val="1042537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948C3D1-1B1F-4A44-8B8F-5FACB4076416}" type="slidenum">
              <a:rPr lang="en-US" altLang="en-US" sz="1400"/>
              <a:pPr algn="r"/>
              <a:t>26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28613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Applications of Prepositional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Logic Circuit: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GB" dirty="0" smtClean="0"/>
              <a:t>A </a:t>
            </a:r>
            <a:r>
              <a:rPr lang="en-GB" b="1" dirty="0" smtClean="0"/>
              <a:t>logic gate </a:t>
            </a:r>
            <a:r>
              <a:rPr lang="en-GB" dirty="0" smtClean="0"/>
              <a:t>is an elementary building block of a digital circuit, where every terminal is in one of the two binary conditions </a:t>
            </a:r>
            <a:r>
              <a:rPr lang="en-GB" i="1" dirty="0" smtClean="0"/>
              <a:t>low</a:t>
            </a:r>
            <a:r>
              <a:rPr lang="en-GB" dirty="0" smtClean="0"/>
              <a:t> (0) or </a:t>
            </a:r>
            <a:r>
              <a:rPr lang="en-GB" i="1" dirty="0" smtClean="0"/>
              <a:t>high</a:t>
            </a:r>
            <a:r>
              <a:rPr lang="en-GB" dirty="0" smtClean="0"/>
              <a:t> (1), represented by different voltage levels.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GB" dirty="0" smtClean="0"/>
              <a:t>A </a:t>
            </a:r>
            <a:r>
              <a:rPr lang="en-GB" b="1" dirty="0" smtClean="0"/>
              <a:t>Logic gate </a:t>
            </a:r>
            <a:r>
              <a:rPr lang="en-GB" dirty="0" smtClean="0"/>
              <a:t>performs a logical operation on one or more binary inputs and produces a single binary output.</a:t>
            </a:r>
          </a:p>
          <a:p>
            <a:pPr lvl="1"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6711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D1199E2-6173-40D9-8288-E81D21502A51}" type="slidenum">
              <a:rPr lang="en-US" altLang="en-US" sz="1400"/>
              <a:pPr algn="r"/>
              <a:t>27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Logic Gate</a:t>
            </a:r>
          </a:p>
        </p:txBody>
      </p:sp>
      <p:pic>
        <p:nvPicPr>
          <p:cNvPr id="23556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" y="1628775"/>
            <a:ext cx="8553450" cy="1576388"/>
          </a:xfrm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944938"/>
            <a:ext cx="8462962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306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8D27AF-4BC1-458B-B20D-396FA96F2C7D}" type="slidenum">
              <a:rPr lang="en-US" altLang="en-US" sz="1400"/>
              <a:pPr algn="r"/>
              <a:t>28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Build a digital circuit that produces the output (p ∨ ¬r) ∧ (¬p ∨ (q ∨ ¬r)) when given input bits p, q, and r.</a:t>
            </a:r>
          </a:p>
        </p:txBody>
      </p:sp>
    </p:spTree>
    <p:extLst>
      <p:ext uri="{BB962C8B-B14F-4D97-AF65-F5344CB8AC3E}">
        <p14:creationId xmlns:p14="http://schemas.microsoft.com/office/powerpoint/2010/main" val="77759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FDC4A5F-ADF9-4864-A2A2-4AFF92DAB3E4}" type="slidenum">
              <a:rPr lang="en-US" altLang="en-US" sz="1400"/>
              <a:pPr algn="r"/>
              <a:t>29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Propositions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 </a:t>
            </a:r>
            <a:r>
              <a:rPr lang="en-US" altLang="en-US" smtClean="0">
                <a:solidFill>
                  <a:srgbClr val="006600"/>
                </a:solidFill>
              </a:rPr>
              <a:t>q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mtClean="0">
                <a:solidFill>
                  <a:srgbClr val="006600"/>
                </a:solidFill>
              </a:rPr>
              <a:t>r : </a:t>
            </a:r>
            <a:r>
              <a:rPr lang="en-US" altLang="en-US" smtClean="0"/>
              <a:t>Could be interpreted as</a:t>
            </a:r>
            <a:r>
              <a:rPr lang="en-US" altLang="en-US" smtClean="0">
                <a:solidFill>
                  <a:srgbClr val="006600"/>
                </a:solidFill>
              </a:rPr>
              <a:t> (p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 </a:t>
            </a:r>
            <a:r>
              <a:rPr lang="en-US" altLang="en-US" smtClean="0">
                <a:solidFill>
                  <a:srgbClr val="006600"/>
                </a:solidFill>
              </a:rPr>
              <a:t>q)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mtClean="0">
                <a:solidFill>
                  <a:srgbClr val="006600"/>
                </a:solidFill>
              </a:rPr>
              <a:t>r </a:t>
            </a:r>
            <a:r>
              <a:rPr lang="en-US" altLang="en-US" smtClean="0"/>
              <a:t>or</a:t>
            </a:r>
            <a:r>
              <a:rPr lang="en-US" altLang="en-US" smtClean="0">
                <a:solidFill>
                  <a:srgbClr val="006600"/>
                </a:solidFill>
              </a:rPr>
              <a:t> 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 (</a:t>
            </a:r>
            <a:r>
              <a:rPr lang="en-US" altLang="en-US" smtClean="0">
                <a:solidFill>
                  <a:srgbClr val="006600"/>
                </a:solidFill>
              </a:rPr>
              <a:t>q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mtClean="0">
                <a:solidFill>
                  <a:srgbClr val="006600"/>
                </a:solidFill>
              </a:rPr>
              <a:t>r) </a:t>
            </a:r>
          </a:p>
          <a:p>
            <a:pPr eaLnBrk="1" hangingPunct="1"/>
            <a:r>
              <a:rPr lang="en-US" altLang="en-US" smtClean="0"/>
              <a:t>precedence order: </a:t>
            </a:r>
            <a:r>
              <a:rPr lang="en-US" altLang="en-US" smtClean="0">
                <a:sym typeface="Symbol" panose="05050102010706020507" pitchFamily="18" charset="2"/>
              </a:rPr>
              <a:t>      </a:t>
            </a:r>
            <a:r>
              <a:rPr lang="en-US" altLang="en-US" sz="2400" smtClean="0">
                <a:solidFill>
                  <a:schemeClr val="hlink"/>
                </a:solidFill>
                <a:sym typeface="Symbol" panose="05050102010706020507" pitchFamily="18" charset="2"/>
              </a:rPr>
              <a:t>(IMP!) </a:t>
            </a:r>
            <a:r>
              <a:rPr lang="en-US" altLang="en-US" smtClean="0">
                <a:sym typeface="Symbol" panose="05050102010706020507" pitchFamily="18" charset="2"/>
              </a:rPr>
              <a:t>(Overruled by brackets)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We use this order to compute truth values of compound propositions.</a:t>
            </a:r>
          </a:p>
        </p:txBody>
      </p:sp>
    </p:spTree>
    <p:extLst>
      <p:ext uri="{BB962C8B-B14F-4D97-AF65-F5344CB8AC3E}">
        <p14:creationId xmlns:p14="http://schemas.microsoft.com/office/powerpoint/2010/main" val="283107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C6F3556-FFE0-4CAE-802A-E4879E9DD42D}" type="slidenum">
              <a:rPr lang="en-US" altLang="en-US" sz="1400"/>
              <a:pPr algn="r"/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8" y="6085"/>
            <a:ext cx="7772400" cy="81994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b="1" dirty="0" smtClean="0"/>
              <a:t>Sets and sets theory</a:t>
            </a:r>
            <a:endParaRPr lang="en-US" altLang="en-US" b="1" dirty="0" smtClean="0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79512" y="1412776"/>
            <a:ext cx="8784976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>
              <a:lnSpc>
                <a:spcPct val="90000"/>
              </a:lnSpc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Notation:</a:t>
            </a:r>
            <a:b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endParaRPr lang="en-US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571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	List 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elements between braces</a:t>
            </a:r>
            <a:r>
              <a:rPr lang="en-US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</a:t>
            </a:r>
          </a:p>
          <a:p>
            <a:pPr lvl="1" algn="l">
              <a:lnSpc>
                <a:spcPct val="90000"/>
              </a:lnSpc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 = {a, b, c, d</a:t>
            </a:r>
            <a:r>
              <a:rPr lang="en-US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} = {</a:t>
            </a:r>
            <a:r>
              <a:rPr lang="en-US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b, c, a, d, d</a:t>
            </a:r>
            <a:r>
              <a:rPr lang="en-US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}</a:t>
            </a:r>
          </a:p>
          <a:p>
            <a:pPr lvl="1" algn="l">
              <a:lnSpc>
                <a:spcPct val="90000"/>
              </a:lnSpc>
            </a:pPr>
            <a:endParaRPr lang="en-US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lvl="1"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(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Note: listing an object more than once does not change the set. Ordering means nothing</a:t>
            </a:r>
            <a:r>
              <a:rPr lang="en-US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.)</a:t>
            </a:r>
            <a:br>
              <a:rPr lang="en-US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endParaRPr lang="en-US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457200" lvl="1" indent="0" algn="l">
              <a:lnSpc>
                <a:spcPct val="90000"/>
              </a:lnSpc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/>
            </a:r>
            <a:b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20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00722F1-F438-41CA-92B6-EB3D5908D5CB}" type="slidenum">
              <a:rPr lang="en-US" altLang="en-US" sz="1400"/>
              <a:pPr algn="r"/>
              <a:t>30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Propositions Equivalence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tautology</a:t>
            </a:r>
            <a:r>
              <a:rPr lang="en-US" altLang="en-US" sz="2800" dirty="0" smtClean="0"/>
              <a:t> is a proposition which is always </a:t>
            </a:r>
            <a:r>
              <a:rPr lang="en-US" altLang="en-US" sz="2800" u="sng" dirty="0" smtClean="0"/>
              <a:t>true</a:t>
            </a:r>
            <a:r>
              <a:rPr lang="en-US" altLang="en-US" sz="2800" dirty="0" smtClean="0"/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Classic Example: p V </a:t>
            </a:r>
            <a:r>
              <a:rPr lang="en-US" altLang="en-US" sz="2800" dirty="0" smtClean="0">
                <a:sym typeface="Symbol" panose="05050102010706020507" pitchFamily="18" charset="2"/>
              </a:rPr>
              <a:t>p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contradiction</a:t>
            </a:r>
            <a:r>
              <a:rPr lang="en-US" altLang="en-US" sz="2800" dirty="0" smtClean="0"/>
              <a:t> is a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proposition which is always </a:t>
            </a:r>
            <a:r>
              <a:rPr lang="en-US" altLang="en-US" sz="2800" u="sng" dirty="0" smtClean="0"/>
              <a:t>false</a:t>
            </a:r>
            <a:r>
              <a:rPr lang="en-US" altLang="en-US" sz="2800" dirty="0" smtClean="0"/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Classic Example: p </a:t>
            </a:r>
            <a:r>
              <a:rPr lang="en-US" altLang="en-US" sz="2800" dirty="0" smtClean="0">
                <a:sym typeface="Symbol" panose="05050102010706020507" pitchFamily="18" charset="2"/>
              </a:rPr>
              <a:t>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p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contingency</a:t>
            </a:r>
            <a:r>
              <a:rPr lang="en-US" altLang="en-US" sz="2800" dirty="0" smtClean="0"/>
              <a:t> is a proposition which neither a tautology nor a contradiction.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Example: (p V q) </a:t>
            </a:r>
            <a:r>
              <a:rPr lang="en-US" altLang="en-US" sz="2800" dirty="0" smtClean="0">
                <a:sym typeface="Wingdings" panose="05000000000000000000" pitchFamily="2" charset="2"/>
              </a:rPr>
              <a:t> </a:t>
            </a:r>
            <a:r>
              <a:rPr lang="en-US" altLang="en-US" sz="2800" dirty="0" smtClean="0">
                <a:sym typeface="Symbol" panose="05050102010706020507" pitchFamily="18" charset="2"/>
              </a:rPr>
              <a:t>r</a:t>
            </a:r>
            <a:endParaRPr lang="en-US" altLang="en-US" sz="2800" dirty="0" smtClean="0"/>
          </a:p>
          <a:p>
            <a:pPr eaLnBrk="1" hangingPunct="1">
              <a:defRPr/>
            </a:pPr>
            <a:endParaRPr lang="en-US" altLang="en-US" sz="2800" dirty="0" smtClean="0">
              <a:sym typeface="Symbol" panose="05050102010706020507" pitchFamily="18" charset="2"/>
            </a:endParaRP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989138"/>
            <a:ext cx="3886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514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B1FC622-7AC7-4E55-B254-78ECC659EFBC}" type="slidenum">
              <a:rPr lang="en-US" altLang="en-US" sz="1400"/>
              <a:pPr algn="r"/>
              <a:t>31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Tautology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compound proposition that is always TRUE, e.g. </a:t>
            </a:r>
            <a:r>
              <a:rPr lang="en-US" altLang="en-US" smtClean="0">
                <a:solidFill>
                  <a:srgbClr val="006600"/>
                </a:solidFill>
              </a:rPr>
              <a:t>q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q</a:t>
            </a:r>
          </a:p>
          <a:p>
            <a:pPr eaLnBrk="1" hangingPunct="1"/>
            <a:r>
              <a:rPr lang="en-US" altLang="en-US" u="sng" smtClean="0">
                <a:sym typeface="Symbol" panose="05050102010706020507" pitchFamily="18" charset="2"/>
              </a:rPr>
              <a:t>Logical equivalence redefined</a:t>
            </a:r>
            <a:r>
              <a:rPr lang="en-US" altLang="en-US" smtClean="0">
                <a:sym typeface="Symbol" panose="05050102010706020507" pitchFamily="18" charset="2"/>
              </a:rPr>
              <a:t>: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p,q </a:t>
            </a:r>
            <a:r>
              <a:rPr lang="en-US" altLang="en-US" smtClean="0">
                <a:sym typeface="Symbol" panose="05050102010706020507" pitchFamily="18" charset="2"/>
              </a:rPr>
              <a:t>are logical equivalences if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p  q </a:t>
            </a:r>
            <a:r>
              <a:rPr lang="en-US" altLang="en-US" smtClean="0">
                <a:sym typeface="Symbol" panose="05050102010706020507" pitchFamily="18" charset="2"/>
              </a:rPr>
              <a:t>is a tautology. Symbolically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  q. </a:t>
            </a:r>
            <a:endParaRPr lang="en-US" altLang="en-US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Intuition: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  q </a:t>
            </a:r>
            <a:r>
              <a:rPr lang="en-US" altLang="en-US" smtClean="0">
                <a:sym typeface="Symbol" panose="05050102010706020507" pitchFamily="18" charset="2"/>
              </a:rPr>
              <a:t>is true precisely when p,q have the same truth values.</a:t>
            </a:r>
          </a:p>
          <a:p>
            <a:pPr eaLnBrk="1" hangingPunct="1"/>
            <a:endParaRPr lang="en-US" altLang="en-US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32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9B210FC-C52E-4408-ACFD-43F91B46B865}" type="slidenum">
              <a:rPr lang="en-US" altLang="en-US" sz="1400"/>
              <a:pPr algn="r"/>
              <a:t>32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Manipulating Propositions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propositions can be simplified by using simple rules.</a:t>
            </a:r>
          </a:p>
          <a:p>
            <a:pPr eaLnBrk="1" hangingPunct="1"/>
            <a:r>
              <a:rPr lang="en-US" altLang="en-US" smtClean="0"/>
              <a:t>Some are obvious, e.g. Identity, Domination, Idempotence, double negation, commutativity, associativity</a:t>
            </a:r>
          </a:p>
          <a:p>
            <a:pPr eaLnBrk="1" hangingPunct="1"/>
            <a:r>
              <a:rPr lang="en-US" altLang="en-US" smtClean="0"/>
              <a:t>Less obvious: Distributive, De Morgan’s laws, Absorption</a:t>
            </a:r>
          </a:p>
        </p:txBody>
      </p:sp>
    </p:spTree>
    <p:extLst>
      <p:ext uri="{BB962C8B-B14F-4D97-AF65-F5344CB8AC3E}">
        <p14:creationId xmlns:p14="http://schemas.microsoft.com/office/powerpoint/2010/main" val="3299754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3F6BF69-11C2-44F2-89B5-2F22F4034235}" type="slidenum">
              <a:rPr lang="en-US" altLang="en-US" sz="1400"/>
              <a:pPr algn="r"/>
              <a:t>33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Distributive Laws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 (q  r) 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 q) 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 r)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(not a proof!) – For the LHS to be true: p must be true and q or r must be true. This is the same as saying p and q must be true or p and r must be true.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(q  r)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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q) 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r)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(less obvious) – For the LHS to be true: p must be true or both q and r must be true. This is the same as saying p or q must be true and p or r must be true.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Proof: use truth tables.</a:t>
            </a:r>
          </a:p>
        </p:txBody>
      </p:sp>
    </p:spTree>
    <p:extLst>
      <p:ext uri="{BB962C8B-B14F-4D97-AF65-F5344CB8AC3E}">
        <p14:creationId xmlns:p14="http://schemas.microsoft.com/office/powerpoint/2010/main" val="3014157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45D45E5-AE47-44CA-B9C3-18E069B665EA}" type="slidenum">
              <a:rPr lang="en-US" altLang="en-US" sz="1400"/>
              <a:pPr algn="r"/>
              <a:t>34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 Morgan’s Laws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(q  r)  q  r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– For the LHS to be true: neither q nor r can be true. This is the same as saying q and r must be false.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(q  r)  q  r</a:t>
            </a:r>
            <a:endParaRPr lang="en-US" altLang="en-US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– For the LHS to be true: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q  r</a:t>
            </a:r>
            <a:r>
              <a:rPr lang="en-US" altLang="en-US" sz="2400" smtClean="0">
                <a:sym typeface="Symbol" panose="05050102010706020507" pitchFamily="18" charset="2"/>
              </a:rPr>
              <a:t> must be false. This is the same as saying q or r must be false.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Proof: use truth tables.</a:t>
            </a:r>
          </a:p>
        </p:txBody>
      </p:sp>
    </p:spTree>
    <p:extLst>
      <p:ext uri="{BB962C8B-B14F-4D97-AF65-F5344CB8AC3E}">
        <p14:creationId xmlns:p14="http://schemas.microsoft.com/office/powerpoint/2010/main" val="2014975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98E94BB-CE8F-4504-9D0B-143419817FDA}" type="slidenum">
              <a:rPr lang="en-US" altLang="en-US" sz="1400"/>
              <a:pPr algn="r"/>
              <a:t>35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laws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Q: Is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(p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q)</a:t>
            </a:r>
            <a:r>
              <a:rPr lang="en-US" altLang="en-US" smtClean="0"/>
              <a:t> a tautology?</a:t>
            </a:r>
          </a:p>
          <a:p>
            <a:pPr eaLnBrk="1" hangingPunct="1"/>
            <a:r>
              <a:rPr lang="en-US" altLang="en-US" smtClean="0"/>
              <a:t>Can use truth tables</a:t>
            </a:r>
          </a:p>
          <a:p>
            <a:pPr eaLnBrk="1" hangingPunct="1"/>
            <a:r>
              <a:rPr lang="en-US" altLang="en-US" smtClean="0"/>
              <a:t>Can write a compound proposition and simplify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8775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6E8322A-761E-4342-A7AA-CE26DC347151}" type="slidenum">
              <a:rPr lang="en-US" altLang="en-US" sz="1400"/>
              <a:pPr algn="r"/>
              <a:t>36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Limitations of Propositional Logic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can we NOT express using predicates?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Ex: How do you make a statement about all even integers?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660033"/>
                </a:solidFill>
              </a:rPr>
              <a:t>       If x &gt;2 then x</a:t>
            </a:r>
            <a:r>
              <a:rPr lang="en-US" altLang="en-US" baseline="30000" smtClean="0">
                <a:solidFill>
                  <a:srgbClr val="660033"/>
                </a:solidFill>
              </a:rPr>
              <a:t>2</a:t>
            </a:r>
            <a:r>
              <a:rPr lang="en-US" altLang="en-US" smtClean="0">
                <a:solidFill>
                  <a:srgbClr val="660033"/>
                </a:solidFill>
              </a:rPr>
              <a:t> &gt;4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more general language: Predicate logic (Sec 1.4)</a:t>
            </a:r>
          </a:p>
        </p:txBody>
      </p:sp>
    </p:spTree>
    <p:extLst>
      <p:ext uri="{BB962C8B-B14F-4D97-AF65-F5344CB8AC3E}">
        <p14:creationId xmlns:p14="http://schemas.microsoft.com/office/powerpoint/2010/main" val="546778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94F43CA-AC8F-4BF9-AB1A-414B419BCF53}" type="slidenum">
              <a:rPr lang="en-US" altLang="en-US" sz="1400"/>
              <a:pPr algn="r"/>
              <a:t>37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Next: Predicate Logic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3200" dirty="0" smtClean="0">
                <a:sym typeface="Symbol" panose="05050102010706020507" pitchFamily="18" charset="2"/>
              </a:rPr>
              <a:t>Predicates and quantifiers</a:t>
            </a:r>
          </a:p>
          <a:p>
            <a:pPr lvl="1" eaLnBrk="1" hangingPunct="1"/>
            <a:r>
              <a:rPr lang="en-US" altLang="en-US" sz="3200" dirty="0" smtClean="0"/>
              <a:t>Rules of Inference</a:t>
            </a:r>
          </a:p>
          <a:p>
            <a:pPr eaLnBrk="1" hangingPunct="1"/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30758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8ABEFCE-2F61-42A0-BCB7-A3A8E7934371}" type="slidenum">
              <a:rPr lang="en-US" altLang="en-US" sz="1400"/>
              <a:pPr algn="r"/>
              <a:t>38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Predicate Logic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predicate is a proposition that is a function of one or more variables.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E.g.: P(x): x is an even number. So P(1) is false, P(2) is true,….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 of predicates: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Domain ASCII characters - IsAlpha(x) : TRUE iff x is an alphabetical character.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Domain floating point numbers - IsInt(x): TRUE iff x is an integer.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Domain integers: Prime(x) - TRUE if x is prime,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3521629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BF0489-B686-40D2-A662-A8FF338A1EA7}" type="slidenum">
              <a:rPr lang="en-US" altLang="en-US" sz="1400"/>
              <a:pPr algn="r"/>
              <a:t>39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Quantifiers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describes the values of a variable that make the predicate true. E.g. </a:t>
            </a:r>
            <a:r>
              <a:rPr lang="en-US" altLang="en-US" smtClean="0">
                <a:sym typeface="Symbol" panose="05050102010706020507" pitchFamily="18" charset="2"/>
              </a:rPr>
              <a:t></a:t>
            </a:r>
            <a:r>
              <a:rPr lang="en-US" altLang="en-US" smtClean="0"/>
              <a:t>x P(x)</a:t>
            </a:r>
          </a:p>
          <a:p>
            <a:pPr eaLnBrk="1" hangingPunct="1"/>
            <a:r>
              <a:rPr lang="en-US" altLang="en-US" smtClean="0"/>
              <a:t>Domain or universe: range of values of a variable (sometimes implicit)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051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C6F3556-FFE0-4CAE-802A-E4879E9DD42D}" type="slidenum">
              <a:rPr lang="en-US" altLang="en-US" sz="1400"/>
              <a:pPr algn="r"/>
              <a:t>4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8" y="6085"/>
            <a:ext cx="7772400" cy="81994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b="1" dirty="0" smtClean="0"/>
              <a:t>Sets and sets theory</a:t>
            </a:r>
            <a:endParaRPr lang="en-US" altLang="en-US" b="1" dirty="0" smtClean="0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79512" y="1484784"/>
            <a:ext cx="8784976" cy="447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Brace notation with ellipses: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lvl="2">
              <a:lnSpc>
                <a:spcPct val="90000"/>
              </a:lnSpc>
            </a:pPr>
            <a:r>
              <a:rPr lang="en-US" altLang="en-US" sz="4800" dirty="0" smtClean="0">
                <a:latin typeface="+mn-lt"/>
              </a:rPr>
              <a:t>S = { . . . , -3, -2, -1},</a:t>
            </a:r>
          </a:p>
          <a:p>
            <a:pPr lvl="2" algn="l">
              <a:lnSpc>
                <a:spcPct val="90000"/>
              </a:lnSpc>
            </a:pPr>
            <a:endParaRPr lang="en-US" altLang="en-US" sz="2000" dirty="0" smtClean="0"/>
          </a:p>
          <a:p>
            <a:pPr lvl="2" algn="l">
              <a:lnSpc>
                <a:spcPct val="90000"/>
              </a:lnSpc>
            </a:pPr>
            <a:endParaRPr lang="en-US" altLang="en-US" sz="2000" dirty="0" smtClean="0"/>
          </a:p>
          <a:p>
            <a:pPr lvl="2" algn="l">
              <a:lnSpc>
                <a:spcPct val="90000"/>
              </a:lnSpc>
            </a:pPr>
            <a:endParaRPr lang="en-US" altLang="en-US" sz="2000" dirty="0" smtClean="0"/>
          </a:p>
          <a:p>
            <a:pPr lvl="2" algn="l">
              <a:lnSpc>
                <a:spcPct val="90000"/>
              </a:lnSpc>
            </a:pPr>
            <a:r>
              <a:rPr lang="en-US" altLang="en-US" sz="2000" dirty="0" smtClean="0"/>
              <a:t>the negative integers.</a:t>
            </a:r>
          </a:p>
          <a:p>
            <a:pPr lvl="2" algn="l">
              <a:buFontTx/>
              <a:buChar char="•"/>
            </a:pPr>
            <a:endParaRPr lang="en-US" alt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>
              <a:lnSpc>
                <a:spcPct val="90000"/>
              </a:lnSpc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691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77915E0-7024-4C29-901B-B70ED81EF63F}" type="slidenum">
              <a:rPr lang="en-US" altLang="en-US" sz="1400"/>
              <a:pPr algn="r"/>
              <a:t>40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 Popular Quantifiers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Universal: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P(x)</a:t>
            </a:r>
            <a:r>
              <a:rPr lang="en-US" altLang="en-US" smtClean="0">
                <a:sym typeface="Symbol" panose="05050102010706020507" pitchFamily="18" charset="2"/>
              </a:rPr>
              <a:t> – “P(x) for all x in the domain”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Existential: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x P(x)</a:t>
            </a:r>
            <a:r>
              <a:rPr lang="en-US" altLang="en-US" smtClean="0">
                <a:sym typeface="Symbol" panose="05050102010706020507" pitchFamily="18" charset="2"/>
              </a:rPr>
              <a:t> – “P(x) for some x in the domain” </a:t>
            </a:r>
            <a:r>
              <a:rPr lang="en-US" altLang="en-US" sz="2400" smtClean="0">
                <a:solidFill>
                  <a:srgbClr val="0066FF"/>
                </a:solidFill>
                <a:sym typeface="Symbol" panose="05050102010706020507" pitchFamily="18" charset="2"/>
              </a:rPr>
              <a:t>or “there exists x such that P(x) is TRUE”.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Either is meaningless if the domain is not known/specified.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Examples (domain real numbers)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(x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&gt;=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x (x &gt;1)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(x&gt;1) (x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&gt; x)</a:t>
            </a:r>
            <a:r>
              <a:rPr lang="en-US" altLang="en-US" smtClean="0">
                <a:sym typeface="Symbol" panose="05050102010706020507" pitchFamily="18" charset="2"/>
              </a:rPr>
              <a:t> – </a:t>
            </a:r>
            <a:r>
              <a:rPr lang="en-US" altLang="en-US" sz="2400" smtClean="0">
                <a:sym typeface="Symbol" panose="05050102010706020507" pitchFamily="18" charset="2"/>
              </a:rPr>
              <a:t>quantifier with restricted domain</a:t>
            </a:r>
          </a:p>
        </p:txBody>
      </p:sp>
    </p:spTree>
    <p:extLst>
      <p:ext uri="{BB962C8B-B14F-4D97-AF65-F5344CB8AC3E}">
        <p14:creationId xmlns:p14="http://schemas.microsoft.com/office/powerpoint/2010/main" val="3388063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CE776A9-88FF-41DD-BCA3-1FCBDE5A8843}" type="slidenum">
              <a:rPr lang="en-US" altLang="en-US" sz="1400"/>
              <a:pPr algn="r"/>
              <a:t>41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Quantifiers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Domain integers:</a:t>
            </a:r>
            <a:endParaRPr lang="en-US" altLang="en-US" smtClean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66"/>
                </a:solidFill>
              </a:rPr>
              <a:t>Using implications:</a:t>
            </a:r>
            <a:r>
              <a:rPr lang="en-US" altLang="en-US" smtClean="0">
                <a:sym typeface="Symbol" panose="05050102010706020507" pitchFamily="18" charset="2"/>
              </a:rPr>
              <a:t> The cube of all negative integers is negative.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x (x &lt; 0) (x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3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&lt; 0)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sym typeface="Symbol" panose="05050102010706020507" pitchFamily="18" charset="2"/>
              </a:rPr>
              <a:t> Expressing sums 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baseline="-25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n (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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i = n(n+1)/2)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          </a:t>
            </a:r>
            <a:r>
              <a:rPr lang="en-US" altLang="en-US" sz="2800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i=1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962025" y="5349875"/>
            <a:ext cx="496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0">
                <a:solidFill>
                  <a:srgbClr val="660033"/>
                </a:solidFill>
              </a:rPr>
              <a:t>Aside: summation notation</a:t>
            </a:r>
          </a:p>
        </p:txBody>
      </p:sp>
    </p:spTree>
    <p:extLst>
      <p:ext uri="{BB962C8B-B14F-4D97-AF65-F5344CB8AC3E}">
        <p14:creationId xmlns:p14="http://schemas.microsoft.com/office/powerpoint/2010/main" val="2119474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B9B327B-A58C-4A79-A058-3B1415A5DE7B}" type="slidenum">
              <a:rPr lang="en-US" altLang="en-US" sz="1400"/>
              <a:pPr algn="r"/>
              <a:t>42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Scope of Quantifiers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  have higher precedence than operators from Propositional Logic; so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P(x)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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Q(x)</a:t>
            </a:r>
            <a:r>
              <a:rPr lang="en-US" altLang="en-US" smtClean="0">
                <a:sym typeface="Symbol" panose="05050102010706020507" pitchFamily="18" charset="2"/>
              </a:rPr>
              <a:t> is not logically equivalent to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(P(x)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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Q(x))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 x (P(x)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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Q(x))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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x R(x)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</a:t>
            </a:r>
            <a:r>
              <a:rPr lang="en-US" altLang="en-US" sz="2000" smtClean="0">
                <a:solidFill>
                  <a:srgbClr val="0066FF"/>
                </a:solidFill>
                <a:sym typeface="Symbol" panose="05050102010706020507" pitchFamily="18" charset="2"/>
              </a:rPr>
              <a:t>Say P(x): x is odd, Q(x): x is divisible by 3, R(x): (x=0) </a:t>
            </a:r>
            <a:r>
              <a:rPr lang="en-US" altLang="en-US" sz="2400" smtClean="0">
                <a:solidFill>
                  <a:srgbClr val="0066FF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smtClean="0">
                <a:solidFill>
                  <a:srgbClr val="0066FF"/>
                </a:solidFill>
                <a:sym typeface="Symbol" panose="05050102010706020507" pitchFamily="18" charset="2"/>
              </a:rPr>
              <a:t>(2x &gt;x)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Logical Equivalence: P  Q iff they have same truth value no matter which </a:t>
            </a:r>
            <a:r>
              <a:rPr lang="en-US" altLang="en-US" smtClean="0">
                <a:solidFill>
                  <a:srgbClr val="990033"/>
                </a:solidFill>
                <a:sym typeface="Symbol" panose="05050102010706020507" pitchFamily="18" charset="2"/>
              </a:rPr>
              <a:t>domain</a:t>
            </a:r>
            <a:r>
              <a:rPr lang="en-US" altLang="en-US" smtClean="0">
                <a:sym typeface="Symbol" panose="05050102010706020507" pitchFamily="18" charset="2"/>
              </a:rPr>
              <a:t> is used and no matter which </a:t>
            </a:r>
            <a:r>
              <a:rPr lang="en-US" altLang="en-US" smtClean="0">
                <a:solidFill>
                  <a:srgbClr val="990033"/>
                </a:solidFill>
                <a:sym typeface="Symbol" panose="05050102010706020507" pitchFamily="18" charset="2"/>
              </a:rPr>
              <a:t>predicates</a:t>
            </a:r>
            <a:r>
              <a:rPr lang="en-US" altLang="en-US" smtClean="0">
                <a:sym typeface="Symbol" panose="05050102010706020507" pitchFamily="18" charset="2"/>
              </a:rPr>
              <a:t> are assigned to predicate variables.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3579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B8180E6-E93A-4690-B0A5-7B44357F2461}" type="slidenum">
              <a:rPr lang="en-US" altLang="en-US" sz="1400"/>
              <a:pPr algn="r"/>
              <a:t>43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Negation of Quantifiers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“There is no student who can …”</a:t>
            </a:r>
          </a:p>
          <a:p>
            <a:pPr eaLnBrk="1" hangingPunct="1"/>
            <a:r>
              <a:rPr lang="en-US" altLang="en-US" smtClean="0"/>
              <a:t>“Not all professors are bad….”</a:t>
            </a:r>
          </a:p>
          <a:p>
            <a:pPr eaLnBrk="1" hangingPunct="1"/>
            <a:r>
              <a:rPr lang="en-US" altLang="en-US" smtClean="0"/>
              <a:t>“There is no Toronto Raptor that can dunk like Vince …”</a:t>
            </a:r>
          </a:p>
          <a:p>
            <a:pPr eaLnBrk="1" hangingPunct="1"/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x P(x)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 x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P(x)   </a:t>
            </a:r>
            <a:r>
              <a:rPr lang="en-US" altLang="en-US" sz="2800" smtClean="0">
                <a:solidFill>
                  <a:schemeClr val="hlink"/>
                </a:solidFill>
                <a:sym typeface="Symbol" panose="05050102010706020507" pitchFamily="18" charset="2"/>
              </a:rPr>
              <a:t>why?</a:t>
            </a:r>
          </a:p>
          <a:p>
            <a:pPr eaLnBrk="1" hangingPunct="1"/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 x P(x)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x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P(x)</a:t>
            </a:r>
          </a:p>
          <a:p>
            <a:pPr eaLnBrk="1" hangingPunct="1"/>
            <a:r>
              <a:rPr lang="en-US" altLang="en-US" sz="2800" smtClean="0">
                <a:sym typeface="Symbol" panose="05050102010706020507" pitchFamily="18" charset="2"/>
              </a:rPr>
              <a:t>Careful: The negation of “Every Canadian loves Hockey” is NOT “No Canadian loves Hockey”!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 u="sng" smtClean="0">
                <a:solidFill>
                  <a:schemeClr val="hlink"/>
                </a:solidFill>
                <a:sym typeface="Symbol" panose="05050102010706020507" pitchFamily="18" charset="2"/>
              </a:rPr>
              <a:t>Many, many students make this mistake!</a:t>
            </a:r>
          </a:p>
        </p:txBody>
      </p:sp>
    </p:spTree>
    <p:extLst>
      <p:ext uri="{BB962C8B-B14F-4D97-AF65-F5344CB8AC3E}">
        <p14:creationId xmlns:p14="http://schemas.microsoft.com/office/powerpoint/2010/main" val="1292104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72F2E2E-0933-4831-8539-3033E9A51738}" type="slidenum">
              <a:rPr lang="en-US" altLang="en-US" sz="1400"/>
              <a:pPr algn="r"/>
              <a:t>44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Nested Quantifiers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Allows simultaneous quantification of many variables. 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E.g. – domain integers,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 x  y  z 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+ y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= z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n  x  y  z 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+ y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= z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(Fermat’s Last Theorem)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Domain real numbers: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x  y  z (x &lt; z &lt; y)  (y &lt; z &lt; x) 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248400" y="5562600"/>
            <a:ext cx="2281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0">
                <a:solidFill>
                  <a:srgbClr val="660033"/>
                </a:solidFill>
              </a:rPr>
              <a:t>Is this true?</a:t>
            </a:r>
          </a:p>
        </p:txBody>
      </p:sp>
    </p:spTree>
    <p:extLst>
      <p:ext uri="{BB962C8B-B14F-4D97-AF65-F5344CB8AC3E}">
        <p14:creationId xmlns:p14="http://schemas.microsoft.com/office/powerpoint/2010/main" val="3965826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AB16AB-85CE-490B-8F82-76596B387C6C}" type="slidenum">
              <a:rPr lang="en-US" altLang="en-US" sz="1400"/>
              <a:pPr algn="r"/>
              <a:t>45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Nested Quantifiers - 2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y (x + y = 0)</a:t>
            </a:r>
            <a:r>
              <a:rPr lang="en-US" altLang="en-US" smtClean="0">
                <a:sym typeface="Symbol" panose="05050102010706020507" pitchFamily="18" charset="2"/>
              </a:rPr>
              <a:t> is true over the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Assume an arbitrary integer 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To show that there exists a y that satisfies the requirement of the predicate, choose y = -x. Clearly y is an integer, and thus is in the domain.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So x + y = x + (-x) = x – x =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Since we assumed nothing about x (other than it is an integer), the argument holds for any integer x.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Therefore, the predicate is TRUE.</a:t>
            </a:r>
          </a:p>
        </p:txBody>
      </p:sp>
    </p:spTree>
    <p:extLst>
      <p:ext uri="{BB962C8B-B14F-4D97-AF65-F5344CB8AC3E}">
        <p14:creationId xmlns:p14="http://schemas.microsoft.com/office/powerpoint/2010/main" val="1474881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4DD605B-9BD5-4C0B-9D93-03B2888041F8}" type="slidenum">
              <a:rPr lang="en-US" altLang="en-US" sz="1400"/>
              <a:pPr algn="r"/>
              <a:t>46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Nested Quantifiers - 3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Caveat: In general, order matters! Consider the following propositions over the integer domain: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x y (x &lt; y)</a:t>
            </a:r>
            <a:r>
              <a:rPr lang="en-US" altLang="en-US" smtClean="0">
                <a:sym typeface="Symbol" panose="05050102010706020507" pitchFamily="18" charset="2"/>
              </a:rPr>
              <a:t> and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y x (x &lt; y)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y (x &lt; y)</a:t>
            </a:r>
            <a:r>
              <a:rPr lang="en-US" altLang="en-US" smtClean="0">
                <a:sym typeface="Symbol" panose="05050102010706020507" pitchFamily="18" charset="2"/>
              </a:rPr>
              <a:t> : “there is no maximum integer”</a:t>
            </a:r>
          </a:p>
          <a:p>
            <a:pPr eaLnBrk="1" hangingPunct="1"/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y x (x &lt; y)</a:t>
            </a:r>
            <a:r>
              <a:rPr lang="en-US" altLang="en-US" smtClean="0">
                <a:sym typeface="Symbol" panose="05050102010706020507" pitchFamily="18" charset="2"/>
              </a:rPr>
              <a:t> : “there is a maximum integer”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Not the same meaning at all!!!</a:t>
            </a:r>
          </a:p>
        </p:txBody>
      </p:sp>
    </p:spTree>
    <p:extLst>
      <p:ext uri="{BB962C8B-B14F-4D97-AF65-F5344CB8AC3E}">
        <p14:creationId xmlns:p14="http://schemas.microsoft.com/office/powerpoint/2010/main" val="25850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C6F3556-FFE0-4CAE-802A-E4879E9DD42D}" type="slidenum">
              <a:rPr lang="en-US" altLang="en-US" sz="1400"/>
              <a:pPr algn="r"/>
              <a:t>5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8" y="6085"/>
            <a:ext cx="7772400" cy="81994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b="1" dirty="0" smtClean="0"/>
              <a:t>Sets and sets theory</a:t>
            </a:r>
            <a:endParaRPr lang="en-US" altLang="en-US" b="1" dirty="0" smtClean="0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79512" y="1484784"/>
            <a:ext cx="8784976" cy="44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Specification by predicates</a:t>
            </a:r>
            <a:r>
              <a:rPr lang="en-US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>
              <a:lnSpc>
                <a:spcPct val="90000"/>
              </a:lnSpc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S= {x| P(x)},</a:t>
            </a:r>
          </a:p>
          <a:p>
            <a:pPr lvl="1" algn="l">
              <a:lnSpc>
                <a:spcPct val="90000"/>
              </a:lnSpc>
            </a:pPr>
            <a:endParaRPr lang="en-US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>
              <a:lnSpc>
                <a:spcPct val="90000"/>
              </a:lnSpc>
            </a:pPr>
            <a:endParaRPr lang="en-US" alt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>
              <a:lnSpc>
                <a:spcPct val="90000"/>
              </a:lnSpc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contains all the elements from U which make the predicate P true.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>
              <a:lnSpc>
                <a:spcPct val="90000"/>
              </a:lnSpc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70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C6F3556-FFE0-4CAE-802A-E4879E9DD42D}" type="slidenum">
              <a:rPr lang="en-US" altLang="en-US" sz="1400"/>
              <a:pPr algn="r"/>
              <a:t>6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719" y="116632"/>
            <a:ext cx="7772400" cy="819944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Universal Sets</a:t>
            </a:r>
            <a:b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826029"/>
            <a:ext cx="8686800" cy="5334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Notation: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R = reals</a:t>
            </a:r>
          </a:p>
          <a:p>
            <a:pPr lvl="2">
              <a:lnSpc>
                <a:spcPct val="90000"/>
              </a:lnSpc>
            </a:pPr>
            <a:endParaRPr lang="en-US" altLang="en-US" sz="3200" dirty="0" smtClean="0"/>
          </a:p>
          <a:p>
            <a:pPr lvl="2">
              <a:lnSpc>
                <a:spcPct val="90000"/>
              </a:lnSpc>
            </a:pPr>
            <a:r>
              <a:rPr lang="en-US" altLang="en-US" sz="3200" dirty="0" smtClean="0"/>
              <a:t>N = natural numbers = {0,1, 2, 3, . . . }, the </a:t>
            </a:r>
            <a:r>
              <a:rPr lang="en-US" altLang="en-US" sz="3200" i="1" dirty="0" smtClean="0"/>
              <a:t>counting</a:t>
            </a:r>
            <a:r>
              <a:rPr lang="en-US" altLang="en-US" sz="3200" dirty="0" smtClean="0"/>
              <a:t> numbers</a:t>
            </a:r>
          </a:p>
          <a:p>
            <a:pPr lvl="2">
              <a:lnSpc>
                <a:spcPct val="90000"/>
              </a:lnSpc>
            </a:pPr>
            <a:endParaRPr lang="en-US" altLang="en-US" sz="3200" dirty="0" smtClean="0"/>
          </a:p>
          <a:p>
            <a:pPr lvl="2">
              <a:lnSpc>
                <a:spcPct val="90000"/>
              </a:lnSpc>
            </a:pPr>
            <a:r>
              <a:rPr lang="en-US" altLang="en-US" sz="3200" dirty="0" smtClean="0"/>
              <a:t>Z = all integers = {. . , -3, -2, -1, 0, 1, 2, 3, 4, . .}</a:t>
            </a:r>
          </a:p>
          <a:p>
            <a:pPr lvl="2">
              <a:lnSpc>
                <a:spcPct val="90000"/>
              </a:lnSpc>
            </a:pPr>
            <a:endParaRPr lang="en-US" altLang="en-US" sz="3200" dirty="0" smtClean="0"/>
          </a:p>
          <a:p>
            <a:pPr lvl="2">
              <a:lnSpc>
                <a:spcPct val="90000"/>
              </a:lnSpc>
            </a:pPr>
            <a:r>
              <a:rPr lang="en-US" altLang="en-US" sz="3200" dirty="0" smtClean="0"/>
              <a:t>Z</a:t>
            </a:r>
            <a:r>
              <a:rPr lang="en-US" altLang="en-US" sz="3200" baseline="30000" dirty="0" smtClean="0"/>
              <a:t>+</a:t>
            </a:r>
            <a:r>
              <a:rPr lang="en-US" altLang="en-US" sz="3200" dirty="0" smtClean="0"/>
              <a:t> is the set of positive integers</a:t>
            </a:r>
            <a:br>
              <a:rPr lang="en-US" altLang="en-US" sz="3200" dirty="0" smtClean="0"/>
            </a:b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6087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C6F3556-FFE0-4CAE-802A-E4879E9DD42D}" type="slidenum">
              <a:rPr lang="en-US" altLang="en-US" sz="1400"/>
              <a:pPr algn="r"/>
              <a:t>7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97000"/>
            <a:ext cx="7772400" cy="819944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Universal Sets</a:t>
            </a:r>
            <a:b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826029"/>
            <a:ext cx="8686800" cy="5334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Notation: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x is a member of S or x is an element of S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400" dirty="0"/>
              <a:t>x </a:t>
            </a:r>
            <a:r>
              <a:rPr lang="en-US" altLang="en-US" sz="4400" dirty="0">
                <a:sym typeface="Symbol" panose="05050102010706020507" pitchFamily="18" charset="2"/>
              </a:rPr>
              <a:t></a:t>
            </a:r>
            <a:r>
              <a:rPr lang="en-US" altLang="en-US" sz="4400" dirty="0"/>
              <a:t> S</a:t>
            </a:r>
            <a:r>
              <a:rPr lang="en-US" altLang="en-US" sz="4400" dirty="0" smtClean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is not an element of S</a:t>
            </a:r>
            <a:r>
              <a:rPr lang="en-US" altLang="en-US" dirty="0" smtClean="0"/>
              <a:t>:</a:t>
            </a:r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400" dirty="0" smtClean="0"/>
              <a:t>x </a:t>
            </a:r>
            <a:r>
              <a:rPr lang="en-US" altLang="en-US" sz="4400" dirty="0">
                <a:sym typeface="Symbol" panose="05050102010706020507" pitchFamily="18" charset="2"/>
              </a:rPr>
              <a:t></a:t>
            </a:r>
            <a:r>
              <a:rPr lang="en-US" altLang="en-US" sz="4400" dirty="0"/>
              <a:t> S.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7493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C6F3556-FFE0-4CAE-802A-E4879E9DD42D}" type="slidenum">
              <a:rPr lang="en-US" altLang="en-US" sz="1400"/>
              <a:pPr algn="r"/>
              <a:t>8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97000"/>
            <a:ext cx="7772400" cy="81994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Subset</a:t>
            </a:r>
            <a:endParaRPr lang="en-US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5099" y="706972"/>
            <a:ext cx="8686800" cy="4876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6600"/>
                </a:solidFill>
              </a:rPr>
              <a:t>Definition:</a:t>
            </a:r>
            <a:r>
              <a:rPr lang="en-US" altLang="en-US" dirty="0" smtClean="0"/>
              <a:t> The set A is a </a:t>
            </a:r>
            <a:r>
              <a:rPr lang="en-US" altLang="en-US" i="1" dirty="0" smtClean="0"/>
              <a:t>subset</a:t>
            </a:r>
            <a:r>
              <a:rPr lang="en-US" altLang="en-US" dirty="0" smtClean="0"/>
              <a:t> of the set B, denoted </a:t>
            </a:r>
            <a:br>
              <a:rPr lang="en-US" altLang="en-US" dirty="0" smtClean="0"/>
            </a:br>
            <a:r>
              <a:rPr lang="en-US" altLang="en-US" dirty="0" smtClean="0"/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</a:t>
            </a:r>
            <a:r>
              <a:rPr lang="en-US" altLang="en-US" dirty="0" smtClean="0"/>
              <a:t> B, </a:t>
            </a:r>
            <a:r>
              <a:rPr lang="en-US" altLang="en-US" dirty="0" err="1" smtClean="0"/>
              <a:t>iff</a:t>
            </a:r>
            <a:endParaRPr lang="en-US" altLang="en-US" dirty="0" smtClean="0"/>
          </a:p>
          <a:p>
            <a:pPr lvl="2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</a:t>
            </a:r>
            <a:r>
              <a:rPr lang="en-US" altLang="en-US" dirty="0" smtClean="0"/>
              <a:t>x [x </a:t>
            </a:r>
            <a:r>
              <a:rPr lang="en-US" altLang="en-US" dirty="0" smtClean="0">
                <a:sym typeface="Symbol" panose="05050102010706020507" pitchFamily="18" charset="2"/>
              </a:rPr>
              <a:t> </a:t>
            </a:r>
            <a:r>
              <a:rPr lang="en-US" altLang="en-US" dirty="0" smtClean="0"/>
              <a:t>A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x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/>
              <a:t> B]</a:t>
            </a:r>
            <a:br>
              <a:rPr lang="en-US" altLang="en-US" dirty="0" smtClean="0"/>
            </a:br>
            <a:endParaRPr lang="en-US" altLang="en-US" sz="12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6600"/>
                </a:solidFill>
              </a:rPr>
              <a:t>Definition:</a:t>
            </a:r>
            <a:r>
              <a:rPr lang="en-US" altLang="en-US" dirty="0" smtClean="0"/>
              <a:t> The </a:t>
            </a:r>
            <a:r>
              <a:rPr lang="en-US" altLang="en-US" i="1" dirty="0" smtClean="0"/>
              <a:t>void</a:t>
            </a:r>
            <a:r>
              <a:rPr lang="en-US" altLang="en-US" dirty="0" smtClean="0"/>
              <a:t> set, the </a:t>
            </a:r>
            <a:r>
              <a:rPr lang="en-US" altLang="en-US" i="1" dirty="0" smtClean="0"/>
              <a:t>null</a:t>
            </a:r>
            <a:r>
              <a:rPr lang="en-US" altLang="en-US" dirty="0" smtClean="0"/>
              <a:t> set, the </a:t>
            </a:r>
            <a:r>
              <a:rPr lang="en-US" altLang="en-US" i="1" dirty="0" smtClean="0"/>
              <a:t>empty</a:t>
            </a:r>
            <a:r>
              <a:rPr lang="en-US" altLang="en-US" dirty="0" smtClean="0"/>
              <a:t> set, denoted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r>
              <a:rPr lang="en-US" altLang="en-US" dirty="0" smtClean="0"/>
              <a:t>, is the set with no members.</a:t>
            </a:r>
            <a:br>
              <a:rPr lang="en-US" altLang="en-US" dirty="0" smtClean="0"/>
            </a:br>
            <a:endParaRPr lang="en-US" altLang="en-US" dirty="0" smtClean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accent1"/>
                </a:solidFill>
              </a:rPr>
              <a:t>Note:</a:t>
            </a:r>
            <a:r>
              <a:rPr lang="en-US" altLang="en-US" dirty="0" smtClean="0"/>
              <a:t> the assertion x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r>
              <a:rPr lang="en-US" altLang="en-US" dirty="0" smtClean="0"/>
              <a:t> is </a:t>
            </a:r>
            <a:r>
              <a:rPr lang="en-US" altLang="en-US" u="sng" dirty="0" smtClean="0"/>
              <a:t>always</a:t>
            </a:r>
            <a:r>
              <a:rPr lang="en-US" altLang="en-US" dirty="0" smtClean="0"/>
              <a:t> false. Hence</a:t>
            </a:r>
          </a:p>
          <a:p>
            <a:pPr lvl="2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</a:t>
            </a:r>
            <a:r>
              <a:rPr lang="en-US" altLang="en-US" dirty="0" smtClean="0"/>
              <a:t>x [x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x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/>
              <a:t> B] </a:t>
            </a:r>
            <a:br>
              <a:rPr lang="en-US" altLang="en-US" dirty="0" smtClean="0"/>
            </a:br>
            <a:r>
              <a:rPr lang="en-US" altLang="en-US" dirty="0" smtClean="0"/>
              <a:t>is always true(vacuously). Therefore,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r>
              <a:rPr lang="en-US" altLang="en-US" dirty="0" smtClean="0"/>
              <a:t> is a subset of every set.</a:t>
            </a:r>
            <a:br>
              <a:rPr lang="en-US" altLang="en-US" dirty="0" smtClean="0"/>
            </a:br>
            <a:endParaRPr lang="en-US" altLang="en-US" dirty="0" smtClean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accent1"/>
                </a:solidFill>
              </a:rPr>
              <a:t>Note:</a:t>
            </a:r>
            <a:r>
              <a:rPr lang="en-US" altLang="en-US" dirty="0" smtClean="0"/>
              <a:t> A set B is always a subset of itself.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10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0CB48DE-4226-4AE9-A9ED-54E41AEE5B1F}" type="slidenum">
              <a:rPr lang="en-US" altLang="en-US" sz="1400"/>
              <a:pPr algn="r"/>
              <a:t>9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dirty="0" smtClean="0"/>
              <a:t>Why study propositional logic?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formal mathematical “language” for precise reasoning.</a:t>
            </a:r>
          </a:p>
          <a:p>
            <a:pPr eaLnBrk="1" hangingPunct="1"/>
            <a:r>
              <a:rPr lang="en-US" altLang="en-US" dirty="0" smtClean="0"/>
              <a:t>Start with propositions.</a:t>
            </a:r>
          </a:p>
          <a:p>
            <a:pPr eaLnBrk="1" hangingPunct="1"/>
            <a:r>
              <a:rPr lang="en-US" altLang="en-US" dirty="0" smtClean="0"/>
              <a:t>Add other constructs like negation, conjunction, disjunction, implication etc.</a:t>
            </a:r>
          </a:p>
          <a:p>
            <a:pPr eaLnBrk="1" hangingPunct="1"/>
            <a:r>
              <a:rPr lang="en-US" altLang="en-US" dirty="0" smtClean="0"/>
              <a:t>All of these are based on ideas we use daily to reason about things.  </a:t>
            </a:r>
          </a:p>
        </p:txBody>
      </p:sp>
    </p:spTree>
    <p:extLst>
      <p:ext uri="{BB962C8B-B14F-4D97-AF65-F5344CB8AC3E}">
        <p14:creationId xmlns:p14="http://schemas.microsoft.com/office/powerpoint/2010/main" val="22783514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Theme" id="{184533EF-AA57-4D33-B538-2A948E5ADDBB}" vid="{A7067142-C947-48B7-BBF4-4D8363E79A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15954</TotalTime>
  <Words>2302</Words>
  <Application>Microsoft Office PowerPoint</Application>
  <PresentationFormat>On-screen Show (4:3)</PresentationFormat>
  <Paragraphs>448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Symbol</vt:lpstr>
      <vt:lpstr>Times New Roman</vt:lpstr>
      <vt:lpstr>Wingdings</vt:lpstr>
      <vt:lpstr>PresentationTheme</vt:lpstr>
      <vt:lpstr>PowerPoint Presentation</vt:lpstr>
      <vt:lpstr>Sets and sets theory</vt:lpstr>
      <vt:lpstr>Sets and sets theory</vt:lpstr>
      <vt:lpstr>Sets and sets theory</vt:lpstr>
      <vt:lpstr>Sets and sets theory</vt:lpstr>
      <vt:lpstr>Common Universal Sets </vt:lpstr>
      <vt:lpstr>Common Universal Sets </vt:lpstr>
      <vt:lpstr>Subset</vt:lpstr>
      <vt:lpstr>Why study propositional logic?</vt:lpstr>
      <vt:lpstr>Propositions</vt:lpstr>
      <vt:lpstr>Propositions</vt:lpstr>
      <vt:lpstr>Propositions</vt:lpstr>
      <vt:lpstr>Conjunction, Disjunction</vt:lpstr>
      <vt:lpstr>Examples</vt:lpstr>
      <vt:lpstr>Exclusive OR (XOR)</vt:lpstr>
      <vt:lpstr>Implication - Conditional</vt:lpstr>
      <vt:lpstr>Implication - Conditional</vt:lpstr>
      <vt:lpstr>Implication - Conditional</vt:lpstr>
      <vt:lpstr>Implication - Biconditional</vt:lpstr>
      <vt:lpstr>Example</vt:lpstr>
      <vt:lpstr>Example</vt:lpstr>
      <vt:lpstr>Example</vt:lpstr>
      <vt:lpstr>Contrapositive</vt:lpstr>
      <vt:lpstr>Converse</vt:lpstr>
      <vt:lpstr>Other conditionals</vt:lpstr>
      <vt:lpstr>Applications of Prepositional Logic</vt:lpstr>
      <vt:lpstr>Logic Gate</vt:lpstr>
      <vt:lpstr>Exercise</vt:lpstr>
      <vt:lpstr>Compound Propositions </vt:lpstr>
      <vt:lpstr>Propositions Equivalence</vt:lpstr>
      <vt:lpstr>Tautology</vt:lpstr>
      <vt:lpstr>Manipulating Propositions</vt:lpstr>
      <vt:lpstr>Distributive Laws</vt:lpstr>
      <vt:lpstr>De Morgan’s Laws</vt:lpstr>
      <vt:lpstr>Using the laws</vt:lpstr>
      <vt:lpstr>Limitations of Propositional Logic</vt:lpstr>
      <vt:lpstr>Next: Predicate Logic</vt:lpstr>
      <vt:lpstr>Predicate Logic</vt:lpstr>
      <vt:lpstr>Quantifiers</vt:lpstr>
      <vt:lpstr>Two Popular Quantifiers</vt:lpstr>
      <vt:lpstr>Using Quantifiers</vt:lpstr>
      <vt:lpstr>Scope of Quantifiers</vt:lpstr>
      <vt:lpstr>Negation of Quantifiers</vt:lpstr>
      <vt:lpstr>Nested Quantifiers</vt:lpstr>
      <vt:lpstr>Nested Quantifiers - 2</vt:lpstr>
      <vt:lpstr>Nested Quantifiers - 3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ab2590;Emmanuel Hemmings</dc:creator>
  <cp:lastModifiedBy>Solomon Amos</cp:lastModifiedBy>
  <cp:revision>1183</cp:revision>
  <cp:lastPrinted>2013-01-26T14:33:23Z</cp:lastPrinted>
  <dcterms:created xsi:type="dcterms:W3CDTF">2012-06-13T15:11:26Z</dcterms:created>
  <dcterms:modified xsi:type="dcterms:W3CDTF">2019-01-10T17:03:45Z</dcterms:modified>
</cp:coreProperties>
</file>