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ja-JP" altLang="en-US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 descr="100stones_we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560" y="1169035"/>
            <a:ext cx="2799080" cy="2799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ボックス 4"/>
              <p:cNvSpPr txBox="1"/>
              <p:nvPr/>
            </p:nvSpPr>
            <p:spPr>
              <a:xfrm>
                <a:off x="1958340" y="699135"/>
                <a:ext cx="301688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ja-JP">
                    <a:latin typeface="+mj-ea"/>
                    <a:ea typeface="+mj-ea"/>
                    <a:cs typeface="+mj-ea"/>
                  </a:rPr>
                  <a:t>100</a:t>
                </a:r>
                <a:r>
                  <a:rPr lang="ja-JP" altLang="en-US">
                    <a:latin typeface="+mj-ea"/>
                    <a:ea typeface="+mj-ea"/>
                    <a:cs typeface="+mj-ea"/>
                  </a:rPr>
                  <a:t>個の小石</a:t>
                </a:r>
                <a:r>
                  <a:rPr lang="ja-JP" altLang="en-US">
                    <a:latin typeface="+mj-ea"/>
                    <a:ea typeface="+mj-ea"/>
                    <a:cs typeface="+mj-ea"/>
                  </a:rPr>
                  <a:t>の重さ</a:t>
                </a:r>
                <a:r>
                  <a:rPr lang="ja-JP" altLang="en-US">
                    <a:latin typeface="+mj-ea"/>
                    <a:ea typeface="+mj-ea"/>
                    <a:cs typeface="+mj-ea"/>
                  </a:rPr>
                  <a:t>の平均</a:t>
                </a:r>
                <a:r>
                  <a:rPr lang="en-US" altLang="ja-JP">
                    <a:latin typeface="+mj-ea"/>
                    <a:ea typeface="+mj-ea"/>
                    <a:cs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charset="0"/>
                                <a:ea typeface="+mj-ea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charset="0"/>
                                <a:ea typeface="+mj-ea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>
                  <a:latin typeface="+mj-ea"/>
                  <a:ea typeface="+mj-ea"/>
                  <a:cs typeface="+mj-ea"/>
                </a:endParaRPr>
              </a:p>
            </p:txBody>
          </p:sp>
        </mc:Choice>
        <mc:Fallback>
          <p:sp>
            <p:nvSpPr>
              <p:cNvPr id="5" name="テキスト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340" y="699135"/>
                <a:ext cx="3016885" cy="368300"/>
              </a:xfrm>
              <a:prstGeom prst="rect">
                <a:avLst/>
              </a:prstGeom>
              <a:blipFill rotWithShape="1">
                <a:blip r:embed="rId2"/>
                <a:stretch>
                  <a:fillRect r="-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ボックス 7"/>
              <p:cNvSpPr txBox="1"/>
              <p:nvPr/>
            </p:nvSpPr>
            <p:spPr>
              <a:xfrm>
                <a:off x="6162040" y="784225"/>
                <a:ext cx="2098675" cy="2030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ja-JP" altLang="en-US">
                    <a:latin typeface="Cambria Math" panose="02040503050406030204" charset="0"/>
                    <a:ea typeface="+mj-ea"/>
                    <a:cs typeface="Cambria Math" panose="02040503050406030204" charset="0"/>
                  </a:rPr>
                  <a:t>小石を拾って</a:t>
                </a:r>
                <a:r>
                  <a:rPr lang="ja-JP" altLang="en-US">
                    <a:latin typeface="Cambria Math" panose="02040503050406030204" charset="0"/>
                    <a:ea typeface="+mj-ea"/>
                    <a:cs typeface="Cambria Math" panose="02040503050406030204" charset="0"/>
                  </a:rPr>
                  <a:t>平均</a:t>
                </a:r>
                <a:br>
                  <a:rPr lang="ja-JP" altLang="en-US">
                    <a:latin typeface="Cambria Math" panose="02040503050406030204" charset="0"/>
                    <a:ea typeface="+mj-ea"/>
                    <a:cs typeface="Cambria Math" panose="02040503050406030204" charset="0"/>
                  </a:rPr>
                </a:br>
                <a:r>
                  <a:rPr lang="ja-JP" altLang="en-US">
                    <a:latin typeface="Cambria Math" panose="02040503050406030204" charset="0"/>
                    <a:ea typeface="+mj-ea"/>
                    <a:cs typeface="Cambria Math" panose="02040503050406030204" charset="0"/>
                  </a:rPr>
                  <a:t>を</a:t>
                </a:r>
                <a:r>
                  <a:rPr lang="ja-JP" altLang="en-US">
                    <a:latin typeface="Cambria Math" panose="02040503050406030204" charset="0"/>
                    <a:ea typeface="+mj-ea"/>
                    <a:cs typeface="Cambria Math" panose="02040503050406030204" charset="0"/>
                  </a:rPr>
                  <a:t>出すのを繰り返す</a:t>
                </a:r>
                <a:endParaRPr lang="en-US" altLang="ja-JP" i="1">
                  <a:latin typeface="Cambria Math" panose="02040503050406030204" charset="0"/>
                  <a:ea typeface="+mj-ea"/>
                  <a:cs typeface="Cambria Math" panose="0204050305040603020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charset="0"/>
                                <a:ea typeface="+mj-ea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charset="0"/>
                                <a:ea typeface="+mj-ea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/>
                  <a:t> </a:t>
                </a:r>
                <a:r>
                  <a:rPr lang="en-US" altLang="ja-JP"/>
                  <a:t>= 3.2g</a:t>
                </a:r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ja-JP">
                    <a:sym typeface="+mn-ea"/>
                  </a:rPr>
                  <a:t> = 2.8g</a:t>
                </a:r>
                <a:endParaRPr lang="en-US" altLang="ja-JP"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ja-JP">
                    <a:sym typeface="+mn-ea"/>
                  </a:rPr>
                  <a:t> = 2.9g</a:t>
                </a:r>
                <a:endParaRPr lang="en-US" altLang="ja-JP">
                  <a:sym typeface="+mn-ea"/>
                </a:endParaRPr>
              </a:p>
              <a:p>
                <a:pPr algn="ctr"/>
                <a:r>
                  <a:rPr lang="en-US" altLang="ja-JP"/>
                  <a:t>:</a:t>
                </a:r>
                <a:endParaRPr lang="en-US" altLang="ja-JP"/>
              </a:p>
              <a:p>
                <a:pPr algn="ctr"/>
                <a:r>
                  <a:rPr lang="en-US" altLang="ja-JP"/>
                  <a:t>:</a:t>
                </a:r>
                <a:endParaRPr lang="en-US" altLang="ja-JP"/>
              </a:p>
            </p:txBody>
          </p:sp>
        </mc:Choice>
        <mc:Fallback>
          <p:sp>
            <p:nvSpPr>
              <p:cNvPr id="8" name="テキスト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40" y="784225"/>
                <a:ext cx="2098675" cy="2030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矢印 8"/>
          <p:cNvSpPr/>
          <p:nvPr/>
        </p:nvSpPr>
        <p:spPr>
          <a:xfrm>
            <a:off x="5277485" y="1774190"/>
            <a:ext cx="713105" cy="56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0" name="右矢印 9"/>
          <p:cNvSpPr/>
          <p:nvPr/>
        </p:nvSpPr>
        <p:spPr>
          <a:xfrm rot="5400000">
            <a:off x="6859905" y="3244215"/>
            <a:ext cx="704215" cy="56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4"/>
          <a:srcRect t="6888" b="10980"/>
          <a:stretch>
            <a:fillRect/>
          </a:stretch>
        </p:blipFill>
        <p:spPr>
          <a:xfrm>
            <a:off x="5478145" y="4329430"/>
            <a:ext cx="3213735" cy="1900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ボックス 13"/>
              <p:cNvSpPr txBox="1"/>
              <p:nvPr/>
            </p:nvSpPr>
            <p:spPr>
              <a:xfrm>
                <a:off x="6000115" y="3989705"/>
                <a:ext cx="248983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charset="0"/>
                                <a:ea typeface="+mj-ea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charset="0"/>
                                <a:ea typeface="+mj-ea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の分布が正規分布に</a:t>
                </a:r>
                <a:r>
                  <a:rPr lang="en-US" altLang="ja-JP"/>
                  <a:t>!</a:t>
                </a:r>
                <a:endParaRPr lang="en-US" altLang="ja-JP"/>
              </a:p>
            </p:txBody>
          </p:sp>
        </mc:Choice>
        <mc:Fallback>
          <p:sp>
            <p:nvSpPr>
              <p:cNvPr id="14" name="テキスト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15" y="3989705"/>
                <a:ext cx="248983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Presentation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3" baseType="lpstr">
      <vt:lpstr>Arial</vt:lpstr>
      <vt:lpstr>ＭＳ Ｐゴシック</vt:lpstr>
      <vt:lpstr>Wingdings</vt:lpstr>
      <vt:lpstr>ＭＳ Ｐゴシック</vt:lpstr>
      <vt:lpstr>Arial Unicode MS</vt:lpstr>
      <vt:lpstr>Calibri</vt:lpstr>
      <vt:lpstr>Microsoft YaHei</vt:lpstr>
      <vt:lpstr>HGP教科書体</vt:lpstr>
      <vt:lpstr>HG創英ﾌﾟﾚｾﾞﾝｽEB</vt:lpstr>
      <vt:lpstr>HG正楷書体-PRO</vt:lpstr>
      <vt:lpstr>ＭＳ 明朝</vt:lpstr>
      <vt:lpstr>HGｺﾞｼｯｸE</vt:lpstr>
      <vt:lpstr>Yu Gothic UI</vt:lpstr>
      <vt:lpstr>Arial Rounded MT Bold</vt:lpstr>
      <vt:lpstr>Baskerville Old Face</vt:lpstr>
      <vt:lpstr>Bodoni MT</vt:lpstr>
      <vt:lpstr>Bookshelf Symbol 7</vt:lpstr>
      <vt:lpstr>Candara</vt:lpstr>
      <vt:lpstr>Cascadia Mono ExtraLight</vt:lpstr>
      <vt:lpstr>Century Schoolbook</vt:lpstr>
      <vt:lpstr>Copperplate Gothic Light</vt:lpstr>
      <vt:lpstr>Edwardian Script ITC</vt:lpstr>
      <vt:lpstr>Felix Titling</vt:lpstr>
      <vt:lpstr>Franklin Gothic Medium</vt:lpstr>
      <vt:lpstr>Gill Sans Ultra Bold Condensed</vt:lpstr>
      <vt:lpstr>HoloLens MDL2 Assets</vt:lpstr>
      <vt:lpstr>Leelawadee UI Semilight</vt:lpstr>
      <vt:lpstr>Microsoft Uighur</vt:lpstr>
      <vt:lpstr>MS Reference Sans Serif</vt:lpstr>
      <vt:lpstr>Nirmala UI Semilight</vt:lpstr>
      <vt:lpstr>Onyx</vt:lpstr>
      <vt:lpstr>Poor Richard</vt:lpstr>
      <vt:lpstr>Segoe UI Emoji</vt:lpstr>
      <vt:lpstr>Segoe UI Symbol</vt:lpstr>
      <vt:lpstr>Segoe UI Variable Text Semilight</vt:lpstr>
      <vt:lpstr>Snap ITC</vt:lpstr>
      <vt:lpstr>Symbol</vt:lpstr>
      <vt:lpstr>Tempus Sans ITC</vt:lpstr>
      <vt:lpstr>Tw Cen MT</vt:lpstr>
      <vt:lpstr>Times New Roman</vt:lpstr>
      <vt:lpstr>Cambria Math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</dc:creator>
  <cp:lastModifiedBy>masak</cp:lastModifiedBy>
  <cp:revision>1</cp:revision>
  <dcterms:created xsi:type="dcterms:W3CDTF">2024-02-21T22:21:05Z</dcterms:created>
  <dcterms:modified xsi:type="dcterms:W3CDTF">2024-02-21T22:21:05Z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1041-11.2.0.10624</vt:lpwstr>
  </property>
  <property fmtid="{D5CDD505-2E9C-101B-9397-08002B2CF9AE}" pid="3" name="ICV">
    <vt:lpwstr>4CDBD69CBCA04D7EB02C29DEE4100D9F</vt:lpwstr>
  </property>
</Properties>
</file>