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0" r:id="rId5"/>
    <p:sldId id="261" r:id="rId6"/>
    <p:sldId id="304" r:id="rId7"/>
    <p:sldId id="305" r:id="rId8"/>
    <p:sldId id="306" r:id="rId9"/>
    <p:sldId id="30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8" r:id="rId21"/>
    <p:sldId id="309" r:id="rId22"/>
    <p:sldId id="272" r:id="rId23"/>
    <p:sldId id="273" r:id="rId24"/>
    <p:sldId id="274" r:id="rId25"/>
    <p:sldId id="275" r:id="rId26"/>
    <p:sldId id="276" r:id="rId27"/>
    <p:sldId id="293" r:id="rId28"/>
    <p:sldId id="294" r:id="rId29"/>
    <p:sldId id="277" r:id="rId30"/>
    <p:sldId id="278" r:id="rId31"/>
    <p:sldId id="295" r:id="rId32"/>
    <p:sldId id="279" r:id="rId33"/>
    <p:sldId id="296" r:id="rId34"/>
    <p:sldId id="297" r:id="rId35"/>
    <p:sldId id="298" r:id="rId36"/>
    <p:sldId id="280" r:id="rId37"/>
    <p:sldId id="281" r:id="rId38"/>
    <p:sldId id="282" r:id="rId39"/>
    <p:sldId id="283" r:id="rId40"/>
    <p:sldId id="299" r:id="rId41"/>
    <p:sldId id="284" r:id="rId42"/>
    <p:sldId id="300" r:id="rId43"/>
    <p:sldId id="285" r:id="rId44"/>
    <p:sldId id="301" r:id="rId45"/>
    <p:sldId id="286" r:id="rId46"/>
    <p:sldId id="302" r:id="rId47"/>
    <p:sldId id="287" r:id="rId48"/>
    <p:sldId id="303" r:id="rId49"/>
    <p:sldId id="288" r:id="rId50"/>
    <p:sldId id="289" r:id="rId51"/>
    <p:sldId id="290" r:id="rId52"/>
    <p:sldId id="291" r:id="rId53"/>
    <p:sldId id="292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EE0D-AEBA-4919-9006-B7376D40E62B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6D21-544C-4F06-8090-74F31031A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12B0B-1EAA-4808-B2C3-0EDFC0DCB220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D519-1F32-425F-AFE3-22AE2812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D519-1F32-425F-AFE3-22AE281212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52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0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70B6B93-B3E0-4DC1-ADCB-AA49304906F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6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5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8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A8C4-8EA9-410F-940F-4B212801DD2F}" type="datetimeFigureOut">
              <a:rPr lang="ru-RU" smtClean="0"/>
              <a:pPr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E7F573-30F0-4BA7-8677-BFEEA1792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5009" y="497645"/>
            <a:ext cx="6703257" cy="2572352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Основные понятия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языка </a:t>
            </a:r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122" y="0"/>
            <a:ext cx="6571343" cy="1049235"/>
          </a:xfrm>
        </p:spPr>
        <p:txBody>
          <a:bodyPr/>
          <a:lstStyle/>
          <a:p>
            <a:r>
              <a:rPr lang="ru-RU" dirty="0" smtClean="0"/>
              <a:t>Структура веб-страницы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770" y="524616"/>
            <a:ext cx="8321040" cy="621029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http-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"Content-Type" content = "text/html; charset=windows-1251"&gt;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 HTML и CSS &lt;/title&gt;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"style.css" type = "text/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"Images/icon.gif" type = "image/gif"&gt;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 = "description" content = "HTML и CSS"&gt;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 = "keywords" content = "HTML,CSS,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--&gt;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правила использования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HTML-теги не зависят от регистра и могут быть написаны как прописными, так и строчными буквами.</a:t>
            </a:r>
          </a:p>
          <a:p>
            <a:r>
              <a:rPr lang="ru-RU" dirty="0"/>
              <a:t>Большинство элементов относятся к группе </a:t>
            </a:r>
            <a:r>
              <a:rPr lang="ru-RU" i="1" dirty="0"/>
              <a:t>обычных</a:t>
            </a:r>
            <a:r>
              <a:rPr lang="ru-RU" dirty="0"/>
              <a:t> </a:t>
            </a:r>
            <a:r>
              <a:rPr lang="ru-RU" dirty="0" smtClean="0"/>
              <a:t>элементов.</a:t>
            </a:r>
          </a:p>
          <a:p>
            <a:r>
              <a:rPr lang="ru-RU" dirty="0" smtClean="0"/>
              <a:t>Обычные </a:t>
            </a:r>
            <a:r>
              <a:rPr lang="ru-RU" dirty="0"/>
              <a:t>элементы состоят из открывающего тега, содержимого и закрывающего тега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4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правила использования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Открывающий тег имеет следующий формат:</a:t>
            </a:r>
          </a:p>
          <a:p>
            <a:pPr lvl="1"/>
            <a:r>
              <a:rPr lang="ru-RU" dirty="0"/>
              <a:t>открывающая угловая скобка;</a:t>
            </a:r>
          </a:p>
          <a:p>
            <a:pPr lvl="1"/>
            <a:r>
              <a:rPr lang="ru-RU" dirty="0"/>
              <a:t>имя тега;</a:t>
            </a:r>
          </a:p>
          <a:p>
            <a:pPr lvl="1"/>
            <a:r>
              <a:rPr lang="ru-RU" dirty="0"/>
              <a:t>необязательные атрибуты, отделённые одним или несколькими пробелами;</a:t>
            </a:r>
          </a:p>
          <a:p>
            <a:pPr lvl="1"/>
            <a:r>
              <a:rPr lang="ru-RU" dirty="0"/>
              <a:t>закрывающая угловая скобка.</a:t>
            </a:r>
          </a:p>
          <a:p>
            <a:r>
              <a:rPr lang="ru-RU" dirty="0"/>
              <a:t>Закрывающий тег имеет следующий формат:</a:t>
            </a:r>
          </a:p>
          <a:p>
            <a:pPr lvl="1"/>
            <a:r>
              <a:rPr lang="ru-RU" dirty="0"/>
              <a:t>открывающая угловая скобка;</a:t>
            </a:r>
          </a:p>
          <a:p>
            <a:pPr lvl="1"/>
            <a:r>
              <a:rPr lang="ru-RU" dirty="0"/>
              <a:t>слеш;</a:t>
            </a:r>
          </a:p>
          <a:p>
            <a:pPr lvl="1"/>
            <a:r>
              <a:rPr lang="ru-RU" dirty="0"/>
              <a:t>имя тега;</a:t>
            </a:r>
          </a:p>
          <a:p>
            <a:pPr lvl="1"/>
            <a:r>
              <a:rPr lang="ru-RU" dirty="0"/>
              <a:t>закрывающая угловая скобка.</a:t>
            </a:r>
          </a:p>
        </p:txBody>
      </p:sp>
    </p:spTree>
    <p:extLst>
      <p:ext uri="{BB962C8B-B14F-4D97-AF65-F5344CB8AC3E}">
        <p14:creationId xmlns:p14="http://schemas.microsoft.com/office/powerpoint/2010/main" val="3534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правила использования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3755"/>
            <a:ext cx="8178800" cy="4569594"/>
          </a:xfrm>
        </p:spPr>
        <p:txBody>
          <a:bodyPr>
            <a:normAutofit/>
          </a:bodyPr>
          <a:lstStyle/>
          <a:p>
            <a:r>
              <a:rPr lang="ru-RU" dirty="0"/>
              <a:t>В некоторых случаях закрывающий тег обычного элемента может быть опущен</a:t>
            </a:r>
            <a:r>
              <a:rPr lang="ru-RU" dirty="0" smtClean="0"/>
              <a:t>.</a:t>
            </a:r>
          </a:p>
          <a:p>
            <a:r>
              <a:rPr lang="ru-RU" dirty="0"/>
              <a:t>Обычно содержимое элемента </a:t>
            </a:r>
            <a:r>
              <a:rPr lang="en-US" b="1" dirty="0"/>
              <a:t>body</a:t>
            </a:r>
            <a:r>
              <a:rPr lang="ru-RU" dirty="0"/>
              <a:t> состоит из набора других элементов, вложенных друг в друга. Однако существуют определённые ограничения</a:t>
            </a:r>
            <a:r>
              <a:rPr lang="ru-RU" dirty="0" smtClean="0"/>
              <a:t>.</a:t>
            </a:r>
          </a:p>
          <a:p>
            <a:r>
              <a:rPr lang="ru-RU" dirty="0"/>
              <a:t>Разделители (пробел, табуляция, перевод строки), расположенные в начале и в конце содержимого элемента, игнорируются. Другие подряд идущие разделители группируются в один пробел.</a:t>
            </a:r>
          </a:p>
        </p:txBody>
      </p:sp>
    </p:spTree>
    <p:extLst>
      <p:ext uri="{BB962C8B-B14F-4D97-AF65-F5344CB8AC3E}">
        <p14:creationId xmlns:p14="http://schemas.microsoft.com/office/powerpoint/2010/main" val="37697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Пустые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обычных элементов, существуют так называемые </a:t>
            </a:r>
            <a:r>
              <a:rPr lang="ru-RU" i="1" dirty="0"/>
              <a:t>пустые</a:t>
            </a:r>
            <a:r>
              <a:rPr lang="ru-RU" dirty="0"/>
              <a:t> </a:t>
            </a:r>
            <a:r>
              <a:rPr lang="ru-RU" dirty="0" smtClean="0"/>
              <a:t>элементы.</a:t>
            </a:r>
          </a:p>
          <a:p>
            <a:r>
              <a:rPr lang="ru-RU" dirty="0" smtClean="0"/>
              <a:t>Пустые </a:t>
            </a:r>
            <a:r>
              <a:rPr lang="ru-RU" dirty="0"/>
              <a:t>элементы состоят только из открывающего </a:t>
            </a:r>
            <a:r>
              <a:rPr lang="ru-RU" dirty="0" smtClean="0"/>
              <a:t>тега.</a:t>
            </a:r>
          </a:p>
          <a:p>
            <a:r>
              <a:rPr lang="ru-RU" dirty="0" smtClean="0"/>
              <a:t>К </a:t>
            </a:r>
            <a:r>
              <a:rPr lang="ru-RU" dirty="0"/>
              <a:t>пустым элементам относятся </a:t>
            </a:r>
            <a:r>
              <a:rPr lang="en-US" b="1" dirty="0" err="1"/>
              <a:t>br</a:t>
            </a:r>
            <a:r>
              <a:rPr lang="ru-RU" dirty="0"/>
              <a:t>, </a:t>
            </a:r>
            <a:r>
              <a:rPr lang="en-US" b="1" dirty="0" err="1"/>
              <a:t>hr</a:t>
            </a:r>
            <a:r>
              <a:rPr lang="ru-RU" dirty="0"/>
              <a:t>, </a:t>
            </a:r>
            <a:r>
              <a:rPr lang="en-US" b="1" dirty="0" err="1"/>
              <a:t>img</a:t>
            </a:r>
            <a:r>
              <a:rPr lang="ru-RU" dirty="0"/>
              <a:t>, </a:t>
            </a:r>
            <a:r>
              <a:rPr lang="en-US" b="1" dirty="0"/>
              <a:t>link</a:t>
            </a:r>
            <a:r>
              <a:rPr lang="ru-RU" dirty="0"/>
              <a:t>, </a:t>
            </a:r>
            <a:r>
              <a:rPr lang="en-US" b="1" dirty="0"/>
              <a:t>meta</a:t>
            </a:r>
            <a:r>
              <a:rPr lang="ru-RU" dirty="0"/>
              <a:t> и несколько других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546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символы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159658"/>
              </p:ext>
            </p:extLst>
          </p:nvPr>
        </p:nvGraphicFramePr>
        <p:xfrm>
          <a:off x="818146" y="1426946"/>
          <a:ext cx="7488000" cy="494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gt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&gt; 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&amp;subset;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⊂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&amp;rho;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ρ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Ugrave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Ù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&lt; 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supset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⊃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&amp;Rho;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Ρ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ucirc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û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&amp;amp;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&amp;epsilon;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aacute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á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Ucirc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Û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nbsp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&amp;mu;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μ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Aacute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Á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ocirc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ô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&amp;frac34;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¾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&amp;Mu;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Μ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eacute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é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Ocirc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Ô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&amp;frac58;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⅝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&amp;pi;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π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Eacute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É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otilde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õ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®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&amp;Pi;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Π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egrave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è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Otilde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Õ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&amp;cap;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∩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&amp;phi;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ϕ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Egrave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È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ntilde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;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Ñ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&amp;Sum; </a:t>
                      </a:r>
                      <a:endParaRPr lang="ru-RU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∑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&amp;Phi;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Φ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&amp;ugrave;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ù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&amp;Ntilde;</a:t>
                      </a:r>
                      <a:endParaRPr lang="ru-RU" sz="1600" b="1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Ñ</a:t>
                      </a:r>
                      <a:endParaRPr lang="ru-RU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Открывающий тег элемента может содержать </a:t>
            </a:r>
            <a:r>
              <a:rPr lang="ru-RU" i="1" dirty="0"/>
              <a:t>атрибуты</a:t>
            </a:r>
            <a:r>
              <a:rPr lang="ru-RU" dirty="0"/>
              <a:t>, которые влияют на поведение и отображение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Атрибуты </a:t>
            </a:r>
            <a:r>
              <a:rPr lang="ru-RU" dirty="0"/>
              <a:t>имеют имя и </a:t>
            </a:r>
            <a:r>
              <a:rPr lang="ru-RU" dirty="0" smtClean="0"/>
              <a:t>значение.</a:t>
            </a:r>
          </a:p>
          <a:p>
            <a:r>
              <a:rPr lang="ru-RU" dirty="0" smtClean="0"/>
              <a:t>Имя </a:t>
            </a:r>
            <a:r>
              <a:rPr lang="ru-RU" dirty="0"/>
              <a:t>атрибута состоит из набора символов и не может содержать пробельные символы, знаки «больше» и «меньше», кавычки, апострофы и знак равенства.</a:t>
            </a:r>
          </a:p>
        </p:txBody>
      </p:sp>
    </p:spTree>
    <p:extLst>
      <p:ext uri="{BB962C8B-B14F-4D97-AF65-F5344CB8AC3E}">
        <p14:creationId xmlns:p14="http://schemas.microsoft.com/office/powerpoint/2010/main" val="9117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637" y="206643"/>
            <a:ext cx="6571343" cy="1049235"/>
          </a:xfrm>
        </p:spPr>
        <p:txBody>
          <a:bodyPr/>
          <a:lstStyle/>
          <a:p>
            <a:r>
              <a:rPr lang="ru-RU" dirty="0" smtClean="0"/>
              <a:t>Значения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931" y="1125416"/>
            <a:ext cx="8178800" cy="48294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i="1" dirty="0"/>
              <a:t>Пустое </a:t>
            </a:r>
            <a:r>
              <a:rPr lang="ru-RU" i="1" dirty="0" smtClean="0"/>
              <a:t>значение</a:t>
            </a:r>
            <a:r>
              <a:rPr lang="ru-RU" dirty="0" smtClean="0"/>
              <a:t>. В некоторых случаях достаточно указания имени атрибута, например,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&lt;input disabled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i="1" dirty="0" smtClean="0"/>
              <a:t>Запись значения </a:t>
            </a:r>
            <a:r>
              <a:rPr lang="ru-RU" i="1" dirty="0"/>
              <a:t>атрибута без </a:t>
            </a:r>
            <a:r>
              <a:rPr lang="ru-RU" i="1" dirty="0" smtClean="0"/>
              <a:t>ограничителей</a:t>
            </a:r>
            <a:r>
              <a:rPr lang="ru-RU" dirty="0" smtClean="0"/>
              <a:t>. Если значение атрибута не содержит пробельных символов, амперсандов, апострофов, кавычек, знаков «больше» и «меньше» и знака равенства, то значение атрибута можно записывать без кавычек и апострофов, например, </a:t>
            </a:r>
            <a:br>
              <a:rPr lang="ru-RU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 = yes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i="1" dirty="0"/>
              <a:t>Запись значения атрибута в апострофах</a:t>
            </a:r>
            <a:r>
              <a:rPr lang="ru-RU" dirty="0"/>
              <a:t>. Значение атрибута может быть записано в апострофах. В этом случае значение может содержать любые символы, кроме амперсанда и апострофов, например,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input type = 'checkbox'&gt;</a:t>
            </a:r>
            <a:r>
              <a:rPr lang="ru-RU" dirty="0"/>
              <a:t>.</a:t>
            </a:r>
          </a:p>
          <a:p>
            <a:r>
              <a:rPr lang="ru-RU" i="1" dirty="0"/>
              <a:t>Запись значения атрибута в кавычках</a:t>
            </a:r>
            <a:r>
              <a:rPr lang="ru-RU" dirty="0"/>
              <a:t>. Значение атрибута может быть записано в кавычках. В этом случае значение может содержать любые символы, кроме амперсанда и кавычек, например,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&lt;input type = "checkbox"&gt;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Атрибут </a:t>
            </a:r>
            <a:r>
              <a:rPr lang="en-US" i="1" dirty="0"/>
              <a:t>title</a:t>
            </a:r>
            <a:r>
              <a:rPr lang="ru-RU" dirty="0"/>
              <a:t> задаёт дополнительную информацию для элемента</a:t>
            </a:r>
            <a:r>
              <a:rPr lang="ru-RU" dirty="0" smtClean="0"/>
              <a:t>.</a:t>
            </a:r>
          </a:p>
          <a:p>
            <a:r>
              <a:rPr lang="ru-RU" dirty="0"/>
              <a:t>Атрибут </a:t>
            </a:r>
            <a:r>
              <a:rPr lang="en-US" i="1" dirty="0" err="1"/>
              <a:t>lang</a:t>
            </a:r>
            <a:r>
              <a:rPr lang="en-US" dirty="0"/>
              <a:t> </a:t>
            </a:r>
            <a:r>
              <a:rPr lang="ru-RU" dirty="0"/>
              <a:t>задаёт язык содержимого элемента</a:t>
            </a:r>
            <a:r>
              <a:rPr lang="ru-RU" dirty="0" smtClean="0"/>
              <a:t>.</a:t>
            </a:r>
          </a:p>
          <a:p>
            <a:r>
              <a:rPr lang="ru-RU" dirty="0"/>
              <a:t>Атрибут </a:t>
            </a:r>
            <a:r>
              <a:rPr lang="en-US" i="1" dirty="0"/>
              <a:t>style</a:t>
            </a:r>
            <a:r>
              <a:rPr lang="en-US" dirty="0"/>
              <a:t> </a:t>
            </a:r>
            <a:r>
              <a:rPr lang="ru-RU" dirty="0"/>
              <a:t>позволяет задать оформление элемента по стандартным синтаксическим правилам CSS</a:t>
            </a:r>
            <a:r>
              <a:rPr lang="ru-RU" dirty="0" smtClean="0"/>
              <a:t>.</a:t>
            </a:r>
          </a:p>
          <a:p>
            <a:r>
              <a:rPr lang="ru-RU" dirty="0"/>
              <a:t>Атрибут </a:t>
            </a:r>
            <a:r>
              <a:rPr lang="en-US" i="1" dirty="0"/>
              <a:t>id</a:t>
            </a:r>
            <a:r>
              <a:rPr lang="ru-RU" dirty="0"/>
              <a:t> задаёт уникальный идентификатор элемента</a:t>
            </a:r>
            <a:r>
              <a:rPr lang="ru-RU" dirty="0" smtClean="0"/>
              <a:t>.</a:t>
            </a:r>
          </a:p>
          <a:p>
            <a:r>
              <a:rPr lang="ru-RU" dirty="0"/>
              <a:t>Атрибут </a:t>
            </a:r>
            <a:r>
              <a:rPr lang="en-US" i="1" dirty="0"/>
              <a:t>class</a:t>
            </a:r>
            <a:r>
              <a:rPr lang="ru-RU" dirty="0"/>
              <a:t> позволяет определить принадлежность элемента к одному или нескольким классам.</a:t>
            </a:r>
          </a:p>
        </p:txBody>
      </p:sp>
    </p:spTree>
    <p:extLst>
      <p:ext uri="{BB962C8B-B14F-4D97-AF65-F5344CB8AC3E}">
        <p14:creationId xmlns:p14="http://schemas.microsoft.com/office/powerpoint/2010/main" val="1308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29" y="136305"/>
            <a:ext cx="6571343" cy="1049235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img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784" y="660922"/>
            <a:ext cx="6571343" cy="345061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800" dirty="0"/>
              <a:t>Элемент </a:t>
            </a:r>
            <a:r>
              <a:rPr lang="en-US" sz="2800" b="1" dirty="0" err="1"/>
              <a:t>img</a:t>
            </a:r>
            <a:r>
              <a:rPr lang="en-US" sz="2800" dirty="0"/>
              <a:t> </a:t>
            </a:r>
            <a:r>
              <a:rPr lang="ru-RU" sz="2800" dirty="0"/>
              <a:t>представляет изображение. Элемент имеет следующие атрибуты:</a:t>
            </a:r>
          </a:p>
          <a:p>
            <a:pPr lvl="0"/>
            <a:r>
              <a:rPr lang="en-US" sz="2800" i="1" dirty="0" err="1"/>
              <a:t>src</a:t>
            </a:r>
            <a:r>
              <a:rPr lang="ru-RU" sz="2800" dirty="0"/>
              <a:t> – задаёт </a:t>
            </a:r>
            <a:r>
              <a:rPr lang="en-US" sz="2800" dirty="0" err="1"/>
              <a:t>url</a:t>
            </a:r>
            <a:r>
              <a:rPr lang="ru-RU" sz="2800" dirty="0"/>
              <a:t>-адрес изображения;</a:t>
            </a:r>
          </a:p>
          <a:p>
            <a:pPr lvl="0"/>
            <a:r>
              <a:rPr lang="en-US" sz="2800" i="1" dirty="0"/>
              <a:t>alt </a:t>
            </a:r>
            <a:r>
              <a:rPr lang="ru-RU" sz="2800" dirty="0"/>
              <a:t>– задаёт описание изображения, которое отображается, если изображение не доступно или если в браузере отключены изображения;</a:t>
            </a:r>
          </a:p>
          <a:p>
            <a:r>
              <a:rPr lang="en-US" sz="2800" i="1" dirty="0"/>
              <a:t>width </a:t>
            </a:r>
            <a:r>
              <a:rPr lang="ru-RU" sz="2800" dirty="0"/>
              <a:t>и </a:t>
            </a:r>
            <a:r>
              <a:rPr lang="en-US" sz="2800" i="1" dirty="0"/>
              <a:t>height</a:t>
            </a:r>
            <a:r>
              <a:rPr lang="ru-RU" sz="2800" dirty="0"/>
              <a:t> – задают ширину и высоту изображения, которые могут отличаться от реальных размеров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357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HTML </a:t>
            </a:r>
            <a:r>
              <a:rPr lang="ru-RU" dirty="0">
                <a:effectLst/>
              </a:rPr>
              <a:t>и </a:t>
            </a:r>
            <a:r>
              <a:rPr lang="en-US" dirty="0">
                <a:effectLst/>
              </a:rPr>
              <a:t>CSS </a:t>
            </a:r>
            <a:r>
              <a:rPr lang="ru-RU" dirty="0">
                <a:effectLst/>
              </a:rPr>
              <a:t>– языки создания статических веб-страниц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ru-RU" dirty="0"/>
              <a:t> – это простой запросно-ответный протокол, </a:t>
            </a:r>
            <a:r>
              <a:rPr lang="ru-RU" i="1" dirty="0"/>
              <a:t>протокол передачи гипертекстовых файлов</a:t>
            </a:r>
            <a:r>
              <a:rPr lang="ru-RU" dirty="0"/>
              <a:t> (</a:t>
            </a:r>
            <a:r>
              <a:rPr lang="en-US" b="1" i="1" u="sng" dirty="0" err="1"/>
              <a:t>H</a:t>
            </a:r>
            <a:r>
              <a:rPr lang="en-US" dirty="0" err="1"/>
              <a:t>yper</a:t>
            </a:r>
            <a:r>
              <a:rPr lang="en-US" b="1" i="1" u="sng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i="1" u="sng" dirty="0"/>
              <a:t>T</a:t>
            </a:r>
            <a:r>
              <a:rPr lang="en-US" dirty="0"/>
              <a:t>ransfer </a:t>
            </a:r>
            <a:r>
              <a:rPr lang="en-US" b="1" i="1" u="sng" dirty="0"/>
              <a:t>P</a:t>
            </a:r>
            <a:r>
              <a:rPr lang="en-US" dirty="0"/>
              <a:t>rotocol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/>
              <a:t>Язык HTML (</a:t>
            </a:r>
            <a:r>
              <a:rPr lang="en-US" b="1" i="1" u="sng" dirty="0" err="1"/>
              <a:t>H</a:t>
            </a:r>
            <a:r>
              <a:rPr lang="en-US" dirty="0" err="1"/>
              <a:t>yper</a:t>
            </a:r>
            <a:r>
              <a:rPr lang="en-US" b="1" i="1" u="sng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i="1" u="sng" dirty="0"/>
              <a:t>M</a:t>
            </a:r>
            <a:r>
              <a:rPr lang="en-US" dirty="0"/>
              <a:t>arkup </a:t>
            </a:r>
            <a:r>
              <a:rPr lang="en-US" b="1" i="1" u="sng" dirty="0"/>
              <a:t>L</a:t>
            </a:r>
            <a:r>
              <a:rPr lang="en-US" dirty="0"/>
              <a:t>anguage</a:t>
            </a:r>
            <a:r>
              <a:rPr lang="ru-RU" dirty="0"/>
              <a:t>) используется для разметки </a:t>
            </a:r>
            <a:r>
              <a:rPr lang="ru-RU" i="1" dirty="0"/>
              <a:t>структуры</a:t>
            </a:r>
            <a:r>
              <a:rPr lang="ru-RU" dirty="0"/>
              <a:t> </a:t>
            </a:r>
            <a:r>
              <a:rPr lang="ru-RU" dirty="0" smtClean="0"/>
              <a:t>документа</a:t>
            </a:r>
            <a:r>
              <a:rPr lang="en-US" dirty="0" smtClean="0"/>
              <a:t>.</a:t>
            </a:r>
          </a:p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/>
              <a:t>CSS (</a:t>
            </a:r>
            <a:r>
              <a:rPr lang="en-US" b="1" i="1" u="sng" dirty="0"/>
              <a:t>C</a:t>
            </a:r>
            <a:r>
              <a:rPr lang="en-US" dirty="0"/>
              <a:t>ascading </a:t>
            </a:r>
            <a:r>
              <a:rPr lang="en-US" b="1" i="1" u="sng" dirty="0"/>
              <a:t>S</a:t>
            </a:r>
            <a:r>
              <a:rPr lang="en-US" dirty="0"/>
              <a:t>tyle </a:t>
            </a:r>
            <a:r>
              <a:rPr lang="en-US" b="1" i="1" u="sng" dirty="0"/>
              <a:t>S</a:t>
            </a:r>
            <a:r>
              <a:rPr lang="en-US" dirty="0"/>
              <a:t>heets</a:t>
            </a:r>
            <a:r>
              <a:rPr lang="ru-RU" dirty="0"/>
              <a:t>) </a:t>
            </a:r>
            <a:r>
              <a:rPr lang="ru-RU" dirty="0" smtClean="0"/>
              <a:t>используется </a:t>
            </a:r>
            <a:r>
              <a:rPr lang="ru-RU" dirty="0"/>
              <a:t>для описания </a:t>
            </a:r>
            <a:r>
              <a:rPr lang="ru-RU" i="1" dirty="0"/>
              <a:t>форматирования</a:t>
            </a:r>
            <a:r>
              <a:rPr lang="ru-RU" dirty="0"/>
              <a:t> </a:t>
            </a:r>
            <a:r>
              <a:rPr lang="ru-RU" dirty="0" smtClean="0"/>
              <a:t>документа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8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72400" cy="5486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Рисунок на </a:t>
            </a:r>
            <a:r>
              <a:rPr lang="en-US" sz="3600" b="1" dirty="0" smtClean="0"/>
              <a:t>HTML</a:t>
            </a:r>
            <a:r>
              <a:rPr lang="ru-RU" sz="3600" b="1" dirty="0" smtClean="0"/>
              <a:t> </a:t>
            </a:r>
            <a:r>
              <a:rPr lang="en-US" sz="3600" b="1" dirty="0" smtClean="0"/>
              <a:t>-</a:t>
            </a:r>
            <a:r>
              <a:rPr lang="ru-RU" sz="3600" b="1" dirty="0" smtClean="0"/>
              <a:t> </a:t>
            </a:r>
            <a:r>
              <a:rPr lang="en-US" sz="3600" b="1" dirty="0" err="1" smtClean="0"/>
              <a:t>странице</a:t>
            </a:r>
            <a:endParaRPr lang="ru-RU" sz="5700" dirty="0"/>
          </a:p>
        </p:txBody>
      </p:sp>
      <p:pic>
        <p:nvPicPr>
          <p:cNvPr id="11270" name="Picture 6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215" y="836613"/>
            <a:ext cx="7504235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15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72400" cy="764704"/>
          </a:xfrm>
        </p:spPr>
        <p:txBody>
          <a:bodyPr/>
          <a:lstStyle/>
          <a:p>
            <a:pPr algn="ctr"/>
            <a:r>
              <a:rPr lang="ru-RU" sz="3600" b="1" dirty="0"/>
              <a:t>Наведение мышкой на рисунок</a:t>
            </a:r>
            <a:endParaRPr lang="ru-RU" dirty="0"/>
          </a:p>
        </p:txBody>
      </p:sp>
      <p:pic>
        <p:nvPicPr>
          <p:cNvPr id="12294" name="Picture 6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4" y="981075"/>
            <a:ext cx="7619634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13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i="1" dirty="0" err="1"/>
              <a:t>img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4020" y="1864195"/>
            <a:ext cx="3125871" cy="343756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marL="36576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&lt;/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</a:t>
            </a:r>
          </a:p>
          <a:p>
            <a:pPr marL="36576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HTML.gif“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= "HTML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CSS"&gt;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marL="36576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2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добавления пути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99" y="1856428"/>
            <a:ext cx="628650" cy="9144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79" y="3260378"/>
            <a:ext cx="666750" cy="857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65" y="3241328"/>
            <a:ext cx="904875" cy="87630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>
            <a:stCxn id="8" idx="2"/>
            <a:endCxn id="9" idx="0"/>
          </p:cNvCxnSpPr>
          <p:nvPr/>
        </p:nvCxnSpPr>
        <p:spPr>
          <a:xfrm flipH="1">
            <a:off x="3830854" y="2770828"/>
            <a:ext cx="795170" cy="48955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2"/>
            <a:endCxn id="10" idx="0"/>
          </p:cNvCxnSpPr>
          <p:nvPr/>
        </p:nvCxnSpPr>
        <p:spPr>
          <a:xfrm>
            <a:off x="4626024" y="2770828"/>
            <a:ext cx="783379" cy="4705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8526" y="4206477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index.html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27074" y="4206477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HTML.gif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2665" y="5351646"/>
            <a:ext cx="616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"HTML.gif"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alt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"HTML и CSS"&gt;</a:t>
            </a:r>
          </a:p>
        </p:txBody>
      </p:sp>
    </p:spTree>
    <p:extLst>
      <p:ext uri="{BB962C8B-B14F-4D97-AF65-F5344CB8AC3E}">
        <p14:creationId xmlns:p14="http://schemas.microsoft.com/office/powerpoint/2010/main" val="19360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добавления пути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99" y="1577303"/>
            <a:ext cx="628650" cy="9144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79" y="2981253"/>
            <a:ext cx="666750" cy="857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9" y="4388478"/>
            <a:ext cx="904875" cy="87630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>
            <a:stCxn id="8" idx="2"/>
            <a:endCxn id="9" idx="0"/>
          </p:cNvCxnSpPr>
          <p:nvPr/>
        </p:nvCxnSpPr>
        <p:spPr>
          <a:xfrm flipH="1">
            <a:off x="3830854" y="2491703"/>
            <a:ext cx="795170" cy="48955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2"/>
            <a:endCxn id="3" idx="0"/>
          </p:cNvCxnSpPr>
          <p:nvPr/>
        </p:nvCxnSpPr>
        <p:spPr>
          <a:xfrm>
            <a:off x="4626024" y="2491703"/>
            <a:ext cx="775204" cy="511724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8526" y="3927352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index.html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8898" y="5353627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HTML.gif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32054" y="5600839"/>
            <a:ext cx="6987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"Images/</a:t>
            </a:r>
            <a:r>
              <a:rPr lang="ru-RU" sz="2000" b="1" dirty="0" smtClean="0">
                <a:latin typeface="Consolas" pitchFamily="49" charset="0"/>
                <a:cs typeface="Consolas" pitchFamily="49" charset="0"/>
              </a:rPr>
              <a:t>HTML.gif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"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alt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"HTML и CSS"&gt;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40" y="3003427"/>
            <a:ext cx="638175" cy="923925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>
            <a:stCxn id="3" idx="2"/>
            <a:endCxn id="10" idx="0"/>
          </p:cNvCxnSpPr>
          <p:nvPr/>
        </p:nvCxnSpPr>
        <p:spPr>
          <a:xfrm flipH="1">
            <a:off x="5401227" y="3927352"/>
            <a:ext cx="1" cy="461126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222" y="3234612"/>
            <a:ext cx="84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Images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добавления пути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99" y="1577303"/>
            <a:ext cx="628650" cy="9144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4" y="4388478"/>
            <a:ext cx="666750" cy="857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9" y="4388478"/>
            <a:ext cx="904875" cy="87630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>
            <a:stCxn id="8" idx="2"/>
            <a:endCxn id="21" idx="0"/>
          </p:cNvCxnSpPr>
          <p:nvPr/>
        </p:nvCxnSpPr>
        <p:spPr>
          <a:xfrm flipH="1">
            <a:off x="3885078" y="2491703"/>
            <a:ext cx="740946" cy="521249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2"/>
            <a:endCxn id="3" idx="0"/>
          </p:cNvCxnSpPr>
          <p:nvPr/>
        </p:nvCxnSpPr>
        <p:spPr>
          <a:xfrm>
            <a:off x="4626024" y="2491703"/>
            <a:ext cx="775204" cy="511724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5901" y="5334577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index.html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8898" y="5353627"/>
            <a:ext cx="11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HTML.gif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49173" y="5661404"/>
            <a:ext cx="735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"../Images/</a:t>
            </a:r>
            <a:r>
              <a:rPr lang="ru-RU" sz="2000" b="1" dirty="0" smtClean="0">
                <a:latin typeface="Consolas" pitchFamily="49" charset="0"/>
                <a:cs typeface="Consolas" pitchFamily="49" charset="0"/>
              </a:rPr>
              <a:t>HTML.gif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" </a:t>
            </a:r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alt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= "HTML и CSS"&gt;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40" y="3003427"/>
            <a:ext cx="638175" cy="923925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>
            <a:stCxn id="3" idx="2"/>
            <a:endCxn id="10" idx="0"/>
          </p:cNvCxnSpPr>
          <p:nvPr/>
        </p:nvCxnSpPr>
        <p:spPr>
          <a:xfrm flipH="1">
            <a:off x="5401227" y="3927352"/>
            <a:ext cx="1" cy="461126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222" y="3234612"/>
            <a:ext cx="84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Images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1" name="Объект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53" y="3012952"/>
            <a:ext cx="628650" cy="914400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>
            <a:stCxn id="21" idx="2"/>
            <a:endCxn id="9" idx="0"/>
          </p:cNvCxnSpPr>
          <p:nvPr/>
        </p:nvCxnSpPr>
        <p:spPr>
          <a:xfrm>
            <a:off x="3885078" y="3927352"/>
            <a:ext cx="13151" cy="461126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899644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smtClean="0"/>
              <a:t>a</a:t>
            </a:r>
            <a:endParaRPr lang="ru-RU" i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95653" y="1802423"/>
            <a:ext cx="8167037" cy="4525963"/>
          </a:xfrm>
        </p:spPr>
        <p:txBody>
          <a:bodyPr>
            <a:norm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/>
              <a:t>a</a:t>
            </a:r>
            <a:r>
              <a:rPr lang="ru-RU" sz="2800" dirty="0"/>
              <a:t> представляет гиперссылку на другую веб-страницу или на другую часть текущей </a:t>
            </a:r>
            <a:r>
              <a:rPr lang="ru-RU" sz="2800" dirty="0" smtClean="0"/>
              <a:t>страницы.</a:t>
            </a:r>
          </a:p>
          <a:p>
            <a:r>
              <a:rPr lang="ru-RU" sz="2800" dirty="0" smtClean="0"/>
              <a:t>Элемент </a:t>
            </a:r>
            <a:r>
              <a:rPr lang="ru-RU" sz="2800" dirty="0"/>
              <a:t>должен содержать атрибут </a:t>
            </a:r>
            <a:r>
              <a:rPr lang="en-US" sz="2800" i="1" dirty="0" err="1"/>
              <a:t>href</a:t>
            </a:r>
            <a:r>
              <a:rPr lang="ru-RU" sz="2800" dirty="0"/>
              <a:t>, который задаёт </a:t>
            </a:r>
            <a:r>
              <a:rPr lang="en-US" sz="2800" dirty="0" err="1"/>
              <a:t>url</a:t>
            </a:r>
            <a:r>
              <a:rPr lang="ru-RU" sz="2800" dirty="0"/>
              <a:t>-адрес для перехода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29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899644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smtClean="0"/>
              <a:t>a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1381" y="724460"/>
            <a:ext cx="4552750" cy="5339610"/>
          </a:xfrm>
        </p:spPr>
        <p:txBody>
          <a:bodyPr>
            <a:no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&lt;/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"lection1.html"&gt;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 1. Алфавит и основные понятия языка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C++&lt;/a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"#l1_4"&gt;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языка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C++&lt;/a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"lection1.html#l1_4"&gt;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языка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C++&lt;/a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"index.html"&gt;&lt;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"home.gif" alt = "Home"&gt;&lt;/a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&lt;/body&gt;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31" y="72446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smtClean="0"/>
              <a:t>p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0292" y="1864195"/>
            <a:ext cx="7551020" cy="4781349"/>
          </a:xfrm>
        </p:spPr>
        <p:txBody>
          <a:bodyPr>
            <a:norm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/>
              <a:t>p</a:t>
            </a:r>
            <a:r>
              <a:rPr lang="en-US" sz="2800" dirty="0"/>
              <a:t> </a:t>
            </a:r>
            <a:r>
              <a:rPr lang="ru-RU" sz="2800" dirty="0"/>
              <a:t>представляет абзац </a:t>
            </a:r>
            <a:r>
              <a:rPr lang="ru-RU" sz="2800" dirty="0" smtClean="0"/>
              <a:t>текста.</a:t>
            </a:r>
          </a:p>
          <a:p>
            <a:r>
              <a:rPr lang="ru-RU" sz="2800" dirty="0" smtClean="0"/>
              <a:t>Элемент </a:t>
            </a:r>
            <a:r>
              <a:rPr lang="ru-RU" sz="2800" dirty="0"/>
              <a:t>не имеет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379" y="66110"/>
            <a:ext cx="6571343" cy="1059305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smtClean="0"/>
              <a:t>p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6379" y="1125415"/>
            <a:ext cx="3948545" cy="4781349"/>
          </a:xfrm>
        </p:spPr>
        <p:txBody>
          <a:bodyPr>
            <a:no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 Язык C++ – это язык программирования общего назначения, цель которого – сделать работу серьёзных программистов более приятным занятием. За исключением несущественных деталей, язык C++ является надмножеством языка С. Помимо возможностей, предоставляемых языком С, язык C++ обеспечивает гибкие и эффективные средства определения новых типов.&lt;/p&gt;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Управляющая кнопка: назад 5">
            <a:hlinkClick r:id="rId3" action="ppaction://hlinksldjump" highlightClick="1"/>
          </p:cNvPr>
          <p:cNvSpPr/>
          <p:nvPr/>
        </p:nvSpPr>
        <p:spPr>
          <a:xfrm>
            <a:off x="144379" y="6384450"/>
            <a:ext cx="324000" cy="324000"/>
          </a:xfrm>
          <a:prstGeom prst="actionButtonBackPreviou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HTML </a:t>
            </a:r>
            <a:r>
              <a:rPr lang="ru-RU" dirty="0">
                <a:effectLst/>
              </a:rPr>
              <a:t>и </a:t>
            </a:r>
            <a:r>
              <a:rPr lang="en-US" dirty="0">
                <a:effectLst/>
              </a:rPr>
              <a:t>CSS </a:t>
            </a:r>
            <a:r>
              <a:rPr lang="ru-RU" dirty="0">
                <a:effectLst/>
              </a:rPr>
              <a:t>– языки создания статических веб-страниц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настоящее время самыми последними </a:t>
            </a:r>
            <a:r>
              <a:rPr lang="ru-RU" dirty="0" smtClean="0"/>
              <a:t>являются </a:t>
            </a:r>
            <a:r>
              <a:rPr lang="ru-RU" dirty="0"/>
              <a:t>стандарты HTML5 и CSS3.</a:t>
            </a:r>
            <a:endParaRPr lang="en-US" dirty="0" smtClean="0"/>
          </a:p>
          <a:p>
            <a:r>
              <a:rPr lang="ru-RU" dirty="0"/>
              <a:t>Разработкой стандартов занимается комитет </a:t>
            </a:r>
            <a:r>
              <a:rPr lang="en-US" dirty="0"/>
              <a:t>W</a:t>
            </a:r>
            <a:r>
              <a:rPr lang="ru-RU" dirty="0"/>
              <a:t>3</a:t>
            </a:r>
            <a:r>
              <a:rPr lang="en-US" dirty="0"/>
              <a:t>C </a:t>
            </a:r>
            <a:r>
              <a:rPr lang="ru-RU" dirty="0"/>
              <a:t>(</a:t>
            </a:r>
            <a:r>
              <a:rPr lang="en-US" dirty="0"/>
              <a:t>World Wide Web Consortium</a:t>
            </a:r>
            <a:r>
              <a:rPr lang="ru-RU" dirty="0"/>
              <a:t>).</a:t>
            </a:r>
            <a:endParaRPr lang="en-US" dirty="0" smtClean="0"/>
          </a:p>
          <a:p>
            <a:r>
              <a:rPr lang="ru-RU" dirty="0"/>
              <a:t>На сайте комитета </a:t>
            </a:r>
            <a:r>
              <a:rPr lang="en-US" dirty="0"/>
              <a:t>W</a:t>
            </a:r>
            <a:r>
              <a:rPr lang="ru-RU" dirty="0"/>
              <a:t>3</a:t>
            </a:r>
            <a:r>
              <a:rPr lang="en-US" dirty="0"/>
              <a:t>C</a:t>
            </a:r>
            <a:r>
              <a:rPr lang="ru-RU" dirty="0"/>
              <a:t> по адресу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ru-RU" dirty="0">
                <a:solidFill>
                  <a:srgbClr val="FFC000"/>
                </a:solidFill>
              </a:rPr>
              <a:t>://</a:t>
            </a:r>
            <a:r>
              <a:rPr lang="en-US" dirty="0">
                <a:solidFill>
                  <a:srgbClr val="FFC000"/>
                </a:solidFill>
              </a:rPr>
              <a:t>www</a:t>
            </a:r>
            <a:r>
              <a:rPr lang="ru-RU" dirty="0">
                <a:solidFill>
                  <a:srgbClr val="FFC000"/>
                </a:solidFill>
              </a:rPr>
              <a:t>.</a:t>
            </a: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ru-RU" dirty="0">
                <a:solidFill>
                  <a:srgbClr val="FFC000"/>
                </a:solidFill>
              </a:rPr>
              <a:t>3.</a:t>
            </a:r>
            <a:r>
              <a:rPr lang="en-US" dirty="0">
                <a:solidFill>
                  <a:srgbClr val="FFC000"/>
                </a:solidFill>
              </a:rPr>
              <a:t>org </a:t>
            </a:r>
            <a:r>
              <a:rPr lang="ru-RU" dirty="0"/>
              <a:t>можно найти всю информацию по текущему состоянию языков HTML и CSS.</a:t>
            </a:r>
          </a:p>
        </p:txBody>
      </p:sp>
    </p:spTree>
    <p:extLst>
      <p:ext uri="{BB962C8B-B14F-4D97-AF65-F5344CB8AC3E}">
        <p14:creationId xmlns:p14="http://schemas.microsoft.com/office/powerpoint/2010/main" val="28873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i="1" dirty="0" smtClean="0"/>
              <a:t>h1, h2, h3, h4, h5,h6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4783" y="1784839"/>
            <a:ext cx="7916780" cy="4925728"/>
          </a:xfrm>
        </p:spPr>
        <p:txBody>
          <a:bodyPr>
            <a:noAutofit/>
          </a:bodyPr>
          <a:lstStyle/>
          <a:p>
            <a:r>
              <a:rPr lang="ru-RU" sz="2800" dirty="0"/>
              <a:t>Данные элементы представляют заголовки соответствующего </a:t>
            </a:r>
            <a:r>
              <a:rPr lang="ru-RU" sz="2800" dirty="0" smtClean="0"/>
              <a:t>уровня.</a:t>
            </a:r>
          </a:p>
          <a:p>
            <a:r>
              <a:rPr lang="ru-RU" sz="2800" dirty="0" smtClean="0"/>
              <a:t>Элементы </a:t>
            </a:r>
            <a:r>
              <a:rPr lang="ru-RU" sz="2800" dirty="0"/>
              <a:t>не имеют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7114" y="259037"/>
            <a:ext cx="6571343" cy="1059305"/>
          </a:xfrm>
        </p:spPr>
        <p:txBody>
          <a:bodyPr>
            <a:normAutofit/>
          </a:bodyPr>
          <a:lstStyle/>
          <a:p>
            <a:r>
              <a:rPr lang="ru-RU" dirty="0" smtClean="0"/>
              <a:t>Элемент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i="1" dirty="0" smtClean="0"/>
              <a:t>h1, h2, h3, h4, h5,h6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8069" y="1318342"/>
            <a:ext cx="3948545" cy="4925728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языке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С++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препроцессора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&lt;h2&gt;2.1.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задаёт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23" y="1218981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hr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199" y="1784837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представляет тематический разрыв между частями документа. Отображается в виде </a:t>
            </a:r>
            <a:r>
              <a:rPr lang="ru-RU" sz="2800" dirty="0" smtClean="0"/>
              <a:t>линии.</a:t>
            </a:r>
          </a:p>
          <a:p>
            <a:r>
              <a:rPr lang="ru-RU" sz="2800" dirty="0" smtClean="0"/>
              <a:t>Элемент </a:t>
            </a:r>
            <a:r>
              <a:rPr lang="ru-RU" sz="2800" dirty="0"/>
              <a:t>не имеет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hr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19907" y="2022230"/>
            <a:ext cx="3948545" cy="4987791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Абзац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1&lt;/p&gt;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Абзац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2&lt;/p&gt;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smtClean="0"/>
              <a:t>li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1837" y="1870209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/>
              <a:t>li</a:t>
            </a:r>
            <a:r>
              <a:rPr lang="ru-RU" sz="2800" dirty="0"/>
              <a:t> представляет элемент нумерованного или маркированного </a:t>
            </a:r>
            <a:r>
              <a:rPr lang="ru-RU" sz="2800" dirty="0" smtClean="0"/>
              <a:t>списка.</a:t>
            </a:r>
            <a:endParaRPr lang="en-US" sz="2800" dirty="0" smtClean="0"/>
          </a:p>
          <a:p>
            <a:r>
              <a:rPr lang="ru-RU" sz="2800" dirty="0" smtClean="0"/>
              <a:t>Если </a:t>
            </a:r>
            <a:r>
              <a:rPr lang="ru-RU" sz="2800" dirty="0"/>
              <a:t>элемент входит в нумерованный список, он может иметь атрибут </a:t>
            </a:r>
            <a:r>
              <a:rPr lang="en-US" sz="2800" i="1" dirty="0"/>
              <a:t>value</a:t>
            </a:r>
            <a:r>
              <a:rPr lang="ru-RU" sz="2800" dirty="0"/>
              <a:t>, который задаёт номер элемента списка. Таким образом, элементы списка могут иметь непоследовательную нумерацию.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ol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2030" y="1334542"/>
            <a:ext cx="8003407" cy="4987791"/>
          </a:xfrm>
        </p:spPr>
        <p:txBody>
          <a:bodyPr>
            <a:noAutofit/>
          </a:bodyPr>
          <a:lstStyle/>
          <a:p>
            <a:r>
              <a:rPr lang="ru-RU" sz="2400" dirty="0"/>
              <a:t>Элемент </a:t>
            </a:r>
            <a:r>
              <a:rPr lang="en-US" sz="2400" b="1" dirty="0" err="1"/>
              <a:t>ol</a:t>
            </a:r>
            <a:r>
              <a:rPr lang="en-US" sz="2400" dirty="0"/>
              <a:t> </a:t>
            </a:r>
            <a:r>
              <a:rPr lang="ru-RU" sz="2400" dirty="0"/>
              <a:t>представляет нумерованный </a:t>
            </a:r>
            <a:r>
              <a:rPr lang="ru-RU" sz="2400" dirty="0" smtClean="0"/>
              <a:t>список.</a:t>
            </a:r>
            <a:endParaRPr lang="en-US" sz="2400" dirty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списка должны быть элементами </a:t>
            </a:r>
            <a:r>
              <a:rPr lang="en-US" sz="2400" b="1" dirty="0"/>
              <a:t>li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Элемент </a:t>
            </a:r>
            <a:r>
              <a:rPr lang="en-US" sz="2400" b="1" dirty="0" err="1"/>
              <a:t>ol</a:t>
            </a:r>
            <a:r>
              <a:rPr lang="ru-RU" sz="2400" dirty="0"/>
              <a:t> может иметь следующие атрибуты – </a:t>
            </a:r>
            <a:r>
              <a:rPr lang="en-US" sz="2400" i="1" dirty="0"/>
              <a:t>start</a:t>
            </a:r>
            <a:r>
              <a:rPr lang="ru-RU" sz="2400" dirty="0"/>
              <a:t>, </a:t>
            </a:r>
            <a:r>
              <a:rPr lang="en-US" sz="2400" i="1" dirty="0"/>
              <a:t>type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reversed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Атрибут </a:t>
            </a:r>
            <a:r>
              <a:rPr lang="en-US" sz="2400" i="1" dirty="0"/>
              <a:t>start</a:t>
            </a:r>
            <a:r>
              <a:rPr lang="en-US" sz="2400" dirty="0"/>
              <a:t> </a:t>
            </a:r>
            <a:r>
              <a:rPr lang="ru-RU" sz="2400" dirty="0"/>
              <a:t>задаёт номер первого элемента </a:t>
            </a:r>
            <a:r>
              <a:rPr lang="ru-RU" sz="2400" dirty="0" smtClean="0"/>
              <a:t>списка.</a:t>
            </a:r>
            <a:endParaRPr lang="en-US" sz="2400" dirty="0" smtClean="0"/>
          </a:p>
          <a:p>
            <a:r>
              <a:rPr lang="ru-RU" sz="2400" dirty="0" smtClean="0"/>
              <a:t>Атрибут </a:t>
            </a:r>
            <a:r>
              <a:rPr lang="en-US" sz="2400" i="1" dirty="0"/>
              <a:t>type</a:t>
            </a:r>
            <a:r>
              <a:rPr lang="en-US" sz="2400" dirty="0"/>
              <a:t> </a:t>
            </a:r>
            <a:r>
              <a:rPr lang="ru-RU" sz="2400" dirty="0"/>
              <a:t>задаёт тип нумерации: </a:t>
            </a:r>
            <a:r>
              <a:rPr lang="ru-RU" sz="2400" i="1" dirty="0"/>
              <a:t>1</a:t>
            </a:r>
            <a:r>
              <a:rPr lang="ru-RU" sz="2400" dirty="0"/>
              <a:t> – числа,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ru-RU" sz="2400" dirty="0"/>
              <a:t>– малые латинские буквы,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ru-RU" sz="2400" dirty="0"/>
              <a:t>– большие латинские буквы, </a:t>
            </a:r>
            <a:r>
              <a:rPr lang="en-US" sz="2400" i="1" dirty="0" err="1"/>
              <a:t>i</a:t>
            </a:r>
            <a:r>
              <a:rPr lang="ru-RU" sz="2400" dirty="0"/>
              <a:t> – римские цифры, </a:t>
            </a:r>
            <a:r>
              <a:rPr lang="en-US" sz="2400" i="1" dirty="0"/>
              <a:t>I</a:t>
            </a:r>
            <a:r>
              <a:rPr lang="en-US" sz="2400" dirty="0"/>
              <a:t> </a:t>
            </a:r>
            <a:r>
              <a:rPr lang="ru-RU" sz="2400" dirty="0"/>
              <a:t>– большие римские </a:t>
            </a:r>
            <a:r>
              <a:rPr lang="ru-RU" sz="2400" dirty="0" smtClean="0"/>
              <a:t>цифры.</a:t>
            </a:r>
            <a:endParaRPr lang="en-US" sz="2400" dirty="0" smtClean="0"/>
          </a:p>
          <a:p>
            <a:r>
              <a:rPr lang="ru-RU" sz="2400" dirty="0" smtClean="0"/>
              <a:t>Атрибут </a:t>
            </a:r>
            <a:r>
              <a:rPr lang="en-US" sz="2400" i="1" dirty="0"/>
              <a:t>reversed</a:t>
            </a:r>
            <a:r>
              <a:rPr lang="ru-RU" sz="2400" dirty="0"/>
              <a:t> задаёт нумерацию в обратном порядке.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ol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ol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5228" y="2356836"/>
            <a:ext cx="3125871" cy="3437560"/>
          </a:xfrm>
        </p:spPr>
        <p:txBody>
          <a:bodyPr>
            <a:normAutofit fontScale="25000" lnSpcReduction="20000"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 value = 5&gt;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1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ol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43491" y="1864195"/>
            <a:ext cx="3125871" cy="3437560"/>
          </a:xfrm>
        </p:spPr>
        <p:txBody>
          <a:bodyPr>
            <a:no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5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460" y="0"/>
            <a:ext cx="6571343" cy="1059305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ol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5129" y="1178667"/>
            <a:ext cx="3125871" cy="3437560"/>
          </a:xfrm>
        </p:spPr>
        <p:txBody>
          <a:bodyPr>
            <a:noAutofit/>
          </a:bodyPr>
          <a:lstStyle/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Языки HTML и CSS </a:t>
            </a:r>
            <a:r>
              <a:rPr lang="ru-RU" dirty="0" smtClean="0"/>
              <a:t>– это </a:t>
            </a:r>
            <a:r>
              <a:rPr lang="ru-RU" i="1" dirty="0" smtClean="0"/>
              <a:t>декларативные</a:t>
            </a:r>
            <a:r>
              <a:rPr lang="ru-RU" dirty="0" smtClean="0"/>
              <a:t> </a:t>
            </a:r>
            <a:r>
              <a:rPr lang="ru-RU" dirty="0"/>
              <a:t>языки, которые указывают, как нужно относиться к той или иной части веб-страницы и как нужно её форматировать</a:t>
            </a:r>
            <a:r>
              <a:rPr lang="ru-RU" dirty="0" smtClean="0"/>
              <a:t>.</a:t>
            </a:r>
          </a:p>
          <a:p>
            <a:r>
              <a:rPr lang="ru-RU" dirty="0"/>
              <a:t>Основным понятием в языке HTML является </a:t>
            </a:r>
            <a:r>
              <a:rPr lang="ru-RU" i="1" dirty="0"/>
              <a:t>элемент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1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/>
              <a:t>u</a:t>
            </a:r>
            <a:r>
              <a:rPr lang="en-US" i="1" dirty="0" err="1" smtClean="0"/>
              <a:t>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0822" y="1960683"/>
            <a:ext cx="8003407" cy="4987791"/>
          </a:xfrm>
        </p:spPr>
        <p:txBody>
          <a:bodyPr>
            <a:noAutofit/>
          </a:bodyPr>
          <a:lstStyle/>
          <a:p>
            <a:r>
              <a:rPr lang="ru-RU" sz="2400" dirty="0"/>
              <a:t>Элемент </a:t>
            </a:r>
            <a:r>
              <a:rPr lang="en-US" sz="2400" b="1" dirty="0" err="1"/>
              <a:t>ul</a:t>
            </a:r>
            <a:r>
              <a:rPr lang="en-US" sz="2400" dirty="0"/>
              <a:t> </a:t>
            </a:r>
            <a:r>
              <a:rPr lang="ru-RU" sz="2400" dirty="0"/>
              <a:t>представляет маркированный </a:t>
            </a:r>
            <a:r>
              <a:rPr lang="ru-RU" sz="2400" dirty="0" smtClean="0"/>
              <a:t>список.</a:t>
            </a:r>
            <a:endParaRPr lang="en-US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списка должны быть элементами </a:t>
            </a:r>
            <a:r>
              <a:rPr lang="en-US" sz="2400" b="1" dirty="0"/>
              <a:t>li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Элемент </a:t>
            </a:r>
            <a:r>
              <a:rPr lang="ru-RU" sz="2400" dirty="0"/>
              <a:t>не имеет </a:t>
            </a:r>
            <a:r>
              <a:rPr lang="ru-RU" sz="2400" dirty="0" smtClean="0"/>
              <a:t>атрибутов.</a:t>
            </a:r>
            <a:endParaRPr lang="en-US" sz="2400" dirty="0" smtClean="0"/>
          </a:p>
          <a:p>
            <a:r>
              <a:rPr lang="ru-RU" sz="2400" dirty="0" smtClean="0"/>
              <a:t>Хотя </a:t>
            </a:r>
            <a:r>
              <a:rPr lang="ru-RU" sz="2400" dirty="0"/>
              <a:t>элемент </a:t>
            </a:r>
            <a:r>
              <a:rPr lang="en-US" sz="2400" b="1" dirty="0" err="1"/>
              <a:t>ul</a:t>
            </a:r>
            <a:r>
              <a:rPr lang="ru-RU" sz="2400" dirty="0"/>
              <a:t> не имеет атрибута </a:t>
            </a:r>
            <a:r>
              <a:rPr lang="en-US" sz="2400" i="1" dirty="0"/>
              <a:t>type</a:t>
            </a:r>
            <a:r>
              <a:rPr lang="ru-RU" sz="2400" dirty="0"/>
              <a:t>, как элемент </a:t>
            </a:r>
            <a:r>
              <a:rPr lang="en-US" sz="2400" b="1" dirty="0" err="1"/>
              <a:t>ol</a:t>
            </a:r>
            <a:r>
              <a:rPr lang="ru-RU" sz="2400" dirty="0"/>
              <a:t>, тип маркировки можно изменить с помощью таблиц стилей CSS.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2822" y="268559"/>
            <a:ext cx="6571343" cy="1059305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/>
              <a:t>u</a:t>
            </a:r>
            <a:r>
              <a:rPr lang="en-US" i="1" dirty="0" err="1" smtClean="0"/>
              <a:t>l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9282" y="387359"/>
            <a:ext cx="3125871" cy="3437560"/>
          </a:xfrm>
        </p:spPr>
        <p:txBody>
          <a:bodyPr>
            <a:noAutofit/>
          </a:bodyPr>
          <a:lstStyle/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-RU"&gt;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Пример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6576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54" y="1012500"/>
            <a:ext cx="4997838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4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br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1837" y="2136530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 err="1"/>
              <a:t>br</a:t>
            </a:r>
            <a:r>
              <a:rPr lang="en-US" sz="2800" dirty="0"/>
              <a:t> </a:t>
            </a:r>
            <a:r>
              <a:rPr lang="ru-RU" sz="2800" dirty="0"/>
              <a:t>представляет разрыв </a:t>
            </a:r>
            <a:r>
              <a:rPr lang="ru-RU" sz="2800" dirty="0" smtClean="0"/>
              <a:t>строки.</a:t>
            </a:r>
            <a:endParaRPr lang="en-US" sz="2800" dirty="0" smtClean="0"/>
          </a:p>
          <a:p>
            <a:r>
              <a:rPr lang="ru-RU" sz="2800" dirty="0" smtClean="0"/>
              <a:t>Элемент </a:t>
            </a:r>
            <a:r>
              <a:rPr lang="ru-RU" sz="2800" dirty="0"/>
              <a:t>не имеет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i="1" dirty="0" err="1" smtClean="0"/>
              <a:t>br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6379" y="1468315"/>
            <a:ext cx="4114801" cy="4525963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&lt;!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doctype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ru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-RU"&gt;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Пример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 &lt;p&gt; Строка 1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Строка 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2 &lt;/p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Управляющая кнопка: назад 3">
            <a:hlinkClick r:id="rId3" action="ppaction://hlinksldjump" highlightClick="1"/>
          </p:cNvPr>
          <p:cNvSpPr/>
          <p:nvPr/>
        </p:nvSpPr>
        <p:spPr>
          <a:xfrm>
            <a:off x="144379" y="6384450"/>
            <a:ext cx="324000" cy="324000"/>
          </a:xfrm>
          <a:prstGeom prst="actionButtonBackPreviou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err="1"/>
              <a:t>i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ru-RU" i="1" dirty="0" smtClean="0"/>
              <a:t> </a:t>
            </a:r>
            <a:r>
              <a:rPr lang="en-US" i="1" dirty="0"/>
              <a:t>b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3576" y="1652953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Элементы </a:t>
            </a:r>
            <a:r>
              <a:rPr lang="en-US" sz="2800" b="1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b</a:t>
            </a:r>
            <a:r>
              <a:rPr lang="ru-RU" sz="2800" dirty="0"/>
              <a:t> позволяют выделить определённые части </a:t>
            </a:r>
            <a:r>
              <a:rPr lang="ru-RU" sz="2800" dirty="0" smtClean="0"/>
              <a:t>текста.</a:t>
            </a:r>
            <a:endParaRPr lang="en-US" sz="2800" dirty="0" smtClean="0"/>
          </a:p>
          <a:p>
            <a:r>
              <a:rPr lang="ru-RU" sz="2800" dirty="0" smtClean="0"/>
              <a:t>По </a:t>
            </a:r>
            <a:r>
              <a:rPr lang="ru-RU" sz="2800" dirty="0"/>
              <a:t>историческим причинам содержимое элемента </a:t>
            </a:r>
            <a:r>
              <a:rPr lang="en-US" sz="2800" b="1" dirty="0" err="1"/>
              <a:t>i</a:t>
            </a:r>
            <a:r>
              <a:rPr lang="ru-RU" sz="2800" dirty="0"/>
              <a:t> выделяется курсивом, а содержимое элемента </a:t>
            </a:r>
            <a:r>
              <a:rPr lang="en-US" sz="2800" b="1" dirty="0"/>
              <a:t>b</a:t>
            </a:r>
            <a:r>
              <a:rPr lang="ru-RU" sz="2800" dirty="0"/>
              <a:t> – жирным </a:t>
            </a:r>
            <a:r>
              <a:rPr lang="ru-RU" sz="2800" dirty="0" smtClean="0"/>
              <a:t>шрифтом.</a:t>
            </a:r>
            <a:endParaRPr lang="en-US" sz="2800" dirty="0" smtClean="0"/>
          </a:p>
          <a:p>
            <a:r>
              <a:rPr lang="ru-RU" sz="2800" dirty="0" smtClean="0"/>
              <a:t>Однако </a:t>
            </a:r>
            <a:r>
              <a:rPr lang="ru-RU" sz="2800" dirty="0"/>
              <a:t>таблицы стилей CSS позволяют изменить способ выделения содержимого </a:t>
            </a:r>
            <a:r>
              <a:rPr lang="ru-RU" sz="2800" dirty="0" smtClean="0"/>
              <a:t>элементов.</a:t>
            </a:r>
            <a:endParaRPr lang="en-US" sz="2800" dirty="0" smtClean="0"/>
          </a:p>
          <a:p>
            <a:r>
              <a:rPr lang="ru-RU" sz="2800" dirty="0" smtClean="0"/>
              <a:t>Элементы </a:t>
            </a:r>
            <a:r>
              <a:rPr lang="ru-RU" sz="2800" dirty="0"/>
              <a:t>не имеют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err="1" smtClean="0"/>
              <a:t>i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615" y="1503485"/>
            <a:ext cx="4018548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&lt;!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doctype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ru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-RU"&gt;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Пример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 Различные &lt;i&gt;способы&lt;/i&gt; &lt;b&gt;выделения&lt;/b&gt;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&lt;b&gt;&lt;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текста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&gt;&lt;/b&gt;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3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err="1" smtClean="0"/>
              <a:t>em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ru-RU" i="1" dirty="0" smtClean="0"/>
              <a:t> </a:t>
            </a:r>
            <a:r>
              <a:rPr lang="en-US" i="1" dirty="0" smtClean="0"/>
              <a:t>strong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1160" y="2022229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 </a:t>
            </a:r>
            <a:r>
              <a:rPr lang="en-US" sz="2800" b="1" dirty="0" err="1"/>
              <a:t>em</a:t>
            </a:r>
            <a:r>
              <a:rPr lang="ru-RU" sz="2800" dirty="0"/>
              <a:t> позволяет выделить часть </a:t>
            </a:r>
            <a:r>
              <a:rPr lang="ru-RU" sz="2800" dirty="0" smtClean="0"/>
              <a:t>текста.</a:t>
            </a:r>
            <a:endParaRPr lang="en-US" sz="2800" dirty="0" smtClean="0"/>
          </a:p>
          <a:p>
            <a:r>
              <a:rPr lang="ru-RU" sz="2800" dirty="0" smtClean="0"/>
              <a:t>Элемент </a:t>
            </a:r>
            <a:r>
              <a:rPr lang="en-US" sz="2800" b="1" dirty="0"/>
              <a:t>strong</a:t>
            </a:r>
            <a:r>
              <a:rPr lang="en-US" sz="2800" dirty="0"/>
              <a:t> </a:t>
            </a:r>
            <a:r>
              <a:rPr lang="ru-RU" sz="2800" dirty="0"/>
              <a:t>позволяет выделить особо важные части текста. </a:t>
            </a:r>
            <a:endParaRPr lang="en-US" sz="2800" dirty="0" smtClean="0"/>
          </a:p>
          <a:p>
            <a:r>
              <a:rPr lang="ru-RU" sz="2800" dirty="0" smtClean="0"/>
              <a:t>Элементы </a:t>
            </a:r>
            <a:r>
              <a:rPr lang="ru-RU" sz="2800" dirty="0"/>
              <a:t>не имеют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err="1" smtClean="0"/>
              <a:t>em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strong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6548" y="1459523"/>
            <a:ext cx="4412614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&lt;!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doctype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ru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-RU"&gt;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Пример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 Различные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&gt;способы&lt;/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strong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&gt;выделения&lt;/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strong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&lt;strong&gt;&lt;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текста&lt;/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&gt;&lt;/strong&gt;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smtClean="0"/>
              <a:t>sup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ru-RU" i="1" dirty="0" smtClean="0"/>
              <a:t> </a:t>
            </a:r>
            <a:r>
              <a:rPr lang="en-US" i="1" dirty="0" smtClean="0"/>
              <a:t>sub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8407" y="1951892"/>
            <a:ext cx="8003407" cy="4987791"/>
          </a:xfrm>
        </p:spPr>
        <p:txBody>
          <a:bodyPr>
            <a:noAutofit/>
          </a:bodyPr>
          <a:lstStyle/>
          <a:p>
            <a:r>
              <a:rPr lang="ru-RU" sz="2800" dirty="0"/>
              <a:t>Элементы </a:t>
            </a:r>
            <a:r>
              <a:rPr lang="en-US" sz="2800" b="1" dirty="0"/>
              <a:t>sub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sup</a:t>
            </a:r>
            <a:r>
              <a:rPr lang="ru-RU" sz="2800" dirty="0"/>
              <a:t> позволяют задать надстрочные и подстрочные </a:t>
            </a:r>
            <a:r>
              <a:rPr lang="ru-RU" sz="2800" dirty="0" smtClean="0"/>
              <a:t>индексы.</a:t>
            </a:r>
            <a:endParaRPr lang="en-US" sz="2800" dirty="0" smtClean="0"/>
          </a:p>
          <a:p>
            <a:r>
              <a:rPr lang="ru-RU" sz="2800" dirty="0" smtClean="0"/>
              <a:t>Элементы </a:t>
            </a:r>
            <a:r>
              <a:rPr lang="ru-RU" sz="2800" dirty="0"/>
              <a:t>не имеют атрибутов.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i="1" dirty="0" smtClean="0"/>
              <a:t>sup</a:t>
            </a:r>
            <a:r>
              <a:rPr lang="ru-RU" i="1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sub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199" y="1512277"/>
            <a:ext cx="4018548" cy="4525963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&lt;!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doctype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ru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-RU"&gt;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Пример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sup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&gt;2&lt;/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sup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x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sub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&gt;2&lt;/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sub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body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800" dirty="0" err="1">
                <a:latin typeface="Consolas" pitchFamily="49" charset="0"/>
                <a:cs typeface="Consolas" pitchFamily="49" charset="0"/>
              </a:rPr>
              <a:t>html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1584000"/>
            <a:ext cx="4095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5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73341"/>
          </a:xfrm>
        </p:spPr>
        <p:txBody>
          <a:bodyPr>
            <a:normAutofit fontScale="92500"/>
          </a:bodyPr>
          <a:lstStyle/>
          <a:p>
            <a:r>
              <a:rPr lang="ru-RU" sz="2800" b="1" dirty="0"/>
              <a:t>Элемент</a:t>
            </a:r>
            <a:r>
              <a:rPr lang="ru-RU" sz="2800" dirty="0"/>
              <a:t> – это часть документа, имеющая определённое </a:t>
            </a:r>
            <a:r>
              <a:rPr lang="ru-RU" sz="2800" dirty="0" smtClean="0"/>
              <a:t>назначение.</a:t>
            </a:r>
          </a:p>
          <a:p>
            <a:r>
              <a:rPr lang="ru-RU" sz="2800" dirty="0" smtClean="0"/>
              <a:t>Обычно </a:t>
            </a:r>
            <a:r>
              <a:rPr lang="ru-RU" sz="2800" dirty="0"/>
              <a:t>элемент состоит из </a:t>
            </a:r>
            <a:r>
              <a:rPr lang="ru-RU" sz="2800" i="1" dirty="0"/>
              <a:t>открывающего</a:t>
            </a:r>
            <a:r>
              <a:rPr lang="ru-RU" sz="2800" dirty="0"/>
              <a:t>  </a:t>
            </a:r>
            <a:r>
              <a:rPr lang="ru-RU" sz="2800" i="1" dirty="0"/>
              <a:t>тега</a:t>
            </a:r>
            <a:r>
              <a:rPr lang="ru-RU" sz="2800" dirty="0"/>
              <a:t>, </a:t>
            </a:r>
            <a:r>
              <a:rPr lang="ru-RU" sz="2800" i="1" dirty="0"/>
              <a:t>содержимого</a:t>
            </a:r>
            <a:r>
              <a:rPr lang="ru-RU" sz="2800" dirty="0"/>
              <a:t> и </a:t>
            </a:r>
            <a:r>
              <a:rPr lang="ru-RU" sz="2800" i="1" dirty="0"/>
              <a:t>закрывающего</a:t>
            </a:r>
            <a:r>
              <a:rPr lang="ru-RU" sz="2800" dirty="0"/>
              <a:t> </a:t>
            </a:r>
            <a:r>
              <a:rPr lang="ru-RU" sz="2800" i="1" dirty="0" smtClean="0"/>
              <a:t>тега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Тег</a:t>
            </a:r>
            <a:r>
              <a:rPr lang="ru-RU" sz="2800" dirty="0" smtClean="0"/>
              <a:t> </a:t>
            </a:r>
            <a:r>
              <a:rPr lang="ru-RU" sz="2800" dirty="0"/>
              <a:t>– это специальная последовательность символов, которая распознаётся браузером и интерпретируется в соответствии со значением </a:t>
            </a:r>
            <a:r>
              <a:rPr lang="ru-RU" sz="2800" dirty="0" smtClean="0"/>
              <a:t>этого </a:t>
            </a:r>
            <a:r>
              <a:rPr lang="ru-RU" sz="2800" dirty="0"/>
              <a:t>тега</a:t>
            </a:r>
            <a:r>
              <a:rPr lang="ru-RU" sz="2800" dirty="0" smtClean="0"/>
              <a:t>.</a:t>
            </a:r>
          </a:p>
          <a:p>
            <a:pPr marL="36576" indent="0" algn="ctr">
              <a:buNone/>
            </a:pPr>
            <a:r>
              <a:rPr lang="ru-RU" sz="2800" b="1" dirty="0" smtClean="0"/>
              <a:t>&lt;</a:t>
            </a:r>
            <a:r>
              <a:rPr lang="en-US" sz="2800" b="1" dirty="0"/>
              <a:t>h</a:t>
            </a:r>
            <a:r>
              <a:rPr lang="ru-RU" sz="2800" b="1" dirty="0"/>
              <a:t>1&gt;Заголовок&lt;/</a:t>
            </a:r>
            <a:r>
              <a:rPr lang="en-US" sz="2800" b="1" dirty="0"/>
              <a:t>h</a:t>
            </a:r>
            <a:r>
              <a:rPr lang="ru-RU" sz="2800" b="1" dirty="0"/>
              <a:t>1</a:t>
            </a:r>
            <a:r>
              <a:rPr lang="ru-RU" sz="2800" b="1" dirty="0" smtClean="0"/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</a:t>
            </a:r>
            <a:r>
              <a:rPr lang="en-US" b="1" dirty="0"/>
              <a:t>span</a:t>
            </a:r>
            <a:r>
              <a:rPr lang="ru-RU" dirty="0"/>
              <a:t> не имеет определённого значения. Он используется для выделения части текста</a:t>
            </a:r>
            <a:r>
              <a:rPr lang="ru-RU" dirty="0" smtClean="0"/>
              <a:t>.</a:t>
            </a:r>
          </a:p>
          <a:p>
            <a:r>
              <a:rPr lang="ru-RU" dirty="0"/>
              <a:t>Элемент </a:t>
            </a:r>
            <a:r>
              <a:rPr lang="en-US" b="1" dirty="0"/>
              <a:t>div</a:t>
            </a:r>
            <a:r>
              <a:rPr lang="ru-RU" dirty="0"/>
              <a:t> не имеет определённого значения. Это элемент-контейнер, который используется для объединения нескольких элементов в единое целое</a:t>
            </a:r>
            <a:r>
              <a:rPr lang="ru-RU" dirty="0" smtClean="0"/>
              <a:t>.</a:t>
            </a:r>
          </a:p>
          <a:p>
            <a:r>
              <a:rPr lang="ru-RU" dirty="0"/>
              <a:t>Элемент </a:t>
            </a:r>
            <a:r>
              <a:rPr lang="en-US" b="1" dirty="0"/>
              <a:t>section</a:t>
            </a:r>
            <a:r>
              <a:rPr lang="en-US" dirty="0"/>
              <a:t> </a:t>
            </a:r>
            <a:r>
              <a:rPr lang="ru-RU" dirty="0"/>
              <a:t>представляет семантически объединённую часть документа, например, главу или раздел.</a:t>
            </a:r>
          </a:p>
        </p:txBody>
      </p:sp>
    </p:spTree>
    <p:extLst>
      <p:ext uri="{BB962C8B-B14F-4D97-AF65-F5344CB8AC3E}">
        <p14:creationId xmlns:p14="http://schemas.microsoft.com/office/powerpoint/2010/main" val="13753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</a:t>
            </a:r>
            <a:r>
              <a:rPr lang="en-US" b="1" dirty="0"/>
              <a:t>article</a:t>
            </a:r>
            <a:r>
              <a:rPr lang="ru-RU" dirty="0"/>
              <a:t> представляет независимую часть содержимого документа. </a:t>
            </a:r>
            <a:r>
              <a:rPr lang="ru-RU"/>
              <a:t>Элемент не имеет атрибутов.</a:t>
            </a:r>
            <a:endParaRPr lang="en-US" smtClean="0"/>
          </a:p>
          <a:p>
            <a:r>
              <a:rPr lang="ru-RU" dirty="0" smtClean="0"/>
              <a:t>Элемент </a:t>
            </a:r>
            <a:r>
              <a:rPr lang="en-US" b="1" dirty="0" err="1"/>
              <a:t>nav</a:t>
            </a:r>
            <a:r>
              <a:rPr lang="ru-RU" dirty="0"/>
              <a:t> представляет часть веб-страницы, содержащую ссылки на части страницы или на другие страницы сайта</a:t>
            </a:r>
            <a:r>
              <a:rPr lang="ru-RU" dirty="0" smtClean="0"/>
              <a:t>.</a:t>
            </a:r>
          </a:p>
          <a:p>
            <a:r>
              <a:rPr lang="ru-RU" dirty="0"/>
              <a:t>Элемент </a:t>
            </a:r>
            <a:r>
              <a:rPr lang="en-US" b="1" dirty="0"/>
              <a:t>aside</a:t>
            </a:r>
            <a:r>
              <a:rPr lang="en-US" dirty="0"/>
              <a:t> </a:t>
            </a:r>
            <a:r>
              <a:rPr lang="ru-RU" dirty="0"/>
              <a:t>представляет часть страницы, которая содержит дополнительную информацию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ru-RU" sz="2800" b="1" dirty="0"/>
              <a:t>Элементы </a:t>
            </a:r>
            <a:r>
              <a:rPr lang="en-US" sz="2800" b="1" i="1" dirty="0"/>
              <a:t>header</a:t>
            </a:r>
            <a:r>
              <a:rPr lang="en-US" sz="2800" b="1" dirty="0"/>
              <a:t> </a:t>
            </a:r>
            <a:r>
              <a:rPr lang="ru-RU" sz="2800" b="1" dirty="0"/>
              <a:t>и </a:t>
            </a:r>
            <a:r>
              <a:rPr lang="en-US" sz="2800" b="1" i="1" dirty="0"/>
              <a:t>footer</a:t>
            </a:r>
            <a:r>
              <a:rPr lang="ru-RU" dirty="0"/>
              <a:t> </a:t>
            </a:r>
            <a:r>
              <a:rPr lang="ru-RU" sz="2800" dirty="0"/>
              <a:t>представляют заголовок раздела и заключительную информацию раздела.</a:t>
            </a:r>
            <a:endParaRPr lang="ru-RU" sz="2800" b="1" dirty="0"/>
          </a:p>
          <a:p>
            <a:r>
              <a:rPr lang="ru-RU" sz="2800" dirty="0" smtClean="0"/>
              <a:t>Элемент </a:t>
            </a:r>
            <a:r>
              <a:rPr lang="en-US" sz="2800" b="1" dirty="0"/>
              <a:t>address</a:t>
            </a:r>
            <a:r>
              <a:rPr lang="ru-RU" sz="2800" dirty="0"/>
              <a:t> содержит контактную информацию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Элемент </a:t>
            </a:r>
            <a:r>
              <a:rPr lang="en-US" sz="2800" b="1" dirty="0"/>
              <a:t>pre</a:t>
            </a:r>
            <a:r>
              <a:rPr lang="en-US" sz="2800" dirty="0"/>
              <a:t> </a:t>
            </a:r>
            <a:r>
              <a:rPr lang="ru-RU" sz="2800" dirty="0"/>
              <a:t>представляет часть текста документа, которая отображается в соответствии с форматированием, используемым в HTML-файле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1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Элемент </a:t>
            </a:r>
            <a:r>
              <a:rPr lang="en-US" sz="2400" b="1" dirty="0" err="1"/>
              <a:t>blockquote</a:t>
            </a:r>
            <a:r>
              <a:rPr lang="en-US" sz="2400" dirty="0"/>
              <a:t> </a:t>
            </a:r>
            <a:r>
              <a:rPr lang="ru-RU" sz="2400" dirty="0"/>
              <a:t>представляет цитату из другого источника. Элемент может иметь атрибут </a:t>
            </a:r>
            <a:r>
              <a:rPr lang="en-US" sz="2400" i="1" dirty="0"/>
              <a:t>cite</a:t>
            </a:r>
            <a:r>
              <a:rPr lang="ru-RU" sz="2400" dirty="0"/>
              <a:t>, который должен содержать </a:t>
            </a:r>
            <a:r>
              <a:rPr lang="en-US" sz="2400" dirty="0" err="1"/>
              <a:t>url</a:t>
            </a:r>
            <a:r>
              <a:rPr lang="ru-RU" sz="2400" dirty="0"/>
              <a:t>-адрес источника цитаты.</a:t>
            </a:r>
          </a:p>
          <a:p>
            <a:r>
              <a:rPr lang="ru-RU" sz="2400" dirty="0" smtClean="0"/>
              <a:t>Элемент </a:t>
            </a:r>
            <a:r>
              <a:rPr lang="en-US" sz="2400" b="1" dirty="0"/>
              <a:t>q</a:t>
            </a:r>
            <a:r>
              <a:rPr lang="ru-RU" sz="2400" dirty="0"/>
              <a:t> представляет часть текста, являющуюся цитатой. Элемент может иметь атрибут </a:t>
            </a:r>
            <a:r>
              <a:rPr lang="en-US" sz="2400" i="1" dirty="0"/>
              <a:t>cite</a:t>
            </a:r>
            <a:r>
              <a:rPr lang="ru-RU" sz="2400" dirty="0"/>
              <a:t>, который должен содержать </a:t>
            </a:r>
            <a:r>
              <a:rPr lang="en-US" sz="2400" dirty="0" err="1"/>
              <a:t>url</a:t>
            </a:r>
            <a:r>
              <a:rPr lang="ru-RU" sz="2400" dirty="0"/>
              <a:t>-адрес источника цитаты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Элемент </a:t>
            </a:r>
            <a:r>
              <a:rPr lang="en-US" sz="2400" b="1" dirty="0" err="1"/>
              <a:t>abbr</a:t>
            </a:r>
            <a:r>
              <a:rPr lang="ru-RU" sz="2400" dirty="0"/>
              <a:t> представляет аббревиатуру или сокращение. Элемент может иметь атрибут </a:t>
            </a:r>
            <a:r>
              <a:rPr lang="en-US" sz="2400" i="1" dirty="0"/>
              <a:t>title</a:t>
            </a:r>
            <a:r>
              <a:rPr lang="ru-RU" sz="2400" dirty="0"/>
              <a:t>, который в этом случае должен содержать расшифровку аббревиатуры.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01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772400" cy="1219200"/>
          </a:xfrm>
        </p:spPr>
        <p:txBody>
          <a:bodyPr/>
          <a:lstStyle/>
          <a:p>
            <a:pPr algn="ctr"/>
            <a:r>
              <a:rPr lang="ru-RU" sz="3600" b="1" dirty="0"/>
              <a:t>Простейший документ </a:t>
            </a:r>
            <a:r>
              <a:rPr lang="en-US" sz="3600" b="1" dirty="0"/>
              <a:t>HTML</a:t>
            </a:r>
            <a:endParaRPr lang="ru-RU" dirty="0"/>
          </a:p>
        </p:txBody>
      </p:sp>
      <p:pic>
        <p:nvPicPr>
          <p:cNvPr id="5126" name="Picture 6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88840"/>
            <a:ext cx="8101012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61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/>
              <a:t>HTML</a:t>
            </a:r>
            <a:r>
              <a:rPr lang="ru-RU" sz="3600" b="1"/>
              <a:t>-документ при осмотре с помощью </a:t>
            </a:r>
            <a:r>
              <a:rPr lang="en-US" sz="3600" b="1">
                <a:ea typeface="Lucida Sans Unicode" pitchFamily="34" charset="0"/>
                <a:cs typeface="Lucida Sans Unicode" pitchFamily="34" charset="0"/>
              </a:rPr>
              <a:t>Internet</a:t>
            </a:r>
            <a:r>
              <a:rPr lang="ru-RU" sz="3600" b="1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3600" b="1">
                <a:ea typeface="Lucida Sans Unicode" pitchFamily="34" charset="0"/>
                <a:cs typeface="Lucida Sans Unicode" pitchFamily="34" charset="0"/>
              </a:rPr>
              <a:t>Explorer</a:t>
            </a:r>
            <a:endParaRPr lang="ru-RU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6150" name="Picture 6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12875"/>
            <a:ext cx="7056438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19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0"/>
            <a:ext cx="8991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3400" b="1" dirty="0" smtClean="0">
                <a:solidFill>
                  <a:srgbClr val="002060"/>
                </a:solidFill>
              </a:rPr>
              <a:t>На</a:t>
            </a:r>
            <a:r>
              <a:rPr lang="ru-RU" sz="3400" b="1" dirty="0" smtClean="0">
                <a:solidFill>
                  <a:schemeClr val="tx2"/>
                </a:solidFill>
              </a:rPr>
              <a:t>глядное </a:t>
            </a:r>
            <a:r>
              <a:rPr lang="ru-RU" sz="3400" b="1" dirty="0">
                <a:solidFill>
                  <a:schemeClr val="tx2"/>
                </a:solidFill>
              </a:rPr>
              <a:t>представление </a:t>
            </a:r>
            <a:endParaRPr lang="ru-RU" sz="3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3400" b="1" dirty="0" smtClean="0">
                <a:solidFill>
                  <a:schemeClr val="tx2"/>
                </a:solidFill>
              </a:rPr>
              <a:t>HTML</a:t>
            </a:r>
            <a:r>
              <a:rPr lang="ru-RU" sz="3400" b="1" dirty="0" smtClean="0">
                <a:solidFill>
                  <a:schemeClr val="tx2"/>
                </a:solidFill>
              </a:rPr>
              <a:t> - страницы</a:t>
            </a:r>
            <a:endParaRPr lang="ru-RU" sz="3400" b="1" dirty="0">
              <a:solidFill>
                <a:schemeClr val="tx2"/>
              </a:solidFill>
            </a:endParaRPr>
          </a:p>
        </p:txBody>
      </p:sp>
      <p:pic>
        <p:nvPicPr>
          <p:cNvPr id="9223" name="Picture 7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268413"/>
            <a:ext cx="7993062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05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476250"/>
            <a:ext cx="6408737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837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2613</Words>
  <Application>Microsoft Office PowerPoint</Application>
  <PresentationFormat>Экран (4:3)</PresentationFormat>
  <Paragraphs>438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Consolas</vt:lpstr>
      <vt:lpstr>Gill Sans MT</vt:lpstr>
      <vt:lpstr>Lucida Sans Unicode</vt:lpstr>
      <vt:lpstr>Times New Roman</vt:lpstr>
      <vt:lpstr>Wingdings 2</vt:lpstr>
      <vt:lpstr>Gallery</vt:lpstr>
      <vt:lpstr>Основные понятия  языка HTML</vt:lpstr>
      <vt:lpstr>HTML и CSS – языки создания статических веб-страниц</vt:lpstr>
      <vt:lpstr>HTML и CSS – языки создания статических веб-страниц</vt:lpstr>
      <vt:lpstr>Понятие элемента</vt:lpstr>
      <vt:lpstr>Понятие элемента</vt:lpstr>
      <vt:lpstr>Простейший документ HTML</vt:lpstr>
      <vt:lpstr>HTML-документ при осмотре с помощью Internet Explorer</vt:lpstr>
      <vt:lpstr>Презентация PowerPoint</vt:lpstr>
      <vt:lpstr>Презентация PowerPoint</vt:lpstr>
      <vt:lpstr>Структура веб-страницы</vt:lpstr>
      <vt:lpstr>Основные правила использования элементов</vt:lpstr>
      <vt:lpstr>Основные правила использования элементов</vt:lpstr>
      <vt:lpstr>Основные правила использования элементов</vt:lpstr>
      <vt:lpstr>Пустые элементы</vt:lpstr>
      <vt:lpstr>Специальные символы</vt:lpstr>
      <vt:lpstr>Атрибуты элементов</vt:lpstr>
      <vt:lpstr>Значения атрибутов</vt:lpstr>
      <vt:lpstr>Глобальные атрибуты</vt:lpstr>
      <vt:lpstr>Элемент img</vt:lpstr>
      <vt:lpstr>Рисунок на HTML - странице</vt:lpstr>
      <vt:lpstr>Наведение мышкой на рисунок</vt:lpstr>
      <vt:lpstr>Элемент img</vt:lpstr>
      <vt:lpstr>Примеры добавления пути</vt:lpstr>
      <vt:lpstr>Примеры добавления пути</vt:lpstr>
      <vt:lpstr>Примеры добавления пути</vt:lpstr>
      <vt:lpstr>Элемент a</vt:lpstr>
      <vt:lpstr>Элемент a</vt:lpstr>
      <vt:lpstr>Элемент p</vt:lpstr>
      <vt:lpstr>Элемент p</vt:lpstr>
      <vt:lpstr>Элементы h1, h2, h3, h4, h5,h6</vt:lpstr>
      <vt:lpstr>Элементы h1, h2, h3, h4, h5,h6</vt:lpstr>
      <vt:lpstr>Элемент hr</vt:lpstr>
      <vt:lpstr>Элемент hr</vt:lpstr>
      <vt:lpstr>Элемент li</vt:lpstr>
      <vt:lpstr>Элемент ol</vt:lpstr>
      <vt:lpstr>Элемент ol</vt:lpstr>
      <vt:lpstr>Элемент ol</vt:lpstr>
      <vt:lpstr>Элемент ol</vt:lpstr>
      <vt:lpstr>Элемент ol</vt:lpstr>
      <vt:lpstr>Элемент ul</vt:lpstr>
      <vt:lpstr>Элемент ul</vt:lpstr>
      <vt:lpstr>Элемент br</vt:lpstr>
      <vt:lpstr>Элемент br</vt:lpstr>
      <vt:lpstr>Элементы i и b</vt:lpstr>
      <vt:lpstr>Элементы i и b</vt:lpstr>
      <vt:lpstr>Элементы em и strong</vt:lpstr>
      <vt:lpstr>Элементы em и strong</vt:lpstr>
      <vt:lpstr>Элементы sup и sub</vt:lpstr>
      <vt:lpstr>Элементы sup и sub</vt:lpstr>
      <vt:lpstr>Другие элементы</vt:lpstr>
      <vt:lpstr>Другие элементы</vt:lpstr>
      <vt:lpstr>Другие элементы</vt:lpstr>
      <vt:lpstr>Другие элементы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Наталья</dc:creator>
  <cp:lastModifiedBy>Елизова Мария Владимировна</cp:lastModifiedBy>
  <cp:revision>160</cp:revision>
  <dcterms:created xsi:type="dcterms:W3CDTF">2012-01-22T14:59:56Z</dcterms:created>
  <dcterms:modified xsi:type="dcterms:W3CDTF">2020-11-26T08:37:59Z</dcterms:modified>
</cp:coreProperties>
</file>