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B4D8-25F0-44E1-BA6B-56016FE5FDA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C36F-9F08-4BC9-8243-DDDEE2D04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536877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00728" y="1714488"/>
            <a:ext cx="314327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Описание таблицы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00728" y="2500306"/>
            <a:ext cx="3143272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Описание строки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00728" y="3286124"/>
            <a:ext cx="3143272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Описание ячейки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85852" y="3143248"/>
            <a:ext cx="3786214" cy="64294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5786" y="2428868"/>
            <a:ext cx="4500594" cy="2071702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14282" y="1571612"/>
            <a:ext cx="5357850" cy="36433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2143108" y="2000240"/>
            <a:ext cx="3857652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143108" y="2786058"/>
            <a:ext cx="3857652" cy="1588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072066" y="3500438"/>
            <a:ext cx="857256" cy="317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92867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Группировка строк.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35729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&lt;</a:t>
            </a:r>
            <a:r>
              <a:rPr lang="ru-RU" sz="2400" b="1" dirty="0" err="1" smtClean="0"/>
              <a:t>thead</a:t>
            </a:r>
            <a:r>
              <a:rPr lang="ru-RU" sz="2400" b="1" dirty="0" smtClean="0"/>
              <a:t>&gt;</a:t>
            </a:r>
            <a:r>
              <a:rPr lang="ru-RU" sz="2400" dirty="0" smtClean="0"/>
              <a:t>, 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tbody</a:t>
            </a:r>
            <a:r>
              <a:rPr lang="ru-RU" sz="2400" b="1" dirty="0" smtClean="0"/>
              <a:t>&gt;</a:t>
            </a:r>
            <a:r>
              <a:rPr lang="ru-RU" sz="2400" dirty="0" smtClean="0"/>
              <a:t> и 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tfoot</a:t>
            </a:r>
            <a:r>
              <a:rPr lang="ru-RU" sz="2400" b="1" dirty="0" smtClean="0"/>
              <a:t>&gt;</a:t>
            </a:r>
            <a:r>
              <a:rPr lang="ru-RU" sz="2400" dirty="0" smtClean="0"/>
              <a:t>. Данные теги являют собой емкость для строк таблицы (тег 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tr</a:t>
            </a:r>
            <a:r>
              <a:rPr lang="ru-RU" sz="2400" b="1" dirty="0" smtClean="0"/>
              <a:t>&gt;</a:t>
            </a:r>
            <a:r>
              <a:rPr lang="ru-RU" sz="2400" dirty="0" smtClean="0"/>
              <a:t>) позволяя тем самым группировать и логически ими управлять.</a:t>
            </a:r>
            <a:endParaRPr lang="ru-RU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00306"/>
            <a:ext cx="7315251" cy="281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5345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К данным тегам допускается применять атрибуты выравнивания текста в ячейках </a:t>
            </a:r>
            <a:r>
              <a:rPr lang="ru-RU" sz="2000" b="1" dirty="0" err="1" smtClean="0"/>
              <a:t>align</a:t>
            </a:r>
            <a:r>
              <a:rPr lang="ru-RU" sz="2000" dirty="0" smtClean="0"/>
              <a:t> и </a:t>
            </a:r>
            <a:r>
              <a:rPr lang="ru-RU" sz="2000" b="1" dirty="0" err="1" smtClean="0"/>
              <a:t>valign</a:t>
            </a:r>
            <a:r>
              <a:rPr lang="ru-RU" sz="2000" dirty="0" smtClean="0"/>
              <a:t>, указывать цвет фона строк взятых в группу с помощью </a:t>
            </a:r>
            <a:r>
              <a:rPr lang="ru-RU" sz="2000" b="1" dirty="0" err="1" smtClean="0"/>
              <a:t>bgcolor</a:t>
            </a:r>
            <a:r>
              <a:rPr lang="ru-RU" sz="2000" dirty="0" smtClean="0"/>
              <a:t>, делать всплывающую подсказку с помощью </a:t>
            </a:r>
            <a:r>
              <a:rPr lang="ru-RU" sz="2000" b="1" dirty="0" err="1" smtClean="0"/>
              <a:t>title</a:t>
            </a:r>
            <a:r>
              <a:rPr lang="ru-RU" sz="2000" dirty="0" smtClean="0"/>
              <a:t>, однако на практике работать во всех браузерах будет только </a:t>
            </a:r>
            <a:r>
              <a:rPr lang="ru-RU" sz="2000" b="1" dirty="0" err="1" smtClean="0"/>
              <a:t>align</a:t>
            </a:r>
            <a:r>
              <a:rPr lang="ru-RU" sz="2000" dirty="0" smtClean="0"/>
              <a:t> и </a:t>
            </a:r>
            <a:r>
              <a:rPr lang="ru-RU" sz="2000" b="1" dirty="0" err="1" smtClean="0"/>
              <a:t>title</a:t>
            </a:r>
            <a:r>
              <a:rPr lang="ru-RU" sz="2000" dirty="0" smtClean="0"/>
              <a:t>.</a:t>
            </a:r>
            <a:endParaRPr lang="ru-RU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1"/>
            <a:ext cx="9144000" cy="9286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Таблицы в </a:t>
            </a:r>
            <a:r>
              <a:rPr kumimoji="0" lang="en-US" sz="5400" b="1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endParaRPr kumimoji="0" lang="ru-RU" sz="54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867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 группировки строк: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4344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Основное предназначение тегов 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thead</a:t>
            </a:r>
            <a:r>
              <a:rPr lang="ru-RU" sz="2400" b="1" dirty="0" smtClean="0"/>
              <a:t>&gt;</a:t>
            </a:r>
            <a:r>
              <a:rPr lang="ru-RU" sz="2400" dirty="0" smtClean="0"/>
              <a:t>, 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tbody</a:t>
            </a:r>
            <a:r>
              <a:rPr lang="ru-RU" sz="2400" b="1" dirty="0" smtClean="0"/>
              <a:t>&gt;</a:t>
            </a:r>
            <a:r>
              <a:rPr lang="ru-RU" sz="2400" dirty="0" smtClean="0"/>
              <a:t> и 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tfoot</a:t>
            </a:r>
            <a:r>
              <a:rPr lang="ru-RU" sz="2400" b="1" dirty="0" smtClean="0"/>
              <a:t>&gt;</a:t>
            </a:r>
            <a:r>
              <a:rPr lang="ru-RU" sz="2400" b="1" dirty="0"/>
              <a:t> </a:t>
            </a:r>
            <a:r>
              <a:rPr lang="ru-RU" sz="2400" b="1" dirty="0" smtClean="0"/>
              <a:t>- </a:t>
            </a:r>
            <a:r>
              <a:rPr lang="ru-RU" sz="2400" dirty="0" smtClean="0"/>
              <a:t> это логическая группировка строк в группы, а это в свою очередь облегчает работу с таблицей, например через стили или скрипты, теперь не нужно определять тот же стиль для каждой строчки, а достаточно указать его для всей группы..</a:t>
            </a:r>
            <a:endParaRPr lang="ru-RU" sz="24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0" y="1643050"/>
            <a:ext cx="9144000" cy="2670663"/>
            <a:chOff x="0" y="1643050"/>
            <a:chExt cx="9144000" cy="267066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643050"/>
              <a:ext cx="9144000" cy="267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" name="Прямоугольник 1"/>
            <p:cNvSpPr/>
            <p:nvPr/>
          </p:nvSpPr>
          <p:spPr>
            <a:xfrm>
              <a:off x="5220072" y="2276872"/>
              <a:ext cx="576064" cy="2160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3727" y="1000108"/>
            <a:ext cx="517027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00108"/>
            <a:ext cx="3929058" cy="57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Прямая со стрелкой 17"/>
          <p:cNvCxnSpPr/>
          <p:nvPr/>
        </p:nvCxnSpPr>
        <p:spPr>
          <a:xfrm rot="10800000">
            <a:off x="3428992" y="3000372"/>
            <a:ext cx="1428760" cy="10001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6200000" flipV="1">
            <a:off x="6893735" y="3178967"/>
            <a:ext cx="1285884" cy="3571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4876" y="3929066"/>
            <a:ext cx="165524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пример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3702" y="3929066"/>
            <a:ext cx="171451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результат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000108"/>
            <a:ext cx="321467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Объединение ячеек.</a:t>
            </a:r>
            <a:endParaRPr lang="ru-RU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15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6124"/>
            <a:ext cx="7786742" cy="33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000108"/>
            <a:ext cx="321467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Объединение ячеек.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00174"/>
            <a:ext cx="5929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&lt;table border="1"&gt;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&lt;td </a:t>
            </a:r>
            <a:r>
              <a:rPr lang="en-US" sz="2400" b="1" dirty="0" err="1" smtClean="0"/>
              <a:t>rowspan</a:t>
            </a:r>
            <a:r>
              <a:rPr lang="en-US" sz="2400" b="1" dirty="0" smtClean="0"/>
              <a:t>="3"</a:t>
            </a:r>
            <a:r>
              <a:rPr lang="en-US" sz="2400" dirty="0" smtClean="0"/>
              <a:t>&gt;</a:t>
            </a:r>
            <a:r>
              <a:rPr lang="ru-RU" sz="2400" dirty="0" smtClean="0"/>
              <a:t>строка1 ячейка1&lt;/</a:t>
            </a:r>
            <a:r>
              <a:rPr lang="en-US" sz="2400" dirty="0" smtClean="0"/>
              <a:t>td&gt;</a:t>
            </a:r>
            <a:br>
              <a:rPr lang="en-US" sz="2400" dirty="0" smtClean="0"/>
            </a:br>
            <a:r>
              <a:rPr lang="en-US" sz="2400" dirty="0" smtClean="0"/>
              <a:t>&lt;td&gt;</a:t>
            </a:r>
            <a:r>
              <a:rPr lang="ru-RU" sz="2400" dirty="0" smtClean="0"/>
              <a:t>строка1 ячейка2&lt;/</a:t>
            </a:r>
            <a:r>
              <a:rPr lang="en-US" sz="2400" dirty="0" smtClean="0"/>
              <a:t>td&gt;</a:t>
            </a:r>
            <a:br>
              <a:rPr lang="en-US" sz="2400" dirty="0" smtClean="0"/>
            </a:br>
            <a:r>
              <a:rPr lang="en-US" sz="2400" dirty="0" smtClean="0"/>
              <a:t>&lt;td&gt;</a:t>
            </a:r>
            <a:r>
              <a:rPr lang="ru-RU" sz="2400" dirty="0" smtClean="0"/>
              <a:t>строка1 ячейка3&lt;/</a:t>
            </a:r>
            <a:r>
              <a:rPr lang="en-US" sz="2400" dirty="0" smtClean="0"/>
              <a:t>td&gt;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&lt;td&gt;</a:t>
            </a:r>
            <a:r>
              <a:rPr lang="ru-RU" sz="2400" dirty="0" smtClean="0"/>
              <a:t>строка2 ячейка2&lt;/</a:t>
            </a:r>
            <a:r>
              <a:rPr lang="en-US" sz="2400" dirty="0" smtClean="0"/>
              <a:t>td&gt;</a:t>
            </a:r>
            <a:br>
              <a:rPr lang="en-US" sz="2400" dirty="0" smtClean="0"/>
            </a:br>
            <a:r>
              <a:rPr lang="en-US" sz="2400" dirty="0" smtClean="0"/>
              <a:t>&lt;td&gt;</a:t>
            </a:r>
            <a:r>
              <a:rPr lang="ru-RU" sz="2400" dirty="0" smtClean="0"/>
              <a:t>строка2 ячейка3&lt;/</a:t>
            </a:r>
            <a:r>
              <a:rPr lang="en-US" sz="2400" dirty="0" smtClean="0"/>
              <a:t>td&gt;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&lt;td </a:t>
            </a:r>
            <a:r>
              <a:rPr lang="en-US" sz="2400" b="1" dirty="0" err="1" smtClean="0"/>
              <a:t>colspan</a:t>
            </a:r>
            <a:r>
              <a:rPr lang="en-US" sz="2400" b="1" dirty="0" smtClean="0"/>
              <a:t>="2"</a:t>
            </a:r>
            <a:r>
              <a:rPr lang="en-US" sz="2400" dirty="0" smtClean="0"/>
              <a:t>&gt;</a:t>
            </a:r>
            <a:r>
              <a:rPr lang="ru-RU" sz="2400" dirty="0" smtClean="0"/>
              <a:t>строка3 ячейка2&lt;/</a:t>
            </a:r>
            <a:r>
              <a:rPr lang="en-US" sz="2400" dirty="0" smtClean="0"/>
              <a:t>td&gt;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&lt;/table&gt;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214554"/>
            <a:ext cx="5715008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929322" y="2071678"/>
            <a:ext cx="321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Данная ячейка займет 3 строки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29322" y="5572140"/>
            <a:ext cx="321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Данная ячейка займет 2 колонки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572140"/>
            <a:ext cx="5715008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 l="1282" t="36802"/>
          <a:stretch>
            <a:fillRect/>
          </a:stretch>
        </p:blipFill>
        <p:spPr bwMode="auto">
          <a:xfrm>
            <a:off x="3643306" y="3286124"/>
            <a:ext cx="5500694" cy="163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3786182" y="3429000"/>
            <a:ext cx="1714480" cy="128588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00694" y="4286256"/>
            <a:ext cx="3500462" cy="42862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rot="5400000" flipH="1" flipV="1">
            <a:off x="4929190" y="2928934"/>
            <a:ext cx="1143008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6200000" flipH="1">
            <a:off x="5036992" y="5178586"/>
            <a:ext cx="928694" cy="129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000108"/>
            <a:ext cx="3214678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Размеры таблицы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357554" y="2285992"/>
            <a:ext cx="46434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B050"/>
                </a:solidFill>
              </a:rPr>
              <a:t>ШИРИНА</a:t>
            </a:r>
            <a:r>
              <a:rPr lang="ru-RU" sz="2400" b="1" dirty="0" smtClean="0"/>
              <a:t>                    </a:t>
            </a:r>
            <a:r>
              <a:rPr lang="ru-RU" sz="2400" b="1" dirty="0" smtClean="0">
                <a:solidFill>
                  <a:schemeClr val="accent1"/>
                </a:solidFill>
              </a:rPr>
              <a:t>ВЫСОТА</a:t>
            </a:r>
          </a:p>
          <a:p>
            <a:pPr algn="ctr"/>
            <a:r>
              <a:rPr lang="ru-RU" dirty="0" smtClean="0"/>
              <a:t>Могут задаваться как в пикселях, </a:t>
            </a:r>
            <a:br>
              <a:rPr lang="ru-RU" dirty="0" smtClean="0"/>
            </a:br>
            <a:r>
              <a:rPr lang="ru-RU" dirty="0" smtClean="0"/>
              <a:t>так и в процентах по отношению к ширине/высоте экрана.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357554" y="1571612"/>
            <a:ext cx="2428892" cy="78581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857884" y="1571612"/>
            <a:ext cx="2500330" cy="7858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5992"/>
            <a:ext cx="3808609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3550176"/>
            <a:ext cx="4929190" cy="330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Прямая со стрелкой 22"/>
          <p:cNvCxnSpPr/>
          <p:nvPr/>
        </p:nvCxnSpPr>
        <p:spPr>
          <a:xfrm>
            <a:off x="5214942" y="4500570"/>
            <a:ext cx="642942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786446" y="5000636"/>
            <a:ext cx="1000132" cy="247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786578" y="6286520"/>
            <a:ext cx="2357422" cy="582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86380" y="4572008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15%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0760" y="5000636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25%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43834" y="6357958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60%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57686" y="5214950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C00000"/>
                </a:solidFill>
              </a:rPr>
              <a:t>50%</a:t>
            </a:r>
            <a:endParaRPr lang="ru-RU" sz="1400" b="1" dirty="0">
              <a:solidFill>
                <a:srgbClr val="C00000"/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rot="5400000">
            <a:off x="4394199" y="5393545"/>
            <a:ext cx="1356528" cy="7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92867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Использование таблицы для макетирования страницы: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6357982" cy="4783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FF00"/>
                </a:solidFill>
              </a:rPr>
              <a:t>таблица это хороший и удобный инструмент для верстки страницы..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92867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АТРИБУТЫ ТЕГА </a:t>
            </a:r>
            <a:r>
              <a:rPr lang="en-US" sz="2400" b="1" dirty="0" smtClean="0"/>
              <a:t>&lt;TD&gt;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&lt;TH&gt;</a:t>
            </a:r>
            <a:endParaRPr lang="ru-RU" sz="24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5"/>
            <a:ext cx="5357818" cy="543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92867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Название таблицы и её описание</a:t>
            </a:r>
            <a:endParaRPr lang="ru-RU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572008"/>
            <a:ext cx="3357554" cy="164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00504"/>
            <a:ext cx="5926136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1643050"/>
            <a:ext cx="86439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&lt;table border="1" width="400" </a:t>
            </a:r>
            <a:r>
              <a:rPr lang="en-US" sz="1600" b="1" dirty="0" err="1" smtClean="0"/>
              <a:t>cellpadding</a:t>
            </a:r>
            <a:r>
              <a:rPr lang="en-US" sz="1600" b="1" dirty="0" smtClean="0"/>
              <a:t>="3" </a:t>
            </a:r>
            <a:r>
              <a:rPr lang="en-US" sz="1600" b="1" dirty="0" err="1" smtClean="0"/>
              <a:t>cellspacing</a:t>
            </a:r>
            <a:r>
              <a:rPr lang="en-US" sz="1600" b="1" dirty="0" smtClean="0"/>
              <a:t>="0"&gt;</a:t>
            </a:r>
            <a:br>
              <a:rPr lang="en-US" sz="1600" b="1" dirty="0" smtClean="0"/>
            </a:br>
            <a:r>
              <a:rPr lang="en-US" sz="2000" b="1" dirty="0" smtClean="0"/>
              <a:t>&lt;caption&gt;&lt;b&gt;</a:t>
            </a:r>
            <a:r>
              <a:rPr lang="ru-RU" sz="2000" b="1" dirty="0" smtClean="0"/>
              <a:t>Энергетическая ценность продуктов питания:&lt;/</a:t>
            </a:r>
            <a:r>
              <a:rPr lang="en-US" sz="2000" b="1" dirty="0" smtClean="0"/>
              <a:t>b&gt;&lt;/caption&gt;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Продукт&lt;/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Белки&lt;/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Жиры&lt;/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Углеводы&lt;/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ккал&lt;/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Хлеб ржаной&lt;/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&gt;&lt;td&gt;4,7&lt;/td&gt;&lt;td&gt;0,7&lt;/td&gt;&lt;td&gt;49,8&lt;/td&gt;&lt;td&gt;214&lt;/td&gt;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Молоко&lt;/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&gt;&lt;td&gt;2,8&lt;/td&gt;&lt;td&gt;3,2&lt;/td&gt;&lt;td&gt;4,7&lt;/td&gt;&lt;td&gt;58&lt;/td&gt;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Картофель&lt;/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&gt;&lt;td&gt;2&lt;/td&gt;&lt;td&gt;0,1&lt;/td&gt;&lt;td&gt;19,7&lt;/td&gt;&lt;td&gt;83&lt;/td&gt;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Свинина&lt;/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&gt;&lt;td&gt;11,4&lt;/td&gt;&lt;td&gt;49,3&lt;/td&gt;&lt;td&gt;9&lt;/td&gt;&lt;td&gt;489&lt;/td&gt;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Итого:&lt;/</a:t>
            </a:r>
            <a:r>
              <a:rPr lang="en-US" sz="1600" b="1" dirty="0" err="1" smtClean="0"/>
              <a:t>th</a:t>
            </a:r>
            <a:r>
              <a:rPr lang="en-US" sz="1600" b="1" dirty="0" smtClean="0"/>
              <a:t>&gt;&lt;td&gt;20,9&lt;/td&gt;&lt;td&gt;53,3&lt;/td&gt;&lt;td&gt;83,2&lt;/td&gt;&lt;td&gt;844&lt;/td&gt;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tr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&lt;/table&gt;</a:t>
            </a:r>
            <a:endParaRPr lang="ru-R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357298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Пример: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57628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Результат: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7884" y="4212370"/>
            <a:ext cx="32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Формат записи: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b="1" dirty="0" smtClean="0"/>
              <a:t>Таблицы в </a:t>
            </a:r>
            <a:r>
              <a:rPr lang="en-US" sz="5400" b="1" dirty="0" smtClean="0"/>
              <a:t>HTML</a:t>
            </a:r>
            <a:endParaRPr lang="ru-RU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928670"/>
            <a:ext cx="9144000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Название таблицы и её описание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357298"/>
            <a:ext cx="9144000" cy="557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 тегу 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caption</a:t>
            </a:r>
            <a:r>
              <a:rPr lang="ru-RU" sz="2400" b="1" dirty="0" smtClean="0"/>
              <a:t>&gt;</a:t>
            </a:r>
            <a:r>
              <a:rPr lang="ru-RU" sz="2400" dirty="0" smtClean="0"/>
              <a:t> может быть применён атрибут </a:t>
            </a:r>
            <a:r>
              <a:rPr lang="ru-RU" sz="2400" b="1" dirty="0" err="1" smtClean="0"/>
              <a:t>align</a:t>
            </a:r>
            <a:r>
              <a:rPr lang="ru-RU" sz="2400" dirty="0" smtClean="0"/>
              <a:t> - выравнивание названия таблицы по горизонтали с возможными значениями </a:t>
            </a:r>
            <a:r>
              <a:rPr lang="ru-RU" sz="2400" b="1" dirty="0" err="1" smtClean="0"/>
              <a:t>left</a:t>
            </a:r>
            <a:r>
              <a:rPr lang="ru-RU" sz="2400" dirty="0" smtClean="0"/>
              <a:t>, </a:t>
            </a:r>
            <a:r>
              <a:rPr lang="ru-RU" sz="2400" b="1" dirty="0" err="1" smtClean="0"/>
              <a:t>right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center</a:t>
            </a:r>
            <a:r>
              <a:rPr lang="ru-RU" sz="2400" dirty="0" smtClean="0"/>
              <a:t>, а также атрибут </a:t>
            </a:r>
            <a:r>
              <a:rPr lang="ru-RU" sz="2400" b="1" dirty="0" err="1" smtClean="0"/>
              <a:t>valign</a:t>
            </a:r>
            <a:r>
              <a:rPr lang="ru-RU" sz="2400" dirty="0" smtClean="0"/>
              <a:t> который говорит от том где должно располагаться название сверху - </a:t>
            </a:r>
            <a:r>
              <a:rPr lang="ru-RU" sz="2400" b="1" dirty="0" err="1" smtClean="0"/>
              <a:t>top</a:t>
            </a:r>
            <a:r>
              <a:rPr lang="ru-RU" sz="2400" dirty="0" smtClean="0"/>
              <a:t> или снизу - </a:t>
            </a:r>
            <a:r>
              <a:rPr lang="ru-RU" sz="2400" b="1" dirty="0" err="1" smtClean="0"/>
              <a:t>bottom</a:t>
            </a:r>
            <a:r>
              <a:rPr lang="ru-RU" sz="2400" dirty="0" smtClean="0"/>
              <a:t> таблицы.</a:t>
            </a:r>
          </a:p>
          <a:p>
            <a:r>
              <a:rPr lang="ru-RU" sz="2400" dirty="0" smtClean="0"/>
              <a:t>ВНИМАНИЕ!!!!!! запись: </a:t>
            </a:r>
            <a:r>
              <a:rPr lang="ru-RU" sz="2400" b="1" dirty="0" smtClean="0"/>
              <a:t>&lt;</a:t>
            </a:r>
            <a:r>
              <a:rPr lang="ru-RU" sz="2400" b="1" dirty="0" err="1" smtClean="0"/>
              <a:t>caption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align=</a:t>
            </a:r>
            <a:r>
              <a:rPr lang="ru-RU" sz="2400" b="1" dirty="0" smtClean="0"/>
              <a:t>"</a:t>
            </a:r>
            <a:r>
              <a:rPr lang="ru-RU" sz="2400" b="1" dirty="0" err="1" smtClean="0"/>
              <a:t>left</a:t>
            </a:r>
            <a:r>
              <a:rPr lang="ru-RU" sz="2400" b="1" dirty="0" smtClean="0"/>
              <a:t>"&gt;Текст&lt;/</a:t>
            </a:r>
            <a:r>
              <a:rPr lang="ru-RU" sz="2400" b="1" dirty="0" err="1" smtClean="0"/>
              <a:t>caption</a:t>
            </a:r>
            <a:r>
              <a:rPr lang="ru-RU" sz="2400" b="1" dirty="0" smtClean="0"/>
              <a:t>&gt;</a:t>
            </a:r>
          </a:p>
          <a:p>
            <a:pPr>
              <a:buFontTx/>
              <a:buChar char="-"/>
            </a:pPr>
            <a:r>
              <a:rPr lang="ru-RU" sz="2400" dirty="0" smtClean="0"/>
              <a:t>для браузеров IE и </a:t>
            </a:r>
            <a:r>
              <a:rPr lang="ru-RU" sz="2400" dirty="0" err="1" smtClean="0"/>
              <a:t>Opera</a:t>
            </a:r>
            <a:r>
              <a:rPr lang="ru-RU" sz="2400" dirty="0" smtClean="0"/>
              <a:t> разместит название сверху таблицы по её левому краю, а для браузера </a:t>
            </a:r>
            <a:r>
              <a:rPr lang="ru-RU" sz="2400" dirty="0" err="1" smtClean="0"/>
              <a:t>Firefox</a:t>
            </a:r>
            <a:r>
              <a:rPr lang="ru-RU" sz="2400" dirty="0" smtClean="0"/>
              <a:t> это будет значить, что название следует размещать слева от самой таблицы.</a:t>
            </a:r>
          </a:p>
          <a:p>
            <a:pPr>
              <a:buFontTx/>
              <a:buChar char="-"/>
            </a:pPr>
            <a:endParaRPr lang="ru-RU" sz="1100" dirty="0" smtClean="0"/>
          </a:p>
          <a:p>
            <a:r>
              <a:rPr lang="en-US" sz="2400" dirty="0" smtClean="0"/>
              <a:t>&lt;table border="1" width="400" </a:t>
            </a:r>
            <a:r>
              <a:rPr lang="en-US" sz="2400" dirty="0" err="1" smtClean="0"/>
              <a:t>cellpadding</a:t>
            </a:r>
            <a:r>
              <a:rPr lang="en-US" sz="2400" dirty="0" smtClean="0"/>
              <a:t>="3" </a:t>
            </a:r>
            <a:r>
              <a:rPr lang="en-US" sz="2400" dirty="0" err="1" smtClean="0"/>
              <a:t>cellspacing</a:t>
            </a:r>
            <a:r>
              <a:rPr lang="en-US" sz="2400" dirty="0" smtClean="0"/>
              <a:t>="0" </a:t>
            </a:r>
            <a:r>
              <a:rPr lang="en-US" sz="2400" b="1" dirty="0" smtClean="0"/>
              <a:t>summary="</a:t>
            </a:r>
            <a:r>
              <a:rPr lang="ru-RU" sz="2400" b="1" dirty="0" smtClean="0"/>
              <a:t>Энергетическая ценность продуктов питания"</a:t>
            </a:r>
            <a:r>
              <a:rPr lang="ru-RU" sz="2400" dirty="0" smtClean="0"/>
              <a:t>&gt; </a:t>
            </a:r>
          </a:p>
          <a:p>
            <a:r>
              <a:rPr lang="ru-RU" sz="2400" dirty="0" smtClean="0"/>
              <a:t>Такое описание никак не отображается и не выводится на экран обычными браузерами, однако может быть использовано поисковыми системами, а так же речевыми браузерами.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423</Words>
  <Application>Microsoft Office PowerPoint</Application>
  <PresentationFormat>Экран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Таблицы в HTML</vt:lpstr>
      <vt:lpstr>Таблицы в HTML</vt:lpstr>
      <vt:lpstr>Таблицы в HTML</vt:lpstr>
      <vt:lpstr>Таблицы в HTML</vt:lpstr>
      <vt:lpstr>Таблицы в HTML</vt:lpstr>
      <vt:lpstr>Таблицы в HTML</vt:lpstr>
      <vt:lpstr>Таблицы в HTML</vt:lpstr>
      <vt:lpstr>Таблицы в HTML</vt:lpstr>
      <vt:lpstr>Таблицы в HTML</vt:lpstr>
      <vt:lpstr>Таблицы в HTML</vt:lpstr>
      <vt:lpstr>Слайд 11</vt:lpstr>
    </vt:vector>
  </TitlesOfParts>
  <Company>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Таблицы в HTML</dc:title>
  <dc:creator>tany</dc:creator>
  <cp:lastModifiedBy>студент</cp:lastModifiedBy>
  <cp:revision>31</cp:revision>
  <dcterms:created xsi:type="dcterms:W3CDTF">2012-10-19T03:19:38Z</dcterms:created>
  <dcterms:modified xsi:type="dcterms:W3CDTF">2020-12-07T02:33:42Z</dcterms:modified>
</cp:coreProperties>
</file>