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4" autoAdjust="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10D8-4070-4AAB-9EC1-3DC2E758011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DD45-8C03-4890-BFEF-7D8ABCDBA4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260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8F99-C4CE-477B-B120-B4AFDE82E6CE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B755-D18B-4F7C-9649-896F232A8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3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7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9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3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Ссылка на источник:</a:t>
            </a:r>
            <a:r>
              <a:rPr lang="ru-RU" baseline="0" dirty="0" smtClean="0"/>
              <a:t> </a:t>
            </a:r>
            <a:r>
              <a:rPr lang="en-US" baseline="0" dirty="0" smtClean="0"/>
              <a:t>http://htmlbook.ru/samhtml5/formy/mnogostrochnyi-tekst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4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Ссылка на источник: </a:t>
            </a:r>
            <a:r>
              <a:rPr lang="en-US" dirty="0" smtClean="0"/>
              <a:t>http://htmlbook.ru/samhtml5/formy/zagruzka-failov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0B755-D18B-4F7C-9649-896F232A89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1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0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2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73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7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3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8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6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4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5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60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1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67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87E243-E628-4069-ABA9-094CD45FD73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804918-4877-4DC4-8630-A3818516DC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33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7.wdp"/><Relationship Id="rId4" Type="http://schemas.openxmlformats.org/officeDocument/2006/relationships/image" Target="../media/image13.png"/><Relationship Id="rId9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5.wdp"/><Relationship Id="rId4" Type="http://schemas.openxmlformats.org/officeDocument/2006/relationships/image" Target="../media/image21.png"/><Relationship Id="rId9" Type="http://schemas.microsoft.com/office/2007/relationships/hdphoto" Target="../media/hdphoto17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20.wdp"/><Relationship Id="rId7" Type="http://schemas.microsoft.com/office/2007/relationships/hdphoto" Target="../media/hdphoto2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21.wdp"/><Relationship Id="rId4" Type="http://schemas.openxmlformats.org/officeDocument/2006/relationships/image" Target="../media/image27.png"/><Relationship Id="rId9" Type="http://schemas.microsoft.com/office/2007/relationships/hdphoto" Target="../media/hdphoto23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5.wdp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916832"/>
            <a:ext cx="7406640" cy="1472184"/>
          </a:xfrm>
        </p:spPr>
        <p:txBody>
          <a:bodyPr/>
          <a:lstStyle/>
          <a:p>
            <a:r>
              <a:rPr lang="en-US" dirty="0" smtClean="0"/>
              <a:t>HTML</a:t>
            </a:r>
            <a:r>
              <a:rPr lang="ru-RU" dirty="0" smtClean="0"/>
              <a:t>-формы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74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562" y="45258"/>
            <a:ext cx="6798734" cy="1303867"/>
          </a:xfrm>
        </p:spPr>
        <p:txBody>
          <a:bodyPr>
            <a:normAutofit/>
          </a:bodyPr>
          <a:lstStyle/>
          <a:p>
            <a:r>
              <a:rPr lang="ru-RU" dirty="0" smtClean="0"/>
              <a:t>многострочное </a:t>
            </a:r>
            <a:r>
              <a:rPr lang="ru-RU" dirty="0"/>
              <a:t>текстовое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052736"/>
            <a:ext cx="7498080" cy="147714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Спецификация HTML5 не определяет вид поля и текста в подобных состояниях, поэтому браузеры по-разному его </a:t>
            </a:r>
            <a:r>
              <a:rPr lang="ru-RU" dirty="0" smtClean="0"/>
              <a:t>отображают</a:t>
            </a:r>
            <a:r>
              <a:rPr lang="en-US" dirty="0" smtClean="0"/>
              <a:t>: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72" y="2499324"/>
            <a:ext cx="4680520" cy="355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97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2440" y="332656"/>
            <a:ext cx="6798734" cy="1303867"/>
          </a:xfrm>
        </p:spPr>
        <p:txBody>
          <a:bodyPr>
            <a:normAutofit/>
          </a:bodyPr>
          <a:lstStyle/>
          <a:p>
            <a:r>
              <a:rPr lang="ru-RU" sz="3200" dirty="0"/>
              <a:t>Элементы формы: </a:t>
            </a:r>
            <a:r>
              <a:rPr lang="ru-RU" sz="3200" dirty="0" smtClean="0"/>
              <a:t>кнопки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2440" y="1340768"/>
            <a:ext cx="6798736" cy="4010577"/>
          </a:xfrm>
        </p:spPr>
        <p:txBody>
          <a:bodyPr>
            <a:normAutofit fontScale="70000" lnSpcReduction="20000"/>
          </a:bodyPr>
          <a:lstStyle/>
          <a:p>
            <a:pPr marL="82296" indent="0" algn="ctr">
              <a:buNone/>
            </a:pPr>
            <a:r>
              <a:rPr lang="en-US" i="1" dirty="0" smtClean="0"/>
              <a:t>&lt;input type = “button”…&gt;</a:t>
            </a:r>
          </a:p>
          <a:p>
            <a:pPr marL="82296" indent="0" algn="ctr">
              <a:buNone/>
            </a:pPr>
            <a:r>
              <a:rPr lang="en-US" i="1" dirty="0"/>
              <a:t>&lt;input type = </a:t>
            </a:r>
            <a:r>
              <a:rPr lang="en-US" i="1" dirty="0" smtClean="0"/>
              <a:t>“submit”…&gt;</a:t>
            </a:r>
          </a:p>
          <a:p>
            <a:pPr marL="82296" indent="0" algn="ctr">
              <a:buNone/>
            </a:pPr>
            <a:r>
              <a:rPr lang="en-US" i="1" dirty="0"/>
              <a:t>&lt;input type = </a:t>
            </a:r>
            <a:r>
              <a:rPr lang="en-US" i="1" dirty="0" smtClean="0"/>
              <a:t>“reset”…&gt;</a:t>
            </a:r>
            <a:endParaRPr lang="ru-RU" i="1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b="1" dirty="0" smtClean="0"/>
              <a:t>Button</a:t>
            </a:r>
            <a:r>
              <a:rPr lang="en-US" dirty="0" smtClean="0"/>
              <a:t> – </a:t>
            </a:r>
            <a:r>
              <a:rPr lang="ru-RU" dirty="0" smtClean="0"/>
              <a:t>простая кнопка; для нее пишется обработчик; 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b="1" dirty="0" smtClean="0"/>
              <a:t>Submit</a:t>
            </a:r>
            <a:r>
              <a:rPr lang="en-US" dirty="0" smtClean="0"/>
              <a:t> – </a:t>
            </a:r>
            <a:r>
              <a:rPr lang="ru-RU" dirty="0" smtClean="0"/>
              <a:t>передача данных из формы обработчику;</a:t>
            </a:r>
            <a:endParaRPr lang="en-US" dirty="0" smtClean="0"/>
          </a:p>
          <a:p>
            <a:pPr marL="82296" indent="0">
              <a:buNone/>
            </a:pPr>
            <a:r>
              <a:rPr lang="en-US" b="1" dirty="0" smtClean="0"/>
              <a:t>Reset</a:t>
            </a:r>
            <a:r>
              <a:rPr lang="en-US" dirty="0" smtClean="0"/>
              <a:t> – </a:t>
            </a:r>
            <a:r>
              <a:rPr lang="ru-RU" dirty="0" smtClean="0"/>
              <a:t>кнопка сброса значений формы к первоначальным значениям. </a:t>
            </a:r>
            <a:endParaRPr lang="en-US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 smtClean="0"/>
              <a:t>Атрибуты кнопок: </a:t>
            </a:r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кнопки (для обработчика);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smtClean="0"/>
              <a:t>Value </a:t>
            </a:r>
            <a:r>
              <a:rPr lang="ru-RU" dirty="0" smtClean="0"/>
              <a:t> - значение кнопки (надпись). </a:t>
            </a:r>
            <a:r>
              <a:rPr lang="en-US" dirty="0" smtClean="0"/>
              <a:t>  </a:t>
            </a: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3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68629"/>
            <a:ext cx="6798734" cy="1303867"/>
          </a:xfrm>
        </p:spPr>
        <p:txBody>
          <a:bodyPr>
            <a:normAutofit/>
          </a:bodyPr>
          <a:lstStyle/>
          <a:p>
            <a:r>
              <a:rPr lang="ru-RU" dirty="0"/>
              <a:t>Элементы формы: </a:t>
            </a:r>
            <a:r>
              <a:rPr lang="ru-RU" dirty="0" smtClean="0"/>
              <a:t> кнопки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75" y="1500870"/>
            <a:ext cx="759684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97" y="2878671"/>
            <a:ext cx="2106910" cy="91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49" y="4221088"/>
            <a:ext cx="22479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5472608" cy="11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3933"/>
            <a:ext cx="8208912" cy="1303867"/>
          </a:xfrm>
        </p:spPr>
        <p:txBody>
          <a:bodyPr>
            <a:normAutofit/>
          </a:bodyPr>
          <a:lstStyle/>
          <a:p>
            <a:r>
              <a:rPr lang="ru-RU" sz="3000" dirty="0"/>
              <a:t>Элементы формы: </a:t>
            </a:r>
            <a:r>
              <a:rPr lang="ru-RU" sz="3000" dirty="0" smtClean="0"/>
              <a:t>переключатели </a:t>
            </a:r>
            <a:r>
              <a:rPr lang="ru-RU" sz="3000" dirty="0" smtClean="0"/>
              <a:t>(</a:t>
            </a:r>
            <a:r>
              <a:rPr lang="en-US" sz="3000" dirty="0" smtClean="0"/>
              <a:t>radio</a:t>
            </a:r>
            <a:r>
              <a:rPr lang="ru-RU" sz="3000" dirty="0" smtClean="0"/>
              <a:t>)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4968" y="1340768"/>
            <a:ext cx="7498080" cy="5149552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ru-RU" dirty="0"/>
              <a:t>Переключатели </a:t>
            </a:r>
            <a:r>
              <a:rPr lang="ru-RU" dirty="0" smtClean="0"/>
              <a:t>позволяют выбрать единственный вариант ответа из </a:t>
            </a:r>
            <a:r>
              <a:rPr lang="ru-RU" dirty="0"/>
              <a:t>нескольких предложенных. </a:t>
            </a:r>
            <a:endParaRPr lang="ru-RU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en-US" i="1" dirty="0"/>
              <a:t>&lt;input type="radio" </a:t>
            </a:r>
            <a:r>
              <a:rPr lang="ru-RU" i="1" dirty="0" smtClean="0"/>
              <a:t>…&gt;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u="sng" dirty="0" smtClean="0"/>
              <a:t>Атрибуты: </a:t>
            </a:r>
          </a:p>
          <a:p>
            <a:pPr marL="82296" indent="0">
              <a:buNone/>
            </a:pPr>
            <a:endParaRPr lang="ru-RU" u="sng" dirty="0" smtClean="0"/>
          </a:p>
          <a:p>
            <a:pPr marL="82296" indent="0" algn="just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</a:t>
            </a:r>
            <a:r>
              <a:rPr lang="ru-RU" b="1" i="1" dirty="0" smtClean="0"/>
              <a:t>группы</a:t>
            </a:r>
            <a:r>
              <a:rPr lang="ru-RU" dirty="0" smtClean="0"/>
              <a:t> переключателей (должно быть одинаковым у всех элементов группы);</a:t>
            </a:r>
            <a:endParaRPr lang="en-US" dirty="0" smtClean="0"/>
          </a:p>
          <a:p>
            <a:pPr marL="82296" indent="0" algn="just">
              <a:buNone/>
            </a:pPr>
            <a:r>
              <a:rPr lang="en-US" dirty="0" smtClean="0"/>
              <a:t>Checked – </a:t>
            </a:r>
            <a:r>
              <a:rPr lang="ru-RU" dirty="0" smtClean="0"/>
              <a:t>определяет выбранный по умолчанию элемент;</a:t>
            </a:r>
            <a:endParaRPr lang="en-US" dirty="0" smtClean="0"/>
          </a:p>
          <a:p>
            <a:pPr marL="82296" indent="0" algn="just">
              <a:buNone/>
            </a:pPr>
            <a:r>
              <a:rPr lang="en-US" dirty="0" smtClean="0"/>
              <a:t>Value – </a:t>
            </a:r>
            <a:r>
              <a:rPr lang="ru-RU" dirty="0" smtClean="0"/>
              <a:t>определяет значение, которое будет оправлено обработчику (следовательно, должно быть уникальным для каждого элемента группы).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30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44818"/>
            <a:ext cx="6798734" cy="1303867"/>
          </a:xfrm>
        </p:spPr>
        <p:txBody>
          <a:bodyPr>
            <a:normAutofit/>
          </a:bodyPr>
          <a:lstStyle/>
          <a:p>
            <a:r>
              <a:rPr lang="ru-RU" dirty="0" smtClean="0"/>
              <a:t>переключатели </a:t>
            </a:r>
            <a:r>
              <a:rPr lang="ru-RU" dirty="0" smtClean="0"/>
              <a:t>(</a:t>
            </a:r>
            <a:r>
              <a:rPr lang="en-US" dirty="0" smtClean="0"/>
              <a:t>radio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8685"/>
            <a:ext cx="757021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429000"/>
            <a:ext cx="2052316" cy="219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17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31638" cy="1303867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r>
              <a:rPr lang="ru-RU" dirty="0" smtClean="0"/>
              <a:t>флажки </a:t>
            </a:r>
            <a:r>
              <a:rPr lang="ru-RU" dirty="0" smtClean="0"/>
              <a:t>(</a:t>
            </a:r>
            <a:r>
              <a:rPr lang="en-US" dirty="0" smtClean="0"/>
              <a:t>checkbox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455" y="1492507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ru-RU" dirty="0"/>
              <a:t>Флажки </a:t>
            </a:r>
            <a:r>
              <a:rPr lang="ru-RU" dirty="0" smtClean="0"/>
              <a:t>используются для выбора любого количества </a:t>
            </a:r>
            <a:r>
              <a:rPr lang="ru-RU" dirty="0"/>
              <a:t>вариантов из предложенного списка</a:t>
            </a:r>
            <a:r>
              <a:rPr lang="ru-RU" dirty="0" smtClean="0"/>
              <a:t>.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en-US" i="1" dirty="0"/>
              <a:t>&lt;input type</a:t>
            </a:r>
            <a:r>
              <a:rPr lang="en-US" i="1" dirty="0" smtClean="0"/>
              <a:t>=“checkbox” </a:t>
            </a:r>
            <a:r>
              <a:rPr lang="ru-RU" i="1" dirty="0" smtClean="0"/>
              <a:t>…&gt;</a:t>
            </a:r>
          </a:p>
          <a:p>
            <a:pPr marL="82296" indent="0">
              <a:buNone/>
            </a:pPr>
            <a:endParaRPr lang="en-US" i="1" dirty="0" smtClean="0"/>
          </a:p>
          <a:p>
            <a:pPr marL="82296" indent="0">
              <a:buNone/>
            </a:pPr>
            <a:r>
              <a:rPr lang="ru-RU" dirty="0" smtClean="0"/>
              <a:t>Атрибуты аналогичны атрибутам </a:t>
            </a:r>
            <a:r>
              <a:rPr lang="en-US" dirty="0" smtClean="0"/>
              <a:t>radio</a:t>
            </a:r>
            <a:r>
              <a:rPr lang="ru-RU" dirty="0" smtClean="0"/>
              <a:t>.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71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9440" y="188640"/>
            <a:ext cx="6798734" cy="1303867"/>
          </a:xfrm>
        </p:spPr>
        <p:txBody>
          <a:bodyPr>
            <a:normAutofit/>
          </a:bodyPr>
          <a:lstStyle/>
          <a:p>
            <a:r>
              <a:rPr lang="ru-RU" dirty="0" smtClean="0"/>
              <a:t>флажки </a:t>
            </a:r>
            <a:r>
              <a:rPr lang="ru-RU" dirty="0" smtClean="0"/>
              <a:t>(</a:t>
            </a:r>
            <a:r>
              <a:rPr lang="en-US" dirty="0"/>
              <a:t>checkbox</a:t>
            </a:r>
            <a:r>
              <a:rPr lang="ru-RU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4" y="1380633"/>
            <a:ext cx="790684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12976"/>
            <a:ext cx="2071534" cy="233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93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поле со списком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 smtClean="0"/>
              <a:t>Позволяет организовать выпадающее меню. 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en-US" i="1" dirty="0"/>
              <a:t>&lt;select </a:t>
            </a:r>
            <a:r>
              <a:rPr lang="ru-RU" i="1" dirty="0"/>
              <a:t>атрибуты&gt;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ru-RU" i="1" dirty="0" smtClean="0"/>
              <a:t>&lt;</a:t>
            </a:r>
            <a:r>
              <a:rPr lang="en-US" i="1" dirty="0"/>
              <a:t>option </a:t>
            </a:r>
            <a:r>
              <a:rPr lang="ru-RU" i="1" dirty="0"/>
              <a:t>атрибуты&gt;Пункт 1&lt;/</a:t>
            </a:r>
            <a:r>
              <a:rPr lang="en-US" i="1" dirty="0"/>
              <a:t>option&gt; </a:t>
            </a:r>
            <a:r>
              <a:rPr lang="ru-RU" i="1" dirty="0" smtClean="0"/>
              <a:t>	</a:t>
            </a:r>
            <a:r>
              <a:rPr lang="en-US" i="1" dirty="0" smtClean="0"/>
              <a:t>&lt;</a:t>
            </a:r>
            <a:r>
              <a:rPr lang="en-US" i="1" dirty="0"/>
              <a:t>option </a:t>
            </a:r>
            <a:r>
              <a:rPr lang="ru-RU" i="1" dirty="0"/>
              <a:t>атрибуты&gt;Пункт 2&lt;/</a:t>
            </a:r>
            <a:r>
              <a:rPr lang="en-US" i="1" dirty="0"/>
              <a:t>option&gt; &lt;/select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marL="82296" indent="0">
              <a:buNone/>
            </a:pPr>
            <a:endParaRPr lang="ru-RU" i="1" dirty="0" smtClean="0"/>
          </a:p>
          <a:p>
            <a:pPr marL="82296" indent="0">
              <a:buNone/>
            </a:pPr>
            <a:r>
              <a:rPr lang="en-US" dirty="0" smtClean="0"/>
              <a:t>Select – </a:t>
            </a:r>
            <a:r>
              <a:rPr lang="ru-RU" dirty="0" smtClean="0"/>
              <a:t>контейнер для элементов списка;</a:t>
            </a:r>
          </a:p>
          <a:p>
            <a:pPr marL="82296" indent="0">
              <a:buNone/>
            </a:pPr>
            <a:r>
              <a:rPr lang="en-US" dirty="0" smtClean="0"/>
              <a:t>Option – </a:t>
            </a:r>
            <a:r>
              <a:rPr lang="ru-RU" dirty="0" smtClean="0"/>
              <a:t>элементы списка. 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11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700808"/>
            <a:ext cx="7498080" cy="4547592"/>
          </a:xfrm>
        </p:spPr>
        <p:txBody>
          <a:bodyPr/>
          <a:lstStyle/>
          <a:p>
            <a:pPr marL="82296" indent="0">
              <a:buNone/>
            </a:pPr>
            <a:r>
              <a:rPr lang="ru-RU" u="sng" dirty="0" smtClean="0"/>
              <a:t>Атрибуты элемента </a:t>
            </a:r>
            <a:r>
              <a:rPr lang="en-US" u="sng" dirty="0" smtClean="0"/>
              <a:t>&lt;select&gt;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элемента;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Size – </a:t>
            </a:r>
            <a:r>
              <a:rPr lang="ru-RU" dirty="0" smtClean="0"/>
              <a:t>высота списка (количество одновременно видимых элементов);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Multiple – </a:t>
            </a:r>
            <a:r>
              <a:rPr lang="ru-RU" dirty="0" smtClean="0"/>
              <a:t>возможность множественного выбора (с использованием клавиш </a:t>
            </a:r>
            <a:r>
              <a:rPr lang="en-US" dirty="0" smtClean="0"/>
              <a:t>Ctrl </a:t>
            </a:r>
            <a:r>
              <a:rPr lang="ru-RU" dirty="0" smtClean="0"/>
              <a:t>и </a:t>
            </a:r>
            <a:r>
              <a:rPr lang="en-US" dirty="0" smtClean="0"/>
              <a:t>Shift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56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506401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pPr marL="82296" indent="0">
              <a:buNone/>
            </a:pPr>
            <a:r>
              <a:rPr lang="ru-RU" u="sng" dirty="0" smtClean="0"/>
              <a:t>Основные атрибуты элемента </a:t>
            </a:r>
            <a:r>
              <a:rPr lang="en-US" u="sng" dirty="0" smtClean="0"/>
              <a:t>&lt;option&gt;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Selected – </a:t>
            </a:r>
            <a:r>
              <a:rPr lang="ru-RU" dirty="0" smtClean="0"/>
              <a:t>определяет выделенный элемент списка;</a:t>
            </a:r>
          </a:p>
          <a:p>
            <a:pPr marL="82296" indent="0">
              <a:buNone/>
            </a:pPr>
            <a:r>
              <a:rPr lang="en-US" dirty="0" smtClean="0"/>
              <a:t>Value</a:t>
            </a:r>
            <a:r>
              <a:rPr lang="ru-RU" dirty="0" smtClean="0"/>
              <a:t> – определяет отправляемое на сервер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252703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u-RU" dirty="0" smtClean="0"/>
              <a:t>Форма - один </a:t>
            </a:r>
            <a:r>
              <a:rPr lang="ru-RU" dirty="0"/>
              <a:t>из важных элементов любого </a:t>
            </a:r>
            <a:r>
              <a:rPr lang="en-US" dirty="0" smtClean="0"/>
              <a:t>HTML</a:t>
            </a:r>
            <a:r>
              <a:rPr lang="ru-RU" dirty="0" smtClean="0"/>
              <a:t>-документа, предназначенная  </a:t>
            </a:r>
            <a:r>
              <a:rPr lang="ru-RU" dirty="0"/>
              <a:t>для обмена данными между пользователем и сервером. </a:t>
            </a:r>
            <a:r>
              <a:rPr lang="ru-RU" dirty="0" smtClean="0"/>
              <a:t>Позволяет организовать пользовательский интерфейс </a:t>
            </a:r>
            <a:r>
              <a:rPr lang="en-US" dirty="0" smtClean="0"/>
              <a:t>web</a:t>
            </a:r>
            <a:r>
              <a:rPr lang="ru-RU" dirty="0" smtClean="0"/>
              <a:t>-приложения для отправки данных (пользователем) на сервер. </a:t>
            </a:r>
          </a:p>
          <a:p>
            <a:pPr marL="82296" indent="0">
              <a:buNone/>
            </a:pPr>
            <a:r>
              <a:rPr lang="ru-RU" dirty="0" smtClean="0"/>
              <a:t>Также  с </a:t>
            </a:r>
            <a:r>
              <a:rPr lang="ru-RU" dirty="0"/>
              <a:t>помощью клиентских скриптов можно получить доступ к любому элементу формы, изменять его и применять по своему усмотрению. </a:t>
            </a:r>
          </a:p>
        </p:txBody>
      </p:sp>
    </p:spTree>
    <p:extLst>
      <p:ext uri="{BB962C8B-B14F-4D97-AF65-F5344CB8AC3E}">
        <p14:creationId xmlns:p14="http://schemas.microsoft.com/office/powerpoint/2010/main" val="1390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1990" y="116524"/>
            <a:ext cx="6980270" cy="1303867"/>
          </a:xfrm>
        </p:spPr>
        <p:txBody>
          <a:bodyPr>
            <a:normAutofit/>
          </a:bodyPr>
          <a:lstStyle/>
          <a:p>
            <a:r>
              <a:rPr lang="ru-RU" dirty="0" smtClean="0"/>
              <a:t>поле </a:t>
            </a:r>
            <a:r>
              <a:rPr lang="ru-RU" dirty="0"/>
              <a:t>со списком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74762"/>
            <a:ext cx="58102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42" y="2304356"/>
            <a:ext cx="167653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21" y="3329890"/>
            <a:ext cx="58864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1676534" cy="179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07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6798734" cy="590404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поле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050" y="1268760"/>
            <a:ext cx="7498080" cy="613048"/>
          </a:xfrm>
        </p:spPr>
        <p:txBody>
          <a:bodyPr/>
          <a:lstStyle/>
          <a:p>
            <a:pPr marL="82296" indent="0">
              <a:buNone/>
            </a:pPr>
            <a:r>
              <a:rPr lang="ru-RU" dirty="0" smtClean="0"/>
              <a:t>Группировка элементов поля со списком: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53498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02" y="3395676"/>
            <a:ext cx="2232248" cy="257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41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скрытое поле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 smtClean="0"/>
              <a:t>Возникают ситуации, </a:t>
            </a:r>
            <a:r>
              <a:rPr lang="ru-RU" dirty="0"/>
              <a:t>когда требуется передать в форме некоторые промежуточные данные, </a:t>
            </a:r>
            <a:r>
              <a:rPr lang="ru-RU" dirty="0" smtClean="0"/>
              <a:t>которые носят технический характер и должны быть скрыты от пользователя. Для </a:t>
            </a:r>
            <a:r>
              <a:rPr lang="ru-RU" dirty="0"/>
              <a:t>этой цели применяется скрытое поле, </a:t>
            </a:r>
            <a:r>
              <a:rPr lang="ru-RU" dirty="0" smtClean="0"/>
              <a:t>которое не </a:t>
            </a:r>
            <a:r>
              <a:rPr lang="ru-RU" dirty="0"/>
              <a:t>отображается на </a:t>
            </a:r>
            <a:r>
              <a:rPr lang="ru-RU" dirty="0" smtClean="0"/>
              <a:t>странице.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i="1" dirty="0" smtClean="0"/>
              <a:t>&lt;input type = “hidden”…&gt;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ru-RU" u="sng" dirty="0" smtClean="0"/>
              <a:t>Атрибуты</a:t>
            </a:r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поля;</a:t>
            </a:r>
          </a:p>
          <a:p>
            <a:pPr marL="82296" indent="0">
              <a:buNone/>
            </a:pPr>
            <a:r>
              <a:rPr lang="en-US" dirty="0" smtClean="0"/>
              <a:t>Value –</a:t>
            </a:r>
            <a:r>
              <a:rPr lang="ru-RU" dirty="0" smtClean="0"/>
              <a:t> передаваемая на обработку информация. </a:t>
            </a:r>
            <a:r>
              <a:rPr lang="en-US" dirty="0" smtClean="0"/>
              <a:t> 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65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798734" cy="1303867"/>
          </a:xfrm>
        </p:spPr>
        <p:txBody>
          <a:bodyPr>
            <a:noAutofit/>
          </a:bodyPr>
          <a:lstStyle/>
          <a:p>
            <a:r>
              <a:rPr lang="ru-RU" sz="2800" dirty="0"/>
              <a:t>Элементы формы: </a:t>
            </a:r>
            <a:br>
              <a:rPr lang="ru-RU" sz="2800" dirty="0"/>
            </a:br>
            <a:r>
              <a:rPr lang="ru-RU" sz="2800" dirty="0" smtClean="0"/>
              <a:t>поле для загрузки прикрепленных файлов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08531"/>
            <a:ext cx="7498080" cy="450148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ru-RU" dirty="0" smtClean="0"/>
              <a:t>Для вызова программной утилиты выбора загружаемого файла используется поле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 algn="ctr">
              <a:buNone/>
            </a:pPr>
            <a:r>
              <a:rPr lang="en-US" i="1" dirty="0" smtClean="0"/>
              <a:t>&lt;input type = “file” name = “…”&gt;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u="sng" dirty="0" smtClean="0"/>
              <a:t>Атрибуты </a:t>
            </a:r>
          </a:p>
          <a:p>
            <a:pPr marL="82296" indent="0">
              <a:buNone/>
            </a:pPr>
            <a:endParaRPr lang="ru-RU" u="sng" dirty="0" smtClean="0"/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определяет имя элемента;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Accepted</a:t>
            </a:r>
            <a:r>
              <a:rPr lang="ru-RU" dirty="0" smtClean="0"/>
              <a:t> – определяет фильтр на типы файлов;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Size – </a:t>
            </a:r>
            <a:r>
              <a:rPr lang="ru-RU" dirty="0" smtClean="0"/>
              <a:t>определяет ширину поля;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Multiple – </a:t>
            </a:r>
            <a:r>
              <a:rPr lang="ru-RU" dirty="0" smtClean="0"/>
              <a:t>позволяет загружать одновременно несколько файлов. 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dirty="0" smtClean="0"/>
              <a:t>По-разному отображается в различных браузерах. </a:t>
            </a:r>
            <a:endParaRPr lang="en-US" dirty="0" smtClean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1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14506"/>
            <a:ext cx="6798734" cy="1303867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поле </a:t>
            </a:r>
            <a:r>
              <a:rPr lang="ru-RU" sz="2800" dirty="0"/>
              <a:t>для загрузки прикрепленных файлов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1996"/>
            <a:ext cx="759195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77" y="2603728"/>
            <a:ext cx="416799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0" y="3608669"/>
            <a:ext cx="7255833" cy="93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67" y="4797152"/>
            <a:ext cx="4320480" cy="7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3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25182"/>
            <a:ext cx="6798734" cy="1303867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поле </a:t>
            </a:r>
            <a:r>
              <a:rPr lang="ru-RU" sz="2800" dirty="0"/>
              <a:t>для загрузки прикрепленных файлов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26944" y="1094564"/>
            <a:ext cx="7168840" cy="96889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 smtClean="0"/>
              <a:t>Некоторые </a:t>
            </a:r>
            <a:r>
              <a:rPr lang="ru-RU" dirty="0"/>
              <a:t>допустимые значения атрибута </a:t>
            </a:r>
            <a:r>
              <a:rPr lang="ru-RU" dirty="0" err="1" smtClean="0"/>
              <a:t>accept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7021" y="4095241"/>
            <a:ext cx="7674056" cy="13182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i="1" dirty="0"/>
              <a:t>&lt;</a:t>
            </a:r>
            <a:r>
              <a:rPr lang="en-US" i="1" dirty="0" smtClean="0"/>
              <a:t>input </a:t>
            </a:r>
            <a:r>
              <a:rPr lang="en-US" i="1" dirty="0"/>
              <a:t>type="file" name</a:t>
            </a:r>
            <a:r>
              <a:rPr lang="en-US" i="1" dirty="0" smtClean="0"/>
              <a:t>=“</a:t>
            </a:r>
            <a:r>
              <a:rPr lang="en-US" i="1" dirty="0" err="1" smtClean="0"/>
              <a:t>img</a:t>
            </a:r>
            <a:r>
              <a:rPr lang="en-US" i="1" dirty="0" smtClean="0"/>
              <a:t>" </a:t>
            </a:r>
            <a:r>
              <a:rPr lang="en-US" i="1" dirty="0"/>
              <a:t>multiple accept="image/*,image/jpeg"&gt; </a:t>
            </a:r>
            <a:endParaRPr lang="ru-RU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32" y="1988840"/>
            <a:ext cx="7497452" cy="187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021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 smtClean="0"/>
              <a:t>некоторые возможности </a:t>
            </a:r>
            <a:r>
              <a:rPr lang="en-US" dirty="0" smtClean="0"/>
              <a:t>HTML 5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765943" y="2492896"/>
            <a:ext cx="7498080" cy="4187552"/>
          </a:xfrm>
        </p:spPr>
        <p:txBody>
          <a:bodyPr/>
          <a:lstStyle/>
          <a:p>
            <a:pPr marL="82296" indent="0" algn="ctr">
              <a:buNone/>
            </a:pPr>
            <a:r>
              <a:rPr lang="en-US" i="1" dirty="0"/>
              <a:t>&lt;input type="email" </a:t>
            </a:r>
            <a:r>
              <a:rPr lang="en-US" i="1" dirty="0" smtClean="0"/>
              <a:t>… </a:t>
            </a:r>
            <a:r>
              <a:rPr lang="ru-RU" i="1" dirty="0" smtClean="0"/>
              <a:t>&gt;</a:t>
            </a:r>
            <a:endParaRPr lang="en-US" i="1" dirty="0" smtClean="0"/>
          </a:p>
          <a:p>
            <a:pPr marL="82296" indent="0" algn="ctr">
              <a:buNone/>
            </a:pPr>
            <a:r>
              <a:rPr lang="en-US" i="1" dirty="0"/>
              <a:t>&lt;input type="</a:t>
            </a:r>
            <a:r>
              <a:rPr lang="en-US" i="1" dirty="0" err="1"/>
              <a:t>url</a:t>
            </a:r>
            <a:r>
              <a:rPr lang="en-US" i="1" dirty="0"/>
              <a:t>" </a:t>
            </a:r>
            <a:r>
              <a:rPr lang="en-US" i="1" dirty="0" smtClean="0"/>
              <a:t>… </a:t>
            </a:r>
            <a:r>
              <a:rPr lang="ru-RU" i="1" dirty="0" smtClean="0"/>
              <a:t>&gt;</a:t>
            </a:r>
            <a:endParaRPr lang="en-US" i="1" dirty="0" smtClean="0"/>
          </a:p>
          <a:p>
            <a:pPr marL="82296" indent="0" algn="ctr">
              <a:buNone/>
            </a:pPr>
            <a:r>
              <a:rPr lang="en-US" i="1" dirty="0"/>
              <a:t>&lt;input type="color" </a:t>
            </a:r>
            <a:r>
              <a:rPr lang="en-US" i="1" dirty="0" smtClean="0"/>
              <a:t>… &gt;</a:t>
            </a:r>
          </a:p>
          <a:p>
            <a:pPr marL="82296" indent="0" algn="ctr">
              <a:buNone/>
            </a:pPr>
            <a:r>
              <a:rPr lang="en-US" i="1" dirty="0"/>
              <a:t>&lt;input type="number" </a:t>
            </a:r>
            <a:r>
              <a:rPr lang="en-US" i="1" dirty="0" smtClean="0"/>
              <a:t>… </a:t>
            </a:r>
            <a:r>
              <a:rPr lang="ru-RU" i="1" dirty="0" smtClean="0"/>
              <a:t>&gt;</a:t>
            </a:r>
            <a:endParaRPr lang="en-US" i="1" dirty="0" smtClean="0"/>
          </a:p>
          <a:p>
            <a:pPr marL="82296" indent="0" algn="ctr">
              <a:buNone/>
            </a:pPr>
            <a:r>
              <a:rPr lang="en-US" i="1" dirty="0"/>
              <a:t>&lt;input type="date" </a:t>
            </a:r>
            <a:r>
              <a:rPr lang="en-US" i="1" dirty="0" smtClean="0"/>
              <a:t>… </a:t>
            </a:r>
            <a:r>
              <a:rPr lang="ru-RU" i="1" dirty="0" smtClean="0"/>
              <a:t>&gt;</a:t>
            </a:r>
            <a:endParaRPr lang="en-US" i="1" dirty="0" smtClean="0"/>
          </a:p>
          <a:p>
            <a:pPr marL="82296" indent="0" algn="ctr">
              <a:buNone/>
            </a:pPr>
            <a:r>
              <a:rPr lang="en-US" i="1" dirty="0"/>
              <a:t>&lt;input type="</a:t>
            </a:r>
            <a:r>
              <a:rPr lang="en-US" i="1" dirty="0" err="1"/>
              <a:t>datetime</a:t>
            </a:r>
            <a:r>
              <a:rPr lang="en-US" i="1" dirty="0"/>
              <a:t>" </a:t>
            </a:r>
            <a:r>
              <a:rPr lang="en-US" i="1" dirty="0" smtClean="0"/>
              <a:t>… </a:t>
            </a:r>
            <a:r>
              <a:rPr lang="ru-RU" i="1" dirty="0" smtClean="0"/>
              <a:t>&gt; </a:t>
            </a:r>
            <a:endParaRPr lang="en-US" i="1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437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элементов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ru-RU" dirty="0"/>
              <a:t>При создании сложной формы можно группировать некоторые элементы форм между собой, такое группирование удобно для пользователя и позволяет визуально отделить один логический блок от другого. </a:t>
            </a:r>
            <a:endParaRPr lang="ru-RU" dirty="0" smtClean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en-US" i="1" dirty="0" smtClean="0"/>
              <a:t>&lt;</a:t>
            </a:r>
            <a:r>
              <a:rPr lang="en-US" i="1" dirty="0" err="1"/>
              <a:t>fieldset</a:t>
            </a:r>
            <a:r>
              <a:rPr lang="en-US" i="1" dirty="0"/>
              <a:t>&gt;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en-US" i="1" dirty="0" smtClean="0"/>
              <a:t>&lt;</a:t>
            </a:r>
            <a:r>
              <a:rPr lang="en-US" i="1" dirty="0"/>
              <a:t>legend&gt;</a:t>
            </a:r>
            <a:r>
              <a:rPr lang="ru-RU" i="1" dirty="0"/>
              <a:t>Заголовок&lt;/</a:t>
            </a:r>
            <a:r>
              <a:rPr lang="en-US" i="1" dirty="0"/>
              <a:t>legend&gt; </a:t>
            </a:r>
            <a:endParaRPr lang="ru-RU" i="1" dirty="0" smtClean="0"/>
          </a:p>
          <a:p>
            <a:pPr marL="82296" indent="0">
              <a:buNone/>
            </a:pPr>
            <a:r>
              <a:rPr lang="en-US" i="1" dirty="0" smtClean="0"/>
              <a:t>		&lt;!-- Elements </a:t>
            </a:r>
            <a:r>
              <a:rPr lang="en-US" i="1" dirty="0" smtClean="0">
                <a:sym typeface="Wingdings" pitchFamily="2" charset="2"/>
              </a:rPr>
              <a:t>--&gt;</a:t>
            </a:r>
            <a:r>
              <a:rPr lang="en-US" i="1" dirty="0" smtClean="0"/>
              <a:t>&gt;</a:t>
            </a:r>
            <a:endParaRPr lang="ru-RU" i="1" dirty="0"/>
          </a:p>
          <a:p>
            <a:pPr marL="82296" indent="0">
              <a:buNone/>
            </a:pPr>
            <a:r>
              <a:rPr lang="en-US" i="1" dirty="0" smtClean="0"/>
              <a:t>&lt;/</a:t>
            </a:r>
            <a:r>
              <a:rPr lang="en-US" i="1" dirty="0" err="1"/>
              <a:t>fieldset</a:t>
            </a:r>
            <a:r>
              <a:rPr lang="en-US" i="1" dirty="0"/>
              <a:t>&gt;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2331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90598"/>
            <a:ext cx="6798734" cy="1303867"/>
          </a:xfrm>
        </p:spPr>
        <p:txBody>
          <a:bodyPr/>
          <a:lstStyle/>
          <a:p>
            <a:r>
              <a:rPr lang="ru-RU" dirty="0"/>
              <a:t>Группировка элементов форм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94465"/>
            <a:ext cx="6624736" cy="219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44198"/>
            <a:ext cx="4464496" cy="229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5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Форма создается с помощью тэга </a:t>
            </a:r>
          </a:p>
          <a:p>
            <a:pPr marL="82296" indent="0">
              <a:buNone/>
            </a:pPr>
            <a:r>
              <a:rPr lang="en-US" dirty="0" smtClean="0"/>
              <a:t>&lt;form&gt;…&lt;/form&gt;</a:t>
            </a:r>
            <a:r>
              <a:rPr lang="ru-RU" dirty="0" smtClean="0"/>
              <a:t>, внутри которого размещаются элементы обработки и</a:t>
            </a:r>
            <a:r>
              <a:rPr lang="en-US" dirty="0" smtClean="0"/>
              <a:t>/</a:t>
            </a:r>
            <a:r>
              <a:rPr lang="ru-RU" dirty="0" smtClean="0"/>
              <a:t>или передачи информации. </a:t>
            </a:r>
          </a:p>
          <a:p>
            <a:r>
              <a:rPr lang="ru-RU" dirty="0" smtClean="0"/>
              <a:t>Элемент </a:t>
            </a:r>
            <a:r>
              <a:rPr lang="en-US" dirty="0" smtClean="0"/>
              <a:t>&lt;form&gt; </a:t>
            </a:r>
            <a:r>
              <a:rPr lang="ru-RU" dirty="0" smtClean="0"/>
              <a:t>имеет атрибуты, определяющие способ  представления и обработки данных;</a:t>
            </a:r>
          </a:p>
          <a:p>
            <a:r>
              <a:rPr lang="ru-RU" dirty="0" smtClean="0"/>
              <a:t>Элемент </a:t>
            </a:r>
            <a:r>
              <a:rPr lang="en-US" dirty="0" smtClean="0"/>
              <a:t>&lt;form&gt;</a:t>
            </a:r>
            <a:r>
              <a:rPr lang="ru-RU" dirty="0" smtClean="0"/>
              <a:t> - блочный, внутри него могут быть любые элементы, кроме другой формы;</a:t>
            </a:r>
          </a:p>
          <a:p>
            <a:r>
              <a:rPr lang="ru-RU" dirty="0" smtClean="0"/>
              <a:t>На одной странице могут быть несколько форм; при этом формы не могут быть вложены друг в друга (см. пункт выше); </a:t>
            </a:r>
          </a:p>
          <a:p>
            <a:r>
              <a:rPr lang="ru-RU" dirty="0" smtClean="0"/>
              <a:t>Информация из формы передается браузером на сервер, где, как правило, обрабатывается серверной технологией (</a:t>
            </a:r>
            <a:r>
              <a:rPr lang="en-US" dirty="0" smtClean="0"/>
              <a:t>PHP, ASP.NET </a:t>
            </a:r>
            <a:r>
              <a:rPr lang="ru-RU" dirty="0" smtClean="0"/>
              <a:t>и т.п.).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0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64976"/>
            <a:ext cx="7498080" cy="1143000"/>
          </a:xfrm>
        </p:spPr>
        <p:txBody>
          <a:bodyPr/>
          <a:lstStyle/>
          <a:p>
            <a:r>
              <a:rPr lang="ru-RU" dirty="0" smtClean="0"/>
              <a:t>Основные атрибуты </a:t>
            </a:r>
            <a:r>
              <a:rPr lang="en-US" dirty="0" smtClean="0"/>
              <a:t>&lt;form&gt;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22111" y="2492896"/>
            <a:ext cx="7632848" cy="3312368"/>
          </a:xfrm>
        </p:spPr>
        <p:txBody>
          <a:bodyPr>
            <a:normAutofit lnSpcReduction="10000"/>
          </a:bodyPr>
          <a:lstStyle/>
          <a:p>
            <a:pPr marL="82296" indent="0" algn="just">
              <a:buNone/>
            </a:pPr>
            <a:r>
              <a:rPr lang="ru-RU" dirty="0" smtClean="0"/>
              <a:t>Атрибуты являются обязательными; если их значения не указаны – браузер подставляет значения по умолчанию. </a:t>
            </a:r>
          </a:p>
          <a:p>
            <a:pPr algn="just"/>
            <a:r>
              <a:rPr lang="en-US" dirty="0" smtClean="0"/>
              <a:t>Action</a:t>
            </a:r>
            <a:r>
              <a:rPr lang="ru-RU" dirty="0" smtClean="0"/>
              <a:t> – определяет адрес документа, обрабатывающего данные из формы (по умолчанию – текущий документ).</a:t>
            </a:r>
          </a:p>
          <a:p>
            <a:pPr algn="just"/>
            <a:r>
              <a:rPr lang="en-US" dirty="0" smtClean="0"/>
              <a:t>Method </a:t>
            </a:r>
            <a:r>
              <a:rPr lang="ru-RU" dirty="0" smtClean="0"/>
              <a:t>– определяет используемый метод отправки данных (</a:t>
            </a:r>
            <a:r>
              <a:rPr lang="en-US" dirty="0" smtClean="0"/>
              <a:t>GET </a:t>
            </a:r>
            <a:r>
              <a:rPr lang="ru-RU" dirty="0" smtClean="0"/>
              <a:t>или </a:t>
            </a:r>
            <a:r>
              <a:rPr lang="en-US" dirty="0" smtClean="0"/>
              <a:t>POST</a:t>
            </a:r>
            <a:r>
              <a:rPr lang="ru-RU" dirty="0" smtClean="0"/>
              <a:t>; по умолчанию - </a:t>
            </a:r>
            <a:r>
              <a:rPr lang="en-US" dirty="0" smtClean="0"/>
              <a:t>GET</a:t>
            </a:r>
            <a:r>
              <a:rPr lang="ru-RU" dirty="0" smtClean="0"/>
              <a:t>). </a:t>
            </a:r>
          </a:p>
          <a:p>
            <a:pPr algn="just"/>
            <a:r>
              <a:rPr lang="en-US" dirty="0" err="1" smtClean="0"/>
              <a:t>Enctype</a:t>
            </a:r>
            <a:r>
              <a:rPr lang="en-US" dirty="0" smtClean="0"/>
              <a:t> – </a:t>
            </a:r>
            <a:r>
              <a:rPr lang="ru-RU" dirty="0" smtClean="0"/>
              <a:t>определяет способ кодирования данных (по умолчанию - </a:t>
            </a:r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007604" y="1124744"/>
            <a:ext cx="7992888" cy="147295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000" i="1" dirty="0"/>
              <a:t>&lt;form action = "</a:t>
            </a:r>
            <a:r>
              <a:rPr lang="en-US" sz="2000" i="1" dirty="0" err="1"/>
              <a:t>file.php</a:t>
            </a:r>
            <a:r>
              <a:rPr lang="en-US" sz="2000" i="1" dirty="0"/>
              <a:t>" method = "POST" </a:t>
            </a:r>
            <a:r>
              <a:rPr lang="ru-RU" sz="2000" i="1" dirty="0"/>
              <a:t> </a:t>
            </a:r>
            <a:r>
              <a:rPr lang="en-US" sz="2000" i="1" dirty="0" err="1" smtClean="0"/>
              <a:t>enctype</a:t>
            </a:r>
            <a:r>
              <a:rPr lang="en-US" sz="2000" i="1" dirty="0" smtClean="0"/>
              <a:t> </a:t>
            </a:r>
            <a:r>
              <a:rPr lang="en-US" sz="2000" i="1" dirty="0"/>
              <a:t>= "multipart/form-data"&gt;</a:t>
            </a:r>
          </a:p>
          <a:p>
            <a:pPr marL="82296" indent="0">
              <a:buNone/>
            </a:pPr>
            <a:r>
              <a:rPr lang="en-US" sz="2000" i="1" dirty="0"/>
              <a:t>	&lt;!-- </a:t>
            </a:r>
            <a:r>
              <a:rPr lang="ru-RU" sz="2000" i="1" dirty="0"/>
              <a:t>Элементы </a:t>
            </a:r>
            <a:r>
              <a:rPr lang="ru-RU" sz="2000" i="1" dirty="0" smtClean="0"/>
              <a:t> внутри формы </a:t>
            </a:r>
            <a:r>
              <a:rPr lang="ru-RU" sz="2000" i="1" dirty="0"/>
              <a:t>--&gt;	</a:t>
            </a:r>
          </a:p>
          <a:p>
            <a:pPr marL="82296" indent="0">
              <a:buNone/>
            </a:pPr>
            <a:r>
              <a:rPr lang="ru-RU" sz="2000" i="1" dirty="0" smtClean="0"/>
              <a:t>&lt;/</a:t>
            </a:r>
            <a:r>
              <a:rPr lang="en-US" sz="2000" i="1" dirty="0"/>
              <a:t>form&gt;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4840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1303867"/>
          </a:xfrm>
        </p:spPr>
        <p:txBody>
          <a:bodyPr>
            <a:noAutofit/>
          </a:bodyPr>
          <a:lstStyle/>
          <a:p>
            <a:r>
              <a:rPr lang="ru-RU" sz="3000" dirty="0" smtClean="0"/>
              <a:t>Элементы формы: </a:t>
            </a:r>
            <a:r>
              <a:rPr lang="ru-RU" sz="3000" dirty="0" smtClean="0"/>
              <a:t>однострочное </a:t>
            </a:r>
            <a:r>
              <a:rPr lang="ru-RU" sz="3000" dirty="0" smtClean="0"/>
              <a:t>текстовое поле</a:t>
            </a:r>
            <a:endParaRPr lang="ru-RU" sz="30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83568" y="1124744"/>
            <a:ext cx="7498080" cy="5112568"/>
          </a:xfrm>
        </p:spPr>
        <p:txBody>
          <a:bodyPr>
            <a:normAutofit fontScale="92500" lnSpcReduction="10000"/>
          </a:bodyPr>
          <a:lstStyle/>
          <a:p>
            <a:pPr marL="82296" indent="0" algn="just">
              <a:buNone/>
            </a:pPr>
            <a:r>
              <a:rPr lang="ru-RU" dirty="0"/>
              <a:t>Однострочное текстовое поле предназначено для ввода </a:t>
            </a:r>
            <a:r>
              <a:rPr lang="ru-RU" dirty="0" smtClean="0"/>
              <a:t>одной строки </a:t>
            </a:r>
            <a:r>
              <a:rPr lang="ru-RU" dirty="0"/>
              <a:t>символов с помощью клавиатуры</a:t>
            </a:r>
            <a:r>
              <a:rPr lang="ru-RU" dirty="0" smtClean="0"/>
              <a:t>. </a:t>
            </a:r>
          </a:p>
          <a:p>
            <a:pPr marL="82296" indent="0" algn="just">
              <a:buNone/>
            </a:pPr>
            <a:r>
              <a:rPr lang="ru-RU" dirty="0" smtClean="0"/>
              <a:t> </a:t>
            </a:r>
            <a:r>
              <a:rPr lang="en-US" i="1" dirty="0" smtClean="0"/>
              <a:t>&lt;</a:t>
            </a:r>
            <a:r>
              <a:rPr lang="en-US" i="1" dirty="0" smtClean="0"/>
              <a:t>input type = “text” … </a:t>
            </a:r>
            <a:r>
              <a:rPr lang="en-US" i="1" dirty="0" smtClean="0"/>
              <a:t>/&gt;</a:t>
            </a:r>
            <a:endParaRPr lang="ru-RU" i="1" dirty="0" smtClean="0"/>
          </a:p>
          <a:p>
            <a:pPr marL="82296" indent="0" algn="just">
              <a:buNone/>
            </a:pPr>
            <a:r>
              <a:rPr lang="en-US" i="1" dirty="0" smtClean="0"/>
              <a:t>&lt;</a:t>
            </a:r>
            <a:r>
              <a:rPr lang="en-US" i="1" dirty="0"/>
              <a:t>input type = </a:t>
            </a:r>
            <a:r>
              <a:rPr lang="en-US" i="1" dirty="0" smtClean="0"/>
              <a:t>“password” … /&gt;</a:t>
            </a:r>
            <a:endParaRPr lang="ru-RU" i="1" dirty="0" smtClean="0"/>
          </a:p>
          <a:p>
            <a:pPr marL="82296" indent="0" algn="ctr">
              <a:buNone/>
            </a:pPr>
            <a:endParaRPr lang="en-US" i="1" dirty="0" smtClean="0"/>
          </a:p>
          <a:p>
            <a:pPr marL="82296" indent="0" algn="just">
              <a:buNone/>
            </a:pPr>
            <a:r>
              <a:rPr lang="ru-RU" u="sng" dirty="0" smtClean="0"/>
              <a:t>Возможные атрибуты: </a:t>
            </a:r>
          </a:p>
          <a:p>
            <a:pPr algn="just"/>
            <a:r>
              <a:rPr lang="en-US" dirty="0" smtClean="0"/>
              <a:t>Name – </a:t>
            </a:r>
            <a:r>
              <a:rPr lang="ru-RU" dirty="0" smtClean="0"/>
              <a:t>обязательный атрибут, предназначенный для идентификации поля обработчиком;</a:t>
            </a:r>
          </a:p>
          <a:p>
            <a:pPr algn="just"/>
            <a:r>
              <a:rPr lang="en-US" dirty="0" smtClean="0"/>
              <a:t>Value</a:t>
            </a:r>
            <a:r>
              <a:rPr lang="ru-RU" dirty="0" smtClean="0"/>
              <a:t> – начальный текст, отображаемый в поле;</a:t>
            </a:r>
          </a:p>
          <a:p>
            <a:pPr algn="just"/>
            <a:r>
              <a:rPr lang="en-US" dirty="0" smtClean="0"/>
              <a:t>Size – </a:t>
            </a:r>
            <a:r>
              <a:rPr lang="ru-RU" dirty="0" smtClean="0"/>
              <a:t>размер (ширина) поля, определяемая числом символов</a:t>
            </a:r>
            <a:r>
              <a:rPr lang="en-US" dirty="0" smtClean="0"/>
              <a:t> (password - </a:t>
            </a:r>
            <a:r>
              <a:rPr lang="ru-RU" dirty="0" smtClean="0"/>
              <a:t>звездочек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err="1" smtClean="0"/>
              <a:t>моноширинного</a:t>
            </a:r>
            <a:r>
              <a:rPr lang="ru-RU" dirty="0" smtClean="0"/>
              <a:t> шрифта. </a:t>
            </a:r>
            <a:endParaRPr lang="en-US" dirty="0" smtClean="0"/>
          </a:p>
          <a:p>
            <a:pPr algn="just"/>
            <a:r>
              <a:rPr lang="en-US" dirty="0" err="1" smtClean="0"/>
              <a:t>Maxlength</a:t>
            </a:r>
            <a:r>
              <a:rPr lang="en-US" dirty="0" smtClean="0"/>
              <a:t> – </a:t>
            </a:r>
            <a:r>
              <a:rPr lang="ru-RU" dirty="0" smtClean="0"/>
              <a:t>максимальное количество вводимых символов. 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9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однострочное текстовое поле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712784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5" y="4653136"/>
            <a:ext cx="397484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245" y="188640"/>
            <a:ext cx="8496944" cy="1303867"/>
          </a:xfrm>
        </p:spPr>
        <p:txBody>
          <a:bodyPr>
            <a:normAutofit/>
          </a:bodyPr>
          <a:lstStyle/>
          <a:p>
            <a:r>
              <a:rPr lang="ru-RU" sz="3000" dirty="0"/>
              <a:t>Элементы формы: </a:t>
            </a:r>
            <a:r>
              <a:rPr lang="ru-RU" sz="3000" dirty="0" smtClean="0"/>
              <a:t>многострочное </a:t>
            </a:r>
            <a:r>
              <a:rPr lang="ru-RU" sz="3000" dirty="0" smtClean="0"/>
              <a:t>текстовое </a:t>
            </a:r>
            <a:r>
              <a:rPr lang="ru-RU" sz="3000" dirty="0"/>
              <a:t>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3677" y="1340768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ru-RU" dirty="0" smtClean="0"/>
              <a:t>Многострочное текстовое поле предназначено для создания текстовой области, состоящей из нескольких строк. 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</a:t>
            </a:r>
            <a:r>
              <a:rPr lang="ru-RU" i="1" dirty="0"/>
              <a:t>атрибуты&gt; </a:t>
            </a:r>
            <a:endParaRPr lang="ru-RU" i="1" dirty="0" smtClean="0"/>
          </a:p>
          <a:p>
            <a:pPr marL="82296" indent="0">
              <a:buNone/>
            </a:pPr>
            <a:r>
              <a:rPr lang="ru-RU" i="1" dirty="0"/>
              <a:t>	</a:t>
            </a:r>
            <a:r>
              <a:rPr lang="ru-RU" i="1" dirty="0" smtClean="0"/>
              <a:t>Текст </a:t>
            </a:r>
          </a:p>
          <a:p>
            <a:pPr marL="82296" indent="0">
              <a:buNone/>
            </a:pPr>
            <a:r>
              <a:rPr lang="ru-RU" i="1" dirty="0" smtClean="0"/>
              <a:t>&lt;/</a:t>
            </a:r>
            <a:r>
              <a:rPr lang="en-US" i="1" dirty="0" err="1"/>
              <a:t>textarea</a:t>
            </a:r>
            <a:r>
              <a:rPr lang="en-US" i="1" dirty="0" smtClean="0"/>
              <a:t>&gt;</a:t>
            </a:r>
            <a:endParaRPr lang="ru-RU" i="1" dirty="0" smtClean="0"/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u="sng" dirty="0" smtClean="0"/>
              <a:t>Основные атрибуты: </a:t>
            </a:r>
          </a:p>
          <a:p>
            <a:pPr marL="82296" indent="0">
              <a:buNone/>
            </a:pPr>
            <a:r>
              <a:rPr lang="en-US" dirty="0" smtClean="0"/>
              <a:t>Name – </a:t>
            </a:r>
            <a:r>
              <a:rPr lang="ru-RU" dirty="0" smtClean="0"/>
              <a:t>имя поля;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Rows – </a:t>
            </a:r>
            <a:r>
              <a:rPr lang="ru-RU" dirty="0" smtClean="0"/>
              <a:t>высота поля в строках текста;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Cols – </a:t>
            </a:r>
            <a:r>
              <a:rPr lang="ru-RU" dirty="0" smtClean="0"/>
              <a:t>ширина поля; </a:t>
            </a:r>
            <a:endParaRPr lang="en-US" dirty="0" smtClean="0"/>
          </a:p>
          <a:p>
            <a:pPr marL="82296" indent="0">
              <a:buNone/>
            </a:pPr>
            <a:r>
              <a:rPr lang="en-US" dirty="0" err="1" smtClean="0"/>
              <a:t>Maxlenth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возможное количество символов;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1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формы: </a:t>
            </a:r>
            <a:br>
              <a:rPr lang="ru-RU" dirty="0"/>
            </a:br>
            <a:r>
              <a:rPr lang="ru-RU" dirty="0"/>
              <a:t>многострочное текстовое поле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737582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05064"/>
            <a:ext cx="3256815" cy="246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3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188640"/>
            <a:ext cx="9361040" cy="1303867"/>
          </a:xfrm>
        </p:spPr>
        <p:txBody>
          <a:bodyPr>
            <a:normAutofit/>
          </a:bodyPr>
          <a:lstStyle/>
          <a:p>
            <a:r>
              <a:rPr lang="ru-RU" sz="3000" dirty="0"/>
              <a:t>Элементы формы: </a:t>
            </a:r>
            <a:r>
              <a:rPr lang="ru-RU" sz="3000" dirty="0" smtClean="0"/>
              <a:t>многострочное </a:t>
            </a:r>
            <a:r>
              <a:rPr lang="ru-RU" sz="3000" dirty="0"/>
              <a:t>текстовое поле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40768"/>
            <a:ext cx="7746064" cy="475252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ru-RU" dirty="0" smtClean="0"/>
              <a:t>Поле </a:t>
            </a:r>
            <a:r>
              <a:rPr lang="ru-RU" dirty="0"/>
              <a:t>может находиться в </a:t>
            </a:r>
            <a:r>
              <a:rPr lang="ru-RU" dirty="0" smtClean="0"/>
              <a:t>состояниях «блокировано» (</a:t>
            </a:r>
            <a:r>
              <a:rPr lang="en-US" dirty="0" smtClean="0"/>
              <a:t>disabled</a:t>
            </a:r>
            <a:r>
              <a:rPr lang="ru-RU" dirty="0" smtClean="0"/>
              <a:t>) </a:t>
            </a:r>
            <a:r>
              <a:rPr lang="ru-RU" dirty="0"/>
              <a:t>и </a:t>
            </a:r>
            <a:r>
              <a:rPr lang="ru-RU" dirty="0" smtClean="0"/>
              <a:t>«только </a:t>
            </a:r>
            <a:r>
              <a:rPr lang="ru-RU" dirty="0"/>
              <a:t>для </a:t>
            </a:r>
            <a:r>
              <a:rPr lang="ru-RU" dirty="0" smtClean="0"/>
              <a:t>чтения»</a:t>
            </a:r>
            <a:r>
              <a:rPr lang="en-US" dirty="0" smtClean="0"/>
              <a:t> (</a:t>
            </a:r>
            <a:r>
              <a:rPr lang="en-US" dirty="0" err="1" smtClean="0"/>
              <a:t>readonly</a:t>
            </a:r>
            <a:r>
              <a:rPr lang="en-US" dirty="0" smtClean="0"/>
              <a:t>)</a:t>
            </a:r>
            <a:r>
              <a:rPr lang="ru-RU" dirty="0"/>
              <a:t>. </a:t>
            </a:r>
            <a:endParaRPr lang="en-US" dirty="0" smtClean="0"/>
          </a:p>
          <a:p>
            <a:pPr marL="82296" indent="0" algn="just">
              <a:buNone/>
            </a:pPr>
            <a:r>
              <a:rPr lang="ru-RU" dirty="0" smtClean="0"/>
              <a:t>Текст </a:t>
            </a:r>
            <a:r>
              <a:rPr lang="ru-RU" dirty="0"/>
              <a:t>внутри блокированного поля нельзя выделить и добавить, также содержимое такого поля не отправляется формой на сервер. </a:t>
            </a:r>
            <a:endParaRPr lang="en-US" dirty="0" smtClean="0"/>
          </a:p>
          <a:p>
            <a:pPr marL="82296" indent="0" algn="just">
              <a:buNone/>
            </a:pPr>
            <a:r>
              <a:rPr lang="ru-RU" dirty="0" smtClean="0"/>
              <a:t>Текст </a:t>
            </a:r>
            <a:r>
              <a:rPr lang="ru-RU" dirty="0"/>
              <a:t>внутри поля для чтения доступен для копирования, но его нельзя отредактировать. </a:t>
            </a:r>
            <a:endParaRPr lang="ru-RU" dirty="0" smtClean="0"/>
          </a:p>
          <a:p>
            <a:pPr marL="82296" indent="0" algn="just">
              <a:buNone/>
            </a:pPr>
            <a:endParaRPr lang="ru-RU" dirty="0"/>
          </a:p>
          <a:p>
            <a:pPr marL="82296" indent="0" algn="ctr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textarea</a:t>
            </a:r>
            <a:r>
              <a:rPr lang="en-US" i="1" dirty="0" smtClean="0"/>
              <a:t> name = “</a:t>
            </a:r>
            <a:r>
              <a:rPr lang="en-US" i="1" dirty="0" err="1" smtClean="0"/>
              <a:t>MyText</a:t>
            </a:r>
            <a:r>
              <a:rPr lang="en-US" i="1" dirty="0" smtClean="0"/>
              <a:t>” disabled&gt;…&lt;/</a:t>
            </a:r>
            <a:r>
              <a:rPr lang="en-US" i="1" dirty="0" err="1" smtClean="0"/>
              <a:t>textarea</a:t>
            </a:r>
            <a:r>
              <a:rPr lang="en-US" i="1" dirty="0" smtClean="0"/>
              <a:t>&gt;</a:t>
            </a:r>
          </a:p>
          <a:p>
            <a:pPr marL="82296" indent="0" algn="ctr">
              <a:buNone/>
            </a:pPr>
            <a:r>
              <a:rPr lang="en-US" i="1" dirty="0"/>
              <a:t>&lt;</a:t>
            </a:r>
            <a:r>
              <a:rPr lang="en-US" i="1" dirty="0" err="1"/>
              <a:t>textarea</a:t>
            </a:r>
            <a:r>
              <a:rPr lang="en-US" i="1" dirty="0"/>
              <a:t> name = “</a:t>
            </a:r>
            <a:r>
              <a:rPr lang="en-US" i="1" dirty="0" err="1" smtClean="0"/>
              <a:t>MyText</a:t>
            </a:r>
            <a:r>
              <a:rPr lang="en-US" i="1" dirty="0"/>
              <a:t>” </a:t>
            </a:r>
            <a:r>
              <a:rPr lang="en-US" i="1" dirty="0" err="1" smtClean="0"/>
              <a:t>readonly</a:t>
            </a:r>
            <a:r>
              <a:rPr lang="en-US" i="1" dirty="0" smtClean="0"/>
              <a:t>&gt;…&lt;/</a:t>
            </a:r>
            <a:r>
              <a:rPr lang="en-US" i="1" dirty="0" err="1" smtClean="0"/>
              <a:t>readonly</a:t>
            </a:r>
            <a:r>
              <a:rPr lang="en-US" i="1" dirty="0" smtClean="0"/>
              <a:t>&gt;</a:t>
            </a:r>
            <a:endParaRPr lang="ru-RU" i="1" dirty="0"/>
          </a:p>
          <a:p>
            <a:pPr marL="82296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99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</TotalTime>
  <Words>983</Words>
  <Application>Microsoft Office PowerPoint</Application>
  <PresentationFormat>Экран (4:3)</PresentationFormat>
  <Paragraphs>152</Paragraphs>
  <Slides>28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Garamond</vt:lpstr>
      <vt:lpstr>Wingdings</vt:lpstr>
      <vt:lpstr>Натуральные материалы</vt:lpstr>
      <vt:lpstr>HTML-формы</vt:lpstr>
      <vt:lpstr>Форма HTML</vt:lpstr>
      <vt:lpstr>Создание формы</vt:lpstr>
      <vt:lpstr>Основные атрибуты &lt;form&gt;</vt:lpstr>
      <vt:lpstr>Элементы формы: однострочное текстовое поле</vt:lpstr>
      <vt:lpstr>Элементы формы:  однострочное текстовое поле</vt:lpstr>
      <vt:lpstr>Элементы формы: многострочное текстовое поле</vt:lpstr>
      <vt:lpstr>Элементы формы:  многострочное текстовое поле</vt:lpstr>
      <vt:lpstr>Элементы формы: многострочное текстовое поле</vt:lpstr>
      <vt:lpstr>многострочное текстовое поле</vt:lpstr>
      <vt:lpstr>Элементы формы: кнопки</vt:lpstr>
      <vt:lpstr>Элементы формы:  кнопки</vt:lpstr>
      <vt:lpstr>Элементы формы: переключатели (radio)</vt:lpstr>
      <vt:lpstr>переключатели (radio)</vt:lpstr>
      <vt:lpstr>Элементы формы: флажки (checkbox)</vt:lpstr>
      <vt:lpstr>флажки (checkbox)</vt:lpstr>
      <vt:lpstr>Элементы формы:  поле со списком</vt:lpstr>
      <vt:lpstr>Элементы формы:  поле со списком</vt:lpstr>
      <vt:lpstr>Элементы формы:  поле со списком</vt:lpstr>
      <vt:lpstr>поле со списком</vt:lpstr>
      <vt:lpstr> поле со списком</vt:lpstr>
      <vt:lpstr>Элементы формы:  скрытое поле</vt:lpstr>
      <vt:lpstr>Элементы формы:  поле для загрузки прикрепленных файлов</vt:lpstr>
      <vt:lpstr>поле для загрузки прикрепленных файлов</vt:lpstr>
      <vt:lpstr>поле для загрузки прикрепленных файлов</vt:lpstr>
      <vt:lpstr>Элементы формы:  некоторые возможности HTML 5</vt:lpstr>
      <vt:lpstr>Группировка элементов форм</vt:lpstr>
      <vt:lpstr>Группировка элементов форм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HTML-формы</dc:title>
  <dc:creator>Svetlana</dc:creator>
  <cp:lastModifiedBy>Елизова Мария Владимировна</cp:lastModifiedBy>
  <cp:revision>29</cp:revision>
  <cp:lastPrinted>2014-09-23T12:29:13Z</cp:lastPrinted>
  <dcterms:created xsi:type="dcterms:W3CDTF">2014-09-23T08:56:55Z</dcterms:created>
  <dcterms:modified xsi:type="dcterms:W3CDTF">2020-12-01T05:31:58Z</dcterms:modified>
</cp:coreProperties>
</file>