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58" r:id="rId3"/>
    <p:sldId id="272" r:id="rId4"/>
    <p:sldId id="274" r:id="rId5"/>
    <p:sldId id="275" r:id="rId6"/>
    <p:sldId id="283" r:id="rId7"/>
    <p:sldId id="276" r:id="rId8"/>
    <p:sldId id="277" r:id="rId9"/>
    <p:sldId id="278" r:id="rId10"/>
    <p:sldId id="282" r:id="rId11"/>
    <p:sldId id="281" r:id="rId12"/>
    <p:sldId id="279" r:id="rId13"/>
    <p:sldId id="321" r:id="rId14"/>
    <p:sldId id="280" r:id="rId15"/>
    <p:sldId id="284" r:id="rId16"/>
    <p:sldId id="285" r:id="rId17"/>
    <p:sldId id="320" r:id="rId18"/>
    <p:sldId id="286" r:id="rId19"/>
    <p:sldId id="294" r:id="rId20"/>
    <p:sldId id="287" r:id="rId21"/>
    <p:sldId id="288" r:id="rId22"/>
    <p:sldId id="289" r:id="rId23"/>
    <p:sldId id="290" r:id="rId24"/>
    <p:sldId id="292" r:id="rId25"/>
    <p:sldId id="291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74B3E4-46E7-4EED-B738-E21042189296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30484B-CFD2-4004-A4F3-F2AD89E2D10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84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4339C-ACD7-49E3-9178-873E16C29806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BD344-B826-4B51-A3E0-8C76200443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4D459-064D-4F2D-BAF1-0F039909C56D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D3ACA-2AAC-4C66-8315-467599C0E4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BF3C6-8DE3-411C-90DF-C7C28F818229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48F97-96DA-4AD2-9AEA-1B3A36B83E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54504A-4BDA-4AD3-9129-A44C0E189C0F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80867C-B67E-426E-BAAA-E80E9AC8534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2050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6CCB4-9E62-4571-9673-052F3A320A67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CF901-CA3F-428C-973C-50FD7A2D3C1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9A8C9-0961-415F-B8CF-FF2E9E69428A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7B8BC-1E96-405A-8C04-700EA1EF847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80A5-D5B9-4216-AC84-1B89FEEE6B21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F218A-876C-42AB-AA2F-0CF953000B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84368-D880-4435-B919-078E1DBBF103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D4D9F-6734-4361-B8C9-05547AE8689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AC6961-186A-453A-B7D7-35F5964A3A8C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A290A7-24F6-4A31-A314-0508895609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96091E-607D-454D-8D77-9BA40980C672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AC2E78-C3A9-4B3B-BB67-A51C623BA58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8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10230A0-B9FC-47C0-91A7-A8E0B4FDB7F3}" type="datetimeFigureOut">
              <a:rPr lang="ru-RU" smtClean="0"/>
              <a:pPr>
                <a:defRPr/>
              </a:pPr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76C090A-0717-402A-936C-137D8F7642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2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77952" y="1412776"/>
            <a:ext cx="8424936" cy="264320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Каскадные таблицы </a:t>
            </a:r>
            <a:r>
              <a:rPr lang="ru-RU" sz="4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стилей </a:t>
            </a:r>
            <a:r>
              <a:rPr lang="en-US" sz="4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ru-RU" sz="48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187624" y="980728"/>
            <a:ext cx="8424863" cy="5055999"/>
          </a:xfrm>
        </p:spPr>
        <p:txBody>
          <a:bodyPr>
            <a:sp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&lt;head&gt;&lt;title&gt;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Заголовки&lt;/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&lt;style type="text/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h1 { color: #a6780a; font-weight: normal; }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h2 {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olive;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border-bottom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2px solid black;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&lt;/style&gt;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&lt;/head&gt;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&lt;h1&gt;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Заголовок 1&lt;/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&lt;h2&gt;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Заголовок 2&lt;/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056784" cy="2022605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Импортирование -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позволяет встраивать в документ таблицу стилей, расположенную на сервере. Выполняется это с помощью свойства @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import:url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("mystyles.css").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340768"/>
            <a:ext cx="7272808" cy="3470309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 Встраивание в тэги документа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позволяет  изменить форматирование конкретных элементов страницы. </a:t>
            </a:r>
          </a:p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&lt;H1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8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 Заголовок 1. Отображается красным цветом</a:t>
            </a:r>
          </a:p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&lt;/H1&gt;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412776"/>
            <a:ext cx="7272808" cy="3783856"/>
          </a:xfrm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Приоритеты CSS (от низшего к высшему), используемые при форматировании: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Связанная таблица стилей (по LINK)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Импортируемая таблица стилей (@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Правила с элементом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качестве селектора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Правило с параметром CLASS в качестве селектора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	Правило с параметром ID в качестве селектора 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	Встроенное в тэг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правило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272808" cy="3783856"/>
          </a:xfr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Связанные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внедренные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импортированные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таблицы стилей влияют на форматирование всех элементов документа. </a:t>
            </a:r>
          </a:p>
          <a:p>
            <a:pPr algn="just"/>
            <a:r>
              <a:rPr lang="ru-RU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Встраивание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таблицы стилей в конкретный тэг влияет только на отображение его элементов.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 способы встраивания таблиц стилей свободно могут сочетаться в одном документе.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Вложенный элемент наследует правила форматирования элемента-родителя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260648"/>
            <a:ext cx="8391554" cy="5504135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Группирование</a:t>
            </a:r>
          </a:p>
          <a:p>
            <a:pPr algn="l">
              <a:defRPr/>
            </a:pPr>
            <a:endParaRPr lang="ru-RU" sz="24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Arial" charset="0"/>
              <a:buAutoNum type="arabicPeriod"/>
              <a:defRPr/>
            </a:pP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Группирование селекторов</a:t>
            </a:r>
          </a:p>
          <a:p>
            <a:pPr algn="l">
              <a:defRPr/>
            </a:pP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 {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spcBef>
                <a:spcPts val="0"/>
              </a:spcBef>
              <a:defRPr/>
            </a:pP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DE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de-DE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H2 {</a:t>
            </a:r>
            <a:r>
              <a:rPr lang="de-DE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de-DE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de-DE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de-DE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2. Группирование определений</a:t>
            </a:r>
          </a:p>
          <a:p>
            <a:pPr marL="2155825" algn="l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{font-weight: bold}</a:t>
            </a:r>
          </a:p>
          <a:p>
            <a:pPr marL="2155825" algn="l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{font-size: 14pt}</a:t>
            </a:r>
          </a:p>
          <a:p>
            <a:pPr marL="2155825" algn="l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{font-family: Verdana}</a:t>
            </a:r>
          </a:p>
          <a:p>
            <a:pPr algn="l">
              <a:spcBef>
                <a:spcPts val="0"/>
              </a:spcBef>
              <a:defRPr/>
            </a:pPr>
            <a:endParaRPr lang="ru-RU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font-weight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de-DE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de-DE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-size:</a:t>
            </a:r>
            <a:r>
              <a:rPr lang="de-DE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14pt; </a:t>
            </a:r>
            <a:r>
              <a:rPr lang="de-DE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de-DE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de-DE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de-DE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de-DE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Arial" charset="0"/>
              <a:buAutoNum type="arabicPeriod"/>
              <a:defRPr/>
            </a:pPr>
            <a:endParaRPr lang="ru-RU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427538" y="1557338"/>
            <a:ext cx="0" cy="1008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трелка вправо 3"/>
          <p:cNvSpPr/>
          <p:nvPr/>
        </p:nvSpPr>
        <p:spPr>
          <a:xfrm>
            <a:off x="4455584" y="1845469"/>
            <a:ext cx="444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259278" y="4365104"/>
            <a:ext cx="43926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 вниз 6"/>
          <p:cNvSpPr/>
          <p:nvPr/>
        </p:nvSpPr>
        <p:spPr>
          <a:xfrm>
            <a:off x="4211638" y="4417244"/>
            <a:ext cx="2159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272808" cy="2987741"/>
          </a:xfr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 startAt="3"/>
              <a:defRPr/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Группирование свойств</a:t>
            </a:r>
          </a:p>
          <a:p>
            <a:pPr algn="l">
              <a:defRPr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14pt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задании таблицы стилей можно свободно комбинировать все три правила группирования для уменьшения её размеров. </a:t>
            </a:r>
          </a:p>
          <a:p>
            <a:pPr marL="514350" indent="-514350" algn="l">
              <a:buFont typeface="Arial" charset="0"/>
              <a:buAutoNum type="arabicPeriod"/>
              <a:defRPr/>
            </a:pPr>
            <a:endParaRPr lang="ru-RU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200800" cy="4032448"/>
          </a:xfrm>
        </p:spPr>
        <p:txBody>
          <a:bodyPr wrap="square">
            <a:spAutoFit/>
          </a:bodyPr>
          <a:lstStyle/>
          <a:p>
            <a:pPr algn="l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Наследование</a:t>
            </a:r>
          </a:p>
          <a:p>
            <a:pPr algn="l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Наследованием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называется перенос правил форматирования для элементов, находящихся внутри других. 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Такие элементы являются дочерними, и они наследуют некоторые стилевые свойства своих родителей, внутри которых располагаются.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260648"/>
            <a:ext cx="7416824" cy="5852051"/>
          </a:xfrm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Идентификаторы</a:t>
            </a:r>
          </a:p>
          <a:p>
            <a:pPr algn="l"/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Идентификатор элемента задается при помощи параметра </a:t>
            </a:r>
            <a:r>
              <a:rPr lang="ru-RU" sz="24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 качестве значения которого указывается уникальное имя.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странице можно использовать только один идентификатор с определенным именем, но несколько  идентификаторов с разными именами.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Т.е. идентификатору соответствует только один элемент на странице.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Параметр ID можно применять к любому элементу документа.</a:t>
            </a:r>
          </a:p>
          <a:p>
            <a:pPr algn="l"/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#Имя идентификатора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ru-RU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свойство1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свойство2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43608" y="2060848"/>
            <a:ext cx="7056784" cy="2022605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Идентификаторы можно применять к конкретному тегу. </a:t>
            </a:r>
          </a:p>
          <a:p>
            <a:pPr algn="just"/>
            <a:r>
              <a:rPr lang="ru-RU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Тег#Имя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идентификатора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свойство1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 значение;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свойство2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 значение; ... }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57030" y="919184"/>
            <a:ext cx="7236792" cy="5469639"/>
          </a:xfr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Стиль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набор параметров,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задающий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внешнее представление объекта.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Таблица стилей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инструмент языка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предоставляющий возможности по улучшению внешнего отображения страницы средствами структурного программирования.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Таблица стилей содержит набор правил (стилей), описывающих оформление самой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-страницы и отдельных ее фрагментов.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Каждый элемент на странице может иметь свой стиль (параграфы, заголовки, линии, текст...).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Набор стилей всех элементов называют </a:t>
            </a:r>
            <a:r>
              <a:rPr lang="ru-RU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таблицей стилей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46199"/>
            <a:ext cx="8424863" cy="6811801"/>
          </a:xfrm>
        </p:spPr>
        <p:txBody>
          <a:bodyPr>
            <a:spAutoFit/>
          </a:bodyPr>
          <a:lstStyle/>
          <a:p>
            <a:pPr algn="l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l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pPr algn="l"/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p{ color:</a:t>
            </a:r>
            <a:r>
              <a:rPr lang="ru-RU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blue}</a:t>
            </a:r>
          </a:p>
          <a:p>
            <a:pPr algn="l"/>
            <a:r>
              <a:rPr lang="en-US" sz="28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p#green</a:t>
            </a:r>
            <a:r>
              <a:rPr lang="ru-RU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{color:</a:t>
            </a:r>
            <a:r>
              <a:rPr lang="ru-RU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green}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Обычный абзац&lt;/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ru-RU" sz="28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параграфа с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идентифика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тором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&lt;/p&gt;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l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3" y="0"/>
            <a:ext cx="7272808" cy="6986143"/>
          </a:xfrm>
        </p:spPr>
        <p:txBody>
          <a:bodyPr wrap="square">
            <a:spAutoFit/>
          </a:bodyPr>
          <a:lstStyle/>
          <a:p>
            <a:pPr algn="l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</a:p>
          <a:p>
            <a:pPr algn="l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 позволяет задать разные правила форматирования для одного элемента определённого типа или всех элементов документа. Имя класса указывается в селекторе правила после имени тега и отделяется от него точкой. Можно определить несколько правил форматирования для одного элемента и с помощью параметра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соответствующего тега применять разные правила форматирования.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Тег.Имя_класса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свойство1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свойство2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12349"/>
            <a:ext cx="8424863" cy="5692775"/>
          </a:xfrm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l">
              <a:spcBef>
                <a:spcPct val="0"/>
              </a:spcBef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sz="28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H1.red {color: red} 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H1.blue {</a:t>
            </a:r>
            <a:r>
              <a:rPr lang="en-US" sz="28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; background-color: blue}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Красный шрифт&lt;/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H1&gt;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Красный шрифт на синем фоне&lt;/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H1&gt; 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l">
              <a:spcBef>
                <a:spcPct val="0"/>
              </a:spcBef>
            </a:pPr>
            <a:endParaRPr lang="ru-RU" sz="28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1601" y="1196752"/>
            <a:ext cx="6984776" cy="2987741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класс должен применяться ко всем элементам документа, то в селекторе задаётся имя класса с лидирующей точкой без указания конкретного элемента.</a:t>
            </a:r>
          </a:p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.Имя класса 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свойство1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свойство2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... }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188640"/>
            <a:ext cx="8569325" cy="5852051"/>
          </a:xfrm>
        </p:spPr>
        <p:txBody>
          <a:bodyPr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sz="24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.red {color: red} </a:t>
            </a:r>
          </a:p>
          <a:p>
            <a:pPr algn="l"/>
            <a:r>
              <a:rPr lang="en-US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.blue {color:</a:t>
            </a:r>
            <a:r>
              <a:rPr lang="ru-RU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red; background-color: blue}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Красный шрифт&lt;/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Красный шрифт на синем фоне&lt;/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P&gt;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Заголовок  красного цвета на синем фоне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Заголовок красного цвета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43608" y="1196752"/>
            <a:ext cx="6984577" cy="3952877"/>
          </a:xfr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Универсальный селектор</a:t>
            </a:r>
          </a:p>
          <a:p>
            <a:pPr algn="just">
              <a:spcBef>
                <a:spcPct val="0"/>
              </a:spcBef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Используется, если требуется установить одновременно один стиль для всех элементов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например, задать шрифт или начертание текста. </a:t>
            </a: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* { Описание правил стиля }</a:t>
            </a:r>
          </a:p>
          <a:p>
            <a:pPr algn="l">
              <a:spcBef>
                <a:spcPct val="0"/>
              </a:spcBef>
            </a:pP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-14028"/>
            <a:ext cx="8569325" cy="7813421"/>
          </a:xfrm>
        </p:spPr>
        <p:txBody>
          <a:bodyPr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&lt;head&gt;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sz="28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* { </a:t>
            </a:r>
          </a:p>
          <a:p>
            <a:pPr algn="l"/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font-family: Arial, Verdana, sans-serif; /* </a:t>
            </a:r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Рубле-</a:t>
            </a:r>
          </a:p>
          <a:p>
            <a:pPr algn="l"/>
            <a:r>
              <a:rPr lang="ru-RU" sz="28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ный</a:t>
            </a:r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шрифт для текста */ </a:t>
            </a:r>
          </a:p>
          <a:p>
            <a:pPr algn="l"/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font-size: 96%; /* </a:t>
            </a:r>
            <a:r>
              <a:rPr lang="ru-RU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Размер текста */ 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&lt;/head&gt;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p&gt;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здесь какой-то текст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algn="l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908720"/>
            <a:ext cx="8424863" cy="5400581"/>
          </a:xfrm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Контекстные селекторы</a:t>
            </a:r>
          </a:p>
          <a:p>
            <a:pPr algn="l">
              <a:spcBef>
                <a:spcPct val="0"/>
              </a:spcBef>
            </a:pPr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Контекстный селектор состоит из простых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селекторов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разделенных пробелом.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Тег1 Тег2 { ... } </a:t>
            </a:r>
          </a:p>
          <a:p>
            <a:pPr algn="just">
              <a:spcBef>
                <a:spcPct val="0"/>
              </a:spcBef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этом случае стиль будет применяться к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Тегу2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когда он размещается внутри Тега1.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&lt;Тег1&gt;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&lt;Тег2&gt; ... &lt;/Тег2&gt;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&lt;/Тег1&gt;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55576" y="116632"/>
            <a:ext cx="8569325" cy="4881529"/>
          </a:xfrm>
        </p:spPr>
        <p:txBody>
          <a:bodyPr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="text/</a:t>
            </a:r>
            <a:r>
              <a:rPr lang="en-US" sz="28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 B {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font-family: Times, serif; /*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Семейство шрифта */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font-weight: bold; /*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Жирное начертание */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color: navy; /*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Синий цвет текста */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5" y="908721"/>
            <a:ext cx="7272808" cy="5883149"/>
          </a:xfr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Селекторы атрибутов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Простой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селектор атрибута</a:t>
            </a: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Устанавливает стиль для элемента, если задан специфичный атрибут тега. Его значение в данном случае не важно. 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Селектор[атрибут]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 Описание правил стиля }</a:t>
            </a:r>
          </a:p>
          <a:p>
            <a:pPr algn="just">
              <a:spcBef>
                <a:spcPct val="0"/>
              </a:spcBef>
            </a:pPr>
            <a:endParaRPr lang="ru-RU" sz="28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Стиль применяется к тем тегам, внутри которых добавлен указанный атрибут. Пробел между именем селектора и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квадратными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скобками не допускается.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188640"/>
            <a:ext cx="8137525" cy="5694363"/>
          </a:xfrm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Преимущества использования 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0"/>
              </a:spcBef>
              <a:defRPr/>
            </a:pPr>
            <a:endParaRPr lang="ru-RU" sz="28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Разграничение кода 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оформления.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Разное оформление для разных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устройств.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Расширенные по сравнению с HTML способы оформления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элементов.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Уменьшение размеров страниц.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Ускорение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загрузки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сайта.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Единое стилевое оформление множества документов.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Централизованное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хранение</a:t>
            </a:r>
          </a:p>
          <a:p>
            <a:pPr algn="l">
              <a:spcBef>
                <a:spcPct val="0"/>
              </a:spcBef>
              <a:defRPr/>
            </a:pP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5" y="14463"/>
            <a:ext cx="7416824" cy="6826741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 &lt;head&gt;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Q {font-style: italic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Q[title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{color: maroon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style&gt; &lt;/head&gt;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&lt;p&gt;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Продолжая известный закон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Мерфи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который гласит: &lt;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неприятность 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может случиться, то она обязательно случится&lt;/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q&gt;,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можем ввести свое наблюдение: 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title="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законов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Фергюссона-Мержевича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"&gt;После того, как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веб-страница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будет корректно отображаться в одном браузере, выяснится, </a:t>
            </a:r>
          </a:p>
          <a:p>
            <a:pPr algn="l">
              <a:lnSpc>
                <a:spcPct val="120000"/>
              </a:lnSpc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что она неправильно показывается в другом&lt;/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q&gt;.&lt;/p&gt;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268413"/>
            <a:ext cx="6984379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272808" cy="3470309"/>
          </a:xfr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Атрибут со значением </a:t>
            </a: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Устанавливает стиль для элемента в том случае, если задано определенное значение специфичного атрибута. 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Селектор[атрибут="значение"]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 Описание правил стиля }</a:t>
            </a:r>
          </a:p>
          <a:p>
            <a:pPr algn="just">
              <a:spcBef>
                <a:spcPct val="0"/>
              </a:spcBef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0"/>
            <a:ext cx="8569325" cy="6745565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&lt;style type="text/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A[target="_blank"]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background: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(images/blank.png) 0 6px no-repeat;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Пара-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метры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фонового рисунка */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padding-left: 15px;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Смещаем текст вправо */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&lt;p&gt;&lt;a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="1.html"&gt;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Обычная ссылка&lt;/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a&gt; | 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="link2"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target="_blank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Ссылка в новом окне&lt;/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a&gt;&lt;/p&gt;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&lt;/body&gt;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628775"/>
            <a:ext cx="7128271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865763"/>
            <a:ext cx="7200800" cy="4435445"/>
          </a:xfr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Значение атрибута начинается с определенного текста</a:t>
            </a: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Устанавливает стиль для элемента в том случае, если значение атрибута тега начинается с указанного текста. </a:t>
            </a: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атрибут=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"значение"] { Описание правил стиля } </a:t>
            </a:r>
          </a:p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Селектор[</a:t>
            </a:r>
            <a:r>
              <a:rPr lang="ru-RU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атрибут=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"значение"]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 Описание правил стиля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0"/>
            <a:ext cx="8569325" cy="6366358"/>
          </a:xfr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sz="2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^="http://"]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font-weight: bold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Жирное начертание */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&lt;p&gt;&lt;a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="1.html"&gt;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Обычная ссылка&lt;/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a&gt; |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="http://htmlbook.ru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target="_blank"&gt;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Внешняя 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ссылка на сайт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htmlbook.ru&lt;/a&gt;&lt;/p&gt;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700213"/>
            <a:ext cx="684036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3" y="1052736"/>
            <a:ext cx="7056784" cy="3952877"/>
          </a:xfr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Значение атрибута оканчивается определенным текстом</a:t>
            </a:r>
          </a:p>
          <a:p>
            <a:pPr algn="just">
              <a:spcBef>
                <a:spcPct val="0"/>
              </a:spcBef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Устанавливает стиль для элемента в том случае, если значение атрибута оканчивается указанным текстом. </a:t>
            </a:r>
          </a:p>
          <a:p>
            <a:pPr algn="l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Селектор[атрибут$="значение"]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 Описание правил стиля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55576" y="144680"/>
            <a:ext cx="7489080" cy="6695103"/>
          </a:xfrm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l"/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 &lt;head&gt;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A[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$=".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"] {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ссылка заканчивается на .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background: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(images/ru.png) no-repeat 0 6px;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Добавляем фоновый рисунок */ 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padding-left: 12px;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Смещаем текст вправо */ } </a:t>
            </a:r>
          </a:p>
          <a:p>
            <a:pPr algn="l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$=".com"] { /*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ссылка заканчивается на .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 */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background: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(images/com.png) no-repeat 0 6px;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padding-left: 12px;}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&lt;/style&gt;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&lt;/head&gt;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 algn="l">
              <a:lnSpc>
                <a:spcPct val="13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&lt;p&gt;&lt;a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="http://www.yandex.com"&gt;Yandex.Com&lt;/a&gt; | </a:t>
            </a:r>
          </a:p>
          <a:p>
            <a:pPr algn="l">
              <a:lnSpc>
                <a:spcPct val="13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&lt;a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="http://www.yandex.ru"&gt;Yandex.Ru&lt;/a&gt;&lt;/p&gt;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260648"/>
            <a:ext cx="8281987" cy="6572568"/>
          </a:xfrm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таблиц CSS состоит из двух частей: </a:t>
            </a:r>
            <a:endParaRPr lang="ru-RU" sz="28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ru-RU" sz="800" b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u-RU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свойство1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свойство2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spcBef>
                <a:spcPct val="0"/>
              </a:spcBef>
              <a:defRPr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0"/>
              </a:spcBef>
              <a:buAutoNum type="arabicPeriod"/>
              <a:defRPr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Селектор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любой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тэг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для которого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just">
              <a:spcBef>
                <a:spcPct val="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деление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задает каким образом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</a:t>
            </a:r>
          </a:p>
          <a:p>
            <a:pPr algn="just">
              <a:spcBef>
                <a:spcPct val="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форматировать. </a:t>
            </a:r>
          </a:p>
          <a:p>
            <a:pPr algn="just">
              <a:spcBef>
                <a:spcPct val="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Определение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состоит 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двух частей: </a:t>
            </a:r>
          </a:p>
          <a:p>
            <a:pPr marL="457200" indent="-457200" algn="just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свойства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значения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973" y="1468628"/>
            <a:ext cx="46799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8961" y="2754503"/>
            <a:ext cx="4371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988840"/>
            <a:ext cx="7201835" cy="287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188640"/>
            <a:ext cx="7272808" cy="4881529"/>
          </a:xfr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>
              <a:spcBef>
                <a:spcPct val="0"/>
              </a:spcBef>
            </a:pPr>
            <a:endParaRPr lang="ru-RU" sz="28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 #0000FF }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селектор. Он представляет собой имя тега &lt;P&gt;.</a:t>
            </a:r>
          </a:p>
          <a:p>
            <a:pPr algn="just">
              <a:spcBef>
                <a:spcPct val="0"/>
              </a:spcBef>
            </a:pPr>
            <a:r>
              <a:rPr lang="ru-RU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свойство (атрибут) стиля. Он задает цвет текста.</a:t>
            </a:r>
          </a:p>
          <a:p>
            <a:pPr algn="just">
              <a:spcBef>
                <a:spcPct val="0"/>
              </a:spcBef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#0000FF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значение атрибута стиля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Оно представляет код синего цвета, записанный в формате RGB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692696"/>
            <a:ext cx="7238379" cy="5055999"/>
          </a:xfr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Правила CSS</a:t>
            </a:r>
          </a:p>
          <a:p>
            <a:pPr algn="just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Несколько параметров можно перечислять через двоеточие, либо задавать отдельно каждый параметр.</a:t>
            </a:r>
          </a:p>
          <a:p>
            <a:pPr algn="just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Если для одного селектора определяются одинаковые атрибуты, но с разными значениями, то использоваться будет тот, что указан в коде последним. </a:t>
            </a:r>
          </a:p>
          <a:p>
            <a:pPr algn="just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 algn="just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Свойства и их значения в CSS не чувствительны к регистру, поэтому их можно набирать как заглавными, так и строчными символами.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7584" y="91928"/>
            <a:ext cx="7381254" cy="6710555"/>
          </a:xfr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Способы связывания документа и таблиц стилей: </a:t>
            </a:r>
            <a:endParaRPr lang="ru-RU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ru-RU" sz="24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Связывание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позволяет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использовать одну таблицу стилей для форматирования многих страниц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Для этого таблица стилей хранится в отдельном файле с расширением CSS. Присоединяется к документам с помощью тэга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задаваемого в разделе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4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sz="24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4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ru-RU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mystyles.css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связываемом файле содержатся наборы правил CSS, определяющих форматирование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8424862" cy="2956579"/>
          </a:xfr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Содержимое файла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mystyles.css</a:t>
            </a:r>
          </a:p>
          <a:p>
            <a:pPr>
              <a:spcBef>
                <a:spcPct val="0"/>
              </a:spcBef>
            </a:pP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 {background-color: #000000; color: #FFFFFF}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{color: #0000FF}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 {color: #00FF00; font-weight: bold}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.attention {color: #FF0000; font-style: italic}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bigtext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{font-size: large}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1600" y="1412776"/>
            <a:ext cx="7128792" cy="4197496"/>
          </a:xfr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Внедрение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позволяет задавать все правила таблицы стилей непосредственно в самом документе в стилевом блоке, ограниченном тэгами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ru-RU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sz="24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{text-transform: uppercase}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{background-color: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lightgray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text-align: center}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10297</TotalTime>
  <Words>1712</Words>
  <Application>Microsoft Office PowerPoint</Application>
  <PresentationFormat>Экран (4:3)</PresentationFormat>
  <Paragraphs>285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Franklin Gothic Book</vt:lpstr>
      <vt:lpstr>Times New Roman</vt:lpstr>
      <vt:lpstr>Wingdings</vt:lpstr>
      <vt:lpstr>Crop</vt:lpstr>
      <vt:lpstr>Каскадные таблицы стилей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Список литературы:</dc:title>
  <dc:creator>Елизова Мария Владимировна</dc:creator>
  <cp:lastModifiedBy>Елизова Мария Владимировна</cp:lastModifiedBy>
  <cp:revision>144</cp:revision>
  <dcterms:created xsi:type="dcterms:W3CDTF">2013-09-04T18:20:55Z</dcterms:created>
  <dcterms:modified xsi:type="dcterms:W3CDTF">2020-12-03T07:59:33Z</dcterms:modified>
</cp:coreProperties>
</file>