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9" r:id="rId2"/>
  </p:sldMasterIdLst>
  <p:notesMasterIdLst>
    <p:notesMasterId r:id="rId20"/>
  </p:notesMasterIdLst>
  <p:sldIdLst>
    <p:sldId id="25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aramond" panose="02020404030301010803" pitchFamily="18" charset="0"/>
      <p:regular r:id="rId27"/>
      <p:bold r:id="rId28"/>
      <p:italic r:id="rId29"/>
      <p:boldItalic r:id="rId30"/>
    </p:embeddedFont>
    <p:embeddedFont>
      <p:font typeface="Lucida Sans Unicode" panose="020B0602030504020204" pitchFamily="3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Курс </a:t>
            </a:r>
            <a:r>
              <a:rPr spc="-10" dirty="0"/>
              <a:t>«Интернет-технологии». Лекция 8. Использование</a:t>
            </a:r>
            <a:r>
              <a:rPr spc="195" dirty="0"/>
              <a:t> </a:t>
            </a:r>
            <a:r>
              <a:rPr spc="-5" dirty="0"/>
              <a:t>CSS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ct val="100000"/>
              </a:lnSpc>
              <a:spcBef>
                <a:spcPts val="4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758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132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9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685800" y="765175"/>
            <a:ext cx="777240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lang="en-US" sz="36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ПОЗИЦИОНИРОВАНИЕ  </a:t>
            </a:r>
            <a:br>
              <a:rPr lang="en-US" sz="36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36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HTML-</a:t>
            </a:r>
            <a:r>
              <a:rPr lang="en-US" sz="3600" b="1" i="0" u="none" dirty="0" err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элементов</a:t>
            </a:r>
            <a:r>
              <a:rPr lang="en-US" sz="36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Web-</a:t>
            </a:r>
            <a:r>
              <a:rPr lang="en-US" sz="3600" b="1" i="0" u="none" dirty="0" err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страницы</a:t>
            </a:r>
            <a:r>
              <a:rPr lang="en-US" sz="40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br>
              <a:rPr lang="en-US" sz="40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4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С  ИСПОЛЬЗОВАНИЕМ</a:t>
            </a:r>
            <a:r>
              <a:rPr lang="en-US" sz="36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CSS-</a:t>
            </a:r>
            <a:r>
              <a:rPr lang="en-US" sz="2400" b="1" i="0" u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СТИЛЕЙ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946319"/>
            <a:ext cx="7787635" cy="14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969263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8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1003553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3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549" y="132570"/>
            <a:ext cx="5643374" cy="78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093" y="1324345"/>
            <a:ext cx="4373898" cy="4373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187" y="1484375"/>
            <a:ext cx="4044950" cy="4044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73726" y="1255902"/>
            <a:ext cx="3283585" cy="4949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#box1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posit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i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o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n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: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a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b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solut</a:t>
            </a:r>
            <a:r>
              <a:rPr sz="1700" b="1" spc="15" dirty="0">
                <a:solidFill>
                  <a:srgbClr val="850000"/>
                </a:solidFill>
                <a:latin typeface="Courier New"/>
                <a:cs typeface="Courier New"/>
              </a:rPr>
              <a:t>e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top:</a:t>
            </a:r>
            <a:r>
              <a:rPr sz="1700" b="1" spc="-1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50px;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left: 50px</a:t>
            </a:r>
            <a:r>
              <a:rPr sz="1700" b="1" spc="-1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#box2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posit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i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o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n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: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a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b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solut</a:t>
            </a:r>
            <a:r>
              <a:rPr sz="1700" b="1" spc="15" dirty="0">
                <a:solidFill>
                  <a:srgbClr val="850000"/>
                </a:solidFill>
                <a:latin typeface="Courier New"/>
                <a:cs typeface="Courier New"/>
              </a:rPr>
              <a:t>e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top:</a:t>
            </a:r>
            <a:r>
              <a:rPr sz="1700" b="1" spc="-1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50px;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right: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50px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#box3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posit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i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o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n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: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a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b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solut</a:t>
            </a:r>
            <a:r>
              <a:rPr sz="1700" b="1" spc="15" dirty="0">
                <a:solidFill>
                  <a:srgbClr val="850000"/>
                </a:solidFill>
                <a:latin typeface="Courier New"/>
                <a:cs typeface="Courier New"/>
              </a:rPr>
              <a:t>e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bottom: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50px;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right: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50px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#box4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posit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i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o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n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: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a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b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solut</a:t>
            </a:r>
            <a:r>
              <a:rPr sz="1700" b="1" spc="15" dirty="0">
                <a:solidFill>
                  <a:srgbClr val="850000"/>
                </a:solidFill>
                <a:latin typeface="Courier New"/>
                <a:cs typeface="Courier New"/>
              </a:rPr>
              <a:t>e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bottom: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50px;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left: 50px</a:t>
            </a:r>
            <a:r>
              <a:rPr sz="1700" b="1" spc="1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967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5943" y="274279"/>
            <a:ext cx="6998208" cy="33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2960" y="801207"/>
            <a:ext cx="7543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Использование </a:t>
            </a:r>
            <a:r>
              <a:rPr sz="2000" b="1" spc="-5" dirty="0">
                <a:latin typeface="Calibri"/>
                <a:cs typeface="Calibri"/>
              </a:rPr>
              <a:t>многослойности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0" dirty="0"/>
              <a:t>обусловлено</a:t>
            </a:r>
          </a:p>
          <a:p>
            <a:pPr marL="12700" marR="5080">
              <a:lnSpc>
                <a:spcPct val="100000"/>
              </a:lnSpc>
            </a:pPr>
            <a:r>
              <a:rPr sz="2000" spc="-5" dirty="0"/>
              <a:t>возможностью «наслоения» </a:t>
            </a:r>
            <a:r>
              <a:rPr sz="2000" spc="-15" dirty="0"/>
              <a:t>элементов </a:t>
            </a:r>
            <a:r>
              <a:rPr sz="2000" dirty="0"/>
              <a:t>с </a:t>
            </a:r>
            <a:r>
              <a:rPr sz="2000" spc="-10" dirty="0"/>
              <a:t>учетом </a:t>
            </a:r>
            <a:r>
              <a:rPr sz="2000" spc="-5" dirty="0"/>
              <a:t>принципов  позиционирования </a:t>
            </a:r>
            <a:r>
              <a:rPr sz="2000" dirty="0"/>
              <a:t>в</a:t>
            </a:r>
            <a:r>
              <a:rPr sz="2000" spc="20" dirty="0"/>
              <a:t> </a:t>
            </a:r>
            <a:r>
              <a:rPr sz="2000" spc="-5" dirty="0"/>
              <a:t>CSS.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540" y="2077973"/>
            <a:ext cx="7507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Порядок </a:t>
            </a:r>
            <a:r>
              <a:rPr sz="2400" spc="-5" dirty="0">
                <a:latin typeface="Calibri"/>
                <a:cs typeface="Calibri"/>
              </a:rPr>
              <a:t>перекрытия </a:t>
            </a:r>
            <a:r>
              <a:rPr sz="2400" spc="-15" dirty="0">
                <a:latin typeface="Calibri"/>
                <a:cs typeface="Calibri"/>
              </a:rPr>
              <a:t>элементов </a:t>
            </a:r>
            <a:r>
              <a:rPr sz="2400" spc="-5" dirty="0">
                <a:latin typeface="Calibri"/>
                <a:cs typeface="Calibri"/>
              </a:rPr>
              <a:t>друг </a:t>
            </a:r>
            <a:r>
              <a:rPr sz="2400" spc="-10" dirty="0">
                <a:latin typeface="Calibri"/>
                <a:cs typeface="Calibri"/>
              </a:rPr>
              <a:t>другом реализуется  </a:t>
            </a:r>
            <a:r>
              <a:rPr sz="2400" dirty="0">
                <a:latin typeface="Calibri"/>
                <a:cs typeface="Calibri"/>
              </a:rPr>
              <a:t>с </a:t>
            </a:r>
            <a:r>
              <a:rPr sz="2400" spc="-5" dirty="0">
                <a:latin typeface="Calibri"/>
                <a:cs typeface="Calibri"/>
              </a:rPr>
              <a:t>помощью </a:t>
            </a:r>
            <a:r>
              <a:rPr sz="2400" dirty="0">
                <a:latin typeface="Calibri"/>
                <a:cs typeface="Calibri"/>
              </a:rPr>
              <a:t>свойства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912DF"/>
                </a:solidFill>
                <a:latin typeface="Calibri"/>
                <a:cs typeface="Calibri"/>
              </a:rPr>
              <a:t>z-index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9035" y="3140925"/>
            <a:ext cx="5531231" cy="2952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4210" y="3136163"/>
            <a:ext cx="5541010" cy="2962275"/>
          </a:xfrm>
          <a:custGeom>
            <a:avLst/>
            <a:gdLst/>
            <a:ahLst/>
            <a:cxnLst/>
            <a:rect l="l" t="t" r="r" b="b"/>
            <a:pathLst>
              <a:path w="5541009" h="2962275">
                <a:moveTo>
                  <a:pt x="0" y="2961894"/>
                </a:moveTo>
                <a:lnTo>
                  <a:pt x="5540755" y="2961894"/>
                </a:lnTo>
                <a:lnTo>
                  <a:pt x="5540755" y="0"/>
                </a:lnTo>
                <a:lnTo>
                  <a:pt x="0" y="0"/>
                </a:lnTo>
                <a:lnTo>
                  <a:pt x="0" y="29618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306" y="3351286"/>
            <a:ext cx="2682250" cy="203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79" y="3311652"/>
            <a:ext cx="2691384" cy="2164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762" y="3356990"/>
            <a:ext cx="2585085" cy="1939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762" y="3356990"/>
            <a:ext cx="2585085" cy="1939289"/>
          </a:xfrm>
          <a:prstGeom prst="rect">
            <a:avLst/>
          </a:prstGeom>
          <a:ln w="9525">
            <a:solidFill>
              <a:srgbClr val="2CA1B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331470">
              <a:lnSpc>
                <a:spcPct val="100000"/>
              </a:lnSpc>
              <a:spcBef>
                <a:spcPts val="240"/>
              </a:spcBef>
            </a:pPr>
            <a:r>
              <a:rPr sz="2000" spc="-15" dirty="0">
                <a:latin typeface="Calibri"/>
                <a:cs typeface="Calibri"/>
              </a:rPr>
              <a:t>Элемент </a:t>
            </a:r>
            <a:r>
              <a:rPr sz="2000" dirty="0">
                <a:latin typeface="Calibri"/>
                <a:cs typeface="Calibri"/>
              </a:rPr>
              <a:t>с </a:t>
            </a:r>
            <a:r>
              <a:rPr sz="2000" spc="-10" dirty="0">
                <a:latin typeface="Calibri"/>
                <a:cs typeface="Calibri"/>
              </a:rPr>
              <a:t>большим  </a:t>
            </a:r>
            <a:r>
              <a:rPr sz="2000" spc="-5" dirty="0">
                <a:latin typeface="Calibri"/>
                <a:cs typeface="Calibri"/>
              </a:rPr>
              <a:t>значением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этого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свойства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перекрывает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элемент </a:t>
            </a:r>
            <a:r>
              <a:rPr sz="2000" b="1" dirty="0">
                <a:latin typeface="Calibri"/>
                <a:cs typeface="Calibri"/>
              </a:rPr>
              <a:t>с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меньшим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номером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74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946319"/>
            <a:ext cx="7787635" cy="14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969263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8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1003553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3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1994" y="132570"/>
            <a:ext cx="6161533" cy="78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927" y="1261835"/>
            <a:ext cx="2441448" cy="556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" y="1208532"/>
            <a:ext cx="2682240" cy="74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555" y="1268704"/>
            <a:ext cx="2347468" cy="461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1555" y="1335364"/>
            <a:ext cx="2347595" cy="395620"/>
          </a:xfrm>
          <a:prstGeom prst="rect">
            <a:avLst/>
          </a:prstGeom>
          <a:ln w="9525">
            <a:solidFill>
              <a:srgbClr val="2CA1B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position: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relative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4370" y="1845309"/>
            <a:ext cx="8140700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0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Позиция </a:t>
            </a:r>
            <a:r>
              <a:rPr sz="2400" spc="-10" dirty="0">
                <a:latin typeface="Calibri"/>
                <a:cs typeface="Calibri"/>
              </a:rPr>
              <a:t>элемента, размещаемого </a:t>
            </a:r>
            <a:r>
              <a:rPr sz="2400" spc="-15" dirty="0">
                <a:latin typeface="Calibri"/>
                <a:cs typeface="Calibri"/>
              </a:rPr>
              <a:t>относительно,  </a:t>
            </a:r>
            <a:r>
              <a:rPr sz="2400" spc="-10" dirty="0">
                <a:latin typeface="Calibri"/>
                <a:cs typeface="Calibri"/>
              </a:rPr>
              <a:t>рассчитывается </a:t>
            </a:r>
            <a:r>
              <a:rPr sz="2400" b="1" spc="-5" dirty="0">
                <a:latin typeface="Calibri"/>
                <a:cs typeface="Calibri"/>
              </a:rPr>
              <a:t>относительно </a:t>
            </a:r>
            <a:r>
              <a:rPr sz="2400" b="1" spc="-10" dirty="0">
                <a:latin typeface="Calibri"/>
                <a:cs typeface="Calibri"/>
              </a:rPr>
              <a:t>его </a:t>
            </a:r>
            <a:r>
              <a:rPr sz="2400" b="1" spc="-5" dirty="0">
                <a:latin typeface="Calibri"/>
                <a:cs typeface="Calibri"/>
              </a:rPr>
              <a:t>оригинальной позиции </a:t>
            </a:r>
            <a:r>
              <a:rPr sz="2400" dirty="0">
                <a:latin typeface="Calibri"/>
                <a:cs typeface="Calibri"/>
              </a:rPr>
              <a:t>в  </a:t>
            </a:r>
            <a:r>
              <a:rPr sz="2400" spc="-10" dirty="0">
                <a:latin typeface="Calibri"/>
                <a:cs typeface="Calibri"/>
              </a:rPr>
              <a:t>документе.</a:t>
            </a:r>
            <a:endParaRPr sz="2400">
              <a:latin typeface="Calibri"/>
              <a:cs typeface="Calibri"/>
            </a:endParaRPr>
          </a:p>
          <a:p>
            <a:pPr marL="12700" marR="5937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alibri"/>
                <a:cs typeface="Calibri"/>
              </a:rPr>
              <a:t>Задание </a:t>
            </a:r>
            <a:r>
              <a:rPr sz="2400" spc="-5" dirty="0">
                <a:latin typeface="Calibri"/>
                <a:cs typeface="Calibri"/>
              </a:rPr>
              <a:t>параметров </a:t>
            </a:r>
            <a:r>
              <a:rPr sz="2400" b="1" spc="-5" dirty="0">
                <a:latin typeface="Calibri"/>
                <a:cs typeface="Calibri"/>
              </a:rPr>
              <a:t>left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spc="-10" dirty="0">
                <a:latin typeface="Calibri"/>
                <a:cs typeface="Calibri"/>
              </a:rPr>
              <a:t>right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b="1" spc="-10" dirty="0">
                <a:latin typeface="Calibri"/>
                <a:cs typeface="Calibri"/>
              </a:rPr>
              <a:t>top </a:t>
            </a:r>
            <a:r>
              <a:rPr sz="2400" dirty="0">
                <a:latin typeface="Calibri"/>
                <a:cs typeface="Calibri"/>
              </a:rPr>
              <a:t>и </a:t>
            </a:r>
            <a:r>
              <a:rPr sz="2400" b="1" spc="-10" dirty="0">
                <a:latin typeface="Calibri"/>
                <a:cs typeface="Calibri"/>
              </a:rPr>
              <a:t>bottom </a:t>
            </a:r>
            <a:r>
              <a:rPr sz="2400" spc="-5" dirty="0">
                <a:latin typeface="Calibri"/>
                <a:cs typeface="Calibri"/>
              </a:rPr>
              <a:t>указывает </a:t>
            </a:r>
            <a:r>
              <a:rPr sz="2400" dirty="0">
                <a:latin typeface="Calibri"/>
                <a:cs typeface="Calibri"/>
              </a:rPr>
              <a:t>на  </a:t>
            </a:r>
            <a:r>
              <a:rPr sz="2400" spc="-10" dirty="0">
                <a:latin typeface="Calibri"/>
                <a:cs typeface="Calibri"/>
              </a:rPr>
              <a:t>отступы от соседнего (предыдущего)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элемента.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alibri"/>
                <a:cs typeface="Calibri"/>
              </a:rPr>
              <a:t>Особенности:</a:t>
            </a:r>
            <a:endParaRPr sz="2400">
              <a:latin typeface="Calibri"/>
              <a:cs typeface="Calibri"/>
            </a:endParaRPr>
          </a:p>
          <a:p>
            <a:pPr marL="469900" marR="282575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Относительное </a:t>
            </a:r>
            <a:r>
              <a:rPr sz="2000" dirty="0">
                <a:latin typeface="Calibri"/>
                <a:cs typeface="Calibri"/>
              </a:rPr>
              <a:t>позиционирование </a:t>
            </a:r>
            <a:r>
              <a:rPr sz="2000" spc="-10" dirty="0">
                <a:latin typeface="Calibri"/>
                <a:cs typeface="Calibri"/>
              </a:rPr>
              <a:t>также допускает </a:t>
            </a:r>
            <a:r>
              <a:rPr sz="2000" b="1" spc="-5" dirty="0">
                <a:latin typeface="Calibri"/>
                <a:cs typeface="Calibri"/>
              </a:rPr>
              <a:t>использование  z-index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чаще </a:t>
            </a:r>
            <a:r>
              <a:rPr sz="2000" dirty="0">
                <a:latin typeface="Calibri"/>
                <a:cs typeface="Calibri"/>
              </a:rPr>
              <a:t>в </a:t>
            </a:r>
            <a:r>
              <a:rPr sz="2000" spc="-5" dirty="0">
                <a:latin typeface="Calibri"/>
                <a:cs typeface="Calibri"/>
              </a:rPr>
              <a:t>сего </a:t>
            </a:r>
            <a:r>
              <a:rPr sz="2000" dirty="0">
                <a:latin typeface="Calibri"/>
                <a:cs typeface="Calibri"/>
              </a:rPr>
              <a:t>– при </a:t>
            </a:r>
            <a:r>
              <a:rPr sz="2000" spc="-5" dirty="0">
                <a:latin typeface="Calibri"/>
                <a:cs typeface="Calibri"/>
              </a:rPr>
              <a:t>сочетании абсолютно </a:t>
            </a:r>
            <a:r>
              <a:rPr sz="2000" dirty="0">
                <a:latin typeface="Calibri"/>
                <a:cs typeface="Calibri"/>
              </a:rPr>
              <a:t>и </a:t>
            </a:r>
            <a:r>
              <a:rPr sz="2000" spc="-10" dirty="0">
                <a:latin typeface="Calibri"/>
                <a:cs typeface="Calibri"/>
              </a:rPr>
              <a:t>относительно  расположенных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элементов.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ct val="100499"/>
              </a:lnSpc>
              <a:spcBef>
                <a:spcPts val="11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Все </a:t>
            </a:r>
            <a:r>
              <a:rPr sz="2000" b="1" spc="-5" dirty="0">
                <a:latin typeface="Calibri"/>
                <a:cs typeface="Calibri"/>
              </a:rPr>
              <a:t>дочерние </a:t>
            </a:r>
            <a:r>
              <a:rPr sz="2000" b="1" spc="-10" dirty="0">
                <a:latin typeface="Calibri"/>
                <a:cs typeface="Calibri"/>
              </a:rPr>
              <a:t>элементы </a:t>
            </a:r>
            <a:r>
              <a:rPr sz="2000" spc="-10" dirty="0">
                <a:latin typeface="Calibri"/>
                <a:cs typeface="Calibri"/>
              </a:rPr>
              <a:t>относительно </a:t>
            </a:r>
            <a:r>
              <a:rPr sz="2000" spc="-5" dirty="0">
                <a:latin typeface="Calibri"/>
                <a:cs typeface="Calibri"/>
              </a:rPr>
              <a:t>позиционированного </a:t>
            </a:r>
            <a:r>
              <a:rPr sz="2000" spc="-10" dirty="0">
                <a:latin typeface="Calibri"/>
                <a:cs typeface="Calibri"/>
              </a:rPr>
              <a:t>элемента  </a:t>
            </a:r>
            <a:r>
              <a:rPr sz="2000" spc="-5" dirty="0">
                <a:latin typeface="Calibri"/>
                <a:cs typeface="Calibri"/>
              </a:rPr>
              <a:t>могут </a:t>
            </a:r>
            <a:r>
              <a:rPr sz="2000" dirty="0">
                <a:latin typeface="Calibri"/>
                <a:cs typeface="Calibri"/>
              </a:rPr>
              <a:t>быть </a:t>
            </a:r>
            <a:r>
              <a:rPr sz="2000" b="1" spc="-5" dirty="0">
                <a:latin typeface="Calibri"/>
                <a:cs typeface="Calibri"/>
              </a:rPr>
              <a:t>позиционированы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абсолютно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310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0105" y="3717035"/>
            <a:ext cx="4730496" cy="270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2" y="946319"/>
            <a:ext cx="7787635" cy="14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969263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8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437" y="1003553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3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994" y="132570"/>
            <a:ext cx="6161533" cy="787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1329" y="4171010"/>
            <a:ext cx="31375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 algn="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Родительский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элемент </a:t>
            </a:r>
            <a:r>
              <a:rPr sz="2400" spc="-5" dirty="0">
                <a:latin typeface="Calibri"/>
                <a:cs typeface="Calibri"/>
              </a:rPr>
              <a:t> имеет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относительное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п</a:t>
            </a:r>
            <a:r>
              <a:rPr sz="2400" b="1" dirty="0">
                <a:latin typeface="Calibri"/>
                <a:cs typeface="Calibri"/>
              </a:rPr>
              <a:t>оз</a:t>
            </a:r>
            <a:r>
              <a:rPr sz="2400" b="1" spc="-10" dirty="0">
                <a:latin typeface="Calibri"/>
                <a:cs typeface="Calibri"/>
              </a:rPr>
              <a:t>и</a:t>
            </a:r>
            <a:r>
              <a:rPr sz="2400" b="1" dirty="0">
                <a:latin typeface="Calibri"/>
                <a:cs typeface="Calibri"/>
              </a:rPr>
              <a:t>ц</a:t>
            </a:r>
            <a:r>
              <a:rPr sz="2400" b="1" spc="-10" dirty="0">
                <a:latin typeface="Calibri"/>
                <a:cs typeface="Calibri"/>
              </a:rPr>
              <a:t>и</a:t>
            </a:r>
            <a:r>
              <a:rPr sz="2400" b="1" dirty="0">
                <a:latin typeface="Calibri"/>
                <a:cs typeface="Calibri"/>
              </a:rPr>
              <a:t>онирование</a:t>
            </a:r>
            <a:r>
              <a:rPr sz="2400" dirty="0">
                <a:latin typeface="Calibri"/>
                <a:cs typeface="Calibri"/>
              </a:rPr>
              <a:t>,  </a:t>
            </a:r>
            <a:r>
              <a:rPr sz="2400" spc="-10" dirty="0">
                <a:latin typeface="Calibri"/>
                <a:cs typeface="Calibri"/>
              </a:rPr>
              <a:t>дочерние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абсолютное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5589" y="2017548"/>
            <a:ext cx="339979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9259" algn="r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Родительский</a:t>
            </a:r>
            <a:r>
              <a:rPr sz="2400" spc="-55" dirty="0"/>
              <a:t> </a:t>
            </a:r>
            <a:r>
              <a:rPr sz="2400" spc="-15" dirty="0"/>
              <a:t>элемент </a:t>
            </a:r>
            <a:r>
              <a:rPr sz="2400" spc="-5" dirty="0"/>
              <a:t> имеет</a:t>
            </a:r>
            <a:r>
              <a:rPr sz="2400" spc="-25" dirty="0"/>
              <a:t> </a:t>
            </a:r>
            <a:r>
              <a:rPr sz="2400" b="1" spc="-5" dirty="0">
                <a:latin typeface="Calibri"/>
                <a:cs typeface="Calibri"/>
              </a:rPr>
              <a:t>статическое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(static)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п</a:t>
            </a:r>
            <a:r>
              <a:rPr sz="1800" b="1" dirty="0">
                <a:latin typeface="Calibri"/>
                <a:cs typeface="Calibri"/>
              </a:rPr>
              <a:t>оз</a:t>
            </a:r>
            <a:r>
              <a:rPr sz="1800" b="1" spc="-10" dirty="0">
                <a:latin typeface="Calibri"/>
                <a:cs typeface="Calibri"/>
              </a:rPr>
              <a:t>и</a:t>
            </a:r>
            <a:r>
              <a:rPr sz="1800" b="1" dirty="0">
                <a:latin typeface="Calibri"/>
                <a:cs typeface="Calibri"/>
              </a:rPr>
              <a:t>ц</a:t>
            </a:r>
            <a:r>
              <a:rPr sz="1800" b="1" spc="-10" dirty="0">
                <a:latin typeface="Calibri"/>
                <a:cs typeface="Calibri"/>
              </a:rPr>
              <a:t>и</a:t>
            </a:r>
            <a:r>
              <a:rPr sz="1800" b="1" dirty="0">
                <a:latin typeface="Calibri"/>
                <a:cs typeface="Calibri"/>
              </a:rPr>
              <a:t>онировани</a:t>
            </a:r>
            <a:r>
              <a:rPr sz="1800" b="1" spc="5" dirty="0">
                <a:latin typeface="Calibri"/>
                <a:cs typeface="Calibri"/>
              </a:rPr>
              <a:t>е</a:t>
            </a:r>
            <a:r>
              <a:rPr sz="2400" dirty="0"/>
              <a:t>,  </a:t>
            </a:r>
            <a:r>
              <a:rPr sz="2400" spc="-10" dirty="0"/>
              <a:t>дочерние </a:t>
            </a:r>
            <a:r>
              <a:rPr sz="2400" dirty="0"/>
              <a:t>–</a:t>
            </a:r>
            <a:r>
              <a:rPr sz="2400" spc="-35" dirty="0"/>
              <a:t> </a:t>
            </a:r>
            <a:r>
              <a:rPr sz="2400" spc="-10" dirty="0"/>
              <a:t>абсолютное.</a:t>
            </a:r>
          </a:p>
        </p:txBody>
      </p:sp>
      <p:sp>
        <p:nvSpPr>
          <p:cNvPr id="10" name="object 10"/>
          <p:cNvSpPr/>
          <p:nvPr/>
        </p:nvSpPr>
        <p:spPr>
          <a:xfrm>
            <a:off x="4211954" y="1206119"/>
            <a:ext cx="4608576" cy="2709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7255" y="1201419"/>
            <a:ext cx="4618355" cy="2719705"/>
          </a:xfrm>
          <a:custGeom>
            <a:avLst/>
            <a:gdLst/>
            <a:ahLst/>
            <a:cxnLst/>
            <a:rect l="l" t="t" r="r" b="b"/>
            <a:pathLst>
              <a:path w="4618355" h="2719704">
                <a:moveTo>
                  <a:pt x="0" y="2719450"/>
                </a:moveTo>
                <a:lnTo>
                  <a:pt x="4618101" y="2719450"/>
                </a:lnTo>
                <a:lnTo>
                  <a:pt x="4618101" y="0"/>
                </a:lnTo>
                <a:lnTo>
                  <a:pt x="0" y="0"/>
                </a:lnTo>
                <a:lnTo>
                  <a:pt x="0" y="27194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46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1073" y="274320"/>
            <a:ext cx="5638802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437" y="1003390"/>
            <a:ext cx="798652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Элемент может </a:t>
            </a:r>
            <a:r>
              <a:rPr sz="2400" b="1" spc="-5" dirty="0">
                <a:latin typeface="Calibri"/>
                <a:cs typeface="Calibri"/>
              </a:rPr>
              <a:t>выравниваться </a:t>
            </a:r>
            <a:r>
              <a:rPr sz="2400" b="1" dirty="0">
                <a:latin typeface="Calibri"/>
                <a:cs typeface="Calibri"/>
              </a:rPr>
              <a:t>вправо </a:t>
            </a:r>
            <a:r>
              <a:rPr sz="2400" b="1" spc="-5" dirty="0">
                <a:latin typeface="Calibri"/>
                <a:cs typeface="Calibri"/>
              </a:rPr>
              <a:t>или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влево</a:t>
            </a:r>
          </a:p>
          <a:p>
            <a:pPr marL="12700">
              <a:lnSpc>
                <a:spcPct val="100000"/>
              </a:lnSpc>
              <a:tabLst>
                <a:tab pos="3563620" algn="l"/>
              </a:tabLst>
            </a:pPr>
            <a:r>
              <a:rPr sz="2400" dirty="0"/>
              <a:t>с </a:t>
            </a:r>
            <a:r>
              <a:rPr sz="2400" spc="-5" dirty="0"/>
              <a:t>помощью </a:t>
            </a:r>
            <a:r>
              <a:rPr sz="2400" dirty="0"/>
              <a:t>свойства</a:t>
            </a:r>
            <a:r>
              <a:rPr sz="2400" spc="-5" dirty="0"/>
              <a:t> </a:t>
            </a:r>
            <a:r>
              <a:rPr sz="2400" b="1" spc="-10" dirty="0">
                <a:solidFill>
                  <a:srgbClr val="3912DF"/>
                </a:solidFill>
                <a:latin typeface="Calibri"/>
                <a:cs typeface="Calibri"/>
              </a:rPr>
              <a:t>float</a:t>
            </a:r>
            <a:r>
              <a:rPr sz="2400" spc="-10" dirty="0"/>
              <a:t>.	Допустимые</a:t>
            </a:r>
            <a:r>
              <a:rPr sz="2400" spc="-25" dirty="0"/>
              <a:t> </a:t>
            </a:r>
            <a:r>
              <a:rPr sz="2400" dirty="0"/>
              <a:t>значения: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971548"/>
            <a:ext cx="8103234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left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выравнивает </a:t>
            </a:r>
            <a:r>
              <a:rPr sz="2000" spc="-10" dirty="0">
                <a:latin typeface="Calibri"/>
                <a:cs typeface="Calibri"/>
              </a:rPr>
              <a:t>элемент </a:t>
            </a:r>
            <a:r>
              <a:rPr sz="2000" dirty="0">
                <a:latin typeface="Calibri"/>
                <a:cs typeface="Calibri"/>
              </a:rPr>
              <a:t>по </a:t>
            </a:r>
            <a:r>
              <a:rPr sz="2000" spc="-5" dirty="0">
                <a:latin typeface="Calibri"/>
                <a:cs typeface="Calibri"/>
              </a:rPr>
              <a:t>левому краю, </a:t>
            </a:r>
            <a:r>
              <a:rPr sz="2000" dirty="0">
                <a:latin typeface="Calibri"/>
                <a:cs typeface="Calibri"/>
              </a:rPr>
              <a:t>а все </a:t>
            </a:r>
            <a:r>
              <a:rPr sz="2000" spc="-5" dirty="0">
                <a:latin typeface="Calibri"/>
                <a:cs typeface="Calibri"/>
              </a:rPr>
              <a:t>остальные </a:t>
            </a:r>
            <a:r>
              <a:rPr sz="2000" spc="-10" dirty="0">
                <a:latin typeface="Calibri"/>
                <a:cs typeface="Calibri"/>
              </a:rPr>
              <a:t>элементы  обтекают его </a:t>
            </a:r>
            <a:r>
              <a:rPr sz="2000" dirty="0">
                <a:latin typeface="Calibri"/>
                <a:cs typeface="Calibri"/>
              </a:rPr>
              <a:t>по правой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стороне.</a:t>
            </a:r>
            <a:endParaRPr sz="2000">
              <a:latin typeface="Calibri"/>
              <a:cs typeface="Calibri"/>
            </a:endParaRPr>
          </a:p>
          <a:p>
            <a:pPr marL="355600" marR="8591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right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выравнивает </a:t>
            </a:r>
            <a:r>
              <a:rPr sz="2000" spc="-10" dirty="0">
                <a:latin typeface="Calibri"/>
                <a:cs typeface="Calibri"/>
              </a:rPr>
              <a:t>элемент </a:t>
            </a:r>
            <a:r>
              <a:rPr sz="2000" dirty="0">
                <a:latin typeface="Calibri"/>
                <a:cs typeface="Calibri"/>
              </a:rPr>
              <a:t>по правому краю, а все </a:t>
            </a:r>
            <a:r>
              <a:rPr sz="2000" spc="-5" dirty="0">
                <a:latin typeface="Calibri"/>
                <a:cs typeface="Calibri"/>
              </a:rPr>
              <a:t>остальные  </a:t>
            </a:r>
            <a:r>
              <a:rPr sz="2000" spc="-10" dirty="0">
                <a:latin typeface="Calibri"/>
                <a:cs typeface="Calibri"/>
              </a:rPr>
              <a:t>элементы обтекают его </a:t>
            </a:r>
            <a:r>
              <a:rPr sz="2000" dirty="0">
                <a:latin typeface="Calibri"/>
                <a:cs typeface="Calibri"/>
              </a:rPr>
              <a:t>по </a:t>
            </a:r>
            <a:r>
              <a:rPr sz="2000" spc="-5" dirty="0">
                <a:latin typeface="Calibri"/>
                <a:cs typeface="Calibri"/>
              </a:rPr>
              <a:t>левой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стороне.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none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обтекание элемента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задается.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3397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Фактически, </a:t>
            </a:r>
            <a:r>
              <a:rPr sz="2000" spc="-15" dirty="0">
                <a:latin typeface="Calibri"/>
                <a:cs typeface="Calibri"/>
              </a:rPr>
              <a:t>это </a:t>
            </a:r>
            <a:r>
              <a:rPr sz="2000" dirty="0">
                <a:latin typeface="Calibri"/>
                <a:cs typeface="Calibri"/>
              </a:rPr>
              <a:t>свойство  </a:t>
            </a:r>
            <a:r>
              <a:rPr sz="2000" spc="-10" dirty="0">
                <a:latin typeface="Calibri"/>
                <a:cs typeface="Calibri"/>
              </a:rPr>
              <a:t>реализует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обтекание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элементов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75176" y="3555491"/>
            <a:ext cx="4792980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327" y="3747604"/>
            <a:ext cx="4409059" cy="241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1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1073" y="274320"/>
            <a:ext cx="5638802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36388" y="1251253"/>
          <a:ext cx="3578858" cy="763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414">
                <a:tc>
                  <a:txBody>
                    <a:bodyPr/>
                    <a:lstStyle/>
                    <a:p>
                      <a:pPr marR="25400" algn="ctr">
                        <a:lnSpc>
                          <a:spcPts val="1760"/>
                        </a:lnSpc>
                      </a:pP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760"/>
                        </a:lnSpc>
                      </a:pP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"c</a:t>
                      </a:r>
                      <a:r>
                        <a:rPr sz="1700" b="1" spc="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700" b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n1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60"/>
                        </a:lnSpc>
                      </a:pP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/di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v&gt;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34">
                <a:tc>
                  <a:txBody>
                    <a:bodyPr/>
                    <a:lstStyle/>
                    <a:p>
                      <a:pPr marR="25400" algn="ctr">
                        <a:lnSpc>
                          <a:spcPts val="1814"/>
                        </a:lnSpc>
                      </a:pP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814"/>
                        </a:lnSpc>
                      </a:pP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lumn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/d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14">
                <a:tc>
                  <a:txBody>
                    <a:bodyPr/>
                    <a:lstStyle/>
                    <a:p>
                      <a:pPr marR="25400" algn="ctr">
                        <a:lnSpc>
                          <a:spcPts val="1814"/>
                        </a:lnSpc>
                      </a:pP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814"/>
                        </a:lnSpc>
                      </a:pP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lumn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/d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v&gt;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155438" y="2497912"/>
            <a:ext cx="250190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#column1</a:t>
            </a:r>
            <a:r>
              <a:rPr sz="1700" b="1" spc="-1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float:</a:t>
            </a:r>
            <a:r>
              <a:rPr sz="1700" b="1" spc="-6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left;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width:</a:t>
            </a:r>
            <a:r>
              <a:rPr sz="1700" b="1" spc="-1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33%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#column2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float:</a:t>
            </a:r>
            <a:r>
              <a:rPr sz="1700" b="1" spc="-6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left;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width:</a:t>
            </a:r>
            <a:r>
              <a:rPr sz="1700" b="1" spc="-1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33%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#column3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float:</a:t>
            </a:r>
            <a:r>
              <a:rPr sz="1700" b="1" spc="-6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left; 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width:</a:t>
            </a:r>
            <a:r>
              <a:rPr sz="1700" b="1" spc="-1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33%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32688"/>
            <a:ext cx="4835652" cy="499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959" y="1124800"/>
            <a:ext cx="4464050" cy="4608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90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1073" y="274320"/>
            <a:ext cx="5638802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1732" y="1276453"/>
            <a:ext cx="78174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Поскольку </a:t>
            </a:r>
            <a:r>
              <a:rPr sz="2400" dirty="0"/>
              <a:t>есть </a:t>
            </a:r>
            <a:r>
              <a:rPr sz="2400" spc="-5" dirty="0"/>
              <a:t>свойство, задающее </a:t>
            </a:r>
            <a:r>
              <a:rPr sz="2400" spc="-10" dirty="0"/>
              <a:t>обтекание элемента,</a:t>
            </a:r>
            <a:r>
              <a:rPr sz="2400" spc="-15" dirty="0"/>
              <a:t> </a:t>
            </a:r>
            <a:r>
              <a:rPr sz="2400" spc="-20" dirty="0"/>
              <a:t>то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716282" y="1773019"/>
            <a:ext cx="8357380" cy="4127412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pc="-15" dirty="0"/>
              <a:t>должно </a:t>
            </a:r>
            <a:r>
              <a:rPr spc="-5" dirty="0"/>
              <a:t>быть </a:t>
            </a:r>
            <a:r>
              <a:rPr dirty="0"/>
              <a:t>и свойство </a:t>
            </a:r>
            <a:r>
              <a:rPr spc="-10" dirty="0"/>
              <a:t>его</a:t>
            </a:r>
            <a:r>
              <a:rPr spc="-40" dirty="0"/>
              <a:t> </a:t>
            </a:r>
            <a:r>
              <a:rPr spc="-5" dirty="0"/>
              <a:t>запрещающее.</a:t>
            </a:r>
          </a:p>
          <a:p>
            <a:pPr marL="12700" marR="5080">
              <a:lnSpc>
                <a:spcPct val="100499"/>
              </a:lnSpc>
              <a:spcBef>
                <a:spcPts val="1755"/>
              </a:spcBef>
            </a:pPr>
            <a:r>
              <a:rPr spc="-10" dirty="0"/>
              <a:t>Это </a:t>
            </a:r>
            <a:r>
              <a:rPr dirty="0"/>
              <a:t>свойство </a:t>
            </a:r>
            <a:r>
              <a:rPr sz="2800" b="1" spc="-5" dirty="0">
                <a:solidFill>
                  <a:srgbClr val="3912DF"/>
                </a:solidFill>
                <a:latin typeface="Calibri"/>
                <a:cs typeface="Calibri"/>
              </a:rPr>
              <a:t>clear</a:t>
            </a:r>
            <a:r>
              <a:rPr spc="-5" dirty="0"/>
              <a:t>, </a:t>
            </a:r>
            <a:r>
              <a:rPr spc="-20" dirty="0"/>
              <a:t>которое </a:t>
            </a:r>
            <a:r>
              <a:rPr spc="-15" dirty="0"/>
              <a:t>может </a:t>
            </a:r>
            <a:r>
              <a:rPr spc="-5" dirty="0"/>
              <a:t>принимать </a:t>
            </a:r>
            <a:r>
              <a:rPr dirty="0"/>
              <a:t>значения </a:t>
            </a:r>
            <a:r>
              <a:rPr b="1" spc="-5" dirty="0">
                <a:latin typeface="Calibri"/>
                <a:cs typeface="Calibri"/>
              </a:rPr>
              <a:t>left</a:t>
            </a:r>
            <a:r>
              <a:rPr spc="-5" dirty="0"/>
              <a:t>,  </a:t>
            </a:r>
            <a:r>
              <a:rPr b="1" spc="-10" dirty="0">
                <a:latin typeface="Calibri"/>
                <a:cs typeface="Calibri"/>
              </a:rPr>
              <a:t>right</a:t>
            </a:r>
            <a:r>
              <a:rPr spc="-10" dirty="0"/>
              <a:t>, </a:t>
            </a:r>
            <a:r>
              <a:rPr b="1" dirty="0">
                <a:latin typeface="Calibri"/>
                <a:cs typeface="Calibri"/>
              </a:rPr>
              <a:t>both </a:t>
            </a:r>
            <a:r>
              <a:rPr dirty="0"/>
              <a:t>и </a:t>
            </a:r>
            <a:r>
              <a:rPr b="1" spc="-5" dirty="0">
                <a:latin typeface="Calibri"/>
                <a:cs typeface="Calibri"/>
              </a:rPr>
              <a:t>none</a:t>
            </a:r>
            <a:r>
              <a:rPr spc="-5" dirty="0"/>
              <a:t>, соответственно </a:t>
            </a:r>
            <a:r>
              <a:rPr dirty="0"/>
              <a:t>задающие </a:t>
            </a:r>
            <a:r>
              <a:rPr spc="-10" dirty="0"/>
              <a:t>стороны, </a:t>
            </a:r>
            <a:r>
              <a:rPr spc="-20" dirty="0"/>
              <a:t>которые  </a:t>
            </a:r>
            <a:r>
              <a:rPr spc="-15" dirty="0"/>
              <a:t>блокируются </a:t>
            </a:r>
            <a:r>
              <a:rPr spc="-5" dirty="0"/>
              <a:t>для</a:t>
            </a:r>
            <a:r>
              <a:rPr spc="-10" dirty="0"/>
              <a:t> обтекания.</a:t>
            </a:r>
            <a:endParaRPr sz="2800" dirty="0">
              <a:latin typeface="Calibri"/>
              <a:cs typeface="Calibri"/>
            </a:endParaRPr>
          </a:p>
          <a:p>
            <a:pPr marL="280670" marR="5425440">
              <a:lnSpc>
                <a:spcPct val="100000"/>
              </a:lnSpc>
              <a:spcBef>
                <a:spcPts val="1825"/>
              </a:spcBef>
            </a:pPr>
            <a:r>
              <a:rPr sz="2000" spc="-5" dirty="0" err="1"/>
              <a:t>Свойство</a:t>
            </a:r>
            <a:r>
              <a:rPr sz="2000" spc="-5" dirty="0"/>
              <a:t> </a:t>
            </a:r>
            <a:r>
              <a:rPr sz="2000" b="1" spc="-5" dirty="0" smtClean="0">
                <a:latin typeface="Calibri"/>
                <a:cs typeface="Calibri"/>
              </a:rPr>
              <a:t>clear</a:t>
            </a:r>
            <a:r>
              <a:rPr lang="ru-RU" b="1" spc="-70" dirty="0">
                <a:latin typeface="Calibri"/>
                <a:cs typeface="Calibri"/>
              </a:rPr>
              <a:t> </a:t>
            </a:r>
            <a:r>
              <a:rPr sz="2000" spc="-5" dirty="0" err="1" smtClean="0"/>
              <a:t>задается</a:t>
            </a:r>
            <a:r>
              <a:rPr sz="2000" spc="-5" dirty="0" smtClean="0"/>
              <a:t>  </a:t>
            </a:r>
            <a:r>
              <a:rPr sz="2000" spc="-5" dirty="0"/>
              <a:t>для </a:t>
            </a:r>
            <a:r>
              <a:rPr sz="2000" spc="-10" dirty="0"/>
              <a:t>элемента,</a:t>
            </a:r>
            <a:r>
              <a:rPr sz="2000" spc="-25" dirty="0"/>
              <a:t> </a:t>
            </a:r>
            <a:r>
              <a:rPr sz="2000" spc="-15" dirty="0"/>
              <a:t>который</a:t>
            </a:r>
            <a:endParaRPr sz="2000" dirty="0">
              <a:latin typeface="Calibri"/>
              <a:cs typeface="Calibri"/>
            </a:endParaRPr>
          </a:p>
          <a:p>
            <a:pPr marL="280670" marR="5194300">
              <a:lnSpc>
                <a:spcPct val="100000"/>
              </a:lnSpc>
              <a:spcBef>
                <a:spcPts val="5"/>
              </a:spcBef>
            </a:pPr>
            <a:r>
              <a:rPr sz="2000" spc="-10" dirty="0"/>
              <a:t>следует</a:t>
            </a:r>
            <a:r>
              <a:rPr sz="2000" spc="-60" dirty="0"/>
              <a:t> </a:t>
            </a:r>
            <a:r>
              <a:rPr sz="2000" spc="-5" dirty="0"/>
              <a:t>непосредственно  </a:t>
            </a:r>
            <a:r>
              <a:rPr sz="2000" dirty="0"/>
              <a:t>после </a:t>
            </a:r>
            <a:r>
              <a:rPr sz="2000" spc="-15" dirty="0"/>
              <a:t>того </a:t>
            </a:r>
            <a:r>
              <a:rPr sz="2000" spc="-10" dirty="0"/>
              <a:t>элемента,  который</a:t>
            </a:r>
            <a:r>
              <a:rPr sz="2000" spc="-50" dirty="0"/>
              <a:t> </a:t>
            </a:r>
            <a:r>
              <a:rPr sz="2000" spc="-5" dirty="0"/>
              <a:t>уже</a:t>
            </a:r>
            <a:endParaRPr sz="2000" dirty="0"/>
          </a:p>
          <a:p>
            <a:pPr marL="280670">
              <a:lnSpc>
                <a:spcPct val="100000"/>
              </a:lnSpc>
            </a:pPr>
            <a:r>
              <a:rPr sz="2000" dirty="0"/>
              <a:t>не нужно</a:t>
            </a:r>
            <a:r>
              <a:rPr sz="2000" spc="-25" dirty="0"/>
              <a:t> </a:t>
            </a:r>
            <a:r>
              <a:rPr sz="2000" spc="-5" dirty="0"/>
              <a:t>огибать.</a:t>
            </a:r>
            <a:endParaRPr sz="2000" dirty="0"/>
          </a:p>
        </p:txBody>
      </p:sp>
      <p:sp>
        <p:nvSpPr>
          <p:cNvPr id="9" name="object 9"/>
          <p:cNvSpPr/>
          <p:nvPr/>
        </p:nvSpPr>
        <p:spPr>
          <a:xfrm>
            <a:off x="4091940" y="3308603"/>
            <a:ext cx="4200144" cy="3076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3964" y="3500958"/>
            <a:ext cx="3816476" cy="2692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15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1073" y="274320"/>
            <a:ext cx="5638802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20360" y="1134413"/>
          <a:ext cx="3578859" cy="76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114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id="column1"&gt;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760"/>
                        </a:lnSpc>
                      </a:pPr>
                      <a:r>
                        <a:rPr sz="1700" b="1" spc="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/d</a:t>
                      </a:r>
                      <a:r>
                        <a:rPr sz="1700" b="1" spc="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b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id="column2"&gt;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814"/>
                        </a:lnSpc>
                      </a:pPr>
                      <a:r>
                        <a:rPr sz="1700" b="1" spc="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/d</a:t>
                      </a:r>
                      <a:r>
                        <a:rPr sz="1700" b="1" spc="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b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23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id="column3"&gt;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14"/>
                        </a:lnSpc>
                      </a:pP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/d</a:t>
                      </a:r>
                      <a:r>
                        <a:rPr sz="1700" b="1" spc="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b="1" spc="-5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v&gt;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939410" y="1863089"/>
            <a:ext cx="3412490" cy="44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33CC"/>
                </a:solidFill>
                <a:latin typeface="Courier New"/>
                <a:cs typeface="Courier New"/>
              </a:rPr>
              <a:t>&lt;div id="footer"&gt; …</a:t>
            </a:r>
            <a:r>
              <a:rPr sz="1700" b="1" spc="-4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700" b="1" spc="5" dirty="0">
                <a:solidFill>
                  <a:srgbClr val="0033CC"/>
                </a:solidFill>
                <a:latin typeface="Courier New"/>
                <a:cs typeface="Courier New"/>
              </a:rPr>
              <a:t>&lt;/div&gt;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#column1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911860">
              <a:lnSpc>
                <a:spcPct val="100000"/>
              </a:lnSpc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float:</a:t>
            </a:r>
            <a:r>
              <a:rPr sz="1700" b="1" spc="-7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left; 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width: 33%</a:t>
            </a:r>
            <a:r>
              <a:rPr sz="1700" b="1" spc="-5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#column2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 marR="911860">
              <a:lnSpc>
                <a:spcPct val="100000"/>
              </a:lnSpc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float:</a:t>
            </a:r>
            <a:r>
              <a:rPr sz="1700" b="1" spc="-7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left; 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width: 33%</a:t>
            </a:r>
            <a:r>
              <a:rPr sz="1700" b="1" spc="-5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#column3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float:</a:t>
            </a:r>
            <a:r>
              <a:rPr sz="1700" b="1" spc="-7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left;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850000"/>
                </a:solidFill>
                <a:latin typeface="Courier New"/>
                <a:cs typeface="Courier New"/>
              </a:rPr>
              <a:t>width: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33%</a:t>
            </a:r>
            <a:r>
              <a:rPr sz="1700" b="1" spc="-3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#footer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2755900" algn="l"/>
              </a:tabLst>
            </a:pP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clear:</a:t>
            </a:r>
            <a:r>
              <a:rPr sz="1700" b="1" spc="1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700" b="1" spc="5" dirty="0">
                <a:solidFill>
                  <a:srgbClr val="850000"/>
                </a:solidFill>
                <a:latin typeface="Courier New"/>
                <a:cs typeface="Courier New"/>
              </a:rPr>
              <a:t>both;	</a:t>
            </a:r>
            <a:r>
              <a:rPr sz="1700" b="1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492" y="861060"/>
            <a:ext cx="4565904" cy="5495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782" y="1053553"/>
            <a:ext cx="4181221" cy="511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07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977" y="5271842"/>
            <a:ext cx="4484077" cy="1139825"/>
          </a:xfrm>
        </p:spPr>
        <p:txBody>
          <a:bodyPr/>
          <a:lstStyle/>
          <a:p>
            <a:r>
              <a:rPr lang="en-US" dirty="0"/>
              <a:t>&lt;div&gt;...&lt;/div&gt;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430822" y="741117"/>
            <a:ext cx="8704385" cy="4530725"/>
          </a:xfrm>
        </p:spPr>
        <p:txBody>
          <a:bodyPr>
            <a:normAutofit/>
          </a:bodyPr>
          <a:lstStyle/>
          <a:p>
            <a:r>
              <a:rPr lang="ru-RU" sz="2400" dirty="0"/>
              <a:t>Элемент </a:t>
            </a:r>
            <a:r>
              <a:rPr lang="ru-RU" sz="2400" b="1" dirty="0"/>
              <a:t>&lt;</a:t>
            </a:r>
            <a:r>
              <a:rPr lang="ru-RU" sz="2400" b="1" dirty="0" err="1"/>
              <a:t>div</a:t>
            </a:r>
            <a:r>
              <a:rPr lang="ru-RU" sz="2400" b="1" dirty="0"/>
              <a:t>&gt; </a:t>
            </a:r>
            <a:r>
              <a:rPr lang="ru-RU" sz="2400" dirty="0"/>
              <a:t>является блочным элементом и предназначен для выделения фрагмента документа с целью изменения вида содержимого. Как правило, вид блока управляется с помощью стилей. Чтобы не описывать каждый раз стиль внутри тега, можно выделить стиль во внешнюю таблицу стилей, а для тега добавить атрибут </a:t>
            </a:r>
            <a:r>
              <a:rPr lang="ru-RU" sz="2400" dirty="0" err="1"/>
              <a:t>class</a:t>
            </a:r>
            <a:r>
              <a:rPr lang="ru-RU" sz="2400" dirty="0"/>
              <a:t> или </a:t>
            </a:r>
            <a:r>
              <a:rPr lang="ru-RU" sz="2400" dirty="0" err="1"/>
              <a:t>id</a:t>
            </a:r>
            <a:r>
              <a:rPr lang="ru-RU" sz="2400" dirty="0"/>
              <a:t> с именем селектора.</a:t>
            </a:r>
          </a:p>
          <a:p>
            <a:r>
              <a:rPr lang="ru-RU" sz="2400" dirty="0"/>
              <a:t>Как и при использовании других блочных элементов, содержимое тега </a:t>
            </a:r>
            <a:r>
              <a:rPr lang="ru-RU" sz="2400" b="1" dirty="0"/>
              <a:t>&lt;</a:t>
            </a:r>
            <a:r>
              <a:rPr lang="ru-RU" sz="2400" b="1" dirty="0" err="1"/>
              <a:t>div</a:t>
            </a:r>
            <a:r>
              <a:rPr lang="ru-RU" sz="2400" b="1" dirty="0"/>
              <a:t>&gt; </a:t>
            </a:r>
            <a:r>
              <a:rPr lang="ru-RU" sz="2400" dirty="0"/>
              <a:t>всегда начинается с новой строки. После него также добавляется перенос строки.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988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977" y="5271842"/>
            <a:ext cx="4484077" cy="1139825"/>
          </a:xfrm>
        </p:spPr>
        <p:txBody>
          <a:bodyPr/>
          <a:lstStyle/>
          <a:p>
            <a:r>
              <a:rPr lang="en-US" b="1" dirty="0"/>
              <a:t>&lt;span&gt;</a:t>
            </a:r>
            <a:r>
              <a:rPr lang="en-US" dirty="0"/>
              <a:t>...</a:t>
            </a:r>
            <a:r>
              <a:rPr lang="en-US" b="1" dirty="0"/>
              <a:t>&lt;/span&gt;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325314" y="363047"/>
            <a:ext cx="8704385" cy="4530725"/>
          </a:xfrm>
        </p:spPr>
        <p:txBody>
          <a:bodyPr>
            <a:normAutofit/>
          </a:bodyPr>
          <a:lstStyle/>
          <a:p>
            <a:r>
              <a:rPr lang="ru-RU" sz="2400" dirty="0"/>
              <a:t>Тег </a:t>
            </a:r>
            <a:r>
              <a:rPr lang="ru-RU" sz="2400" b="1" dirty="0"/>
              <a:t>&lt;</a:t>
            </a:r>
            <a:r>
              <a:rPr lang="ru-RU" sz="2400" b="1" dirty="0" err="1"/>
              <a:t>span</a:t>
            </a:r>
            <a:r>
              <a:rPr lang="ru-RU" sz="2400" b="1" dirty="0"/>
              <a:t>&gt;</a:t>
            </a:r>
            <a:r>
              <a:rPr lang="ru-RU" sz="2400" dirty="0"/>
              <a:t> предназначен для определения строчных элементов документа. В отличие от блочных элементов, таких как </a:t>
            </a:r>
            <a:r>
              <a:rPr lang="ru-RU" sz="2400" b="1" dirty="0"/>
              <a:t>&lt;</a:t>
            </a:r>
            <a:r>
              <a:rPr lang="ru-RU" sz="2400" b="1" dirty="0" err="1"/>
              <a:t>table</a:t>
            </a:r>
            <a:r>
              <a:rPr lang="ru-RU" sz="2400" b="1" dirty="0"/>
              <a:t>&gt;</a:t>
            </a:r>
            <a:r>
              <a:rPr lang="ru-RU" sz="2400" dirty="0"/>
              <a:t>, </a:t>
            </a:r>
            <a:r>
              <a:rPr lang="ru-RU" sz="2400" b="1" dirty="0"/>
              <a:t>&lt;p&gt;</a:t>
            </a:r>
            <a:r>
              <a:rPr lang="ru-RU" sz="2400" dirty="0"/>
              <a:t> или </a:t>
            </a:r>
            <a:r>
              <a:rPr lang="ru-RU" sz="2400" b="1" dirty="0"/>
              <a:t>&lt;</a:t>
            </a:r>
            <a:r>
              <a:rPr lang="ru-RU" sz="2400" b="1" dirty="0" err="1"/>
              <a:t>div</a:t>
            </a:r>
            <a:r>
              <a:rPr lang="ru-RU" sz="2400" b="1" dirty="0"/>
              <a:t>&gt;</a:t>
            </a:r>
            <a:r>
              <a:rPr lang="ru-RU" sz="2400" dirty="0"/>
              <a:t>, с помощью тега </a:t>
            </a:r>
            <a:r>
              <a:rPr lang="ru-RU" sz="2400" b="1" dirty="0"/>
              <a:t>&lt;</a:t>
            </a:r>
            <a:r>
              <a:rPr lang="ru-RU" sz="2400" b="1" dirty="0" err="1"/>
              <a:t>span</a:t>
            </a:r>
            <a:r>
              <a:rPr lang="ru-RU" sz="2400" b="1" dirty="0"/>
              <a:t>&gt;</a:t>
            </a:r>
            <a:r>
              <a:rPr lang="ru-RU" sz="2400" dirty="0"/>
              <a:t> можно выделить часть информации внутри других тегов и установить для нее свой стиль. Например, внутри абзаца (тега </a:t>
            </a:r>
            <a:r>
              <a:rPr lang="ru-RU" sz="2400" b="1" dirty="0"/>
              <a:t>&lt;p&gt;</a:t>
            </a:r>
            <a:r>
              <a:rPr lang="ru-RU" sz="2400" dirty="0"/>
              <a:t>) можно изменить цвет и размер первой буквы, если добавить начальный и конечный тег </a:t>
            </a:r>
            <a:r>
              <a:rPr lang="ru-RU" sz="2400" b="1" dirty="0"/>
              <a:t>&lt;</a:t>
            </a:r>
            <a:r>
              <a:rPr lang="ru-RU" sz="2400" b="1" dirty="0" err="1"/>
              <a:t>span</a:t>
            </a:r>
            <a:r>
              <a:rPr lang="ru-RU" sz="2400" b="1" dirty="0"/>
              <a:t>&gt;</a:t>
            </a:r>
            <a:r>
              <a:rPr lang="ru-RU" sz="2400" dirty="0"/>
              <a:t> и определить для него стиль текста. Чтобы не описывать каждый раз стиль внутри тега, можно выделить стиль во внешнюю таблицу стилей, а для тега добавить атрибут </a:t>
            </a:r>
            <a:r>
              <a:rPr lang="ru-RU" sz="2400" dirty="0" err="1"/>
              <a:t>class</a:t>
            </a:r>
            <a:r>
              <a:rPr lang="ru-RU" sz="2400" dirty="0"/>
              <a:t> или </a:t>
            </a:r>
            <a:r>
              <a:rPr lang="ru-RU" sz="2400" dirty="0" err="1"/>
              <a:t>id</a:t>
            </a:r>
            <a:r>
              <a:rPr lang="ru-RU" sz="2400" dirty="0"/>
              <a:t> с именем селектора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0074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2532" y="274279"/>
            <a:ext cx="3685031" cy="33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473" y="868245"/>
            <a:ext cx="76815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Все </a:t>
            </a:r>
            <a:r>
              <a:rPr sz="2800" b="1" spc="-5" dirty="0">
                <a:latin typeface="Calibri"/>
                <a:cs typeface="Calibri"/>
              </a:rPr>
              <a:t>структурные </a:t>
            </a:r>
            <a:r>
              <a:rPr sz="2800" b="1" spc="-10" dirty="0">
                <a:latin typeface="Calibri"/>
                <a:cs typeface="Calibri"/>
              </a:rPr>
              <a:t>элементы </a:t>
            </a:r>
            <a:r>
              <a:rPr sz="2800" dirty="0"/>
              <a:t>в </a:t>
            </a:r>
            <a:r>
              <a:rPr sz="2800" spc="-10" dirty="0"/>
              <a:t>представлении </a:t>
            </a:r>
            <a:r>
              <a:rPr sz="2800" spc="-5" dirty="0"/>
              <a:t>логики CSS  </a:t>
            </a:r>
            <a:r>
              <a:rPr sz="2800" b="1" spc="-5" dirty="0">
                <a:latin typeface="Calibri"/>
                <a:cs typeface="Calibri"/>
              </a:rPr>
              <a:t>является </a:t>
            </a:r>
            <a:r>
              <a:rPr sz="2800" b="1" spc="-10" dirty="0">
                <a:latin typeface="Calibri"/>
                <a:cs typeface="Calibri"/>
              </a:rPr>
              <a:t>блоками</a:t>
            </a:r>
            <a:r>
              <a:rPr sz="2800" spc="-10" dirty="0"/>
              <a:t>, </a:t>
            </a:r>
            <a:r>
              <a:rPr sz="2800" spc="-20" dirty="0"/>
              <a:t>то </a:t>
            </a:r>
            <a:r>
              <a:rPr sz="2800" dirty="0"/>
              <a:t>есть </a:t>
            </a:r>
            <a:r>
              <a:rPr sz="2800" spc="-10" dirty="0"/>
              <a:t>каждый </a:t>
            </a:r>
            <a:r>
              <a:rPr sz="2800" spc="-15" dirty="0"/>
              <a:t>элемент </a:t>
            </a:r>
            <a:r>
              <a:rPr sz="2800" spc="-5" dirty="0"/>
              <a:t>HTML </a:t>
            </a:r>
            <a:r>
              <a:rPr sz="2800" spc="-10" dirty="0"/>
              <a:t>окружен  </a:t>
            </a:r>
            <a:r>
              <a:rPr sz="2800" spc="-20" dirty="0"/>
              <a:t>блоком.</a:t>
            </a:r>
          </a:p>
        </p:txBody>
      </p:sp>
      <p:sp>
        <p:nvSpPr>
          <p:cNvPr id="8" name="object 8"/>
          <p:cNvSpPr/>
          <p:nvPr/>
        </p:nvSpPr>
        <p:spPr>
          <a:xfrm>
            <a:off x="3738879" y="3861066"/>
            <a:ext cx="5040503" cy="2448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4180" y="3856304"/>
            <a:ext cx="5050155" cy="2458720"/>
          </a:xfrm>
          <a:custGeom>
            <a:avLst/>
            <a:gdLst/>
            <a:ahLst/>
            <a:cxnLst/>
            <a:rect l="l" t="t" r="r" b="b"/>
            <a:pathLst>
              <a:path w="5050155" h="2458720">
                <a:moveTo>
                  <a:pt x="0" y="2458212"/>
                </a:moveTo>
                <a:lnTo>
                  <a:pt x="5050028" y="2458212"/>
                </a:lnTo>
                <a:lnTo>
                  <a:pt x="5050028" y="0"/>
                </a:lnTo>
                <a:lnTo>
                  <a:pt x="0" y="0"/>
                </a:lnTo>
                <a:lnTo>
                  <a:pt x="0" y="24582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0200" y="2365629"/>
            <a:ext cx="6609715" cy="3272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Свойства </a:t>
            </a:r>
            <a:r>
              <a:rPr sz="2200" spc="-20" dirty="0">
                <a:latin typeface="Calibri"/>
                <a:cs typeface="Calibri"/>
              </a:rPr>
              <a:t>блока </a:t>
            </a:r>
            <a:r>
              <a:rPr sz="2200" spc="-5" dirty="0">
                <a:latin typeface="Calibri"/>
                <a:cs typeface="Calibri"/>
              </a:rPr>
              <a:t>настраиваются с помощью свойств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CSS.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В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соответствии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с </a:t>
            </a:r>
            <a:r>
              <a:rPr sz="2200" spc="-10" dirty="0">
                <a:latin typeface="Calibri"/>
                <a:cs typeface="Calibri"/>
              </a:rPr>
              <a:t>блочной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моделью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содержимое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(контент)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окружено:</a:t>
            </a:r>
            <a:endParaRPr sz="2200">
              <a:latin typeface="Calibri"/>
              <a:cs typeface="Calibri"/>
            </a:endParaRPr>
          </a:p>
          <a:p>
            <a:pPr marL="455930" indent="-17589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56565" algn="l"/>
              </a:tabLst>
            </a:pPr>
            <a:r>
              <a:rPr sz="2200" spc="-15" dirty="0">
                <a:latin typeface="Calibri"/>
                <a:cs typeface="Calibri"/>
              </a:rPr>
              <a:t>полем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b="1" spc="-10" dirty="0">
                <a:latin typeface="Calibri"/>
                <a:cs typeface="Calibri"/>
              </a:rPr>
              <a:t>padding</a:t>
            </a:r>
            <a:r>
              <a:rPr sz="2200" spc="-10" dirty="0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455930" indent="-17589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56565" algn="l"/>
              </a:tabLst>
            </a:pPr>
            <a:r>
              <a:rPr sz="2200" spc="-10" dirty="0">
                <a:latin typeface="Calibri"/>
                <a:cs typeface="Calibri"/>
              </a:rPr>
              <a:t>рамкой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b="1" spc="-10" dirty="0">
                <a:latin typeface="Calibri"/>
                <a:cs typeface="Calibri"/>
              </a:rPr>
              <a:t>border</a:t>
            </a:r>
            <a:r>
              <a:rPr sz="2200" spc="-10" dirty="0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455930" indent="-17589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56565" algn="l"/>
              </a:tabLst>
            </a:pPr>
            <a:r>
              <a:rPr sz="2200" spc="-10" dirty="0">
                <a:latin typeface="Calibri"/>
                <a:cs typeface="Calibri"/>
              </a:rPr>
              <a:t>отступом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b="1" spc="-10" dirty="0">
                <a:latin typeface="Calibri"/>
                <a:cs typeface="Calibri"/>
              </a:rPr>
              <a:t>margin</a:t>
            </a:r>
            <a:r>
              <a:rPr sz="2200" spc="-10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5659" y="2805683"/>
            <a:ext cx="5766816" cy="3712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7429" y="2996958"/>
            <a:ext cx="5383530" cy="3328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44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7" y="970585"/>
            <a:ext cx="811339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Поля </a:t>
            </a:r>
            <a:r>
              <a:rPr sz="2800" b="1" spc="-5" dirty="0">
                <a:latin typeface="Calibri"/>
                <a:cs typeface="Calibri"/>
              </a:rPr>
              <a:t>(padding) </a:t>
            </a:r>
            <a:r>
              <a:rPr sz="2800" spc="-5" dirty="0"/>
              <a:t>задают </a:t>
            </a:r>
            <a:r>
              <a:rPr sz="2800" b="1" dirty="0">
                <a:latin typeface="Calibri"/>
                <a:cs typeface="Calibri"/>
              </a:rPr>
              <a:t>внутреннее </a:t>
            </a:r>
            <a:r>
              <a:rPr sz="2800" b="1" spc="-5" dirty="0">
                <a:latin typeface="Calibri"/>
                <a:cs typeface="Calibri"/>
              </a:rPr>
              <a:t>расстояние </a:t>
            </a:r>
            <a:r>
              <a:rPr sz="2800" spc="-15" dirty="0"/>
              <a:t>между </a:t>
            </a:r>
            <a:r>
              <a:rPr sz="2800" spc="-10" dirty="0"/>
              <a:t>рамкой  </a:t>
            </a:r>
            <a:r>
              <a:rPr sz="2800" dirty="0"/>
              <a:t>и </a:t>
            </a:r>
            <a:r>
              <a:rPr sz="2800" spc="-15" dirty="0"/>
              <a:t>содержимым</a:t>
            </a:r>
            <a:r>
              <a:rPr sz="2800" spc="-10" dirty="0"/>
              <a:t> элемента.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827" y="1987422"/>
            <a:ext cx="83045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Поля </a:t>
            </a:r>
            <a:r>
              <a:rPr sz="2400" spc="-5" dirty="0">
                <a:latin typeface="Calibri"/>
                <a:cs typeface="Calibri"/>
              </a:rPr>
              <a:t>могут задаваться </a:t>
            </a:r>
            <a:r>
              <a:rPr sz="2400" spc="-15" dirty="0">
                <a:latin typeface="Calibri"/>
                <a:cs typeface="Calibri"/>
              </a:rPr>
              <a:t>как </a:t>
            </a:r>
            <a:r>
              <a:rPr sz="2400" spc="-30" dirty="0">
                <a:latin typeface="Calibri"/>
                <a:cs typeface="Calibri"/>
              </a:rPr>
              <a:t>отдельно </a:t>
            </a:r>
            <a:r>
              <a:rPr sz="2400" spc="-5" dirty="0">
                <a:latin typeface="Calibri"/>
                <a:cs typeface="Calibri"/>
              </a:rPr>
              <a:t>для </a:t>
            </a:r>
            <a:r>
              <a:rPr sz="2400" spc="-15" dirty="0">
                <a:latin typeface="Calibri"/>
                <a:cs typeface="Calibri"/>
              </a:rPr>
              <a:t>каждой </a:t>
            </a:r>
            <a:r>
              <a:rPr sz="2400" dirty="0">
                <a:latin typeface="Calibri"/>
                <a:cs typeface="Calibri"/>
              </a:rPr>
              <a:t>из </a:t>
            </a:r>
            <a:r>
              <a:rPr sz="2400" spc="-10" dirty="0">
                <a:latin typeface="Calibri"/>
                <a:cs typeface="Calibri"/>
              </a:rPr>
              <a:t>сторон 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padding-top, padding-right, </a:t>
            </a:r>
            <a:r>
              <a:rPr sz="2400" b="1" spc="-10" dirty="0">
                <a:latin typeface="Calibri"/>
                <a:cs typeface="Calibri"/>
              </a:rPr>
              <a:t>padding-bottom, </a:t>
            </a:r>
            <a:r>
              <a:rPr sz="2400" b="1" spc="-5" dirty="0">
                <a:latin typeface="Calibri"/>
                <a:cs typeface="Calibri"/>
              </a:rPr>
              <a:t>padding-left</a:t>
            </a:r>
            <a:r>
              <a:rPr sz="2400" spc="-5" dirty="0">
                <a:latin typeface="Calibri"/>
                <a:cs typeface="Calibri"/>
              </a:rPr>
              <a:t>), так </a:t>
            </a:r>
            <a:r>
              <a:rPr sz="2400" dirty="0">
                <a:latin typeface="Calibri"/>
                <a:cs typeface="Calibri"/>
              </a:rPr>
              <a:t>и  </a:t>
            </a:r>
            <a:r>
              <a:rPr sz="2400" spc="-5" dirty="0">
                <a:latin typeface="Calibri"/>
                <a:cs typeface="Calibri"/>
              </a:rPr>
              <a:t>общим </a:t>
            </a:r>
            <a:r>
              <a:rPr sz="2400" spc="-10" dirty="0">
                <a:latin typeface="Calibri"/>
                <a:cs typeface="Calibri"/>
              </a:rPr>
              <a:t>единым </a:t>
            </a:r>
            <a:r>
              <a:rPr sz="2400" dirty="0">
                <a:latin typeface="Calibri"/>
                <a:cs typeface="Calibri"/>
              </a:rPr>
              <a:t>свойством </a:t>
            </a:r>
            <a:r>
              <a:rPr sz="2400" b="1" spc="-5" dirty="0">
                <a:latin typeface="Calibri"/>
                <a:cs typeface="Calibri"/>
              </a:rPr>
              <a:t>padding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27" y="3443173"/>
            <a:ext cx="262699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p {</a:t>
            </a:r>
            <a:r>
              <a:rPr sz="1900" b="1" spc="-40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padding-top:</a:t>
            </a:r>
            <a:endParaRPr sz="1900">
              <a:latin typeface="Courier New"/>
              <a:cs typeface="Courier New"/>
            </a:endParaRPr>
          </a:p>
          <a:p>
            <a:pPr marL="591185">
              <a:lnSpc>
                <a:spcPct val="100000"/>
              </a:lnSpc>
            </a:pP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padding-right: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1966" y="3443173"/>
            <a:ext cx="8940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100px;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200px;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5309" y="274279"/>
            <a:ext cx="4902710" cy="33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1827" y="4022597"/>
            <a:ext cx="826960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1185" marR="4490085">
              <a:lnSpc>
                <a:spcPct val="100000"/>
              </a:lnSpc>
              <a:spcBef>
                <a:spcPts val="95"/>
              </a:spcBef>
              <a:tabLst>
                <a:tab pos="2902585" algn="l"/>
              </a:tabLst>
            </a:pP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padding-bottom: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300px;  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paddi</a:t>
            </a:r>
            <a:r>
              <a:rPr sz="1900" b="1" spc="-15" dirty="0">
                <a:solidFill>
                  <a:srgbClr val="850000"/>
                </a:solidFill>
                <a:latin typeface="Courier New"/>
                <a:cs typeface="Courier New"/>
              </a:rPr>
              <a:t>n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g-left:</a:t>
            </a:r>
            <a:r>
              <a:rPr sz="1900" b="1" dirty="0">
                <a:solidFill>
                  <a:srgbClr val="850000"/>
                </a:solidFill>
                <a:latin typeface="Courier New"/>
                <a:cs typeface="Courier New"/>
              </a:rPr>
              <a:t>	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400px;</a:t>
            </a:r>
            <a:endParaRPr sz="19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p { 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padding: 100px 200px 300px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400px;</a:t>
            </a:r>
            <a:r>
              <a:rPr sz="1900" b="1" spc="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2083435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latin typeface="Calibri"/>
                <a:cs typeface="Calibri"/>
              </a:rPr>
              <a:t>Величину полей </a:t>
            </a:r>
            <a:r>
              <a:rPr sz="2000" spc="-5" dirty="0">
                <a:latin typeface="Calibri"/>
                <a:cs typeface="Calibri"/>
              </a:rPr>
              <a:t>можно указывать </a:t>
            </a:r>
            <a:r>
              <a:rPr sz="2000" dirty="0">
                <a:latin typeface="Calibri"/>
                <a:cs typeface="Calibri"/>
              </a:rPr>
              <a:t>в </a:t>
            </a:r>
            <a:r>
              <a:rPr sz="2000" spc="-10" dirty="0">
                <a:latin typeface="Calibri"/>
                <a:cs typeface="Calibri"/>
              </a:rPr>
              <a:t>пикселах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(px),</a:t>
            </a:r>
            <a:endParaRPr sz="2000">
              <a:latin typeface="Calibri"/>
              <a:cs typeface="Calibri"/>
            </a:endParaRPr>
          </a:p>
          <a:p>
            <a:pPr marL="208343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процентах (%) </a:t>
            </a:r>
            <a:r>
              <a:rPr sz="2000" dirty="0">
                <a:latin typeface="Calibri"/>
                <a:cs typeface="Calibri"/>
              </a:rPr>
              <a:t>или </a:t>
            </a:r>
            <a:r>
              <a:rPr sz="2000" spc="-5" dirty="0">
                <a:latin typeface="Calibri"/>
                <a:cs typeface="Calibri"/>
              </a:rPr>
              <a:t>других допустимых для </a:t>
            </a:r>
            <a:r>
              <a:rPr sz="2000" dirty="0">
                <a:latin typeface="Calibri"/>
                <a:cs typeface="Calibri"/>
              </a:rPr>
              <a:t>CSS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единицах.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45986" y="3042562"/>
            <a:ext cx="2286508" cy="2474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39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79" y="274320"/>
            <a:ext cx="5490972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1150" y="2319846"/>
            <a:ext cx="2149522" cy="235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437" y="1087577"/>
            <a:ext cx="770128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Отступы (margin) </a:t>
            </a:r>
            <a:r>
              <a:rPr sz="2200" spc="-10" dirty="0"/>
              <a:t>устанавливают расстояния </a:t>
            </a:r>
            <a:r>
              <a:rPr sz="2200" spc="-5" dirty="0"/>
              <a:t>от </a:t>
            </a:r>
            <a:r>
              <a:rPr sz="2200" spc="-20" dirty="0"/>
              <a:t>каждого </a:t>
            </a:r>
            <a:r>
              <a:rPr sz="2200" spc="-5" dirty="0"/>
              <a:t>края  </a:t>
            </a:r>
            <a:r>
              <a:rPr sz="2200" spc="-15" dirty="0"/>
              <a:t>элемента. </a:t>
            </a:r>
            <a:r>
              <a:rPr sz="2200" spc="-10" dirty="0"/>
              <a:t>Отступом </a:t>
            </a:r>
            <a:r>
              <a:rPr sz="2200" spc="-15" dirty="0"/>
              <a:t>является </a:t>
            </a:r>
            <a:r>
              <a:rPr sz="2200" spc="-5" dirty="0"/>
              <a:t>пространство </a:t>
            </a:r>
            <a:r>
              <a:rPr sz="2200" spc="-10" dirty="0"/>
              <a:t>от </a:t>
            </a:r>
            <a:r>
              <a:rPr sz="2200" spc="-5" dirty="0"/>
              <a:t>границы </a:t>
            </a:r>
            <a:r>
              <a:rPr sz="2200" spc="-15" dirty="0"/>
              <a:t>текущего  элемента </a:t>
            </a:r>
            <a:r>
              <a:rPr sz="2200" spc="-20" dirty="0"/>
              <a:t>до </a:t>
            </a:r>
            <a:r>
              <a:rPr sz="2200" spc="-5" dirty="0"/>
              <a:t>внутренней границы </a:t>
            </a:r>
            <a:r>
              <a:rPr sz="2200" spc="-15" dirty="0"/>
              <a:t>его </a:t>
            </a:r>
            <a:r>
              <a:rPr sz="2200" spc="-20" dirty="0"/>
              <a:t>родительского</a:t>
            </a:r>
            <a:r>
              <a:rPr sz="2200" spc="185" dirty="0"/>
              <a:t> </a:t>
            </a:r>
            <a:r>
              <a:rPr sz="2200" spc="-15" dirty="0"/>
              <a:t>элемента.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02437" y="2448890"/>
            <a:ext cx="8049895" cy="363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.sample</a:t>
            </a:r>
            <a:r>
              <a:rPr sz="1900" b="1" spc="-1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881380" marR="4126229">
              <a:lnSpc>
                <a:spcPct val="100000"/>
              </a:lnSpc>
              <a:tabLst>
                <a:tab pos="3046730" algn="l"/>
              </a:tabLst>
            </a:pP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margin-top: 100px;  </a:t>
            </a:r>
            <a:r>
              <a:rPr sz="1900" b="1" spc="-15" dirty="0">
                <a:solidFill>
                  <a:srgbClr val="850000"/>
                </a:solidFill>
                <a:latin typeface="Courier New"/>
                <a:cs typeface="Courier New"/>
              </a:rPr>
              <a:t>m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argin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-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ri</a:t>
            </a:r>
            <a:r>
              <a:rPr sz="1900" b="1" dirty="0">
                <a:solidFill>
                  <a:srgbClr val="850000"/>
                </a:solidFill>
                <a:latin typeface="Courier New"/>
                <a:cs typeface="Courier New"/>
              </a:rPr>
              <a:t>g</a:t>
            </a:r>
            <a:r>
              <a:rPr sz="1900" b="1" spc="-15" dirty="0">
                <a:solidFill>
                  <a:srgbClr val="850000"/>
                </a:solidFill>
                <a:latin typeface="Courier New"/>
                <a:cs typeface="Courier New"/>
              </a:rPr>
              <a:t>h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t:</a:t>
            </a:r>
            <a:r>
              <a:rPr sz="1900" b="1" dirty="0">
                <a:solidFill>
                  <a:srgbClr val="850000"/>
                </a:solidFill>
                <a:latin typeface="Courier New"/>
                <a:cs typeface="Courier New"/>
              </a:rPr>
              <a:t>	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2</a:t>
            </a:r>
            <a:r>
              <a:rPr sz="1900" b="1" dirty="0">
                <a:solidFill>
                  <a:srgbClr val="850000"/>
                </a:solidFill>
                <a:latin typeface="Courier New"/>
                <a:cs typeface="Courier New"/>
              </a:rPr>
              <a:t>0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0p</a:t>
            </a:r>
            <a:r>
              <a:rPr sz="1900" b="1" dirty="0">
                <a:solidFill>
                  <a:srgbClr val="850000"/>
                </a:solidFill>
                <a:latin typeface="Courier New"/>
                <a:cs typeface="Courier New"/>
              </a:rPr>
              <a:t>x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;  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margin-bottom: 50px;  </a:t>
            </a:r>
            <a:r>
              <a:rPr sz="1900" b="1" spc="-20" dirty="0">
                <a:solidFill>
                  <a:srgbClr val="850000"/>
                </a:solidFill>
                <a:latin typeface="Courier New"/>
                <a:cs typeface="Courier New"/>
              </a:rPr>
              <a:t>m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ar</a:t>
            </a:r>
            <a:r>
              <a:rPr sz="1900" b="1" spc="-15" dirty="0">
                <a:solidFill>
                  <a:srgbClr val="850000"/>
                </a:solidFill>
                <a:latin typeface="Courier New"/>
                <a:cs typeface="Courier New"/>
              </a:rPr>
              <a:t>g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i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n-lef</a:t>
            </a:r>
            <a:r>
              <a:rPr sz="1900" b="1" spc="-20" dirty="0">
                <a:solidFill>
                  <a:srgbClr val="850000"/>
                </a:solidFill>
                <a:latin typeface="Courier New"/>
                <a:cs typeface="Courier New"/>
              </a:rPr>
              <a:t>t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:</a:t>
            </a:r>
            <a:r>
              <a:rPr sz="1900" b="1" dirty="0">
                <a:solidFill>
                  <a:srgbClr val="850000"/>
                </a:solidFill>
                <a:latin typeface="Courier New"/>
                <a:cs typeface="Courier New"/>
              </a:rPr>
              <a:t>	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100p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x;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.sample { 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margin: 100px 200px 50px 100px;</a:t>
            </a:r>
            <a:r>
              <a:rPr sz="1900" b="1" spc="2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56210" marR="88519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Величину полей </a:t>
            </a:r>
            <a:r>
              <a:rPr sz="2000" spc="-5" dirty="0">
                <a:latin typeface="Calibri"/>
                <a:cs typeface="Calibri"/>
              </a:rPr>
              <a:t>можно указывать </a:t>
            </a:r>
            <a:r>
              <a:rPr sz="2000" dirty="0">
                <a:latin typeface="Calibri"/>
                <a:cs typeface="Calibri"/>
              </a:rPr>
              <a:t>в </a:t>
            </a:r>
            <a:r>
              <a:rPr sz="2000" spc="-10" dirty="0">
                <a:latin typeface="Calibri"/>
                <a:cs typeface="Calibri"/>
              </a:rPr>
              <a:t>пикселах (px), </a:t>
            </a:r>
            <a:r>
              <a:rPr sz="2000" spc="-5" dirty="0">
                <a:latin typeface="Calibri"/>
                <a:cs typeface="Calibri"/>
              </a:rPr>
              <a:t>процентах (%)  или других допустимых для </a:t>
            </a:r>
            <a:r>
              <a:rPr sz="2000" dirty="0">
                <a:latin typeface="Calibri"/>
                <a:cs typeface="Calibri"/>
              </a:rPr>
              <a:t>CSS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единицах.</a:t>
            </a:r>
            <a:endParaRPr sz="2000">
              <a:latin typeface="Calibri"/>
              <a:cs typeface="Calibri"/>
            </a:endParaRPr>
          </a:p>
          <a:p>
            <a:pPr marL="2712720">
              <a:lnSpc>
                <a:spcPct val="100000"/>
              </a:lnSpc>
              <a:spcBef>
                <a:spcPts val="869"/>
              </a:spcBef>
            </a:pPr>
            <a:r>
              <a:rPr sz="2000" spc="-5" dirty="0">
                <a:latin typeface="Calibri"/>
                <a:cs typeface="Calibri"/>
              </a:rPr>
              <a:t>Значение </a:t>
            </a:r>
            <a:r>
              <a:rPr sz="2000" spc="-15" dirty="0">
                <a:latin typeface="Calibri"/>
                <a:cs typeface="Calibri"/>
              </a:rPr>
              <a:t>может </a:t>
            </a:r>
            <a:r>
              <a:rPr sz="2000" spc="-5" dirty="0">
                <a:latin typeface="Calibri"/>
                <a:cs typeface="Calibri"/>
              </a:rPr>
              <a:t>быть </a:t>
            </a:r>
            <a:r>
              <a:rPr sz="2000" spc="-10" dirty="0">
                <a:latin typeface="Calibri"/>
                <a:cs typeface="Calibri"/>
              </a:rPr>
              <a:t>как </a:t>
            </a:r>
            <a:r>
              <a:rPr sz="2000" b="1" spc="-10" dirty="0">
                <a:latin typeface="Calibri"/>
                <a:cs typeface="Calibri"/>
              </a:rPr>
              <a:t>положительным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так</a:t>
            </a:r>
            <a:r>
              <a:rPr sz="2000" dirty="0">
                <a:latin typeface="Calibri"/>
                <a:cs typeface="Calibri"/>
              </a:rPr>
              <a:t> и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47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7961" y="274320"/>
            <a:ext cx="5163314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0632" y="845386"/>
            <a:ext cx="792443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Рамка </a:t>
            </a:r>
            <a:r>
              <a:rPr sz="2800" b="1" spc="-5" dirty="0">
                <a:latin typeface="Calibri"/>
                <a:cs typeface="Calibri"/>
              </a:rPr>
              <a:t>(border) </a:t>
            </a:r>
            <a:r>
              <a:rPr sz="2800" dirty="0"/>
              <a:t>– </a:t>
            </a:r>
            <a:r>
              <a:rPr sz="2800" spc="-5" dirty="0"/>
              <a:t>обрамляет </a:t>
            </a:r>
            <a:r>
              <a:rPr sz="2800" spc="-15" dirty="0"/>
              <a:t>элемент </a:t>
            </a:r>
            <a:r>
              <a:rPr sz="2800" dirty="0"/>
              <a:t>и </a:t>
            </a:r>
            <a:r>
              <a:rPr sz="2800" spc="-15" dirty="0"/>
              <a:t>может </a:t>
            </a:r>
            <a:r>
              <a:rPr sz="2800" dirty="0"/>
              <a:t>служить </a:t>
            </a:r>
            <a:r>
              <a:rPr sz="2800" spc="-15" dirty="0"/>
              <a:t>как </a:t>
            </a:r>
            <a:r>
              <a:rPr sz="2800" spc="-5" dirty="0"/>
              <a:t>для  </a:t>
            </a:r>
            <a:r>
              <a:rPr sz="2800" spc="-25" dirty="0"/>
              <a:t>отделения </a:t>
            </a:r>
            <a:r>
              <a:rPr sz="2800" spc="-5" dirty="0"/>
              <a:t>двух </a:t>
            </a:r>
            <a:r>
              <a:rPr sz="2800" spc="-10" dirty="0"/>
              <a:t>объектов, </a:t>
            </a:r>
            <a:r>
              <a:rPr sz="2800" spc="-5" dirty="0"/>
              <a:t>так </a:t>
            </a:r>
            <a:r>
              <a:rPr sz="2800" dirty="0"/>
              <a:t>и в </a:t>
            </a:r>
            <a:r>
              <a:rPr sz="2800" spc="-5" dirty="0"/>
              <a:t>качестве </a:t>
            </a:r>
            <a:r>
              <a:rPr sz="2800" spc="-15" dirty="0"/>
              <a:t>декоративного  </a:t>
            </a:r>
            <a:r>
              <a:rPr sz="2800" spc="-10" dirty="0"/>
              <a:t>элемента.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2311145"/>
            <a:ext cx="7456170" cy="3459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7864" marR="5080" indent="-19558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border-width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5" dirty="0">
                <a:latin typeface="Calibri"/>
                <a:cs typeface="Calibri"/>
              </a:rPr>
              <a:t>толщина </a:t>
            </a:r>
            <a:r>
              <a:rPr sz="2200" spc="-5" dirty="0">
                <a:latin typeface="Calibri"/>
                <a:cs typeface="Calibri"/>
              </a:rPr>
              <a:t>рамки, значения </a:t>
            </a:r>
            <a:r>
              <a:rPr sz="2200" b="1" spc="-5" dirty="0">
                <a:latin typeface="Calibri"/>
                <a:cs typeface="Calibri"/>
              </a:rPr>
              <a:t>thin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10" dirty="0">
                <a:latin typeface="Calibri"/>
                <a:cs typeface="Calibri"/>
              </a:rPr>
              <a:t>medium </a:t>
            </a:r>
            <a:r>
              <a:rPr sz="2200" spc="-5" dirty="0">
                <a:latin typeface="Calibri"/>
                <a:cs typeface="Calibri"/>
              </a:rPr>
              <a:t>и </a:t>
            </a:r>
            <a:r>
              <a:rPr sz="2200" b="1" spc="-5" dirty="0">
                <a:latin typeface="Calibri"/>
                <a:cs typeface="Calibri"/>
              </a:rPr>
              <a:t>thick</a:t>
            </a:r>
            <a:r>
              <a:rPr sz="2200" spc="-5" dirty="0">
                <a:latin typeface="Calibri"/>
                <a:cs typeface="Calibri"/>
              </a:rPr>
              <a:t>,  или числовое значение в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пикселах.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border-style </a:t>
            </a:r>
            <a:r>
              <a:rPr sz="2200" spc="-5" dirty="0">
                <a:latin typeface="Calibri"/>
                <a:cs typeface="Calibri"/>
              </a:rPr>
              <a:t>– стиль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рамки.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border-color </a:t>
            </a:r>
            <a:r>
              <a:rPr sz="2200" spc="-5" dirty="0">
                <a:latin typeface="Calibri"/>
                <a:cs typeface="Calibri"/>
              </a:rPr>
              <a:t>– цвет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рамки.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926465" marR="3630295" indent="-914400">
              <a:lnSpc>
                <a:spcPct val="1000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p</a:t>
            </a:r>
            <a:r>
              <a:rPr sz="1900" b="1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{	border-width: 1px;  border-style:</a:t>
            </a:r>
            <a:r>
              <a:rPr sz="1900" b="1" spc="-7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solid; 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border-color:</a:t>
            </a:r>
            <a:r>
              <a:rPr sz="1900" b="1" spc="-45" dirty="0">
                <a:solidFill>
                  <a:srgbClr val="85000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blue;</a:t>
            </a:r>
            <a:endParaRPr sz="19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p { 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border: 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1px </a:t>
            </a:r>
            <a:r>
              <a:rPr sz="1900" b="1" spc="-10" dirty="0">
                <a:solidFill>
                  <a:srgbClr val="850000"/>
                </a:solidFill>
                <a:latin typeface="Courier New"/>
                <a:cs typeface="Courier New"/>
              </a:rPr>
              <a:t>blue;</a:t>
            </a:r>
            <a:r>
              <a:rPr sz="1900" b="1" spc="-5" dirty="0">
                <a:solidFill>
                  <a:srgbClr val="850000"/>
                </a:solidFill>
                <a:latin typeface="Courier New"/>
                <a:cs typeface="Courier New"/>
              </a:rPr>
              <a:t> 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8027" y="3081616"/>
            <a:ext cx="3822573" cy="32997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43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792480"/>
            <a:ext cx="7787635" cy="13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81127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9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84556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2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6863" y="274320"/>
            <a:ext cx="7510272" cy="36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1375" y="1190220"/>
            <a:ext cx="7005823" cy="862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4439" y="1143000"/>
            <a:ext cx="6737604" cy="1028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618" y="1196771"/>
            <a:ext cx="6912736" cy="769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5618" y="1196771"/>
            <a:ext cx="6913245" cy="769620"/>
          </a:xfrm>
          <a:prstGeom prst="rect">
            <a:avLst/>
          </a:prstGeom>
          <a:ln w="9525">
            <a:solidFill>
              <a:srgbClr val="2CA1B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25"/>
              </a:spcBef>
            </a:pP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Основной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принцип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позиционирования в</a:t>
            </a:r>
            <a:r>
              <a:rPr sz="2200" b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CSS: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любой </a:t>
            </a:r>
            <a:r>
              <a:rPr sz="2200" spc="-15" dirty="0">
                <a:latin typeface="Calibri"/>
                <a:cs typeface="Calibri"/>
              </a:rPr>
              <a:t>элемент может </a:t>
            </a:r>
            <a:r>
              <a:rPr sz="2200" spc="-5" dirty="0">
                <a:latin typeface="Calibri"/>
                <a:cs typeface="Calibri"/>
              </a:rPr>
              <a:t>быть </a:t>
            </a:r>
            <a:r>
              <a:rPr sz="2200" spc="-15" dirty="0">
                <a:latin typeface="Calibri"/>
                <a:cs typeface="Calibri"/>
              </a:rPr>
              <a:t>расположен </a:t>
            </a:r>
            <a:r>
              <a:rPr sz="2200" spc="-55" dirty="0">
                <a:latin typeface="Calibri"/>
                <a:cs typeface="Calibri"/>
              </a:rPr>
              <a:t>где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угодно!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85872" y="4997196"/>
            <a:ext cx="5733287" cy="1264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0755" y="5291328"/>
            <a:ext cx="5369052" cy="1021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3783" y="5017896"/>
            <a:ext cx="5616702" cy="11474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3783" y="5017896"/>
            <a:ext cx="5617210" cy="1147445"/>
          </a:xfrm>
          <a:custGeom>
            <a:avLst/>
            <a:gdLst/>
            <a:ahLst/>
            <a:cxnLst/>
            <a:rect l="l" t="t" r="r" b="b"/>
            <a:pathLst>
              <a:path w="5617209" h="1147445">
                <a:moveTo>
                  <a:pt x="0" y="427354"/>
                </a:moveTo>
                <a:lnTo>
                  <a:pt x="7345" y="381848"/>
                </a:lnTo>
                <a:lnTo>
                  <a:pt x="27797" y="342315"/>
                </a:lnTo>
                <a:lnTo>
                  <a:pt x="58978" y="311134"/>
                </a:lnTo>
                <a:lnTo>
                  <a:pt x="98511" y="290682"/>
                </a:lnTo>
                <a:lnTo>
                  <a:pt x="144018" y="283336"/>
                </a:lnTo>
                <a:lnTo>
                  <a:pt x="936117" y="283336"/>
                </a:lnTo>
                <a:lnTo>
                  <a:pt x="670687" y="0"/>
                </a:lnTo>
                <a:lnTo>
                  <a:pt x="2340229" y="283336"/>
                </a:lnTo>
                <a:lnTo>
                  <a:pt x="5472684" y="283336"/>
                </a:lnTo>
                <a:lnTo>
                  <a:pt x="5518190" y="290682"/>
                </a:lnTo>
                <a:lnTo>
                  <a:pt x="5557723" y="311134"/>
                </a:lnTo>
                <a:lnTo>
                  <a:pt x="5588904" y="342315"/>
                </a:lnTo>
                <a:lnTo>
                  <a:pt x="5609356" y="381848"/>
                </a:lnTo>
                <a:lnTo>
                  <a:pt x="5616702" y="427354"/>
                </a:lnTo>
                <a:lnTo>
                  <a:pt x="5616702" y="643356"/>
                </a:lnTo>
                <a:lnTo>
                  <a:pt x="5616702" y="1003388"/>
                </a:lnTo>
                <a:lnTo>
                  <a:pt x="5609356" y="1048910"/>
                </a:lnTo>
                <a:lnTo>
                  <a:pt x="5588904" y="1088444"/>
                </a:lnTo>
                <a:lnTo>
                  <a:pt x="5557723" y="1119620"/>
                </a:lnTo>
                <a:lnTo>
                  <a:pt x="5518190" y="1140064"/>
                </a:lnTo>
                <a:lnTo>
                  <a:pt x="5472684" y="1147406"/>
                </a:lnTo>
                <a:lnTo>
                  <a:pt x="2340229" y="1147406"/>
                </a:lnTo>
                <a:lnTo>
                  <a:pt x="936117" y="1147406"/>
                </a:lnTo>
                <a:lnTo>
                  <a:pt x="144018" y="1147406"/>
                </a:lnTo>
                <a:lnTo>
                  <a:pt x="98511" y="1140064"/>
                </a:lnTo>
                <a:lnTo>
                  <a:pt x="58978" y="1119620"/>
                </a:lnTo>
                <a:lnTo>
                  <a:pt x="27797" y="1088444"/>
                </a:lnTo>
                <a:lnTo>
                  <a:pt x="7345" y="1048910"/>
                </a:lnTo>
                <a:lnTo>
                  <a:pt x="0" y="1003388"/>
                </a:lnTo>
                <a:lnTo>
                  <a:pt x="0" y="643356"/>
                </a:lnTo>
                <a:lnTo>
                  <a:pt x="0" y="427354"/>
                </a:lnTo>
                <a:close/>
              </a:path>
            </a:pathLst>
          </a:custGeom>
          <a:ln w="9525">
            <a:solidFill>
              <a:srgbClr val="EB63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303" y="2579573"/>
            <a:ext cx="7593965" cy="350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Различают </a:t>
            </a:r>
            <a:r>
              <a:rPr sz="2400" spc="-5" dirty="0">
                <a:latin typeface="Calibri"/>
                <a:cs typeface="Calibri"/>
              </a:rPr>
              <a:t>такие способы позиционирования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в </a:t>
            </a:r>
            <a:r>
              <a:rPr sz="2400" spc="-5" dirty="0">
                <a:latin typeface="Calibri"/>
                <a:cs typeface="Calibri"/>
              </a:rPr>
              <a:t>зависимости </a:t>
            </a:r>
            <a:r>
              <a:rPr sz="2400" spc="-10" dirty="0">
                <a:latin typeface="Calibri"/>
                <a:cs typeface="Calibri"/>
              </a:rPr>
              <a:t>от </a:t>
            </a:r>
            <a:r>
              <a:rPr sz="2400" dirty="0">
                <a:latin typeface="Calibri"/>
                <a:cs typeface="Calibri"/>
              </a:rPr>
              <a:t>значения свойства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912DF"/>
                </a:solidFill>
                <a:latin typeface="Calibri"/>
                <a:cs typeface="Calibri"/>
              </a:rPr>
              <a:t>position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48640" indent="-177165">
              <a:lnSpc>
                <a:spcPct val="100000"/>
              </a:lnSpc>
              <a:spcBef>
                <a:spcPts val="1460"/>
              </a:spcBef>
              <a:buFont typeface="Arial"/>
              <a:buChar char="•"/>
              <a:tabLst>
                <a:tab pos="549275" algn="l"/>
              </a:tabLst>
            </a:pPr>
            <a:r>
              <a:rPr sz="2200" b="1" spc="-20" dirty="0">
                <a:latin typeface="Calibri"/>
                <a:cs typeface="Calibri"/>
              </a:rPr>
              <a:t>static </a:t>
            </a:r>
            <a:r>
              <a:rPr sz="2200" spc="-5" dirty="0">
                <a:latin typeface="Calibri"/>
                <a:cs typeface="Calibri"/>
              </a:rPr>
              <a:t>– значение по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умолчанию;</a:t>
            </a:r>
            <a:endParaRPr sz="2200">
              <a:latin typeface="Calibri"/>
              <a:cs typeface="Calibri"/>
            </a:endParaRPr>
          </a:p>
          <a:p>
            <a:pPr marL="548640" indent="-1771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49275" algn="l"/>
              </a:tabLst>
            </a:pPr>
            <a:r>
              <a:rPr sz="2200" b="1" spc="-15" dirty="0">
                <a:latin typeface="Calibri"/>
                <a:cs typeface="Calibri"/>
              </a:rPr>
              <a:t>relative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относительное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позиционирование;</a:t>
            </a:r>
            <a:endParaRPr sz="2200">
              <a:latin typeface="Calibri"/>
              <a:cs typeface="Calibri"/>
            </a:endParaRPr>
          </a:p>
          <a:p>
            <a:pPr marL="548640" indent="-177165">
              <a:lnSpc>
                <a:spcPct val="100000"/>
              </a:lnSpc>
              <a:buFont typeface="Arial"/>
              <a:buChar char="•"/>
              <a:tabLst>
                <a:tab pos="549275" algn="l"/>
                <a:tab pos="1677035" algn="l"/>
              </a:tabLst>
            </a:pPr>
            <a:r>
              <a:rPr sz="2200" b="1" spc="-10" dirty="0">
                <a:latin typeface="Calibri"/>
                <a:cs typeface="Calibri"/>
              </a:rPr>
              <a:t>absolute	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абсолютное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позиционирование;</a:t>
            </a:r>
            <a:endParaRPr sz="2200">
              <a:latin typeface="Calibri"/>
              <a:cs typeface="Calibri"/>
            </a:endParaRPr>
          </a:p>
          <a:p>
            <a:pPr marL="548640" indent="-177165">
              <a:lnSpc>
                <a:spcPct val="100000"/>
              </a:lnSpc>
              <a:buFont typeface="Arial"/>
              <a:buChar char="•"/>
              <a:tabLst>
                <a:tab pos="549275" algn="l"/>
              </a:tabLst>
            </a:pPr>
            <a:r>
              <a:rPr sz="2200" b="1" spc="-15" dirty="0">
                <a:latin typeface="Calibri"/>
                <a:cs typeface="Calibri"/>
              </a:rPr>
              <a:t>fixed </a:t>
            </a:r>
            <a:r>
              <a:rPr sz="2200" spc="-5" dirty="0">
                <a:latin typeface="Calibri"/>
                <a:cs typeface="Calibri"/>
              </a:rPr>
              <a:t>– позиционирование </a:t>
            </a:r>
            <a:r>
              <a:rPr sz="2200" spc="-15" dirty="0">
                <a:latin typeface="Calibri"/>
                <a:cs typeface="Calibri"/>
              </a:rPr>
              <a:t>относительно </a:t>
            </a:r>
            <a:r>
              <a:rPr sz="2200" spc="-5" dirty="0">
                <a:latin typeface="Calibri"/>
                <a:cs typeface="Calibri"/>
              </a:rPr>
              <a:t>окна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браузера.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2629535" marR="5080" algn="ctr">
              <a:lnSpc>
                <a:spcPct val="100000"/>
              </a:lnSpc>
            </a:pPr>
            <a:r>
              <a:rPr sz="1600" spc="-10" dirty="0">
                <a:latin typeface="Lucida Sans Unicode"/>
                <a:cs typeface="Lucida Sans Unicode"/>
              </a:rPr>
              <a:t>позиционирование </a:t>
            </a:r>
            <a:r>
              <a:rPr sz="1600" spc="-5" dirty="0">
                <a:latin typeface="Lucida Sans Unicode"/>
                <a:cs typeface="Lucida Sans Unicode"/>
              </a:rPr>
              <a:t>в CSS — это </a:t>
            </a:r>
            <a:r>
              <a:rPr sz="1600" spc="-10" dirty="0">
                <a:latin typeface="Lucida Sans Unicode"/>
                <a:cs typeface="Lucida Sans Unicode"/>
              </a:rPr>
              <a:t>намного </a:t>
            </a:r>
            <a:r>
              <a:rPr sz="1600" spc="-5" dirty="0">
                <a:latin typeface="Lucida Sans Unicode"/>
                <a:cs typeface="Lucida Sans Unicode"/>
              </a:rPr>
              <a:t>проще,  чем </a:t>
            </a:r>
            <a:r>
              <a:rPr sz="1600" spc="-10" dirty="0">
                <a:latin typeface="Lucida Sans Unicode"/>
                <a:cs typeface="Lucida Sans Unicode"/>
              </a:rPr>
              <a:t>использовать таблицы, прозрачные  изображения или какие-то </a:t>
            </a:r>
            <a:r>
              <a:rPr sz="1600" spc="-5" dirty="0">
                <a:latin typeface="Lucida Sans Unicode"/>
                <a:cs typeface="Lucida Sans Unicode"/>
              </a:rPr>
              <a:t>другие</a:t>
            </a:r>
            <a:r>
              <a:rPr sz="1600" spc="14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подходы</a:t>
            </a:r>
            <a:endParaRPr sz="16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69223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936" y="6525348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603" y="0"/>
                </a:lnTo>
              </a:path>
            </a:pathLst>
          </a:custGeom>
          <a:ln w="9525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2" y="946319"/>
            <a:ext cx="7787635" cy="14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437" y="969263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34289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437" y="1003553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48" y="0"/>
                </a:lnTo>
              </a:path>
            </a:pathLst>
          </a:custGeom>
          <a:ln w="1143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549" y="132570"/>
            <a:ext cx="5643374" cy="787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927" y="1261835"/>
            <a:ext cx="2574036" cy="556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" y="1208532"/>
            <a:ext cx="2817876" cy="74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555" y="1268704"/>
            <a:ext cx="2484501" cy="461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1555" y="1335364"/>
            <a:ext cx="2484755" cy="395620"/>
          </a:xfrm>
          <a:prstGeom prst="rect">
            <a:avLst/>
          </a:prstGeom>
          <a:ln w="9525">
            <a:solidFill>
              <a:srgbClr val="2CA1B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position: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absolute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0019" y="1861566"/>
            <a:ext cx="7855584" cy="409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3545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Указывает, </a:t>
            </a:r>
            <a:r>
              <a:rPr sz="2200" spc="-15" dirty="0">
                <a:latin typeface="Calibri"/>
                <a:cs typeface="Calibri"/>
              </a:rPr>
              <a:t>что элемент абсолютно </a:t>
            </a:r>
            <a:r>
              <a:rPr sz="2200" spc="-5" dirty="0">
                <a:latin typeface="Calibri"/>
                <a:cs typeface="Calibri"/>
              </a:rPr>
              <a:t>позиционирован: </a:t>
            </a:r>
            <a:r>
              <a:rPr sz="2200" spc="-10" dirty="0">
                <a:latin typeface="Calibri"/>
                <a:cs typeface="Calibri"/>
              </a:rPr>
              <a:t>при </a:t>
            </a:r>
            <a:r>
              <a:rPr sz="2200" spc="-15" dirty="0">
                <a:latin typeface="Calibri"/>
                <a:cs typeface="Calibri"/>
              </a:rPr>
              <a:t>этом  </a:t>
            </a:r>
            <a:r>
              <a:rPr sz="2200" spc="-5" dirty="0">
                <a:latin typeface="Calibri"/>
                <a:cs typeface="Calibri"/>
              </a:rPr>
              <a:t>другие </a:t>
            </a:r>
            <a:r>
              <a:rPr sz="2200" spc="-15" dirty="0">
                <a:latin typeface="Calibri"/>
                <a:cs typeface="Calibri"/>
              </a:rPr>
              <a:t>элементы отображаются </a:t>
            </a:r>
            <a:r>
              <a:rPr sz="2200" spc="-5" dirty="0">
                <a:latin typeface="Calibri"/>
                <a:cs typeface="Calibri"/>
              </a:rPr>
              <a:t>на веб-странице словно </a:t>
            </a:r>
            <a:r>
              <a:rPr sz="2200" spc="-10" dirty="0">
                <a:latin typeface="Calibri"/>
                <a:cs typeface="Calibri"/>
              </a:rPr>
              <a:t>нет  </a:t>
            </a:r>
            <a:r>
              <a:rPr sz="2200" spc="-15" dirty="0">
                <a:latin typeface="Calibri"/>
                <a:cs typeface="Calibri"/>
              </a:rPr>
              <a:t>абсолютно </a:t>
            </a:r>
            <a:r>
              <a:rPr sz="2200" spc="-5" dirty="0">
                <a:latin typeface="Calibri"/>
                <a:cs typeface="Calibri"/>
              </a:rPr>
              <a:t>позиционированного </a:t>
            </a:r>
            <a:r>
              <a:rPr sz="2200" spc="-15" dirty="0">
                <a:latin typeface="Calibri"/>
                <a:cs typeface="Calibri"/>
              </a:rPr>
              <a:t>элемента </a:t>
            </a:r>
            <a:r>
              <a:rPr sz="2200" spc="-20" dirty="0">
                <a:latin typeface="Calibri"/>
                <a:cs typeface="Calibri"/>
              </a:rPr>
              <a:t>(под </a:t>
            </a:r>
            <a:r>
              <a:rPr sz="2200" spc="-15" dirty="0">
                <a:latin typeface="Calibri"/>
                <a:cs typeface="Calibri"/>
              </a:rPr>
              <a:t>элемент </a:t>
            </a:r>
            <a:r>
              <a:rPr sz="2200" spc="-5" dirty="0">
                <a:latin typeface="Calibri"/>
                <a:cs typeface="Calibri"/>
              </a:rPr>
              <a:t>не  </a:t>
            </a:r>
            <a:r>
              <a:rPr sz="2200" spc="-15" dirty="0">
                <a:latin typeface="Calibri"/>
                <a:cs typeface="Calibri"/>
              </a:rPr>
              <a:t>отводится </a:t>
            </a:r>
            <a:r>
              <a:rPr sz="2200" spc="-10" dirty="0">
                <a:latin typeface="Calibri"/>
                <a:cs typeface="Calibri"/>
              </a:rPr>
              <a:t>пустое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пространство).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142875" marR="50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Положение элемента </a:t>
            </a:r>
            <a:r>
              <a:rPr sz="2000" spc="-5" dirty="0">
                <a:latin typeface="Calibri"/>
                <a:cs typeface="Calibri"/>
              </a:rPr>
              <a:t>задается </a:t>
            </a:r>
            <a:r>
              <a:rPr sz="2000" dirty="0">
                <a:latin typeface="Calibri"/>
                <a:cs typeface="Calibri"/>
              </a:rPr>
              <a:t>свойствами </a:t>
            </a:r>
            <a:r>
              <a:rPr sz="2000" b="1" spc="-5" dirty="0">
                <a:latin typeface="Calibri"/>
                <a:cs typeface="Calibri"/>
              </a:rPr>
              <a:t>left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spc="-5" dirty="0">
                <a:latin typeface="Calibri"/>
                <a:cs typeface="Calibri"/>
              </a:rPr>
              <a:t>top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spc="-10" dirty="0">
                <a:latin typeface="Calibri"/>
                <a:cs typeface="Calibri"/>
              </a:rPr>
              <a:t>right </a:t>
            </a:r>
            <a:r>
              <a:rPr sz="2000" b="1" dirty="0">
                <a:latin typeface="Calibri"/>
                <a:cs typeface="Calibri"/>
              </a:rPr>
              <a:t>и </a:t>
            </a:r>
            <a:r>
              <a:rPr sz="2000" b="1" spc="-5" dirty="0">
                <a:latin typeface="Calibri"/>
                <a:cs typeface="Calibri"/>
              </a:rPr>
              <a:t>bottom</a:t>
            </a:r>
            <a:r>
              <a:rPr sz="2000" spc="-5" dirty="0">
                <a:latin typeface="Calibri"/>
                <a:cs typeface="Calibri"/>
              </a:rPr>
              <a:t>,  </a:t>
            </a:r>
            <a:r>
              <a:rPr sz="2000" spc="-10" dirty="0">
                <a:latin typeface="Calibri"/>
                <a:cs typeface="Calibri"/>
              </a:rPr>
              <a:t>также </a:t>
            </a:r>
            <a:r>
              <a:rPr sz="2000" dirty="0">
                <a:latin typeface="Calibri"/>
                <a:cs typeface="Calibri"/>
              </a:rPr>
              <a:t>на </a:t>
            </a:r>
            <a:r>
              <a:rPr sz="2000" spc="-15" dirty="0">
                <a:latin typeface="Calibri"/>
                <a:cs typeface="Calibri"/>
              </a:rPr>
              <a:t>положение </a:t>
            </a:r>
            <a:r>
              <a:rPr sz="2000" spc="-10" dirty="0">
                <a:latin typeface="Calibri"/>
                <a:cs typeface="Calibri"/>
              </a:rPr>
              <a:t>влияет </a:t>
            </a:r>
            <a:r>
              <a:rPr sz="2000" dirty="0">
                <a:latin typeface="Calibri"/>
                <a:cs typeface="Calibri"/>
              </a:rPr>
              <a:t>значение свойства </a:t>
            </a:r>
            <a:r>
              <a:rPr sz="2000" b="1" dirty="0">
                <a:latin typeface="Calibri"/>
                <a:cs typeface="Calibri"/>
              </a:rPr>
              <a:t>position </a:t>
            </a:r>
            <a:r>
              <a:rPr sz="2000" b="1" spc="-15" dirty="0">
                <a:latin typeface="Calibri"/>
                <a:cs typeface="Calibri"/>
              </a:rPr>
              <a:t>родительского  </a:t>
            </a:r>
            <a:r>
              <a:rPr sz="2000" b="1" spc="-10" dirty="0">
                <a:latin typeface="Calibri"/>
                <a:cs typeface="Calibri"/>
              </a:rPr>
              <a:t>элемента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85775" marR="187960" indent="-342900">
              <a:lnSpc>
                <a:spcPct val="100000"/>
              </a:lnSpc>
              <a:buFont typeface="Arial"/>
              <a:buChar char="•"/>
              <a:tabLst>
                <a:tab pos="485775" algn="l"/>
                <a:tab pos="486409" algn="l"/>
              </a:tabLst>
            </a:pPr>
            <a:r>
              <a:rPr sz="2000" dirty="0">
                <a:latin typeface="Calibri"/>
                <a:cs typeface="Calibri"/>
              </a:rPr>
              <a:t>если </a:t>
            </a:r>
            <a:r>
              <a:rPr sz="2000" b="1" dirty="0">
                <a:latin typeface="Calibri"/>
                <a:cs typeface="Calibri"/>
              </a:rPr>
              <a:t>у </a:t>
            </a:r>
            <a:r>
              <a:rPr sz="2000" b="1" spc="-15" dirty="0">
                <a:latin typeface="Calibri"/>
                <a:cs typeface="Calibri"/>
              </a:rPr>
              <a:t>родителя </a:t>
            </a:r>
            <a:r>
              <a:rPr sz="2000" b="1" spc="-5" dirty="0">
                <a:latin typeface="Calibri"/>
                <a:cs typeface="Calibri"/>
              </a:rPr>
              <a:t>значение </a:t>
            </a:r>
            <a:r>
              <a:rPr sz="2000" b="1" dirty="0">
                <a:latin typeface="Calibri"/>
                <a:cs typeface="Calibri"/>
              </a:rPr>
              <a:t>position </a:t>
            </a:r>
            <a:r>
              <a:rPr sz="2000" b="1" spc="-5" dirty="0">
                <a:latin typeface="Calibri"/>
                <a:cs typeface="Calibri"/>
              </a:rPr>
              <a:t>установлено как </a:t>
            </a:r>
            <a:r>
              <a:rPr sz="2000" b="1" spc="-15" dirty="0">
                <a:latin typeface="Calibri"/>
                <a:cs typeface="Calibri"/>
              </a:rPr>
              <a:t>static </a:t>
            </a:r>
            <a:r>
              <a:rPr sz="2000" spc="-5" dirty="0">
                <a:latin typeface="Calibri"/>
                <a:cs typeface="Calibri"/>
              </a:rPr>
              <a:t>или  </a:t>
            </a:r>
            <a:r>
              <a:rPr sz="2000" spc="-15" dirty="0">
                <a:latin typeface="Calibri"/>
                <a:cs typeface="Calibri"/>
              </a:rPr>
              <a:t>родителя </a:t>
            </a:r>
            <a:r>
              <a:rPr sz="2000" spc="-25" dirty="0">
                <a:latin typeface="Calibri"/>
                <a:cs typeface="Calibri"/>
              </a:rPr>
              <a:t>нет, </a:t>
            </a:r>
            <a:r>
              <a:rPr sz="2000" spc="-15" dirty="0">
                <a:latin typeface="Calibri"/>
                <a:cs typeface="Calibri"/>
              </a:rPr>
              <a:t>то </a:t>
            </a:r>
            <a:r>
              <a:rPr sz="2000" spc="-10" dirty="0">
                <a:latin typeface="Calibri"/>
                <a:cs typeface="Calibri"/>
              </a:rPr>
              <a:t>отсчет координат </a:t>
            </a:r>
            <a:r>
              <a:rPr sz="2000" spc="-15" dirty="0">
                <a:latin typeface="Calibri"/>
                <a:cs typeface="Calibri"/>
              </a:rPr>
              <a:t>ведется </a:t>
            </a:r>
            <a:r>
              <a:rPr sz="2000" b="1" spc="-5" dirty="0">
                <a:latin typeface="Calibri"/>
                <a:cs typeface="Calibri"/>
              </a:rPr>
              <a:t>от </a:t>
            </a:r>
            <a:r>
              <a:rPr sz="2000" b="1" dirty="0">
                <a:latin typeface="Calibri"/>
                <a:cs typeface="Calibri"/>
              </a:rPr>
              <a:t>края окна</a:t>
            </a:r>
            <a:r>
              <a:rPr sz="2000" b="1" spc="-5" dirty="0">
                <a:latin typeface="Calibri"/>
                <a:cs typeface="Calibri"/>
              </a:rPr>
              <a:t> браузера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85775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85775" algn="l"/>
                <a:tab pos="486409" algn="l"/>
              </a:tabLst>
            </a:pPr>
            <a:r>
              <a:rPr sz="2000" dirty="0">
                <a:latin typeface="Calibri"/>
                <a:cs typeface="Calibri"/>
              </a:rPr>
              <a:t>если </a:t>
            </a:r>
            <a:r>
              <a:rPr sz="2000" b="1" dirty="0">
                <a:latin typeface="Calibri"/>
                <a:cs typeface="Calibri"/>
              </a:rPr>
              <a:t>у </a:t>
            </a:r>
            <a:r>
              <a:rPr sz="2000" b="1" spc="-15" dirty="0">
                <a:latin typeface="Calibri"/>
                <a:cs typeface="Calibri"/>
              </a:rPr>
              <a:t>родителя </a:t>
            </a:r>
            <a:r>
              <a:rPr sz="2000" b="1" spc="-5" dirty="0">
                <a:latin typeface="Calibri"/>
                <a:cs typeface="Calibri"/>
              </a:rPr>
              <a:t>значение </a:t>
            </a:r>
            <a:r>
              <a:rPr sz="2000" b="1" dirty="0">
                <a:latin typeface="Calibri"/>
                <a:cs typeface="Calibri"/>
              </a:rPr>
              <a:t>position </a:t>
            </a:r>
            <a:r>
              <a:rPr sz="2000" b="1" spc="-5" dirty="0">
                <a:latin typeface="Calibri"/>
                <a:cs typeface="Calibri"/>
              </a:rPr>
              <a:t>задано как </a:t>
            </a:r>
            <a:r>
              <a:rPr sz="2000" b="1" spc="-10" dirty="0">
                <a:latin typeface="Calibri"/>
                <a:cs typeface="Calibri"/>
              </a:rPr>
              <a:t>fixed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b="1" spc="-15" dirty="0">
                <a:latin typeface="Calibri"/>
                <a:cs typeface="Calibri"/>
              </a:rPr>
              <a:t>relative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или</a:t>
            </a:r>
            <a:endParaRPr sz="2000">
              <a:latin typeface="Calibri"/>
              <a:cs typeface="Calibri"/>
            </a:endParaRPr>
          </a:p>
          <a:p>
            <a:pPr marL="485775" marR="7239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absolute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то </a:t>
            </a:r>
            <a:r>
              <a:rPr sz="2000" spc="-10" dirty="0">
                <a:latin typeface="Calibri"/>
                <a:cs typeface="Calibri"/>
              </a:rPr>
              <a:t>отсчет координат </a:t>
            </a:r>
            <a:r>
              <a:rPr sz="2000" spc="-15" dirty="0">
                <a:latin typeface="Calibri"/>
                <a:cs typeface="Calibri"/>
              </a:rPr>
              <a:t>ведется </a:t>
            </a:r>
            <a:r>
              <a:rPr sz="2000" b="1" spc="-5" dirty="0">
                <a:latin typeface="Calibri"/>
                <a:cs typeface="Calibri"/>
              </a:rPr>
              <a:t>от </a:t>
            </a:r>
            <a:r>
              <a:rPr sz="2000" b="1" dirty="0">
                <a:latin typeface="Calibri"/>
                <a:cs typeface="Calibri"/>
              </a:rPr>
              <a:t>края </a:t>
            </a:r>
            <a:r>
              <a:rPr sz="2000" b="1" spc="-15" dirty="0">
                <a:latin typeface="Calibri"/>
                <a:cs typeface="Calibri"/>
              </a:rPr>
              <a:t>родительского  </a:t>
            </a:r>
            <a:r>
              <a:rPr sz="2000" b="1" spc="-10" dirty="0">
                <a:latin typeface="Calibri"/>
                <a:cs typeface="Calibri"/>
              </a:rPr>
              <a:t>элемента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4291861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789</Words>
  <Application>Microsoft Office PowerPoint</Application>
  <PresentationFormat>Экран (4:3)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Calibri Light</vt:lpstr>
      <vt:lpstr>Times New Roman</vt:lpstr>
      <vt:lpstr>Calibri</vt:lpstr>
      <vt:lpstr>Courier New</vt:lpstr>
      <vt:lpstr>Garamond</vt:lpstr>
      <vt:lpstr>Arial</vt:lpstr>
      <vt:lpstr>Lucida Sans Unicode</vt:lpstr>
      <vt:lpstr>Noto Sans Symbols</vt:lpstr>
      <vt:lpstr>1_Edge</vt:lpstr>
      <vt:lpstr>Ретро</vt:lpstr>
      <vt:lpstr>ПОЗИЦИОНИРОВАНИЕ   HTML-элементов Web-страницы  С  ИСПОЛЬЗОВАНИЕМ CSS-СТИЛЕЙ</vt:lpstr>
      <vt:lpstr>&lt;div&gt;...&lt;/div&gt;</vt:lpstr>
      <vt:lpstr>&lt;span&gt;...&lt;/span&gt;</vt:lpstr>
      <vt:lpstr>Все структурные элементы в представлении логики CSS  является блоками, то есть каждый элемент HTML окружен  блоком.</vt:lpstr>
      <vt:lpstr>Поля (padding) задают внутреннее расстояние между рамкой  и содержимым элемента.</vt:lpstr>
      <vt:lpstr>Отступы (margin) устанавливают расстояния от каждого края  элемента. Отступом является пространство от границы текущего  элемента до внутренней границы его родительского элемента.</vt:lpstr>
      <vt:lpstr>Рамка (border) – обрамляет элемент и может служить как для  отделения двух объектов, так и в качестве декоративного  элемента.</vt:lpstr>
      <vt:lpstr>Презентация PowerPoint</vt:lpstr>
      <vt:lpstr>position: absolute</vt:lpstr>
      <vt:lpstr>Презентация PowerPoint</vt:lpstr>
      <vt:lpstr>Использование многослойности обусловлено возможностью «наслоения» элементов с учетом принципов  позиционирования в CSS.</vt:lpstr>
      <vt:lpstr>position: relative</vt:lpstr>
      <vt:lpstr>Родительский элемент  имеет статическое (static)  позиционирование,  дочерние – абсолютное.</vt:lpstr>
      <vt:lpstr>Элемент может выравниваться вправо или влево с помощью свойства float. Допустимые значения:</vt:lpstr>
      <vt:lpstr>Презентация PowerPoint</vt:lpstr>
      <vt:lpstr>Поскольку есть свойство, задающее обтекание элемента, то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ПОЗИЦИОНИРОВАНИЕ   HTML-элементов Web-страницы  С  ИСПОЛЬЗОВАНИЕМ CSS-СТИЛЕЙ</dc:title>
  <dc:creator>Елизова Мария Владимировна</dc:creator>
  <cp:lastModifiedBy>Елизова Мария Владимировна</cp:lastModifiedBy>
  <cp:revision>5</cp:revision>
  <dcterms:modified xsi:type="dcterms:W3CDTF">2020-12-07T06:15:43Z</dcterms:modified>
</cp:coreProperties>
</file>