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79" r:id="rId2"/>
  </p:sldMasterIdLst>
  <p:notesMasterIdLst>
    <p:notesMasterId r:id="rId38"/>
  </p:notesMasterIdLst>
  <p:sldIdLst>
    <p:sldId id="256" r:id="rId3"/>
    <p:sldId id="257" r:id="rId4"/>
    <p:sldId id="294" r:id="rId5"/>
    <p:sldId id="295" r:id="rId6"/>
    <p:sldId id="262" r:id="rId7"/>
    <p:sldId id="263" r:id="rId8"/>
    <p:sldId id="264" r:id="rId9"/>
    <p:sldId id="267" r:id="rId10"/>
    <p:sldId id="268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96" r:id="rId26"/>
    <p:sldId id="297" r:id="rId27"/>
    <p:sldId id="298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39"/>
      <p:italic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Garamond" panose="02020404030301010803" pitchFamily="18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6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67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7967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5256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  <a:defRPr sz="2800"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2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36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0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01328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5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3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0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7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7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9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1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13"/>
          <p:cNvCxnSpPr/>
          <p:nvPr/>
        </p:nvCxnSpPr>
        <p:spPr>
          <a:xfrm>
            <a:off x="1981200" y="3962400"/>
            <a:ext cx="651192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24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766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9405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69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ctrTitle"/>
          </p:nvPr>
        </p:nvSpPr>
        <p:spPr>
          <a:xfrm>
            <a:off x="685800" y="765175"/>
            <a:ext cx="7772400" cy="283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lang="en-US" sz="3600" b="1" i="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ПОЗИЦИОНИРОВАНИЕ  </a:t>
            </a:r>
            <a:br>
              <a:rPr lang="en-US" sz="3600" b="1" i="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lang="en-US" sz="3600" b="1" i="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HTML-элементов Web-страницы</a:t>
            </a:r>
            <a:r>
              <a:rPr lang="en-US" sz="4000" b="1" i="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br>
              <a:rPr lang="en-US" sz="4000" b="1" i="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lang="en-US" sz="2400" b="1" i="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С  ИСПОЛЬЗОВАНИЕМ</a:t>
            </a:r>
            <a:r>
              <a:rPr lang="en-US" sz="3600" b="1" i="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CSS-</a:t>
            </a:r>
            <a:r>
              <a:rPr lang="en-US" sz="2400" b="1" i="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СТИЛЕЙ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Заголовок 1"/>
          <p:cNvSpPr>
            <a:spLocks noGrp="1"/>
          </p:cNvSpPr>
          <p:nvPr>
            <p:ph type="title"/>
          </p:nvPr>
        </p:nvSpPr>
        <p:spPr>
          <a:xfrm>
            <a:off x="800100" y="0"/>
            <a:ext cx="7543800" cy="1450757"/>
          </a:xfrm>
        </p:spPr>
        <p:txBody>
          <a:bodyPr/>
          <a:lstStyle/>
          <a:p>
            <a:r>
              <a:rPr lang="ru-RU" altLang="ru-RU" dirty="0" smtClean="0"/>
              <a:t>Свойства контейнеров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7688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Блочная модель </a:t>
            </a:r>
            <a:r>
              <a:rPr lang="en-US" dirty="0" smtClean="0"/>
              <a:t>CSS</a:t>
            </a:r>
            <a:r>
              <a:rPr lang="ru-RU" dirty="0" smtClean="0"/>
              <a:t>, горизонтальное и вертикальное форматирование (по 7 свойств)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top, right, bottom, left</a:t>
            </a:r>
            <a:endParaRPr lang="ru-RU" dirty="0" smtClean="0"/>
          </a:p>
          <a:p>
            <a:pPr fontAlgn="auto">
              <a:spcAft>
                <a:spcPts val="0"/>
              </a:spcAft>
              <a:defRPr/>
            </a:pPr>
            <a:endParaRPr lang="ru-RU" dirty="0" smtClean="0"/>
          </a:p>
        </p:txBody>
      </p:sp>
      <p:grpSp>
        <p:nvGrpSpPr>
          <p:cNvPr id="49156" name="Группа 8"/>
          <p:cNvGrpSpPr>
            <a:grpSpLocks/>
          </p:cNvGrpSpPr>
          <p:nvPr/>
        </p:nvGrpSpPr>
        <p:grpSpPr bwMode="auto">
          <a:xfrm>
            <a:off x="2428875" y="2286000"/>
            <a:ext cx="5286375" cy="2857500"/>
            <a:chOff x="1714480" y="2428868"/>
            <a:chExt cx="5286412" cy="2857520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1714480" y="2428868"/>
              <a:ext cx="5286412" cy="285752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margin</a:t>
              </a:r>
              <a:endParaRPr lang="ru-RU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2143108" y="2786059"/>
              <a:ext cx="4429156" cy="21431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border</a:t>
              </a:r>
              <a:endParaRPr lang="ru-RU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2571736" y="3143248"/>
              <a:ext cx="3571900" cy="14287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padding</a:t>
              </a:r>
              <a:endParaRPr lang="ru-RU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3071803" y="3500439"/>
              <a:ext cx="2571768" cy="7048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[width] x [height]</a:t>
              </a:r>
              <a:endParaRPr lang="ru-RU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8933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Горизонтальное форматирование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Значение </a:t>
            </a:r>
            <a:r>
              <a:rPr lang="en-US" dirty="0" smtClean="0"/>
              <a:t>auto – </a:t>
            </a:r>
            <a:r>
              <a:rPr lang="ru-RU" dirty="0" smtClean="0"/>
              <a:t>заполняет всю оставшуюся ширину контейнера (</a:t>
            </a:r>
            <a:r>
              <a:rPr lang="en-US" dirty="0" smtClean="0"/>
              <a:t>margin, width)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Отрицательные поля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Сумма 7 размеров дочернего элемента = </a:t>
            </a:r>
            <a:r>
              <a:rPr lang="en-US" dirty="0" smtClean="0"/>
              <a:t>width </a:t>
            </a:r>
            <a:r>
              <a:rPr lang="ru-RU" dirty="0" smtClean="0"/>
              <a:t>родительского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Для замещающих элементов размеры </a:t>
            </a:r>
            <a:r>
              <a:rPr lang="en-US" dirty="0" smtClean="0"/>
              <a:t>auto </a:t>
            </a:r>
            <a:r>
              <a:rPr lang="ru-RU" dirty="0" smtClean="0"/>
              <a:t>равны реальным размерам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Размеры замещающих элементов изменяются пропорционально, если задавать одно из них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494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285852" y="2071678"/>
            <a:ext cx="6572296" cy="15001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tIns="0" bIns="0"/>
          <a:lstStyle/>
          <a:p>
            <a:pPr fontAlgn="auto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spc="-1150" dirty="0"/>
              <a:t>контейнер</a:t>
            </a:r>
          </a:p>
        </p:txBody>
      </p:sp>
      <p:grpSp>
        <p:nvGrpSpPr>
          <p:cNvPr id="51203" name="Группа 3"/>
          <p:cNvGrpSpPr>
            <a:grpSpLocks/>
          </p:cNvGrpSpPr>
          <p:nvPr/>
        </p:nvGrpSpPr>
        <p:grpSpPr bwMode="auto">
          <a:xfrm>
            <a:off x="2571750" y="1857375"/>
            <a:ext cx="4071938" cy="1928813"/>
            <a:chOff x="1714480" y="2428868"/>
            <a:chExt cx="5286412" cy="285752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714480" y="2428868"/>
              <a:ext cx="5286412" cy="285752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margin</a:t>
              </a:r>
              <a:endParaRPr lang="ru-R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2143164" y="2786352"/>
              <a:ext cx="4429045" cy="21425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border</a:t>
              </a:r>
              <a:endParaRPr lang="ru-RU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2571847" y="3143836"/>
              <a:ext cx="3571677" cy="142758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padding</a:t>
              </a:r>
              <a:endParaRPr lang="ru-RU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3072666" y="3501320"/>
              <a:ext cx="2570040" cy="7032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[width] x [height]</a:t>
              </a:r>
              <a:endParaRPr lang="ru-RU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11" name="Прямоугольник 10"/>
          <p:cNvSpPr/>
          <p:nvPr/>
        </p:nvSpPr>
        <p:spPr>
          <a:xfrm>
            <a:off x="1285852" y="4385818"/>
            <a:ext cx="6572296" cy="201600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pc="-1000" dirty="0"/>
              <a:t>контейнер</a:t>
            </a:r>
          </a:p>
        </p:txBody>
      </p:sp>
      <p:grpSp>
        <p:nvGrpSpPr>
          <p:cNvPr id="51205" name="Группа 11"/>
          <p:cNvGrpSpPr>
            <a:grpSpLocks/>
          </p:cNvGrpSpPr>
          <p:nvPr/>
        </p:nvGrpSpPr>
        <p:grpSpPr bwMode="auto">
          <a:xfrm>
            <a:off x="2571750" y="4429125"/>
            <a:ext cx="4071938" cy="1928813"/>
            <a:chOff x="1714480" y="2428868"/>
            <a:chExt cx="5286412" cy="2857520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1714480" y="2428868"/>
              <a:ext cx="5286412" cy="285752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margin</a:t>
              </a:r>
              <a:endParaRPr lang="ru-R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2143164" y="2786352"/>
              <a:ext cx="4429045" cy="21425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border</a:t>
              </a:r>
              <a:endParaRPr lang="ru-RU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2571847" y="3143836"/>
              <a:ext cx="3571677" cy="142758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padding</a:t>
              </a:r>
              <a:endParaRPr lang="ru-RU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3072666" y="3501320"/>
              <a:ext cx="2570040" cy="7032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[width] x [height]</a:t>
              </a:r>
              <a:endParaRPr lang="ru-RU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512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height=auto</a:t>
            </a:r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738442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Вертикальное форматирование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Высота по содержимому (</a:t>
            </a:r>
            <a:r>
              <a:rPr lang="en-US" dirty="0" smtClean="0"/>
              <a:t>auto</a:t>
            </a:r>
            <a:r>
              <a:rPr lang="ru-RU" dirty="0" smtClean="0"/>
              <a:t>)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Или через </a:t>
            </a:r>
            <a:r>
              <a:rPr lang="en-US" dirty="0" smtClean="0"/>
              <a:t>height. </a:t>
            </a:r>
            <a:r>
              <a:rPr lang="ru-RU" dirty="0" smtClean="0"/>
              <a:t>Если содержимого больше чем </a:t>
            </a:r>
            <a:r>
              <a:rPr lang="en-US" dirty="0" smtClean="0"/>
              <a:t>height – </a:t>
            </a:r>
            <a:r>
              <a:rPr lang="ru-RU" dirty="0" smtClean="0"/>
              <a:t>прокрутка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margin-top </a:t>
            </a:r>
            <a:r>
              <a:rPr lang="ru-RU" dirty="0" smtClean="0"/>
              <a:t>или </a:t>
            </a:r>
            <a:r>
              <a:rPr lang="en-US" dirty="0" smtClean="0"/>
              <a:t>bottom </a:t>
            </a:r>
            <a:r>
              <a:rPr lang="ru-RU" dirty="0" smtClean="0"/>
              <a:t>равное </a:t>
            </a:r>
            <a:r>
              <a:rPr lang="en-US" dirty="0" smtClean="0"/>
              <a:t>auto </a:t>
            </a:r>
            <a:r>
              <a:rPr lang="ru-RU" dirty="0" smtClean="0"/>
              <a:t>= 0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Высота в процентах – от блока контейнера, но…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Центрирование по вертикали через процентные </a:t>
            </a:r>
            <a:r>
              <a:rPr lang="en-US" dirty="0" smtClean="0"/>
              <a:t>margin </a:t>
            </a:r>
            <a:r>
              <a:rPr lang="ru-RU" dirty="0" smtClean="0"/>
              <a:t>и высоту блока-контейнера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Сворачивание полей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Отрицательные </a:t>
            </a:r>
            <a:r>
              <a:rPr lang="en-US" dirty="0" smtClean="0"/>
              <a:t>margin</a:t>
            </a:r>
            <a:endParaRPr lang="ru-RU" dirty="0" smtClean="0"/>
          </a:p>
          <a:p>
            <a:pPr fontAlgn="auto">
              <a:spcAft>
                <a:spcPts val="0"/>
              </a:spcAft>
              <a:defRPr/>
            </a:pPr>
            <a:endParaRPr lang="ru-RU" dirty="0" smtClean="0"/>
          </a:p>
          <a:p>
            <a:pPr fontAlgn="auto">
              <a:spcAft>
                <a:spcPts val="0"/>
              </a:spcAft>
              <a:defRPr/>
            </a:pPr>
            <a:endParaRPr lang="ru-RU" dirty="0" smtClean="0"/>
          </a:p>
          <a:p>
            <a:pPr fontAlgn="auto">
              <a:spcAft>
                <a:spcPts val="0"/>
              </a:spcAft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8736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Сворачивание вертикальных полей</a:t>
            </a:r>
            <a:endParaRPr lang="ru-RU" dirty="0"/>
          </a:p>
        </p:txBody>
      </p:sp>
      <p:grpSp>
        <p:nvGrpSpPr>
          <p:cNvPr id="53251" name="Группа 3"/>
          <p:cNvGrpSpPr>
            <a:grpSpLocks/>
          </p:cNvGrpSpPr>
          <p:nvPr/>
        </p:nvGrpSpPr>
        <p:grpSpPr bwMode="auto">
          <a:xfrm>
            <a:off x="2571750" y="1714500"/>
            <a:ext cx="4071938" cy="1928813"/>
            <a:chOff x="1714480" y="2428868"/>
            <a:chExt cx="5286412" cy="285752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714480" y="2428868"/>
              <a:ext cx="5286412" cy="285752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margin</a:t>
              </a:r>
              <a:endParaRPr lang="ru-R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2143164" y="2786352"/>
              <a:ext cx="4429045" cy="21425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border</a:t>
              </a:r>
              <a:endParaRPr lang="ru-RU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2571847" y="3143836"/>
              <a:ext cx="3571677" cy="142758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padding</a:t>
              </a:r>
              <a:endParaRPr lang="ru-RU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3072666" y="3501320"/>
              <a:ext cx="2570040" cy="7032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[width] x [height]</a:t>
              </a:r>
              <a:endParaRPr lang="ru-RU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53252" name="Группа 8"/>
          <p:cNvGrpSpPr>
            <a:grpSpLocks/>
          </p:cNvGrpSpPr>
          <p:nvPr/>
        </p:nvGrpSpPr>
        <p:grpSpPr bwMode="auto">
          <a:xfrm>
            <a:off x="1571625" y="3429000"/>
            <a:ext cx="6072188" cy="2143125"/>
            <a:chOff x="1714480" y="2111366"/>
            <a:chExt cx="5286412" cy="3175022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1714480" y="2111366"/>
              <a:ext cx="5286412" cy="3175022"/>
            </a:xfrm>
            <a:prstGeom prst="rect">
              <a:avLst/>
            </a:prstGeom>
            <a:solidFill>
              <a:schemeClr val="lt1">
                <a:alpha val="71000"/>
              </a:schemeClr>
            </a:solidFill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margin</a:t>
              </a:r>
              <a:endParaRPr lang="ru-R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2142921" y="2786353"/>
              <a:ext cx="4429530" cy="2142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border</a:t>
              </a:r>
              <a:endParaRPr lang="ru-RU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2571362" y="3143837"/>
              <a:ext cx="3572647" cy="142758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padding</a:t>
              </a:r>
              <a:endParaRPr lang="ru-RU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3071671" y="3501321"/>
              <a:ext cx="2572030" cy="7032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[width] x [height]</a:t>
              </a:r>
              <a:endParaRPr lang="ru-RU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694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Форматирование строчных элементов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3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Многострочный строковый элемент, рамки, фон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Строковый блок и контейнер строки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Отступы, рамки и поля </a:t>
            </a:r>
            <a:r>
              <a:rPr lang="ru-RU" dirty="0" err="1" smtClean="0"/>
              <a:t>незамещаемых</a:t>
            </a:r>
            <a:r>
              <a:rPr lang="ru-RU" dirty="0" smtClean="0"/>
              <a:t> элементов не оказывают влияния на высоту строкового блока в отличии от замещаемых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Вспомним </a:t>
            </a:r>
            <a:r>
              <a:rPr lang="en-US" dirty="0" smtClean="0"/>
              <a:t>line-height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Если в строке есть замещаемый элемент, то его реальная высота, </a:t>
            </a:r>
            <a:r>
              <a:rPr lang="en-US" dirty="0" smtClean="0"/>
              <a:t>padding </a:t>
            </a:r>
            <a:r>
              <a:rPr lang="ru-RU" dirty="0" smtClean="0"/>
              <a:t>и </a:t>
            </a:r>
            <a:r>
              <a:rPr lang="en-US" dirty="0" smtClean="0"/>
              <a:t>margin</a:t>
            </a:r>
            <a:r>
              <a:rPr lang="ru-RU" dirty="0" smtClean="0"/>
              <a:t>, </a:t>
            </a:r>
            <a:r>
              <a:rPr lang="en-US" dirty="0" smtClean="0"/>
              <a:t>border </a:t>
            </a:r>
            <a:r>
              <a:rPr lang="ru-RU" dirty="0" smtClean="0"/>
              <a:t>влияют на высоту строкового блока</a:t>
            </a:r>
          </a:p>
          <a:p>
            <a:pPr fontAlgn="auto">
              <a:spcAft>
                <a:spcPts val="0"/>
              </a:spcAft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6329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Изменение представления элемента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75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display: block | inline | inline-table | list-item | none | run-in | table | table-caption | table-cell | table-column-group | table-footer-group | table-header-group | table-row | table-row-group</a:t>
            </a:r>
            <a:r>
              <a:rPr lang="ru-RU" sz="2800" dirty="0" smtClean="0"/>
              <a:t> </a:t>
            </a:r>
            <a:r>
              <a:rPr lang="en-US" sz="2800" dirty="0" smtClean="0"/>
              <a:t>| inline-block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z="2800" dirty="0" smtClean="0"/>
              <a:t>Пример употребления </a:t>
            </a:r>
            <a:r>
              <a:rPr lang="en-US" sz="2800" dirty="0" err="1" smtClean="0"/>
              <a:t>display:block</a:t>
            </a:r>
            <a:endParaRPr lang="en-US" sz="2800" dirty="0" smtClean="0"/>
          </a:p>
          <a:p>
            <a:pPr fontAlgn="auto">
              <a:spcAft>
                <a:spcPts val="0"/>
              </a:spcAft>
              <a:defRPr/>
            </a:pPr>
            <a:r>
              <a:rPr lang="ru-RU" sz="2800" dirty="0" smtClean="0"/>
              <a:t>Пример употребления </a:t>
            </a:r>
            <a:r>
              <a:rPr lang="en-US" sz="2800" dirty="0" err="1" smtClean="0"/>
              <a:t>display:inline</a:t>
            </a:r>
            <a:endParaRPr lang="en-US" sz="28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display </a:t>
            </a:r>
            <a:r>
              <a:rPr lang="ru-RU" sz="2800" dirty="0" smtClean="0"/>
              <a:t>определяет только лишь представление элемента, но не его тип, не его суть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display: inline-block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z="2800" dirty="0" smtClean="0"/>
              <a:t>Иногда значение </a:t>
            </a:r>
            <a:r>
              <a:rPr lang="en-US" sz="2800" dirty="0" smtClean="0"/>
              <a:t>display</a:t>
            </a:r>
            <a:r>
              <a:rPr lang="ru-RU" sz="2800" dirty="0" smtClean="0"/>
              <a:t> вычисляется в зависимости от значения свойств </a:t>
            </a:r>
            <a:r>
              <a:rPr lang="en-US" sz="2800" dirty="0" smtClean="0"/>
              <a:t>float </a:t>
            </a:r>
            <a:r>
              <a:rPr lang="ru-RU" sz="2800" dirty="0" smtClean="0"/>
              <a:t>или </a:t>
            </a:r>
            <a:r>
              <a:rPr lang="en-US" sz="2800" dirty="0" smtClean="0"/>
              <a:t>position </a:t>
            </a:r>
            <a:r>
              <a:rPr lang="ru-RU" sz="2800" dirty="0" smtClean="0"/>
              <a:t>(</a:t>
            </a:r>
            <a:r>
              <a:rPr lang="ru-RU" sz="2800" dirty="0" err="1" smtClean="0"/>
              <a:t>абс</a:t>
            </a:r>
            <a:r>
              <a:rPr lang="ru-RU" sz="2800" dirty="0" smtClean="0"/>
              <a:t>. – или </a:t>
            </a:r>
            <a:r>
              <a:rPr lang="en-US" sz="2800" dirty="0" smtClean="0"/>
              <a:t>table </a:t>
            </a:r>
            <a:r>
              <a:rPr lang="ru-RU" sz="2800" dirty="0" smtClean="0"/>
              <a:t>или </a:t>
            </a:r>
            <a:r>
              <a:rPr lang="en-US" sz="2800" dirty="0" smtClean="0"/>
              <a:t>block)</a:t>
            </a:r>
          </a:p>
          <a:p>
            <a:pPr fontAlgn="auto">
              <a:spcAft>
                <a:spcPts val="0"/>
              </a:spcAft>
              <a:defRPr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87223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7543800" cy="1450757"/>
          </a:xfrm>
        </p:spPr>
        <p:txBody>
          <a:bodyPr/>
          <a:lstStyle/>
          <a:p>
            <a:r>
              <a:rPr lang="ru-RU" altLang="ru-RU" dirty="0" smtClean="0"/>
              <a:t>Поля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50720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По умолчанию </a:t>
            </a:r>
            <a:r>
              <a:rPr lang="en-US" dirty="0" smtClean="0"/>
              <a:t>margin=0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У некоторых элементов есть поля по </a:t>
            </a:r>
            <a:r>
              <a:rPr lang="ru-RU" dirty="0" err="1" smtClean="0"/>
              <a:t>умолч</a:t>
            </a:r>
            <a:r>
              <a:rPr lang="ru-RU" dirty="0" smtClean="0"/>
              <a:t>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img</a:t>
            </a:r>
            <a:r>
              <a:rPr lang="en-US" dirty="0" smtClean="0"/>
              <a:t> {margin: 1em;}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img</a:t>
            </a:r>
            <a:r>
              <a:rPr lang="en-US" dirty="0" smtClean="0"/>
              <a:t> {margin: 1em 2em 3em 4em;}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img</a:t>
            </a:r>
            <a:r>
              <a:rPr lang="en-US" dirty="0" smtClean="0"/>
              <a:t> {margin: 1em 2em;}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img</a:t>
            </a:r>
            <a:r>
              <a:rPr lang="en-US" dirty="0" smtClean="0"/>
              <a:t> {margin: 1em 2em 3em;}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Процентные значения от ширины родительского элемента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3000" dirty="0" smtClean="0"/>
              <a:t>margin-left, margin-right, margin-top, margin-bottom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z="3000" dirty="0" smtClean="0"/>
              <a:t>Поля строковых элементов (левое и правое)</a:t>
            </a:r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6786563" y="3429000"/>
            <a:ext cx="1214437" cy="12144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Круговая стрелка 8"/>
          <p:cNvSpPr/>
          <p:nvPr/>
        </p:nvSpPr>
        <p:spPr>
          <a:xfrm rot="5400000">
            <a:off x="7000876" y="3643312"/>
            <a:ext cx="785812" cy="785813"/>
          </a:xfrm>
          <a:prstGeom prst="circularArrow">
            <a:avLst>
              <a:gd name="adj1" fmla="val 7726"/>
              <a:gd name="adj2" fmla="val 1142319"/>
              <a:gd name="adj3" fmla="val 4506352"/>
              <a:gd name="adj4" fmla="val 10800000"/>
              <a:gd name="adj5" fmla="val 1060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6326" name="TextBox 9"/>
          <p:cNvSpPr txBox="1">
            <a:spLocks noChangeArrowheads="1"/>
          </p:cNvSpPr>
          <p:nvPr/>
        </p:nvSpPr>
        <p:spPr bwMode="auto">
          <a:xfrm>
            <a:off x="7215188" y="3429000"/>
            <a:ext cx="3222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endParaRPr lang="ru-RU" altLang="ru-RU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327" name="TextBox 11"/>
          <p:cNvSpPr txBox="1">
            <a:spLocks noChangeArrowheads="1"/>
          </p:cNvSpPr>
          <p:nvPr/>
        </p:nvSpPr>
        <p:spPr bwMode="auto">
          <a:xfrm>
            <a:off x="7072313" y="4429125"/>
            <a:ext cx="6445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  <a:endParaRPr lang="ru-RU" altLang="ru-RU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328" name="TextBox 13"/>
          <p:cNvSpPr txBox="1">
            <a:spLocks noChangeArrowheads="1"/>
          </p:cNvSpPr>
          <p:nvPr/>
        </p:nvSpPr>
        <p:spPr bwMode="auto">
          <a:xfrm rot="-5400000">
            <a:off x="7602537" y="3875088"/>
            <a:ext cx="5365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endParaRPr lang="ru-RU" altLang="ru-RU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329" name="TextBox 14"/>
          <p:cNvSpPr txBox="1">
            <a:spLocks noChangeArrowheads="1"/>
          </p:cNvSpPr>
          <p:nvPr/>
        </p:nvSpPr>
        <p:spPr bwMode="auto">
          <a:xfrm rot="-5400000">
            <a:off x="6647656" y="3856832"/>
            <a:ext cx="5000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endParaRPr lang="ru-RU" altLang="ru-RU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416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7543800" cy="1450757"/>
          </a:xfrm>
        </p:spPr>
        <p:txBody>
          <a:bodyPr/>
          <a:lstStyle/>
          <a:p>
            <a:r>
              <a:rPr lang="ru-RU" altLang="ru-RU" dirty="0" smtClean="0"/>
              <a:t>Рамки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51435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Рамки внутри полей, они ограничивают фон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Ширина, стиль, цвет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Ширина по </a:t>
            </a:r>
            <a:r>
              <a:rPr lang="ru-RU" dirty="0" err="1" smtClean="0"/>
              <a:t>умолч.=</a:t>
            </a:r>
            <a:r>
              <a:rPr lang="en-US" dirty="0" smtClean="0"/>
              <a:t>medium </a:t>
            </a:r>
            <a:r>
              <a:rPr lang="ru-RU" dirty="0" smtClean="0"/>
              <a:t>или </a:t>
            </a:r>
            <a:r>
              <a:rPr lang="en-US" dirty="0" smtClean="0"/>
              <a:t>none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Цвет по </a:t>
            </a:r>
            <a:r>
              <a:rPr lang="ru-RU" dirty="0" err="1" smtClean="0"/>
              <a:t>умолч.=цвет</a:t>
            </a:r>
            <a:r>
              <a:rPr lang="ru-RU" dirty="0" smtClean="0"/>
              <a:t> элемента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border-style: </a:t>
            </a:r>
            <a:r>
              <a:rPr lang="ru-RU" dirty="0" smtClean="0"/>
              <a:t>стиль (</a:t>
            </a:r>
            <a:r>
              <a:rPr lang="en-US" dirty="0" smtClean="0"/>
              <a:t>TRBL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или отдельно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border-width: thin | medium | thick | </a:t>
            </a:r>
            <a:r>
              <a:rPr lang="ru-RU" sz="2800" dirty="0" smtClean="0"/>
              <a:t>значение (</a:t>
            </a:r>
            <a:r>
              <a:rPr lang="en-US" sz="2800" dirty="0" smtClean="0"/>
              <a:t>TRBL</a:t>
            </a:r>
            <a:r>
              <a:rPr lang="ru-RU" sz="2800" dirty="0" smtClean="0"/>
              <a:t>)</a:t>
            </a:r>
            <a:r>
              <a:rPr lang="en-US" sz="2800" dirty="0" smtClean="0"/>
              <a:t> </a:t>
            </a:r>
            <a:r>
              <a:rPr lang="ru-RU" sz="2800" dirty="0" smtClean="0"/>
              <a:t>или отдельно, % - запрещены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z="2800" dirty="0" smtClean="0"/>
              <a:t>Если </a:t>
            </a:r>
            <a:r>
              <a:rPr lang="en-US" sz="2800" dirty="0" smtClean="0"/>
              <a:t>border-style=none, </a:t>
            </a:r>
            <a:r>
              <a:rPr lang="ru-RU" sz="2800" dirty="0" smtClean="0"/>
              <a:t>то </a:t>
            </a:r>
            <a:r>
              <a:rPr lang="en-US" sz="2800" dirty="0" smtClean="0"/>
              <a:t>border-width</a:t>
            </a:r>
            <a:r>
              <a:rPr lang="ru-RU" sz="2800" dirty="0" smtClean="0"/>
              <a:t>=0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border-color: color</a:t>
            </a:r>
            <a:r>
              <a:rPr lang="ru-RU" sz="2800" dirty="0" smtClean="0"/>
              <a:t> (</a:t>
            </a:r>
            <a:r>
              <a:rPr lang="en-US" sz="2800" dirty="0" smtClean="0"/>
              <a:t>TRBL</a:t>
            </a:r>
            <a:r>
              <a:rPr lang="ru-RU" sz="2800" dirty="0" smtClean="0"/>
              <a:t>)</a:t>
            </a:r>
            <a:r>
              <a:rPr lang="en-US" sz="2800" dirty="0" smtClean="0"/>
              <a:t> </a:t>
            </a:r>
            <a:r>
              <a:rPr lang="ru-RU" sz="2800" dirty="0" smtClean="0"/>
              <a:t>или отдельно</a:t>
            </a:r>
            <a:endParaRPr lang="en-US" sz="2800" dirty="0" smtClean="0"/>
          </a:p>
          <a:p>
            <a:pPr fontAlgn="auto">
              <a:spcAft>
                <a:spcPts val="0"/>
              </a:spcAft>
              <a:defRPr/>
            </a:pPr>
            <a:r>
              <a:rPr lang="ru-RU" sz="2800" dirty="0" smtClean="0"/>
              <a:t>Цвет рамки может = </a:t>
            </a:r>
            <a:r>
              <a:rPr lang="en-US" sz="2800" dirty="0" smtClean="0"/>
              <a:t>transparent</a:t>
            </a:r>
          </a:p>
          <a:p>
            <a:pPr fontAlgn="auto">
              <a:spcAft>
                <a:spcPts val="0"/>
              </a:spcAft>
              <a:defRPr/>
            </a:pPr>
            <a:endParaRPr lang="en-US" sz="2800" dirty="0" smtClean="0"/>
          </a:p>
          <a:p>
            <a:pPr fontAlgn="auto">
              <a:spcAft>
                <a:spcPts val="0"/>
              </a:spcAft>
              <a:defRPr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44364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428625" y="-68838"/>
            <a:ext cx="7543800" cy="1450757"/>
          </a:xfrm>
        </p:spPr>
        <p:txBody>
          <a:bodyPr/>
          <a:lstStyle/>
          <a:p>
            <a:r>
              <a:rPr lang="ru-RU" altLang="ru-RU" dirty="0" smtClean="0"/>
              <a:t>Рамки, стили рамок</a:t>
            </a:r>
          </a:p>
        </p:txBody>
      </p:sp>
      <p:pic>
        <p:nvPicPr>
          <p:cNvPr id="58371" name="Picture 2" descr="C:\Documents and Settings\Sokol\Мои документы\лекции\8\border_sty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500188"/>
            <a:ext cx="8286750" cy="290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2" name="TextBox 4"/>
          <p:cNvSpPr txBox="1">
            <a:spLocks noChangeArrowheads="1"/>
          </p:cNvSpPr>
          <p:nvPr/>
        </p:nvSpPr>
        <p:spPr bwMode="auto">
          <a:xfrm>
            <a:off x="428625" y="4643438"/>
            <a:ext cx="82867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1825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ru-RU" sz="2000"/>
              <a:t>border-top, border-right, border-bottom, border-left: border-width || border-style || color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ru-RU" sz="2000"/>
              <a:t>border: border-width || border-style || color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altLang="ru-RU" sz="2000"/>
              <a:t>У строковых элементов тоже могут быть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ru-RU" sz="2000"/>
          </a:p>
        </p:txBody>
      </p:sp>
    </p:spTree>
    <p:extLst>
      <p:ext uri="{BB962C8B-B14F-4D97-AF65-F5344CB8AC3E}">
        <p14:creationId xmlns:p14="http://schemas.microsoft.com/office/powerpoint/2010/main" val="396532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lang="en-US" sz="4200" b="1" i="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Блочная модель Web-страницы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idx="1"/>
          </p:nvPr>
        </p:nvSpPr>
        <p:spPr>
          <a:xfrm>
            <a:off x="179387" y="1500187"/>
            <a:ext cx="8535987" cy="5024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1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Все  HTML-элементы формируют блок, у которого есть поля </a:t>
            </a:r>
            <a:r>
              <a:rPr lang="en-US" sz="2400" b="1" i="1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margin</a:t>
            </a:r>
            <a:r>
              <a:rPr lang="en-US" sz="2400" b="1" i="1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,</a:t>
            </a:r>
            <a:r>
              <a:rPr lang="en-US" sz="2400" b="1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границы </a:t>
            </a:r>
            <a:r>
              <a:rPr lang="en-US" sz="2400" b="1" i="1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border</a:t>
            </a:r>
            <a:r>
              <a:rPr lang="en-US" sz="2400" b="1" i="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400" b="1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и отступы </a:t>
            </a:r>
            <a:r>
              <a:rPr lang="en-US" sz="2400" b="1" i="1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padding</a:t>
            </a:r>
            <a:r>
              <a:rPr lang="en-US" sz="2400" b="1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1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Такие блоки могут быть </a:t>
            </a:r>
            <a:r>
              <a:rPr lang="en-US" sz="2400" b="1" i="1" u="none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отдельными блоками</a:t>
            </a:r>
            <a:r>
              <a:rPr lang="en-US" sz="2400" b="1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– блочного уровня (&lt;body&gt;, &lt;div&gt;, &lt;p&gt;, …) и </a:t>
            </a:r>
            <a:r>
              <a:rPr lang="en-US" sz="2400" b="1" i="1" u="none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строчными блоками</a:t>
            </a:r>
            <a:r>
              <a:rPr lang="en-US" sz="2400" b="1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– внутри строки текста (&lt;span&gt;, &lt;a&gt;, &lt;img&gt;, …).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1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Блочная модель позволяет позиционировать размещение HTML-элементов на странице произвольным образом.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1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Поля блока могут быть заданы с использованием как положительных так и отрицательных значений.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1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Границы блока могут стилизовать рамки вокруг блока сложным образом.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1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Отступы позволяют добавить в блок необходимые сдвиги относительно других элементов страницы</a:t>
            </a:r>
            <a:endParaRPr/>
          </a:p>
          <a:p>
            <a:pPr marL="342900" lvl="0" indent="-24384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endParaRPr sz="2400" b="1" i="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342900" lvl="0" indent="-243840" algn="l" rtl="0">
              <a:spcBef>
                <a:spcPts val="480"/>
              </a:spcBef>
              <a:spcAft>
                <a:spcPts val="0"/>
              </a:spcAft>
              <a:buSzPts val="1560"/>
              <a:buNone/>
            </a:pPr>
            <a:endParaRPr sz="2400" b="1" i="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Отступы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3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padding: </a:t>
            </a:r>
            <a:r>
              <a:rPr lang="ru-RU" dirty="0" smtClean="0"/>
              <a:t>значение (любые меры, проценты) </a:t>
            </a:r>
            <a:r>
              <a:rPr lang="en-US" dirty="0" smtClean="0"/>
              <a:t>(TRBL)</a:t>
            </a:r>
            <a:endParaRPr lang="ru-RU" dirty="0" smtClean="0"/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Залиты фоном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Отступы не сворачиваются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% относительно ширины родителя (причем и верхние и нижние поля)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padding-top, padding-right, padding-bottom, padding-left</a:t>
            </a:r>
            <a:endParaRPr lang="ru-RU" dirty="0" smtClean="0"/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Можно применять к строковым элементам</a:t>
            </a:r>
          </a:p>
          <a:p>
            <a:pPr fontAlgn="auto">
              <a:spcAft>
                <a:spcPts val="0"/>
              </a:spcAft>
              <a:defRPr/>
            </a:pPr>
            <a:endParaRPr lang="ru-RU" dirty="0" smtClean="0"/>
          </a:p>
          <a:p>
            <a:pPr fontAlgn="auto">
              <a:spcAft>
                <a:spcPts val="0"/>
              </a:spcAft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1666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Цвета, фон </a:t>
            </a:r>
          </a:p>
        </p:txBody>
      </p:sp>
      <p:sp>
        <p:nvSpPr>
          <p:cNvPr id="60419" name="Содержимое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929187"/>
          </a:xfrm>
        </p:spPr>
        <p:txBody>
          <a:bodyPr/>
          <a:lstStyle/>
          <a:p>
            <a:r>
              <a:rPr lang="en-US" altLang="ru-RU" smtClean="0"/>
              <a:t>color: &lt;</a:t>
            </a:r>
            <a:r>
              <a:rPr lang="ru-RU" altLang="ru-RU" smtClean="0"/>
              <a:t>цвет</a:t>
            </a:r>
            <a:r>
              <a:rPr lang="en-US" altLang="ru-RU" smtClean="0"/>
              <a:t>&gt;</a:t>
            </a:r>
            <a:r>
              <a:rPr lang="ru-RU" altLang="ru-RU" smtClean="0"/>
              <a:t> </a:t>
            </a:r>
            <a:r>
              <a:rPr lang="en-US" altLang="ru-RU" smtClean="0"/>
              <a:t>| inherit</a:t>
            </a:r>
          </a:p>
          <a:p>
            <a:r>
              <a:rPr lang="ru-RU" altLang="ru-RU" smtClean="0"/>
              <a:t>Свойство </a:t>
            </a:r>
            <a:r>
              <a:rPr lang="en-US" altLang="ru-RU" smtClean="0"/>
              <a:t>color </a:t>
            </a:r>
            <a:r>
              <a:rPr lang="ru-RU" altLang="ru-RU" smtClean="0"/>
              <a:t>для элементов форм</a:t>
            </a:r>
          </a:p>
          <a:p>
            <a:r>
              <a:rPr lang="en-US" altLang="ru-RU" smtClean="0"/>
              <a:t>background-color: </a:t>
            </a:r>
            <a:r>
              <a:rPr lang="ru-RU" altLang="ru-RU" smtClean="0"/>
              <a:t>цвет | </a:t>
            </a:r>
            <a:r>
              <a:rPr lang="en-US" altLang="ru-RU" smtClean="0"/>
              <a:t>transparent</a:t>
            </a:r>
            <a:r>
              <a:rPr lang="ru-RU" altLang="ru-RU" smtClean="0"/>
              <a:t> (умолч.)</a:t>
            </a:r>
          </a:p>
          <a:p>
            <a:r>
              <a:rPr lang="en-US" altLang="ru-RU" smtClean="0"/>
              <a:t>background-image: url(</a:t>
            </a:r>
            <a:r>
              <a:rPr lang="ru-RU" altLang="ru-RU" smtClean="0"/>
              <a:t>путь к файлу) | </a:t>
            </a:r>
            <a:r>
              <a:rPr lang="en-US" altLang="ru-RU" smtClean="0"/>
              <a:t>none </a:t>
            </a:r>
            <a:endParaRPr lang="ru-RU" altLang="ru-RU" smtClean="0"/>
          </a:p>
          <a:p>
            <a:r>
              <a:rPr lang="en-US" altLang="ru-RU" smtClean="0"/>
              <a:t>background-color</a:t>
            </a:r>
            <a:r>
              <a:rPr lang="ru-RU" altLang="ru-RU" smtClean="0"/>
              <a:t> + </a:t>
            </a:r>
            <a:r>
              <a:rPr lang="en-US" altLang="ru-RU" smtClean="0"/>
              <a:t>background-image</a:t>
            </a:r>
          </a:p>
          <a:p>
            <a:r>
              <a:rPr lang="en-US" altLang="ru-RU" smtClean="0"/>
              <a:t>background-repeat: no-repeat | repeat | repeat-x | repeat-y</a:t>
            </a:r>
          </a:p>
          <a:p>
            <a:pPr>
              <a:buFont typeface="Arial" panose="020B0604020202020204" pitchFamily="34" charset="0"/>
              <a:buNone/>
            </a:pPr>
            <a:endParaRPr lang="en-US" altLang="ru-RU" smtClean="0"/>
          </a:p>
          <a:p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455059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Фон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background-position: [</a:t>
            </a:r>
            <a:r>
              <a:rPr lang="ru-RU" dirty="0" smtClean="0"/>
              <a:t>проценты | значение] | [</a:t>
            </a:r>
            <a:r>
              <a:rPr lang="en-US" dirty="0" smtClean="0"/>
              <a:t>left | center | right] || [top | center | bottom]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(если одно задано, второе – </a:t>
            </a:r>
            <a:r>
              <a:rPr lang="en-US" dirty="0" smtClean="0"/>
              <a:t>center)</a:t>
            </a:r>
            <a:endParaRPr lang="ru-RU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background-attachment: fixed | scroll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</a:t>
            </a:r>
            <a:r>
              <a:rPr lang="en-US" sz="2200" dirty="0" smtClean="0"/>
              <a:t>(http://www.meyerweb.com/eric/css/edge/complexspiral/glassy.html)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background: background-attachment || background-color || background-image || background-position || background-repeat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27047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6604"/>
            <a:ext cx="9205546" cy="145075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Перемещение, плавающая модель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50720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Рисунки, параграф с </a:t>
            </a:r>
            <a:r>
              <a:rPr lang="en-US" dirty="0" smtClean="0"/>
              <a:t>float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Задание ширины обязательно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Поля не сворачиваются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Перемещаемый элемент генерирует блочный элемент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Правила перемещаемых элементов (стр.327)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Перемещаемый элемент увеличивается, чтобы вместить всех перемещаемых потомков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Отрицательные поля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Если ширина больше – перемещаемый элемент окажется за боковым краем родителя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clear: both | left | none | right</a:t>
            </a:r>
            <a:endParaRPr lang="ru-RU" dirty="0" smtClean="0"/>
          </a:p>
          <a:p>
            <a:pPr fontAlgn="auto">
              <a:spcAft>
                <a:spcPts val="0"/>
              </a:spcAft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147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571500" y="142875"/>
            <a:ext cx="8229600" cy="1357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lang="en-US" sz="4200" b="1" i="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Позиционирование на Web-странице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idx="1"/>
          </p:nvPr>
        </p:nvSpPr>
        <p:spPr>
          <a:xfrm>
            <a:off x="357187" y="1571625"/>
            <a:ext cx="8786812" cy="464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</a:t>
            </a:r>
            <a:r>
              <a:rPr lang="en-US" sz="2400" b="1" i="1" u="none" strike="noStrike" cap="none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Позиционирование</a:t>
            </a:r>
            <a:r>
              <a:rPr lang="en-US" sz="20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– ядро языка CSS, предоставляет неограниченные возможности по управлению внешним видом Web-страницы. 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Для позиционирования используются CSS-стили для блоков информации и перемещение этих блоков относительно документа или окна браузера (для создания позиционируемого блока обычно используется дескриптор &lt;div&gt;).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В CSS выделяются понятия: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1" i="1" u="none" strike="noStrike" cap="none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Нормальный поток </a:t>
            </a:r>
            <a:r>
              <a:rPr lang="en-US" sz="20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– нестилизованное позиционирование содержимого страницы в браузере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1" i="1" u="none" strike="noStrike" cap="none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Блок-контейнер</a:t>
            </a:r>
            <a:r>
              <a:rPr lang="en-US" sz="24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– родительский блок для элемента, который необходимо позиционировать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1" i="1" u="none" strike="noStrike" cap="none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Окно просмотра браузера </a:t>
            </a:r>
            <a:r>
              <a:rPr lang="en-US" sz="20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– окно браузера, в котором отображается содержимое документа</a:t>
            </a:r>
            <a:endParaRPr/>
          </a:p>
          <a:p>
            <a:pPr marL="342900" marR="0" lvl="0" indent="-2603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endParaRPr sz="2000" b="1" i="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350784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611187" y="277812"/>
            <a:ext cx="8075612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lang="en-US" sz="4200" b="1" i="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Типы позиционирования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idx="1"/>
          </p:nvPr>
        </p:nvSpPr>
        <p:spPr>
          <a:xfrm>
            <a:off x="500062" y="1214437"/>
            <a:ext cx="8393112" cy="531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1" i="1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Абсолютное</a:t>
            </a:r>
            <a:r>
              <a:rPr lang="en-US" sz="2400" b="1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400" b="1" i="1" u="none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absolute</a:t>
            </a:r>
            <a:r>
              <a:rPr lang="en-US" sz="2400" b="1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– </a:t>
            </a:r>
            <a:r>
              <a:rPr lang="en-US" sz="2000" b="1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относительно корневого элемента &lt;body&gt; или относительно блока-контейнера &lt;div&gt;: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lang="en-US" sz="2400" b="1" i="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{position: absolute; left: 10px; top: 50px; border: 2px solid red;}</a:t>
            </a:r>
            <a:endParaRPr/>
          </a:p>
          <a:p>
            <a:pPr marL="342900" lvl="0" indent="-24384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endParaRPr sz="2400" b="1" i="1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1" i="1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Относительное </a:t>
            </a:r>
            <a:r>
              <a:rPr lang="en-US" sz="2400" b="1" i="1" u="none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relative</a:t>
            </a:r>
            <a:r>
              <a:rPr lang="en-US" sz="2400" b="1" i="1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400" b="1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– </a:t>
            </a:r>
            <a:r>
              <a:rPr lang="en-US" sz="2000" b="1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относительно нормального потока, когда нет другого позиционирования.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1" i="1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Статическое </a:t>
            </a:r>
            <a:r>
              <a:rPr lang="en-US" sz="2400" b="1" i="1" u="none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static</a:t>
            </a:r>
            <a:r>
              <a:rPr lang="en-US" sz="2400" b="1" i="1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400" b="1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– </a:t>
            </a:r>
            <a:r>
              <a:rPr lang="en-US" sz="2000" b="1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позиционирование в нормальном потоке (аналогично относительному).</a:t>
            </a:r>
            <a:endParaRPr/>
          </a:p>
          <a:p>
            <a:pPr marL="342900" lvl="0" indent="-24384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endParaRPr sz="2400" b="1" i="1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1" i="1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Фиксированное </a:t>
            </a:r>
            <a:r>
              <a:rPr lang="en-US" sz="2400" b="1" i="1" u="none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fixed</a:t>
            </a:r>
            <a:r>
              <a:rPr lang="en-US" sz="2400" b="1" i="1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400" b="1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– </a:t>
            </a:r>
            <a:r>
              <a:rPr lang="en-US" sz="2000" b="1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позволяет закрепить блок в любом месте страницы, фиксируется относительно окна просмотра при прокрутке: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lang="en-US" sz="2400" b="1" i="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	{position: fixed; left: 0px; top: 0px; background: red;}</a:t>
            </a:r>
            <a:endParaRPr/>
          </a:p>
          <a:p>
            <a:pPr marL="342900" lvl="0" indent="-243840" algn="l" rtl="0">
              <a:spcBef>
                <a:spcPts val="480"/>
              </a:spcBef>
              <a:spcAft>
                <a:spcPts val="0"/>
              </a:spcAft>
              <a:buSzPts val="1560"/>
              <a:buNone/>
            </a:pPr>
            <a:endParaRPr sz="2400" b="1" i="0" u="non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671514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-96715" y="286604"/>
            <a:ext cx="8463475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lang="en-US" sz="4200" b="1" i="0" u="none" dirty="0" err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Плавающее</a:t>
            </a:r>
            <a:r>
              <a:rPr lang="en-US" sz="4200" b="1" i="0" u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4200" b="1" i="0" u="none" dirty="0" err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позиционирование</a:t>
            </a:r>
            <a:endParaRPr dirty="0"/>
          </a:p>
        </p:txBody>
      </p:sp>
      <p:sp>
        <p:nvSpPr>
          <p:cNvPr id="124" name="Google Shape;124;p19"/>
          <p:cNvSpPr txBox="1">
            <a:spLocks noGrp="1"/>
          </p:cNvSpPr>
          <p:nvPr>
            <p:ph idx="1"/>
          </p:nvPr>
        </p:nvSpPr>
        <p:spPr>
          <a:xfrm>
            <a:off x="457200" y="1214437"/>
            <a:ext cx="8229600" cy="491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1" i="1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Плавающее </a:t>
            </a:r>
            <a:r>
              <a:rPr lang="en-US" sz="2400" b="1" i="1" u="none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float</a:t>
            </a:r>
            <a:r>
              <a:rPr lang="en-US" sz="2400" b="1" i="1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</a:t>
            </a:r>
            <a:r>
              <a:rPr lang="en-US" sz="2000" b="1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используется для </a:t>
            </a:r>
            <a:r>
              <a:rPr lang="en-US" sz="2000" b="1" i="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позиционирования</a:t>
            </a:r>
            <a:r>
              <a:rPr lang="en-US" sz="2000" b="1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элементов относительно других блоков  справа – </a:t>
            </a:r>
            <a:r>
              <a:rPr lang="en-US" sz="2000" b="1" i="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right</a:t>
            </a:r>
            <a:r>
              <a:rPr lang="en-US" sz="2000" b="1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или слева – </a:t>
            </a:r>
            <a:r>
              <a:rPr lang="en-US" sz="2000" b="1" i="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left </a:t>
            </a:r>
            <a:r>
              <a:rPr lang="en-US" sz="2000" b="1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с обтеканием текстом соответственно слева или справа: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en-US" sz="2400" b="1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</a:t>
            </a:r>
            <a:r>
              <a:rPr lang="en-US" sz="2400" b="1" i="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{float: right; border: 1px double green; padding: 20px}</a:t>
            </a:r>
            <a:endParaRPr/>
          </a:p>
          <a:p>
            <a:pPr marL="342900" marR="0" lvl="0" indent="-24384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endParaRPr sz="2400" b="1" i="1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1" i="1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Очищенное плавающее </a:t>
            </a:r>
            <a:r>
              <a:rPr lang="en-US" sz="2400" b="1" i="1" u="none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clear</a:t>
            </a:r>
            <a:r>
              <a:rPr lang="en-US" sz="2400" b="1" i="1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</a:t>
            </a:r>
            <a:r>
              <a:rPr lang="en-US" sz="2000" b="1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используется для отдельного размещения плавающего элемента без обтекания текстом (справа – </a:t>
            </a:r>
            <a:r>
              <a:rPr lang="en-US" sz="2000" b="1" i="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right</a:t>
            </a:r>
            <a:r>
              <a:rPr lang="en-US" sz="2000" b="1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, слева – </a:t>
            </a:r>
            <a:r>
              <a:rPr lang="en-US" sz="2000" b="1" i="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left</a:t>
            </a:r>
            <a:r>
              <a:rPr lang="en-US" sz="2000" b="1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, с обоих сторон – </a:t>
            </a:r>
            <a:r>
              <a:rPr lang="en-US" sz="2000" b="1" i="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both</a:t>
            </a:r>
            <a:r>
              <a:rPr lang="en-US" sz="2000" b="1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):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en-US" sz="2400" b="1" i="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	{float: right; clear: left;}</a:t>
            </a:r>
            <a:endParaRPr sz="2400" b="1" i="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342900" marR="0" lvl="0" indent="-24384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endParaRPr sz="2400" b="1" i="1" u="none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1" i="1" u="none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Z-индекс </a:t>
            </a:r>
            <a:r>
              <a:rPr lang="en-US" sz="2000" b="1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позволяет накладывать элементы друг на друга, задает 3-ю ось в пространстве Web-страницы – чем больше значение z-индекса, тем выше размещен блок на странице: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b="1" i="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#blok1 {position: fixed; left: 0px; top: 0px; z-index: 2;}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en-US" sz="2400" b="1" i="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	#blok2 {position: fixed; left: 20px; top: 50px; z-index: 1;}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7916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Позиционирование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position: absolute | fixed | relative | static</a:t>
            </a:r>
            <a:endParaRPr lang="ru-RU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static – </a:t>
            </a:r>
            <a:r>
              <a:rPr lang="ru-RU" dirty="0" smtClean="0"/>
              <a:t>нормальный поток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relative – </a:t>
            </a:r>
            <a:r>
              <a:rPr lang="ru-RU" dirty="0" smtClean="0"/>
              <a:t>смещение элемента с теми же размерами и начальными координатами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absolute – </a:t>
            </a:r>
            <a:r>
              <a:rPr lang="ru-RU" dirty="0" smtClean="0"/>
              <a:t>удаление из нормального потока.</a:t>
            </a:r>
            <a:br>
              <a:rPr lang="ru-RU" dirty="0" smtClean="0"/>
            </a:br>
            <a:r>
              <a:rPr lang="ru-RU" dirty="0" smtClean="0"/>
              <a:t>Генерация структурного блока.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fixed – </a:t>
            </a:r>
            <a:r>
              <a:rPr lang="ru-RU" dirty="0" smtClean="0"/>
              <a:t>абсолютно позиционированный элемент, но блок-контейнер – окно просмотра.</a:t>
            </a:r>
          </a:p>
        </p:txBody>
      </p:sp>
    </p:spTree>
    <p:extLst>
      <p:ext uri="{BB962C8B-B14F-4D97-AF65-F5344CB8AC3E}">
        <p14:creationId xmlns:p14="http://schemas.microsoft.com/office/powerpoint/2010/main" val="2317369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Позиционирование</a:t>
            </a:r>
            <a:endParaRPr lang="ru-RU" altLang="ru-RU" dirty="0" smtClean="0"/>
          </a:p>
        </p:txBody>
      </p:sp>
      <p:sp>
        <p:nvSpPr>
          <p:cNvPr id="6451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mtClean="0"/>
              <a:t>Блок-контейнер для элементов с </a:t>
            </a:r>
            <a:r>
              <a:rPr lang="en-US" altLang="ru-RU" smtClean="0"/>
              <a:t>position = relative | static – </a:t>
            </a:r>
            <a:r>
              <a:rPr lang="ru-RU" altLang="ru-RU" smtClean="0"/>
              <a:t>родитель </a:t>
            </a:r>
          </a:p>
          <a:p>
            <a:r>
              <a:rPr lang="ru-RU" altLang="ru-RU" smtClean="0"/>
              <a:t>Блок-контейнер для элементов с </a:t>
            </a:r>
            <a:r>
              <a:rPr lang="en-US" altLang="ru-RU" smtClean="0"/>
              <a:t>position = absolute – </a:t>
            </a:r>
            <a:r>
              <a:rPr lang="ru-RU" altLang="ru-RU" smtClean="0"/>
              <a:t>ближайший предок с </a:t>
            </a:r>
            <a:r>
              <a:rPr lang="en-US" altLang="ru-RU" smtClean="0"/>
              <a:t>position != static</a:t>
            </a:r>
            <a:r>
              <a:rPr lang="ru-RU" altLang="ru-RU" smtClean="0"/>
              <a:t>. Если ближайший предок – строковый, то контейнер – предок. Если таких элементов нет – начальный блок-контейнер</a:t>
            </a:r>
          </a:p>
          <a:p>
            <a:endParaRPr lang="ru-RU" altLang="ru-RU" smtClean="0"/>
          </a:p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874122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Свойства смещения</a:t>
            </a:r>
          </a:p>
        </p:txBody>
      </p:sp>
      <p:sp>
        <p:nvSpPr>
          <p:cNvPr id="6553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 smtClean="0"/>
              <a:t>top, right, bottom, left: </a:t>
            </a:r>
            <a:r>
              <a:rPr lang="ru-RU" altLang="ru-RU" smtClean="0"/>
              <a:t>&lt;длина&gt; | &lt;процентное значение&gt; | auto | inherit</a:t>
            </a:r>
            <a:endParaRPr lang="en-US" altLang="ru-RU" smtClean="0"/>
          </a:p>
          <a:p>
            <a:r>
              <a:rPr lang="ru-RU" altLang="ru-RU" smtClean="0"/>
              <a:t>Ширина и высота</a:t>
            </a:r>
          </a:p>
          <a:p>
            <a:r>
              <a:rPr lang="en-US" altLang="ru-RU" smtClean="0"/>
              <a:t>min-width, min-height: &lt;</a:t>
            </a:r>
            <a:r>
              <a:rPr lang="ru-RU" altLang="ru-RU" smtClean="0"/>
              <a:t>длина&gt; | &lt;процентное значение&gt; | </a:t>
            </a:r>
            <a:r>
              <a:rPr lang="en-US" altLang="ru-RU" smtClean="0"/>
              <a:t>inherit</a:t>
            </a:r>
          </a:p>
          <a:p>
            <a:r>
              <a:rPr lang="en-US" altLang="ru-RU" smtClean="0"/>
              <a:t>max-width, max-height: &lt;</a:t>
            </a:r>
            <a:r>
              <a:rPr lang="ru-RU" altLang="ru-RU" smtClean="0"/>
              <a:t>длина&gt; | &lt;процентное значение&gt; | </a:t>
            </a:r>
            <a:r>
              <a:rPr lang="en-US" altLang="ru-RU" smtClean="0"/>
              <a:t>none | inherit</a:t>
            </a:r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39158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0977" y="5271842"/>
            <a:ext cx="4484077" cy="1139825"/>
          </a:xfrm>
        </p:spPr>
        <p:txBody>
          <a:bodyPr/>
          <a:lstStyle/>
          <a:p>
            <a:r>
              <a:rPr lang="en-US" dirty="0"/>
              <a:t>&lt;div&gt;...&lt;/div&gt;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>
          <a:xfrm>
            <a:off x="430822" y="741117"/>
            <a:ext cx="8704385" cy="4530725"/>
          </a:xfrm>
        </p:spPr>
        <p:txBody>
          <a:bodyPr>
            <a:normAutofit/>
          </a:bodyPr>
          <a:lstStyle/>
          <a:p>
            <a:r>
              <a:rPr lang="ru-RU" sz="2400" dirty="0"/>
              <a:t>Элемент </a:t>
            </a:r>
            <a:r>
              <a:rPr lang="ru-RU" sz="2400" b="1" dirty="0"/>
              <a:t>&lt;</a:t>
            </a:r>
            <a:r>
              <a:rPr lang="ru-RU" sz="2400" b="1" dirty="0" err="1"/>
              <a:t>div</a:t>
            </a:r>
            <a:r>
              <a:rPr lang="ru-RU" sz="2400" b="1" dirty="0"/>
              <a:t>&gt; </a:t>
            </a:r>
            <a:r>
              <a:rPr lang="ru-RU" sz="2400" dirty="0"/>
              <a:t>является блочным элементом и предназначен для выделения фрагмента документа с целью изменения вида содержимого. Как правило, вид блока управляется с помощью стилей. Чтобы не описывать каждый раз стиль внутри тега, можно выделить стиль во внешнюю таблицу стилей, а для тега добавить атрибут </a:t>
            </a:r>
            <a:r>
              <a:rPr lang="ru-RU" sz="2400" dirty="0" err="1"/>
              <a:t>class</a:t>
            </a:r>
            <a:r>
              <a:rPr lang="ru-RU" sz="2400" dirty="0"/>
              <a:t> или </a:t>
            </a:r>
            <a:r>
              <a:rPr lang="ru-RU" sz="2400" dirty="0" err="1"/>
              <a:t>id</a:t>
            </a:r>
            <a:r>
              <a:rPr lang="ru-RU" sz="2400" dirty="0"/>
              <a:t> с именем селектора.</a:t>
            </a:r>
          </a:p>
          <a:p>
            <a:r>
              <a:rPr lang="ru-RU" sz="2400" dirty="0"/>
              <a:t>Как и при использовании других блочных элементов, содержимое тега </a:t>
            </a:r>
            <a:r>
              <a:rPr lang="ru-RU" sz="2400" b="1" dirty="0"/>
              <a:t>&lt;</a:t>
            </a:r>
            <a:r>
              <a:rPr lang="ru-RU" sz="2400" b="1" dirty="0" err="1"/>
              <a:t>div</a:t>
            </a:r>
            <a:r>
              <a:rPr lang="ru-RU" sz="2400" b="1" dirty="0"/>
              <a:t>&gt; </a:t>
            </a:r>
            <a:r>
              <a:rPr lang="ru-RU" sz="2400" dirty="0"/>
              <a:t>всегда начинается с новой строки. После него также добавляется перенос строки.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19881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Переполнение и отсечение содержимого</a:t>
            </a:r>
            <a:endParaRPr lang="ru-RU" dirty="0"/>
          </a:p>
        </p:txBody>
      </p:sp>
      <p:sp>
        <p:nvSpPr>
          <p:cNvPr id="6656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 smtClean="0"/>
              <a:t>overflow: visible | hidden | scroll | auto | inherit</a:t>
            </a:r>
          </a:p>
          <a:p>
            <a:r>
              <a:rPr lang="en-US" altLang="ru-RU" smtClean="0"/>
              <a:t>overflow-x </a:t>
            </a:r>
            <a:r>
              <a:rPr lang="ru-RU" altLang="ru-RU" smtClean="0"/>
              <a:t>и </a:t>
            </a:r>
            <a:r>
              <a:rPr lang="en-US" altLang="ru-RU" smtClean="0"/>
              <a:t>overflow</a:t>
            </a:r>
            <a:r>
              <a:rPr lang="ru-RU" altLang="ru-RU" smtClean="0"/>
              <a:t>-</a:t>
            </a:r>
            <a:r>
              <a:rPr lang="en-US" altLang="ru-RU" smtClean="0"/>
              <a:t>y</a:t>
            </a:r>
          </a:p>
          <a:p>
            <a:r>
              <a:rPr lang="en-US" altLang="ru-RU" smtClean="0"/>
              <a:t>clip: rect(</a:t>
            </a:r>
            <a:r>
              <a:rPr lang="en-US" altLang="ru-RU" i="1" smtClean="0"/>
              <a:t>top, right, bottom, left)</a:t>
            </a:r>
            <a:r>
              <a:rPr lang="en-US" altLang="ru-RU" smtClean="0"/>
              <a:t> | rect</a:t>
            </a:r>
            <a:r>
              <a:rPr lang="en-US" altLang="ru-RU" i="1" smtClean="0"/>
              <a:t>(Y1, X1, Y2, X2</a:t>
            </a:r>
            <a:r>
              <a:rPr lang="ru-RU" altLang="ru-RU" smtClean="0"/>
              <a:t>)</a:t>
            </a:r>
            <a:r>
              <a:rPr lang="en-US" altLang="ru-RU" smtClean="0"/>
              <a:t> | auto | inherit </a:t>
            </a:r>
          </a:p>
          <a:p>
            <a:endParaRPr lang="en-US" altLang="ru-RU" smtClean="0"/>
          </a:p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501188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Видимость элементов</a:t>
            </a:r>
          </a:p>
        </p:txBody>
      </p:sp>
      <p:sp>
        <p:nvSpPr>
          <p:cNvPr id="6758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 smtClean="0"/>
              <a:t>visibility: visible | hidden | collapse | inherit</a:t>
            </a:r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93530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Абсолютное позиционирование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Абсолютное позиционирование относительно…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Перекрытие элементов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Размеры и размещение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900" dirty="0" smtClean="0"/>
              <a:t>left + margin-left + border-left-width + padding-left + width + padding-right + border-right-width + margin-right + right = </a:t>
            </a:r>
            <a:r>
              <a:rPr lang="ru-RU" sz="1900" dirty="0" smtClean="0"/>
              <a:t>ширина блока-контейнера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Значение </a:t>
            </a:r>
            <a:r>
              <a:rPr lang="en-US" dirty="0" smtClean="0"/>
              <a:t>auto</a:t>
            </a:r>
            <a:endParaRPr lang="ru-RU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right </a:t>
            </a:r>
            <a:r>
              <a:rPr lang="ru-RU" dirty="0" smtClean="0"/>
              <a:t>или </a:t>
            </a:r>
            <a:r>
              <a:rPr lang="en-US" dirty="0" smtClean="0"/>
              <a:t>bottom </a:t>
            </a:r>
            <a:r>
              <a:rPr lang="ru-RU" dirty="0" smtClean="0"/>
              <a:t>компенсируют, если все свойства заданы</a:t>
            </a:r>
          </a:p>
        </p:txBody>
      </p:sp>
    </p:spTree>
    <p:extLst>
      <p:ext uri="{BB962C8B-B14F-4D97-AF65-F5344CB8AC3E}">
        <p14:creationId xmlns:p14="http://schemas.microsoft.com/office/powerpoint/2010/main" val="1237670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Размещение по оси </a:t>
            </a:r>
            <a:r>
              <a:rPr lang="en-US" altLang="ru-RU" smtClean="0"/>
              <a:t>z</a:t>
            </a:r>
            <a:endParaRPr lang="ru-RU" altLang="ru-RU" smtClean="0"/>
          </a:p>
        </p:txBody>
      </p:sp>
      <p:sp>
        <p:nvSpPr>
          <p:cNvPr id="6963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 smtClean="0"/>
              <a:t>z-index: </a:t>
            </a:r>
            <a:r>
              <a:rPr lang="ru-RU" altLang="ru-RU" smtClean="0"/>
              <a:t>число | </a:t>
            </a:r>
            <a:r>
              <a:rPr lang="en-US" altLang="ru-RU" smtClean="0"/>
              <a:t>auto</a:t>
            </a:r>
          </a:p>
          <a:p>
            <a:r>
              <a:rPr lang="ru-RU" altLang="ru-RU" smtClean="0"/>
              <a:t>Может быть отрицательным</a:t>
            </a:r>
          </a:p>
          <a:p>
            <a:r>
              <a:rPr lang="ru-RU" altLang="ru-RU" smtClean="0"/>
              <a:t>Локальный контекст </a:t>
            </a:r>
            <a:br>
              <a:rPr lang="ru-RU" altLang="ru-RU" smtClean="0"/>
            </a:br>
            <a:r>
              <a:rPr lang="ru-RU" altLang="ru-RU" smtClean="0"/>
              <a:t>занесения в стек</a:t>
            </a:r>
          </a:p>
          <a:p>
            <a:endParaRPr lang="en-US" altLang="ru-RU" smtClean="0"/>
          </a:p>
          <a:p>
            <a:endParaRPr lang="ru-RU" altLang="ru-RU" smtClean="0"/>
          </a:p>
        </p:txBody>
      </p:sp>
      <p:sp>
        <p:nvSpPr>
          <p:cNvPr id="5" name="Блок-схема: данные 4"/>
          <p:cNvSpPr/>
          <p:nvPr/>
        </p:nvSpPr>
        <p:spPr>
          <a:xfrm rot="5400000">
            <a:off x="6250781" y="1964532"/>
            <a:ext cx="1285875" cy="1500188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69637" name="TextBox 8"/>
          <p:cNvSpPr txBox="1">
            <a:spLocks noChangeArrowheads="1"/>
          </p:cNvSpPr>
          <p:nvPr/>
        </p:nvSpPr>
        <p:spPr bwMode="auto">
          <a:xfrm rot="497259">
            <a:off x="6096000" y="2117725"/>
            <a:ext cx="6588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ru-RU" altLang="ru-RU"/>
              <a:t>окно</a:t>
            </a:r>
          </a:p>
        </p:txBody>
      </p:sp>
      <p:sp>
        <p:nvSpPr>
          <p:cNvPr id="8" name="Блок-схема: данные 7"/>
          <p:cNvSpPr/>
          <p:nvPr/>
        </p:nvSpPr>
        <p:spPr>
          <a:xfrm rot="5400000">
            <a:off x="6703219" y="2226469"/>
            <a:ext cx="714375" cy="83343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Блок-схема: данные 6"/>
          <p:cNvSpPr/>
          <p:nvPr/>
        </p:nvSpPr>
        <p:spPr>
          <a:xfrm rot="5400000">
            <a:off x="6286501" y="2500312"/>
            <a:ext cx="857250" cy="1000125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9640" name="TextBox 9"/>
          <p:cNvSpPr txBox="1">
            <a:spLocks noChangeArrowheads="1"/>
          </p:cNvSpPr>
          <p:nvPr/>
        </p:nvSpPr>
        <p:spPr bwMode="auto">
          <a:xfrm rot="497259">
            <a:off x="6765925" y="2332038"/>
            <a:ext cx="317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ru-RU" altLang="ru-RU"/>
              <a:t>А</a:t>
            </a:r>
          </a:p>
        </p:txBody>
      </p:sp>
      <p:sp>
        <p:nvSpPr>
          <p:cNvPr id="69641" name="TextBox 10"/>
          <p:cNvSpPr txBox="1">
            <a:spLocks noChangeArrowheads="1"/>
          </p:cNvSpPr>
          <p:nvPr/>
        </p:nvSpPr>
        <p:spPr bwMode="auto">
          <a:xfrm rot="497259">
            <a:off x="6311900" y="2663825"/>
            <a:ext cx="317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ru-RU" altLang="ru-RU"/>
              <a:t>Б</a:t>
            </a:r>
          </a:p>
        </p:txBody>
      </p:sp>
    </p:spTree>
    <p:extLst>
      <p:ext uri="{BB962C8B-B14F-4D97-AF65-F5344CB8AC3E}">
        <p14:creationId xmlns:p14="http://schemas.microsoft.com/office/powerpoint/2010/main" val="3002227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Фиксированное позиционирование</a:t>
            </a:r>
            <a:endParaRPr lang="ru-RU" dirty="0"/>
          </a:p>
        </p:txBody>
      </p:sp>
      <p:sp>
        <p:nvSpPr>
          <p:cNvPr id="7065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mtClean="0"/>
              <a:t>Относительно окна браузера</a:t>
            </a:r>
          </a:p>
          <a:p>
            <a:r>
              <a:rPr lang="ru-RU" altLang="ru-RU" smtClean="0"/>
              <a:t>Удобно, например, для баннеров или для меню</a:t>
            </a:r>
          </a:p>
        </p:txBody>
      </p:sp>
    </p:spTree>
    <p:extLst>
      <p:ext uri="{BB962C8B-B14F-4D97-AF65-F5344CB8AC3E}">
        <p14:creationId xmlns:p14="http://schemas.microsoft.com/office/powerpoint/2010/main" val="38830613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Относительное позиционирование</a:t>
            </a:r>
            <a:endParaRPr lang="ru-RU" dirty="0"/>
          </a:p>
        </p:txBody>
      </p:sp>
      <p:sp>
        <p:nvSpPr>
          <p:cNvPr id="7168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mtClean="0"/>
              <a:t>Смещение относительно текущего положения</a:t>
            </a:r>
          </a:p>
        </p:txBody>
      </p:sp>
    </p:spTree>
    <p:extLst>
      <p:ext uri="{BB962C8B-B14F-4D97-AF65-F5344CB8AC3E}">
        <p14:creationId xmlns:p14="http://schemas.microsoft.com/office/powerpoint/2010/main" val="7018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0977" y="5271842"/>
            <a:ext cx="4484077" cy="1139825"/>
          </a:xfrm>
        </p:spPr>
        <p:txBody>
          <a:bodyPr/>
          <a:lstStyle/>
          <a:p>
            <a:r>
              <a:rPr lang="en-US" b="1" dirty="0"/>
              <a:t>&lt;span&gt;</a:t>
            </a:r>
            <a:r>
              <a:rPr lang="en-US" dirty="0"/>
              <a:t>...</a:t>
            </a:r>
            <a:r>
              <a:rPr lang="en-US" b="1" dirty="0"/>
              <a:t>&lt;/span&gt;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>
          <a:xfrm>
            <a:off x="325314" y="363047"/>
            <a:ext cx="8704385" cy="4530725"/>
          </a:xfrm>
        </p:spPr>
        <p:txBody>
          <a:bodyPr>
            <a:normAutofit/>
          </a:bodyPr>
          <a:lstStyle/>
          <a:p>
            <a:r>
              <a:rPr lang="ru-RU" sz="2400" dirty="0"/>
              <a:t>Тег </a:t>
            </a:r>
            <a:r>
              <a:rPr lang="ru-RU" sz="2400" b="1" dirty="0"/>
              <a:t>&lt;</a:t>
            </a:r>
            <a:r>
              <a:rPr lang="ru-RU" sz="2400" b="1" dirty="0" err="1"/>
              <a:t>span</a:t>
            </a:r>
            <a:r>
              <a:rPr lang="ru-RU" sz="2400" b="1" dirty="0"/>
              <a:t>&gt;</a:t>
            </a:r>
            <a:r>
              <a:rPr lang="ru-RU" sz="2400" dirty="0"/>
              <a:t> предназначен для определения строчных элементов документа. В отличие от блочных элементов, таких как </a:t>
            </a:r>
            <a:r>
              <a:rPr lang="ru-RU" sz="2400" b="1" dirty="0"/>
              <a:t>&lt;</a:t>
            </a:r>
            <a:r>
              <a:rPr lang="ru-RU" sz="2400" b="1" dirty="0" err="1"/>
              <a:t>table</a:t>
            </a:r>
            <a:r>
              <a:rPr lang="ru-RU" sz="2400" b="1" dirty="0"/>
              <a:t>&gt;</a:t>
            </a:r>
            <a:r>
              <a:rPr lang="ru-RU" sz="2400" dirty="0"/>
              <a:t>, </a:t>
            </a:r>
            <a:r>
              <a:rPr lang="ru-RU" sz="2400" b="1" dirty="0"/>
              <a:t>&lt;p&gt;</a:t>
            </a:r>
            <a:r>
              <a:rPr lang="ru-RU" sz="2400" dirty="0"/>
              <a:t> или </a:t>
            </a:r>
            <a:r>
              <a:rPr lang="ru-RU" sz="2400" b="1" dirty="0"/>
              <a:t>&lt;</a:t>
            </a:r>
            <a:r>
              <a:rPr lang="ru-RU" sz="2400" b="1" dirty="0" err="1"/>
              <a:t>div</a:t>
            </a:r>
            <a:r>
              <a:rPr lang="ru-RU" sz="2400" b="1" dirty="0"/>
              <a:t>&gt;</a:t>
            </a:r>
            <a:r>
              <a:rPr lang="ru-RU" sz="2400" dirty="0"/>
              <a:t>, с помощью тега </a:t>
            </a:r>
            <a:r>
              <a:rPr lang="ru-RU" sz="2400" b="1" dirty="0"/>
              <a:t>&lt;</a:t>
            </a:r>
            <a:r>
              <a:rPr lang="ru-RU" sz="2400" b="1" dirty="0" err="1"/>
              <a:t>span</a:t>
            </a:r>
            <a:r>
              <a:rPr lang="ru-RU" sz="2400" b="1" dirty="0"/>
              <a:t>&gt;</a:t>
            </a:r>
            <a:r>
              <a:rPr lang="ru-RU" sz="2400" dirty="0"/>
              <a:t> можно выделить часть информации внутри других тегов и установить для нее свой стиль. Например, внутри абзаца (тега </a:t>
            </a:r>
            <a:r>
              <a:rPr lang="ru-RU" sz="2400" b="1" dirty="0"/>
              <a:t>&lt;p&gt;</a:t>
            </a:r>
            <a:r>
              <a:rPr lang="ru-RU" sz="2400" dirty="0"/>
              <a:t>) можно изменить цвет и размер первой буквы, если добавить начальный и конечный тег </a:t>
            </a:r>
            <a:r>
              <a:rPr lang="ru-RU" sz="2400" b="1" dirty="0"/>
              <a:t>&lt;</a:t>
            </a:r>
            <a:r>
              <a:rPr lang="ru-RU" sz="2400" b="1" dirty="0" err="1"/>
              <a:t>span</a:t>
            </a:r>
            <a:r>
              <a:rPr lang="ru-RU" sz="2400" b="1" dirty="0"/>
              <a:t>&gt;</a:t>
            </a:r>
            <a:r>
              <a:rPr lang="ru-RU" sz="2400" dirty="0"/>
              <a:t> и определить для него стиль текста. Чтобы не описывать каждый раз стиль внутри тега, можно выделить стиль во внешнюю таблицу стилей, а для тега добавить атрибут </a:t>
            </a:r>
            <a:r>
              <a:rPr lang="ru-RU" sz="2400" dirty="0" err="1"/>
              <a:t>class</a:t>
            </a:r>
            <a:r>
              <a:rPr lang="ru-RU" sz="2400" dirty="0"/>
              <a:t> или </a:t>
            </a:r>
            <a:r>
              <a:rPr lang="ru-RU" sz="2400" dirty="0" err="1"/>
              <a:t>id</a:t>
            </a:r>
            <a:r>
              <a:rPr lang="ru-RU" sz="2400" dirty="0"/>
              <a:t> с именем селектора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900745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 smtClean="0"/>
              <a:t>CSS 2</a:t>
            </a:r>
            <a:endParaRPr lang="ru-RU" altLang="ru-RU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29761" y="2023965"/>
            <a:ext cx="8258175" cy="4525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Стиль – это правило отображения тега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Встроенные стили, стили документа, внешние таблицы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link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/>
              <a:t>или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endParaRPr lang="ru-RU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@media</a:t>
            </a:r>
            <a:r>
              <a:rPr lang="ru-RU" b="1" dirty="0" smtClean="0">
                <a:cs typeface="Courier New" pitchFamily="49" charset="0"/>
              </a:rPr>
              <a:t> – правило 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/* комментарий к стилям */</a:t>
            </a:r>
          </a:p>
          <a:p>
            <a:pPr lvl="1" fontAlgn="auto">
              <a:spcAft>
                <a:spcPts val="0"/>
              </a:spcAft>
              <a:defRPr/>
            </a:pP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2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Синтаксис</a:t>
            </a:r>
          </a:p>
        </p:txBody>
      </p:sp>
      <p:sp>
        <p:nvSpPr>
          <p:cNvPr id="4096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 sz="2000" smtClean="0">
                <a:cs typeface="Courier New" panose="02070309020205020404" pitchFamily="49" charset="0"/>
              </a:rPr>
              <a:t>seceltor {property:value; property1:value1;}</a:t>
            </a:r>
            <a:endParaRPr lang="ru-RU" altLang="ru-RU" sz="2000" smtClean="0">
              <a:cs typeface="Courier New" panose="02070309020205020404" pitchFamily="49" charset="0"/>
            </a:endParaRPr>
          </a:p>
          <a:p>
            <a:r>
              <a:rPr lang="en-US" altLang="ru-RU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  <a:r>
              <a:rPr lang="en-US" altLang="ru-RU" sz="200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altLang="ru-RU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ru-RU" sz="20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-US" altLang="ru-RU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00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text-decoration</a:t>
            </a:r>
            <a:r>
              <a:rPr lang="en-US" altLang="ru-RU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ru-RU" sz="20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underline</a:t>
            </a:r>
            <a:r>
              <a:rPr lang="en-US" altLang="ru-RU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ru-RU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ru-RU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  <a:r>
              <a:rPr lang="en-US" altLang="ru-RU" sz="200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font-family</a:t>
            </a:r>
            <a:r>
              <a:rPr lang="en-US" altLang="ru-RU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ru-RU" sz="20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Georgia</a:t>
            </a:r>
            <a:r>
              <a:rPr lang="en-US" altLang="ru-RU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000" i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'Times New Roman'</a:t>
            </a:r>
            <a:r>
              <a:rPr lang="en-US" altLang="ru-RU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0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en-US" altLang="ru-RU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0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serif</a:t>
            </a:r>
            <a:r>
              <a:rPr lang="en-US" altLang="ru-RU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ru-RU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ru-RU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  <a:r>
              <a:rPr lang="en-US" altLang="ru-RU" sz="200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en-US" altLang="ru-RU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ru-RU" sz="20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1px solid red</a:t>
            </a:r>
            <a:r>
              <a:rPr lang="en-US" altLang="ru-RU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ru-RU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0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altLang="ru-RU" smtClean="0"/>
              <a:t>Стиль элемента явно указан, либо унаследован, либо взят по умолчанию</a:t>
            </a:r>
            <a:endParaRPr lang="en-US" altLang="ru-RU" smtClean="0"/>
          </a:p>
          <a:p>
            <a:endParaRPr lang="ru-RU" altLang="ru-RU" smtClean="0"/>
          </a:p>
          <a:p>
            <a:endParaRPr lang="en-US" altLang="ru-RU" smtClean="0">
              <a:cs typeface="Courier New" panose="02070309020205020404" pitchFamily="49" charset="0"/>
            </a:endParaRPr>
          </a:p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47530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Селекторы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 {}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/* типовой, по тегу */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#id1 {}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/* идентификатор */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.class1 {}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/* по имени класса */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{}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/* универсальный */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[align="right"] {}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/* по атрибутам */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p#id1.class1.class2 {}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p:first-line {}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ru-RU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псевдоэлементы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div, table, .class1 {}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/*групповой*/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{}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контекст, наследующие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ru-RU" b="1" dirty="0" smtClean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{}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/*дочерний*/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{}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/*соседние*/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00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Размеры, цвета, </a:t>
            </a:r>
            <a:r>
              <a:rPr lang="en-US" altLang="ru-RU" smtClean="0"/>
              <a:t>URL</a:t>
            </a:r>
            <a:r>
              <a:rPr lang="ru-RU" altLang="ru-RU" smtClean="0"/>
              <a:t> в </a:t>
            </a:r>
            <a:r>
              <a:rPr lang="en-US" altLang="ru-RU" smtClean="0"/>
              <a:t>CSS</a:t>
            </a:r>
            <a:endParaRPr lang="ru-RU" alt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Ключевые слова,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inherit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url</a:t>
            </a:r>
            <a:r>
              <a:rPr lang="en-US" dirty="0" smtClean="0"/>
              <a:t>(http://localhost/1.jpg)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red, #7788AA, </a:t>
            </a:r>
            <a:r>
              <a:rPr lang="en-US" dirty="0" err="1" smtClean="0"/>
              <a:t>rgb</a:t>
            </a:r>
            <a:r>
              <a:rPr lang="en-US" dirty="0" smtClean="0"/>
              <a:t>(12,11,34)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Размеры: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b="1" dirty="0" err="1" smtClean="0"/>
              <a:t>em</a:t>
            </a:r>
            <a:r>
              <a:rPr lang="en-US" dirty="0" smtClean="0"/>
              <a:t> </a:t>
            </a:r>
            <a:r>
              <a:rPr lang="ru-RU" dirty="0" smtClean="0"/>
              <a:t>—</a:t>
            </a:r>
            <a:r>
              <a:rPr lang="en-US" dirty="0" smtClean="0"/>
              <a:t> </a:t>
            </a:r>
            <a:r>
              <a:rPr lang="ru-RU" sz="1800" dirty="0" smtClean="0"/>
              <a:t>ширина буквы </a:t>
            </a:r>
            <a:r>
              <a:rPr lang="ru-RU" sz="1800" dirty="0" err="1" smtClean="0"/>
              <a:t>m</a:t>
            </a:r>
            <a:r>
              <a:rPr lang="ru-RU" sz="1800" dirty="0" smtClean="0"/>
              <a:t> в настоящем шрифте. Например,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ru-RU" sz="1800" dirty="0" err="1" smtClean="0"/>
              <a:t>p</a:t>
            </a:r>
            <a:r>
              <a:rPr lang="ru-RU" sz="1800" dirty="0" smtClean="0"/>
              <a:t> {</a:t>
            </a:r>
            <a:r>
              <a:rPr lang="ru-RU" sz="1800" dirty="0" err="1" smtClean="0"/>
              <a:t>text-indent</a:t>
            </a:r>
            <a:r>
              <a:rPr lang="ru-RU" sz="1800" dirty="0" smtClean="0"/>
              <a:t>: 3em} задаст красную строку абзаца шириной в три буквы </a:t>
            </a:r>
            <a:r>
              <a:rPr lang="ru-RU" sz="1800" dirty="0" err="1" smtClean="0"/>
              <a:t>m</a:t>
            </a:r>
            <a:r>
              <a:rPr lang="ru-RU" sz="1800" dirty="0" smtClean="0"/>
              <a:t>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b="1" dirty="0" err="1" smtClean="0"/>
              <a:t>px</a:t>
            </a:r>
            <a:r>
              <a:rPr lang="ru-RU" dirty="0" smtClean="0"/>
              <a:t> — </a:t>
            </a:r>
            <a:r>
              <a:rPr lang="ru-RU" dirty="0" err="1" smtClean="0"/>
              <a:t>пикселы</a:t>
            </a:r>
            <a:endParaRPr lang="ru-RU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en-US" b="1" dirty="0" smtClean="0"/>
              <a:t>pt</a:t>
            </a:r>
            <a:r>
              <a:rPr lang="ru-RU" dirty="0" smtClean="0"/>
              <a:t> — пункты. Один пункт = 1/72 дюйма.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b="1" dirty="0" smtClean="0"/>
              <a:t>% </a:t>
            </a:r>
            <a:r>
              <a:rPr lang="ru-RU" dirty="0" smtClean="0"/>
              <a:t>— проценты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ex </a:t>
            </a:r>
            <a:r>
              <a:rPr lang="ru-RU" dirty="0" smtClean="0"/>
              <a:t>— ширина буквы </a:t>
            </a:r>
            <a:r>
              <a:rPr lang="en-US" dirty="0" smtClean="0"/>
              <a:t>x</a:t>
            </a:r>
            <a:endParaRPr lang="ru-RU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in</a:t>
            </a:r>
            <a:r>
              <a:rPr lang="ru-RU" dirty="0" smtClean="0"/>
              <a:t> — дюймы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cm </a:t>
            </a:r>
            <a:r>
              <a:rPr lang="ru-RU" dirty="0" smtClean="0"/>
              <a:t>— сантиметры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mm</a:t>
            </a:r>
            <a:r>
              <a:rPr lang="ru-RU" dirty="0" smtClean="0"/>
              <a:t> — миллиметры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pc —</a:t>
            </a:r>
            <a:r>
              <a:rPr lang="ru-RU" dirty="0" smtClean="0"/>
              <a:t>размер в пиках. (12 пунктов).</a:t>
            </a:r>
            <a:endParaRPr lang="en-US" dirty="0" smtClean="0"/>
          </a:p>
          <a:p>
            <a:pPr lvl="1" fontAlgn="auto">
              <a:spcAft>
                <a:spcPts val="0"/>
              </a:spcAft>
              <a:defRPr/>
            </a:pPr>
            <a:endParaRPr lang="ru-RU" dirty="0" smtClean="0"/>
          </a:p>
          <a:p>
            <a:pPr lvl="1" fontAlgn="auto">
              <a:spcAft>
                <a:spcPts val="0"/>
              </a:spcAft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541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Шрифты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font-family: Georgia, 'Times New Roman', Times, serif; (</a:t>
            </a:r>
            <a:r>
              <a:rPr lang="ru-RU" dirty="0" smtClean="0"/>
              <a:t>с засечками, без, рукописные..)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font-size: larger;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font-style: italic;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font-variant: small-caps;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font-weight: bold; (400)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font: [font-style || font-variant || font-weight] </a:t>
            </a:r>
            <a:r>
              <a:rPr lang="en-US" b="1" dirty="0" smtClean="0"/>
              <a:t>font-size </a:t>
            </a:r>
            <a:r>
              <a:rPr lang="en-US" dirty="0" smtClean="0"/>
              <a:t>[/line-height]</a:t>
            </a:r>
            <a:r>
              <a:rPr lang="en-US" b="1" dirty="0" smtClean="0"/>
              <a:t> font-family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Загрузка шрифтов, </a:t>
            </a:r>
            <a:r>
              <a:rPr lang="en-US" dirty="0" smtClean="0"/>
              <a:t>@font-face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7456330"/>
      </p:ext>
    </p:extLst>
  </p:cSld>
  <p:clrMapOvr>
    <a:masterClrMapping/>
  </p:clrMapOvr>
</p:sld>
</file>

<file path=ppt/theme/theme1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1382</Words>
  <Application>Microsoft Office PowerPoint</Application>
  <PresentationFormat>Экран (4:3)</PresentationFormat>
  <Paragraphs>246</Paragraphs>
  <Slides>35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35</vt:i4>
      </vt:variant>
    </vt:vector>
  </HeadingPairs>
  <TitlesOfParts>
    <vt:vector size="43" baseType="lpstr">
      <vt:lpstr>Calibri Light</vt:lpstr>
      <vt:lpstr>Noto Sans Symbols</vt:lpstr>
      <vt:lpstr>Calibri</vt:lpstr>
      <vt:lpstr>Courier New</vt:lpstr>
      <vt:lpstr>Garamond</vt:lpstr>
      <vt:lpstr>Arial</vt:lpstr>
      <vt:lpstr>1_Edge</vt:lpstr>
      <vt:lpstr>Ретро</vt:lpstr>
      <vt:lpstr>ПОЗИЦИОНИРОВАНИЕ   HTML-элементов Web-страницы  С  ИСПОЛЬЗОВАНИЕМ CSS-СТИЛЕЙ</vt:lpstr>
      <vt:lpstr>Блочная модель Web-страницы</vt:lpstr>
      <vt:lpstr>&lt;div&gt;...&lt;/div&gt;</vt:lpstr>
      <vt:lpstr>&lt;span&gt;...&lt;/span&gt;</vt:lpstr>
      <vt:lpstr>CSS 2</vt:lpstr>
      <vt:lpstr>Синтаксис</vt:lpstr>
      <vt:lpstr>Селекторы</vt:lpstr>
      <vt:lpstr>Размеры, цвета, URL в CSS</vt:lpstr>
      <vt:lpstr>Шрифты</vt:lpstr>
      <vt:lpstr>Свойства контейнеров</vt:lpstr>
      <vt:lpstr>Горизонтальное форматирование</vt:lpstr>
      <vt:lpstr>height=auto</vt:lpstr>
      <vt:lpstr>Вертикальное форматирование</vt:lpstr>
      <vt:lpstr>Сворачивание вертикальных полей</vt:lpstr>
      <vt:lpstr>Форматирование строчных элементов</vt:lpstr>
      <vt:lpstr>Изменение представления элемента</vt:lpstr>
      <vt:lpstr>Поля</vt:lpstr>
      <vt:lpstr>Рамки</vt:lpstr>
      <vt:lpstr>Рамки, стили рамок</vt:lpstr>
      <vt:lpstr>Отступы</vt:lpstr>
      <vt:lpstr>Цвета, фон </vt:lpstr>
      <vt:lpstr>Фон</vt:lpstr>
      <vt:lpstr>Перемещение, плавающая модель</vt:lpstr>
      <vt:lpstr>Позиционирование на Web-странице</vt:lpstr>
      <vt:lpstr>Типы позиционирования</vt:lpstr>
      <vt:lpstr>Плавающее позиционирование</vt:lpstr>
      <vt:lpstr>Позиционирование</vt:lpstr>
      <vt:lpstr>Позиционирование</vt:lpstr>
      <vt:lpstr>Свойства смещения</vt:lpstr>
      <vt:lpstr>Переполнение и отсечение содержимого</vt:lpstr>
      <vt:lpstr>Видимость элементов</vt:lpstr>
      <vt:lpstr>Абсолютное позиционирование</vt:lpstr>
      <vt:lpstr>Размещение по оси z</vt:lpstr>
      <vt:lpstr>Фиксированное позиционирование</vt:lpstr>
      <vt:lpstr>Относительное позиционирование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ПОЗИЦИОНИРОВАНИЕ   HTML-элементов Web-страницы  С  ИСПОЛЬЗОВАНИЕМ CSS-СТИЛЕЙ</dc:title>
  <dc:creator>Елизова Мария Владимировна</dc:creator>
  <cp:lastModifiedBy>Елизова Мария Владимировна</cp:lastModifiedBy>
  <cp:revision>2</cp:revision>
  <dcterms:modified xsi:type="dcterms:W3CDTF">2020-12-04T07:16:28Z</dcterms:modified>
</cp:coreProperties>
</file>