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7" r:id="rId3"/>
    <p:sldId id="328" r:id="rId4"/>
    <p:sldId id="274" r:id="rId5"/>
    <p:sldId id="279" r:id="rId6"/>
    <p:sldId id="271" r:id="rId7"/>
    <p:sldId id="282" r:id="rId8"/>
    <p:sldId id="283" r:id="rId9"/>
    <p:sldId id="285" r:id="rId10"/>
    <p:sldId id="288" r:id="rId11"/>
    <p:sldId id="295" r:id="rId12"/>
    <p:sldId id="297" r:id="rId13"/>
    <p:sldId id="337" r:id="rId14"/>
    <p:sldId id="299" r:id="rId15"/>
    <p:sldId id="301" r:id="rId16"/>
    <p:sldId id="303" r:id="rId17"/>
    <p:sldId id="305" r:id="rId18"/>
    <p:sldId id="307" r:id="rId19"/>
    <p:sldId id="309" r:id="rId20"/>
    <p:sldId id="311" r:id="rId21"/>
    <p:sldId id="313" r:id="rId22"/>
    <p:sldId id="315" r:id="rId23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9120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Computação Científica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Engenharia Elétrica - IFSP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14451-295A-4D21-847E-D0EB5DA76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02944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pt-BR"/>
              <a:t>Computação Científica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pt-BR"/>
              <a:t>Engenharia Elétrica - IFSP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D8822D-F867-4298-B149-EB2F746468C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191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932CA-5E2D-4A23-BF58-F47104A3062E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C:\Users\Cecilio\Desktop\IFSP\entidade relacionamento\cap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9843"/>
            <a:ext cx="9144000" cy="67981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73C-5E9B-4B7E-89F3-D02CC34FD7B5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4588-CA0A-48F5-865F-8FB6AFAD38AC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06F4-6C0A-48E2-B891-E720654175E2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9A5F-E10E-45C8-A98B-54549B19538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9ACA2-9DFE-4AAF-BBE9-E0F5A7F92BEF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16C2-07DA-42AF-8238-D287E42D7B72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4C9-6304-4E0E-A14F-B8FA15F9A870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CAD80-B6AC-4DCC-A2C7-D2FD2E25BF15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DA45-0EBF-4313-B19D-4CCBACCF19A3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502B-243B-40E2-B74D-1F3B55985771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7324F-E69E-4D61-84DA-3DB5565DD836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2372-D281-4D2F-8B8A-15A17519395B}" type="datetime1">
              <a:rPr lang="pt-BR" smtClean="0"/>
              <a:pPr/>
              <a:t>20/04/2023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DD1D-DE7E-4408-B36C-5E73D3874E1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7" name="Picture 3" descr="C:\Users\Cecilio\Desktop\IFSP\entidade relacionamento\cabecalh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286248" y="38908"/>
            <a:ext cx="4789490" cy="7048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1780" y="1643049"/>
            <a:ext cx="8126483" cy="290549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dirty="0">
                <a:solidFill>
                  <a:srgbClr val="C00000"/>
                </a:solidFill>
              </a:rPr>
              <a:t>Instituto Federal de São Paulo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ATIVIDADE 20 DE ABRIL 2023</a:t>
            </a:r>
            <a:br>
              <a:rPr lang="pt-BR" sz="4000" dirty="0"/>
            </a:br>
            <a:r>
              <a:rPr lang="pt-BR" sz="4900" b="1" dirty="0"/>
              <a:t>Computação Científica</a:t>
            </a:r>
            <a:br>
              <a:rPr lang="pt-BR" sz="4900" b="1" dirty="0"/>
            </a:br>
            <a:r>
              <a:rPr lang="pt-BR" sz="3200" dirty="0"/>
              <a:t>Curso de Sistemas de Informação</a:t>
            </a:r>
            <a:endParaRPr lang="pt-BR" sz="1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5949280"/>
            <a:ext cx="7854696" cy="648072"/>
          </a:xfrm>
        </p:spPr>
        <p:txBody>
          <a:bodyPr>
            <a:normAutofit lnSpcReduction="10000"/>
          </a:bodyPr>
          <a:lstStyle/>
          <a:p>
            <a:pPr algn="r"/>
            <a:r>
              <a:rPr lang="pt-BR" sz="2000" b="1" i="1" dirty="0">
                <a:solidFill>
                  <a:schemeClr val="tx1"/>
                </a:solidFill>
              </a:rPr>
              <a:t>Cecilio Merlotti Rodas</a:t>
            </a:r>
          </a:p>
          <a:p>
            <a:pPr algn="r"/>
            <a:r>
              <a:rPr lang="pt-BR" sz="1600" dirty="0">
                <a:solidFill>
                  <a:schemeClr val="tx1"/>
                </a:solidFill>
              </a:rPr>
              <a:t>Email: cecilio.rodas@gmail.com</a:t>
            </a:r>
          </a:p>
          <a:p>
            <a:pPr algn="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DD1D-DE7E-4408-B36C-5E73D3874E17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10257" y="4924876"/>
            <a:ext cx="7854696" cy="648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4 - Estruturas de Decisão -  </a:t>
            </a:r>
          </a:p>
          <a:p>
            <a:r>
              <a:rPr lang="pt-BR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Desvios condicionais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Faça um programa que receba quatro valores: I, A, B e C. Desses valores, I é inteiro e positivo, A, B e C são reais. Escreva os números A, B e C obedecendo à tabela a seguir. Suponha que o valor digitado para I seja sempre um valor válido, ou seja, 1, 2 ou 3, e que os números digitados sejam diferentes um do outro.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307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89088" y="2492375"/>
          <a:ext cx="609600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Valor de I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Forma a escrever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A, B e C em ordem crescente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A, B e C em ordem decrescente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O maior fica entre os outros dois números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Faça um programa que receba o código correspondente ao cargo de um funcionário e seu salário atual e mostre o cargo, o valor do aumento e seu novo salário. Os cargos estão na tabela a seguir.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475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24000" y="2276475"/>
          <a:ext cx="6096000" cy="2151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36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Código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Cargo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Percentual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85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Escriturário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50%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5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Secretário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35%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85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3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Caixa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20%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5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4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Gerente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10%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85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5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Diretor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/>
                        <a:t>Não tem</a:t>
                      </a:r>
                      <a:r>
                        <a:rPr lang="pt-BR" sz="1300" baseline="0" dirty="0"/>
                        <a:t> aumento</a:t>
                      </a:r>
                      <a:endParaRPr lang="pt-BR" sz="13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2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154" y="521296"/>
            <a:ext cx="8687692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 Faça um programa que apresente o menu a seguir, permita ao usuário escolher a opção desejada, receba os dados necessários para executar a operação e mostre o resultado. Verifique a possibilidade de opção inválida e não se preocupe com restrições, como salário negativo.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Menu de opções: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Imposto	2. Novo Salário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opção 1: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 o salário de um funcionário, calcular e mostrar o valor do imposto usando as regras a seguir: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opção 2: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 o salário de um funcionário, calcular e mostrar o valor do aumento e o valor do novo salário usando as regras a seguir: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opção 2: 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de calcular o novo salário, mostre a seguinte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16314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04788" y="188913"/>
            <a:ext cx="84963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 Faça um programa que apresente o menu a seguir, permita ao usuário escolher a opção desejada, receba os dados necessários para executar a operação e mostre o resultado. Verifique a possibilidade de opção inválida e não se preocupe com restrições, como salário negativo.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Menu de opções: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Imposto	2. Novo Salário	3. Classificação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opção 1: </a:t>
            </a: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 o salário de um funcionário, calcular e mostrar o valor do imposto usando as regras a seguir: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opção 2: </a:t>
            </a: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 o salário de um funcionário, calcular e mostrar o valor do aumento e o valor do novo salário usando as regras a seguir: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opção 2:  </a:t>
            </a: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de calcular o novo salário, mostre a seguinte classificação: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731963" y="2120900"/>
          <a:ext cx="5360987" cy="1163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585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Salário</a:t>
                      </a:r>
                    </a:p>
                  </a:txBody>
                  <a:tcPr marL="91457" marR="9145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Percentual de Imposto</a:t>
                      </a:r>
                    </a:p>
                  </a:txBody>
                  <a:tcPr marL="91457" marR="91457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0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Menor que R$</a:t>
                      </a:r>
                      <a:r>
                        <a:rPr lang="pt-BR" sz="1000" baseline="0" dirty="0"/>
                        <a:t> 500,00</a:t>
                      </a:r>
                      <a:endParaRPr lang="pt-BR" sz="1000" dirty="0"/>
                    </a:p>
                  </a:txBody>
                  <a:tcPr marL="91457" marR="9145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5%</a:t>
                      </a:r>
                    </a:p>
                  </a:txBody>
                  <a:tcPr marL="91457" marR="91457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25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De R$</a:t>
                      </a:r>
                      <a:r>
                        <a:rPr lang="pt-BR" sz="1000" baseline="0" dirty="0"/>
                        <a:t> 500,00 (inclusive) a R$ 850,00 (inclusive)</a:t>
                      </a:r>
                      <a:endParaRPr lang="pt-BR" sz="1000" dirty="0"/>
                    </a:p>
                  </a:txBody>
                  <a:tcPr marL="91457" marR="9145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10%</a:t>
                      </a:r>
                    </a:p>
                  </a:txBody>
                  <a:tcPr marL="91457" marR="91457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26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Acima de R$ 850,00</a:t>
                      </a:r>
                    </a:p>
                  </a:txBody>
                  <a:tcPr marL="91457" marR="91457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15%</a:t>
                      </a:r>
                    </a:p>
                  </a:txBody>
                  <a:tcPr marL="91457" marR="91457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660525" y="4005064"/>
          <a:ext cx="5432425" cy="1350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720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Salário</a:t>
                      </a:r>
                    </a:p>
                  </a:txBody>
                  <a:tcPr marL="91457" marR="91457" marT="45680" marB="45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Aumento</a:t>
                      </a:r>
                    </a:p>
                  </a:txBody>
                  <a:tcPr marL="91457" marR="91457" marT="45680" marB="456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1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Maior que R$ 1.500,00</a:t>
                      </a:r>
                    </a:p>
                  </a:txBody>
                  <a:tcPr marL="91457" marR="91457" marT="45680" marB="45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R$ 25,00</a:t>
                      </a:r>
                    </a:p>
                  </a:txBody>
                  <a:tcPr marL="91457" marR="91457" marT="45680" marB="456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1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De R$</a:t>
                      </a:r>
                      <a:r>
                        <a:rPr lang="pt-BR" sz="1000" baseline="0" dirty="0"/>
                        <a:t> 750,00 (inclusive) a R$ 1.500,00 (inclusive)</a:t>
                      </a:r>
                      <a:endParaRPr lang="pt-BR" sz="1000" dirty="0"/>
                    </a:p>
                  </a:txBody>
                  <a:tcPr marL="91457" marR="91457" marT="45680" marB="45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R$ 50,00</a:t>
                      </a:r>
                    </a:p>
                  </a:txBody>
                  <a:tcPr marL="91457" marR="91457" marT="45680" marB="456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14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De R$ 450,00 (inclusive) a R$ 750,00</a:t>
                      </a:r>
                    </a:p>
                  </a:txBody>
                  <a:tcPr marL="91457" marR="91457" marT="45680" marB="45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R$ 75,00</a:t>
                      </a:r>
                    </a:p>
                  </a:txBody>
                  <a:tcPr marL="91457" marR="91457" marT="45680" marB="456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4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Menor que R$ 450,00</a:t>
                      </a:r>
                    </a:p>
                  </a:txBody>
                  <a:tcPr marL="91457" marR="91457" marT="45680" marB="456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R$ 100,00</a:t>
                      </a:r>
                    </a:p>
                  </a:txBody>
                  <a:tcPr marL="91457" marR="91457" marT="45680" marB="456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660525" y="5661025"/>
          <a:ext cx="5495926" cy="86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69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Salário</a:t>
                      </a:r>
                    </a:p>
                  </a:txBody>
                  <a:tcPr marL="91434" marR="91434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Classificação</a:t>
                      </a:r>
                    </a:p>
                  </a:txBody>
                  <a:tcPr marL="91434" marR="91434" marT="45694" marB="456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692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Até R$ 700,00 (inclusive)</a:t>
                      </a:r>
                    </a:p>
                  </a:txBody>
                  <a:tcPr marL="91434" marR="91434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Mal remunerado</a:t>
                      </a:r>
                    </a:p>
                  </a:txBody>
                  <a:tcPr marL="91434" marR="91434" marT="45694" marB="456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16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Maiores</a:t>
                      </a:r>
                      <a:r>
                        <a:rPr lang="pt-BR" sz="1000" baseline="0" dirty="0"/>
                        <a:t> que R$ 700,00</a:t>
                      </a:r>
                      <a:endParaRPr lang="pt-BR" sz="1000" dirty="0"/>
                    </a:p>
                  </a:txBody>
                  <a:tcPr marL="91434" marR="91434" marT="45694" marB="456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Bem remunerado</a:t>
                      </a:r>
                    </a:p>
                  </a:txBody>
                  <a:tcPr marL="91434" marR="91434" marT="45694" marB="456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1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 Faça um programa que receba o salário inicial de um funcionário, calcule e mostre o novo salário acrescido de bonificação e de auxílio escola.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1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1476375" y="1989138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Salário</a:t>
                      </a:r>
                      <a:r>
                        <a:rPr lang="en-US" sz="1300" baseline="0" dirty="0"/>
                        <a:t> </a:t>
                      </a:r>
                      <a:endParaRPr lang="pt-BR" sz="13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Bonificação</a:t>
                      </a:r>
                      <a:endParaRPr lang="pt-BR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Até</a:t>
                      </a:r>
                      <a:r>
                        <a:rPr lang="en-US" sz="1300" dirty="0"/>
                        <a:t> R$</a:t>
                      </a:r>
                      <a:r>
                        <a:rPr lang="en-US" sz="1300" baseline="0" dirty="0"/>
                        <a:t> 500,00</a:t>
                      </a:r>
                      <a:endParaRPr lang="pt-BR" sz="13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5% do </a:t>
                      </a:r>
                      <a:r>
                        <a:rPr lang="en-US" sz="1300" dirty="0" err="1"/>
                        <a:t>salário</a:t>
                      </a:r>
                      <a:endParaRPr lang="pt-BR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Entre R$ 500,00 e R$ 1.200,00</a:t>
                      </a:r>
                      <a:endParaRPr lang="pt-BR" sz="13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12% do </a:t>
                      </a:r>
                      <a:r>
                        <a:rPr lang="en-US" sz="1300" dirty="0" err="1"/>
                        <a:t>salário</a:t>
                      </a:r>
                      <a:endParaRPr lang="pt-BR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Acima</a:t>
                      </a:r>
                      <a:r>
                        <a:rPr lang="en-US" sz="1300" baseline="0" dirty="0"/>
                        <a:t> de R$ 1.200,00</a:t>
                      </a:r>
                      <a:endParaRPr lang="pt-BR" sz="13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Sem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bonificação</a:t>
                      </a:r>
                      <a:endParaRPr lang="pt-BR" sz="13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4149725"/>
          <a:ext cx="6096000" cy="1111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Salário</a:t>
                      </a:r>
                      <a:endParaRPr lang="pt-BR" sz="13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Auxílio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escola</a:t>
                      </a:r>
                      <a:endParaRPr lang="pt-BR" sz="1300" dirty="0"/>
                    </a:p>
                  </a:txBody>
                  <a:tcPr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Até</a:t>
                      </a:r>
                      <a:r>
                        <a:rPr lang="en-US" sz="1300" baseline="0" dirty="0"/>
                        <a:t> R$ 600,00</a:t>
                      </a:r>
                      <a:endParaRPr lang="pt-BR" sz="13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R$ 150,00</a:t>
                      </a:r>
                      <a:endParaRPr lang="pt-BR" sz="1300" dirty="0"/>
                    </a:p>
                  </a:txBody>
                  <a:tcPr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Acima</a:t>
                      </a:r>
                      <a:r>
                        <a:rPr lang="en-US" sz="1300" dirty="0"/>
                        <a:t> de R$ 600,00</a:t>
                      </a:r>
                      <a:endParaRPr lang="pt-BR" sz="13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R$ 100,00</a:t>
                      </a:r>
                      <a:endParaRPr lang="pt-BR" sz="1300" dirty="0"/>
                    </a:p>
                  </a:txBody>
                  <a:tcPr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6921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13) Faça um programa que receba o valor do salário mínimo, o número de horas trabalhadas, o número de dependentes do funcionário e a quantidade de horas extras trabalhadas. Calcule e mostre o salário a receber do funcionário de acordo com as regras: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valor da hora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1/5 do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mínimo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horas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trabalhadas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multiplicado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da hora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R$ 32,00;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Para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extra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valor da hora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acrescida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50%;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valor dos dependents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valor das horas extras;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valor do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retido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acordo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líquido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IRRF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gratificação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de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acordo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seguir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líquido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gratificação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619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996950" y="3392488"/>
          <a:ext cx="6096000" cy="1219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IRPF</a:t>
                      </a:r>
                      <a:endParaRPr lang="pt-BR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Salário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bruto</a:t>
                      </a:r>
                      <a:endParaRPr lang="pt-BR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Isento</a:t>
                      </a:r>
                      <a:endParaRPr lang="pt-BR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Inferior a R$200,00</a:t>
                      </a:r>
                      <a:endParaRPr lang="pt-BR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10%</a:t>
                      </a:r>
                      <a:endParaRPr lang="pt-BR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 R$200,00 </a:t>
                      </a:r>
                      <a:r>
                        <a:rPr lang="en-US" sz="1400" dirty="0" err="1"/>
                        <a:t>até</a:t>
                      </a:r>
                      <a:r>
                        <a:rPr lang="en-US" sz="1400" dirty="0"/>
                        <a:t> R$500,00</a:t>
                      </a:r>
                      <a:endParaRPr lang="pt-BR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  <a:endParaRPr lang="pt-BR" sz="14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Superior a R$500,00</a:t>
                      </a:r>
                      <a:endParaRPr lang="pt-BR" sz="1400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04888" y="5275263"/>
          <a:ext cx="6096000" cy="93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55">
                <a:tc>
                  <a:txBody>
                    <a:bodyPr/>
                    <a:lstStyle/>
                    <a:p>
                      <a:r>
                        <a:rPr lang="en-US" sz="1300" dirty="0" err="1"/>
                        <a:t>Salário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Líquido</a:t>
                      </a:r>
                      <a:endParaRPr lang="pt-BR" sz="13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Gratificação</a:t>
                      </a:r>
                      <a:endParaRPr lang="pt-BR" sz="13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55">
                <a:tc>
                  <a:txBody>
                    <a:bodyPr/>
                    <a:lstStyle/>
                    <a:p>
                      <a:r>
                        <a:rPr lang="en-US" sz="1300" dirty="0" err="1"/>
                        <a:t>Até</a:t>
                      </a:r>
                      <a:r>
                        <a:rPr lang="en-US" sz="1300" dirty="0"/>
                        <a:t> R$350,00</a:t>
                      </a:r>
                      <a:endParaRPr lang="pt-BR" sz="13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R$100,00</a:t>
                      </a:r>
                      <a:endParaRPr lang="pt-BR" sz="13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40">
                <a:tc>
                  <a:txBody>
                    <a:bodyPr/>
                    <a:lstStyle/>
                    <a:p>
                      <a:r>
                        <a:rPr lang="en-US" sz="1300" dirty="0"/>
                        <a:t>Superior a R$350,00</a:t>
                      </a:r>
                      <a:endParaRPr lang="pt-BR" sz="13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R$50,00</a:t>
                      </a:r>
                      <a:endParaRPr lang="pt-BR" sz="13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14) Um supermercado deseja reajustar os preços de seus produtos usando o seguinte critério: o produto poderá ter seu preço aumentado ou diminuído. Para o preço ser alterado, o produto deve preencher pelo menos um dos requisitos a seguir: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mensal do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calculi 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novo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67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116013" y="2349500"/>
          <a:ext cx="6696074" cy="1614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624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Venda</a:t>
                      </a:r>
                      <a:r>
                        <a:rPr lang="en-US" sz="1300" baseline="0" dirty="0"/>
                        <a:t> media mensal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Preço</a:t>
                      </a:r>
                      <a:r>
                        <a:rPr lang="en-US" sz="1300" dirty="0"/>
                        <a:t> </a:t>
                      </a:r>
                      <a:r>
                        <a:rPr lang="en-US" sz="1300" dirty="0" err="1"/>
                        <a:t>atual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% de </a:t>
                      </a:r>
                      <a:r>
                        <a:rPr lang="en-US" sz="1300" dirty="0" err="1"/>
                        <a:t>aumento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% de </a:t>
                      </a:r>
                      <a:r>
                        <a:rPr lang="en-US" sz="1300" dirty="0" err="1"/>
                        <a:t>diminuição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&lt; 500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&lt; R$30,00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10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&gt;= 500 e &lt; 1200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&gt;= R$30,00</a:t>
                      </a:r>
                      <a:r>
                        <a:rPr lang="en-US" sz="1300" baseline="0" dirty="0"/>
                        <a:t> e &lt; R$80,00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15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2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&gt;= 1200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&gt;= </a:t>
                      </a:r>
                      <a:r>
                        <a:rPr lang="pt-BR" sz="1300" dirty="0"/>
                        <a:t>R$</a:t>
                      </a:r>
                      <a:r>
                        <a:rPr lang="pt-BR" sz="1300" baseline="0" dirty="0"/>
                        <a:t> 80,00</a:t>
                      </a:r>
                      <a:endParaRPr lang="en-US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-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20</a:t>
                      </a:r>
                      <a:endParaRPr lang="pt-BR" sz="1300" dirty="0"/>
                    </a:p>
                  </a:txBody>
                  <a:tcPr marL="91431" marR="91431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3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15) Dados três valores X, Y e Z, verifique se eles podem ser os comprimentos dos lados de um triângulo e, se forem, verifique se é um triângulo equilátero, isósceles ou escaleno. Se eles não formarem um triângulo, escreva uma mensagem. Considere que: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triângulo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 soma dos outros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Chama-se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equilátero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triângulo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tem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 isosceles 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triângulo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tem 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escaleno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triângulo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tem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lados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é !=</a:t>
            </a: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715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64146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16)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 um programa que receba a altura e o peso de uma pessoa. De acordo com a tabela a seguir, verifique e mostre a classificação dessa pessoa.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3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116013" y="2116138"/>
          <a:ext cx="7127876" cy="266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1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49"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Altura</a:t>
                      </a:r>
                    </a:p>
                  </a:txBody>
                  <a:tcPr marL="91428" marR="91428" marT="45709" marB="45709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Peso</a:t>
                      </a:r>
                    </a:p>
                  </a:txBody>
                  <a:tcPr marL="91428" marR="91428" marT="45709" marB="45709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58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Até 60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Entre</a:t>
                      </a:r>
                      <a:r>
                        <a:rPr lang="pt-BR" sz="1800" baseline="0" dirty="0"/>
                        <a:t> 60 e 90 (inclusive)</a:t>
                      </a:r>
                      <a:endParaRPr lang="pt-BR" sz="1800" dirty="0"/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Acima de 90</a:t>
                      </a:r>
                    </a:p>
                  </a:txBody>
                  <a:tcPr marL="91428" marR="91428"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Menores que 1,20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</a:t>
                      </a:r>
                    </a:p>
                  </a:txBody>
                  <a:tcPr marL="91428" marR="91428"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</a:t>
                      </a:r>
                      <a:r>
                        <a:rPr lang="pt-BR" sz="1800" baseline="0" dirty="0"/>
                        <a:t> 1,20 a 1,70</a:t>
                      </a:r>
                      <a:endParaRPr lang="pt-BR" sz="1800" dirty="0"/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E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H</a:t>
                      </a:r>
                    </a:p>
                  </a:txBody>
                  <a:tcPr marL="91428" marR="91428"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Maiores que 1,70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</a:t>
                      </a:r>
                    </a:p>
                  </a:txBody>
                  <a:tcPr marL="91428" marR="91428"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I</a:t>
                      </a:r>
                    </a:p>
                  </a:txBody>
                  <a:tcPr marL="91428" marR="91428"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2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620713"/>
            <a:ext cx="84963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17)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 um programa que receba: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código de um produto comprado, supondo que a digitação do código do produto seja sempre válida, isto é, um número inteiro entre 1 e 10.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peso do produto em quilos.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código do país de origem, supondo que a digitação do código seja sempre válida, isto é, um número inteiro entre 1 e 3.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 e mostre: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peso do produto convertido em gramas.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preço total do produto comprado.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valor do imposto, sabendo que ele é cobrado sobre o preço total do produto comprado e depende do país de origem.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valor total, preço total do produto mais imposto.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1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596900" y="4905375"/>
          <a:ext cx="3614738" cy="169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Código do país de origem</a:t>
                      </a:r>
                    </a:p>
                  </a:txBody>
                  <a:tcPr marL="91432" marR="91432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Imposto</a:t>
                      </a:r>
                    </a:p>
                  </a:txBody>
                  <a:tcPr marL="91432" marR="91432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91432" marR="91432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0%</a:t>
                      </a:r>
                    </a:p>
                  </a:txBody>
                  <a:tcPr marL="91432" marR="91432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91432" marR="91432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15%</a:t>
                      </a:r>
                    </a:p>
                  </a:txBody>
                  <a:tcPr marL="91432" marR="91432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32" marR="91432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25%</a:t>
                      </a:r>
                    </a:p>
                  </a:txBody>
                  <a:tcPr marL="91432" marR="91432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43438" y="4894263"/>
          <a:ext cx="3529012" cy="1692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Código do Produto</a:t>
                      </a:r>
                    </a:p>
                  </a:txBody>
                  <a:tcPr marL="91456" marR="9145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Preço por grama</a:t>
                      </a:r>
                    </a:p>
                  </a:txBody>
                  <a:tcPr marL="91456" marR="91456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 a 4</a:t>
                      </a:r>
                    </a:p>
                  </a:txBody>
                  <a:tcPr marL="91456" marR="9145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</a:p>
                  </a:txBody>
                  <a:tcPr marL="91456" marR="91456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  <a:r>
                        <a:rPr lang="pt-BR" sz="1600" baseline="0" dirty="0"/>
                        <a:t> a 7</a:t>
                      </a:r>
                      <a:endParaRPr lang="pt-BR" sz="1600" dirty="0"/>
                    </a:p>
                  </a:txBody>
                  <a:tcPr marL="91456" marR="9145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25</a:t>
                      </a:r>
                    </a:p>
                  </a:txBody>
                  <a:tcPr marL="91456" marR="91456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</a:t>
                      </a:r>
                      <a:r>
                        <a:rPr lang="pt-BR" sz="1600" baseline="0" dirty="0"/>
                        <a:t> a 10</a:t>
                      </a:r>
                      <a:endParaRPr lang="pt-BR" sz="1600" dirty="0"/>
                    </a:p>
                  </a:txBody>
                  <a:tcPr marL="91456" marR="91456" marT="45737" marB="457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35</a:t>
                      </a:r>
                    </a:p>
                  </a:txBody>
                  <a:tcPr marL="91456" marR="91456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7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8144" y="980728"/>
            <a:ext cx="84963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Faça um programa que receba dois números e mostre o maior.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49715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620713"/>
            <a:ext cx="84963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18)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 um programa que receba: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código do estado de origem da carga de um caminhão, supondo que a digitação do código 	do estado seja sempre válida, isto é, um número inteiro entre 1 e 5.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peso da carga do caminhão em toneladas.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código da carga, supondo que a digitação do código seja sempre válida, isto é, um número inteiro entre 10 e 40.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 e mostre: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peso da carga do caminhão convertido em quilos.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preço da carga do caminhão.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valor do imposto, sabendo que o imposto é cobrado sobre o preço da carga do caminhão e depende do estado de origem.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valor total transportado pelo caminhão, preço da carga mais imposto.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859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596900" y="4797425"/>
          <a:ext cx="3614738" cy="201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Código</a:t>
                      </a:r>
                      <a:r>
                        <a:rPr lang="pt-BR" sz="1600" baseline="0" dirty="0"/>
                        <a:t> do Estado</a:t>
                      </a:r>
                      <a:endParaRPr lang="pt-BR" sz="1600" dirty="0"/>
                    </a:p>
                  </a:txBody>
                  <a:tcPr marL="91432" marR="91432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Imposto</a:t>
                      </a:r>
                    </a:p>
                  </a:txBody>
                  <a:tcPr marL="91432" marR="91432" marT="45695" marB="4569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</a:t>
                      </a:r>
                    </a:p>
                  </a:txBody>
                  <a:tcPr marL="91432" marR="91432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35%</a:t>
                      </a:r>
                    </a:p>
                  </a:txBody>
                  <a:tcPr marL="91432" marR="91432" marT="45695" marB="456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</a:t>
                      </a:r>
                    </a:p>
                  </a:txBody>
                  <a:tcPr marL="91432" marR="91432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25%</a:t>
                      </a:r>
                    </a:p>
                  </a:txBody>
                  <a:tcPr marL="91432" marR="91432" marT="45695" marB="456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</a:t>
                      </a:r>
                    </a:p>
                  </a:txBody>
                  <a:tcPr marL="91432" marR="91432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15%</a:t>
                      </a:r>
                    </a:p>
                  </a:txBody>
                  <a:tcPr marL="91432" marR="91432" marT="45695" marB="456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</a:t>
                      </a:r>
                    </a:p>
                  </a:txBody>
                  <a:tcPr marL="91432" marR="91432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5%</a:t>
                      </a:r>
                    </a:p>
                  </a:txBody>
                  <a:tcPr marL="91432" marR="91432" marT="45695" marB="4569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 marL="91432" marR="91432" marT="45695" marB="456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Isento</a:t>
                      </a:r>
                    </a:p>
                  </a:txBody>
                  <a:tcPr marL="91432" marR="91432" marT="45695" marB="4569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4643438" y="4894263"/>
          <a:ext cx="3529012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Código da carga</a:t>
                      </a:r>
                    </a:p>
                  </a:txBody>
                  <a:tcPr marL="91456" marR="9145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Preço por quilo</a:t>
                      </a:r>
                    </a:p>
                  </a:txBody>
                  <a:tcPr marL="91456" marR="91456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</a:t>
                      </a:r>
                      <a:r>
                        <a:rPr lang="pt-BR" sz="1600" baseline="0" dirty="0"/>
                        <a:t> a 20</a:t>
                      </a:r>
                      <a:endParaRPr lang="pt-BR" sz="1600" dirty="0"/>
                    </a:p>
                  </a:txBody>
                  <a:tcPr marL="91456" marR="9145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100</a:t>
                      </a:r>
                    </a:p>
                  </a:txBody>
                  <a:tcPr marL="91456" marR="91456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21</a:t>
                      </a:r>
                      <a:r>
                        <a:rPr lang="pt-BR" sz="1600" baseline="0" dirty="0"/>
                        <a:t> a 30</a:t>
                      </a:r>
                      <a:endParaRPr lang="pt-BR" sz="1600" dirty="0"/>
                    </a:p>
                  </a:txBody>
                  <a:tcPr marL="91456" marR="9145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250</a:t>
                      </a:r>
                    </a:p>
                  </a:txBody>
                  <a:tcPr marL="91456" marR="91456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31</a:t>
                      </a:r>
                      <a:r>
                        <a:rPr lang="pt-BR" sz="1600" baseline="0" dirty="0"/>
                        <a:t> a 40</a:t>
                      </a:r>
                      <a:endParaRPr lang="pt-BR" sz="1600" dirty="0"/>
                    </a:p>
                  </a:txBody>
                  <a:tcPr marL="91456" marR="9145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340</a:t>
                      </a:r>
                    </a:p>
                  </a:txBody>
                  <a:tcPr marL="91456" marR="91456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549275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19)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 um programa que receba o salário base e o tempo de serviço de um funcionário. Calcule e mostre:	O imposto, conforme a tabela a seguir: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gratificação, de acordo com a tabela a seguir: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salário líquido, ou seja, salário base menos imposto mais gratificação. A categoria, que está na tabela a seguir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907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323850" y="1219200"/>
          <a:ext cx="8351838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368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Salário</a:t>
                      </a:r>
                      <a:r>
                        <a:rPr lang="pt-BR" sz="1500" baseline="0" dirty="0"/>
                        <a:t> base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% sobre</a:t>
                      </a:r>
                      <a:r>
                        <a:rPr lang="pt-BR" sz="1500" baseline="0" dirty="0"/>
                        <a:t> salário base</a:t>
                      </a: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&lt; R$200,00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Isento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Entre R$200,00</a:t>
                      </a:r>
                      <a:r>
                        <a:rPr lang="pt-BR" sz="1500" baseline="0" dirty="0"/>
                        <a:t> (inclusive) e R$450,00(inclusive)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68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Entre</a:t>
                      </a:r>
                      <a:r>
                        <a:rPr lang="pt-BR" sz="1500" baseline="0" dirty="0"/>
                        <a:t> R$450,00 e R$700,00</a:t>
                      </a:r>
                      <a:endParaRPr lang="pt-B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512"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&gt;=R$700,00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2484438" y="5378450"/>
          <a:ext cx="54006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6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Salário líquido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Classificação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6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Até</a:t>
                      </a:r>
                      <a:r>
                        <a:rPr lang="pt-BR" sz="1400" baseline="0" dirty="0"/>
                        <a:t> R$350,00</a:t>
                      </a:r>
                      <a:endParaRPr lang="pt-BR" sz="1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Entre</a:t>
                      </a:r>
                      <a:r>
                        <a:rPr lang="pt-BR" sz="1400" baseline="0" dirty="0"/>
                        <a:t> R$350,00 e R$600,00</a:t>
                      </a:r>
                      <a:endParaRPr lang="pt-BR" sz="1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1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</a:t>
                      </a:r>
                      <a:r>
                        <a:rPr lang="pt-BR" sz="1400" baseline="0" dirty="0"/>
                        <a:t> R$600,00 para cima</a:t>
                      </a:r>
                      <a:endParaRPr lang="pt-BR" sz="1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684213" y="3108325"/>
          <a:ext cx="6096000" cy="185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56">
                <a:tc>
                  <a:txBody>
                    <a:bodyPr/>
                    <a:lstStyle/>
                    <a:p>
                      <a:r>
                        <a:rPr lang="pt-BR" sz="1300" dirty="0"/>
                        <a:t>Salário base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Tempo de serviço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Gratificação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63">
                <a:tc rowSpan="2">
                  <a:txBody>
                    <a:bodyPr/>
                    <a:lstStyle/>
                    <a:p>
                      <a:r>
                        <a:rPr lang="pt-BR" sz="1300" dirty="0"/>
                        <a:t>Superior a R$500,00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Até 3 anos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20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6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Mais de 3 anos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30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63">
                <a:tc rowSpan="3">
                  <a:txBody>
                    <a:bodyPr/>
                    <a:lstStyle/>
                    <a:p>
                      <a:r>
                        <a:rPr lang="pt-BR" sz="1300" dirty="0"/>
                        <a:t>Até R$500,00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Até 3 anos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23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63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Entre 3 e 6 anos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35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56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De 6 anos para cima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33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20) Faça um programa que receba a medida de um ângulo em graus. Calcule e mostre o quadrante em que se localiza esse ângulo. Considere os quadrantes da trigonometria. Considerar graus de 1 a 360.</a:t>
            </a:r>
          </a:p>
        </p:txBody>
      </p:sp>
      <p:sp>
        <p:nvSpPr>
          <p:cNvPr id="125955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22441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0796" y="1486992"/>
            <a:ext cx="849630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pt-B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2) Tendo como dados de entrada o nome, a altura e o sexo de uma pessoa, construa um programa em C que calcule seu peso ideal, utilizando as seguintes fórmulas:</a:t>
            </a:r>
          </a:p>
          <a:p>
            <a:pPr marL="137160" indent="0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pt-B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- Para homens: (72.7*h) - 58</a:t>
            </a:r>
          </a:p>
          <a:p>
            <a:pPr marL="137160" indent="0" algn="just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pt-BR" sz="2400" dirty="0">
                <a:solidFill>
                  <a:schemeClr val="tx1"/>
                </a:solidFill>
                <a:cs typeface="Times New Roman" panose="02020603050405020304" pitchFamily="18" charset="0"/>
              </a:rPr>
              <a:t>- Para mulheres: (62.1*h) - 44.7 (h = altura)</a:t>
            </a:r>
            <a:endParaRPr lang="pt-BR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7043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8078788" cy="648072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Exercícios</a:t>
            </a:r>
          </a:p>
        </p:txBody>
      </p:sp>
      <p:pic>
        <p:nvPicPr>
          <p:cNvPr id="1028" name="Picture 4" descr="Image associ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78" y="4583336"/>
            <a:ext cx="2290460" cy="227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1340122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3) Faça um programa que receba três notas de um aluno, calcule e mostre a média aritmética e a mensagem constante na tabela a seguir. Aos alunos que ficaram para exame, calcule e mostre a nota que deverão tirar para serem aprovados, considerando que a média exigida é 6.0, ou seja, para calcular a nota que o aluno terá que tirar no exame usa-se a fórmula: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notaExame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= 12 – média.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3971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332656"/>
            <a:ext cx="8078788" cy="1089026"/>
          </a:xfrm>
        </p:spPr>
        <p:txBody>
          <a:bodyPr/>
          <a:lstStyle/>
          <a:p>
            <a:pPr eaLnBrk="1" hangingPunct="1"/>
            <a:r>
              <a:rPr lang="pt-BR" altLang="pt-BR" dirty="0"/>
              <a:t>Exercícios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91958"/>
              </p:ext>
            </p:extLst>
          </p:nvPr>
        </p:nvGraphicFramePr>
        <p:xfrm>
          <a:off x="1691680" y="4869160"/>
          <a:ext cx="5618162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 Aritmética</a:t>
                      </a:r>
                    </a:p>
                  </a:txBody>
                  <a:tcPr marL="91465" marR="91465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Conceito</a:t>
                      </a:r>
                    </a:p>
                  </a:txBody>
                  <a:tcPr marL="91465" marR="9146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Reprovado</a:t>
                      </a:r>
                    </a:p>
                  </a:txBody>
                  <a:tcPr marL="91465" marR="9146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</a:t>
                      </a: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Exame</a:t>
                      </a:r>
                    </a:p>
                  </a:txBody>
                  <a:tcPr marL="91465" marR="9146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</a:t>
                      </a: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</a:t>
                      </a:r>
                    </a:p>
                  </a:txBody>
                  <a:tcPr marL="91465" marR="91465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Aprovado</a:t>
                      </a:r>
                    </a:p>
                  </a:txBody>
                  <a:tcPr marL="91465" marR="9146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3997" name="Grupo 7"/>
          <p:cNvGrpSpPr>
            <a:grpSpLocks/>
          </p:cNvGrpSpPr>
          <p:nvPr/>
        </p:nvGrpSpPr>
        <p:grpSpPr bwMode="auto">
          <a:xfrm>
            <a:off x="3352205" y="6058197"/>
            <a:ext cx="796925" cy="144463"/>
            <a:chOff x="3347864" y="4869160"/>
            <a:chExt cx="795516" cy="144016"/>
          </a:xfrm>
        </p:grpSpPr>
        <p:sp>
          <p:nvSpPr>
            <p:cNvPr id="4" name="Elipse 3"/>
            <p:cNvSpPr/>
            <p:nvPr/>
          </p:nvSpPr>
          <p:spPr>
            <a:xfrm>
              <a:off x="3347864" y="4869160"/>
              <a:ext cx="144207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000"/>
            </a:p>
          </p:txBody>
        </p:sp>
        <p:cxnSp>
          <p:nvCxnSpPr>
            <p:cNvPr id="7" name="Conector reto 6"/>
            <p:cNvCxnSpPr>
              <a:stCxn id="4" idx="6"/>
            </p:cNvCxnSpPr>
            <p:nvPr/>
          </p:nvCxnSpPr>
          <p:spPr>
            <a:xfrm>
              <a:off x="3492071" y="4941959"/>
              <a:ext cx="503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999172" y="4869160"/>
              <a:ext cx="144208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000"/>
            </a:p>
          </p:txBody>
        </p:sp>
      </p:grpSp>
      <p:grpSp>
        <p:nvGrpSpPr>
          <p:cNvPr id="83998" name="Grupo 12"/>
          <p:cNvGrpSpPr>
            <a:grpSpLocks/>
          </p:cNvGrpSpPr>
          <p:nvPr/>
        </p:nvGrpSpPr>
        <p:grpSpPr bwMode="auto">
          <a:xfrm>
            <a:off x="3352205" y="5747047"/>
            <a:ext cx="796925" cy="144463"/>
            <a:chOff x="3359294" y="5229200"/>
            <a:chExt cx="795516" cy="144016"/>
          </a:xfrm>
        </p:grpSpPr>
        <p:sp>
          <p:nvSpPr>
            <p:cNvPr id="10" name="Elipse 9"/>
            <p:cNvSpPr/>
            <p:nvPr/>
          </p:nvSpPr>
          <p:spPr>
            <a:xfrm>
              <a:off x="3359294" y="5229200"/>
              <a:ext cx="144207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000"/>
            </a:p>
          </p:txBody>
        </p:sp>
        <p:cxnSp>
          <p:nvCxnSpPr>
            <p:cNvPr id="11" name="Conector reto 10"/>
            <p:cNvCxnSpPr>
              <a:stCxn id="10" idx="6"/>
            </p:cNvCxnSpPr>
            <p:nvPr/>
          </p:nvCxnSpPr>
          <p:spPr>
            <a:xfrm>
              <a:off x="3503501" y="5301999"/>
              <a:ext cx="503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4010602" y="5229200"/>
              <a:ext cx="1442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000"/>
            </a:p>
          </p:txBody>
        </p:sp>
      </p:grpSp>
      <p:grpSp>
        <p:nvGrpSpPr>
          <p:cNvPr id="83999" name="Grupo 14"/>
          <p:cNvGrpSpPr>
            <a:grpSpLocks/>
          </p:cNvGrpSpPr>
          <p:nvPr/>
        </p:nvGrpSpPr>
        <p:grpSpPr bwMode="auto">
          <a:xfrm>
            <a:off x="3352205" y="5337472"/>
            <a:ext cx="796925" cy="144463"/>
            <a:chOff x="3359294" y="5229200"/>
            <a:chExt cx="795516" cy="144016"/>
          </a:xfrm>
        </p:grpSpPr>
        <p:sp>
          <p:nvSpPr>
            <p:cNvPr id="16" name="Elipse 15"/>
            <p:cNvSpPr/>
            <p:nvPr/>
          </p:nvSpPr>
          <p:spPr>
            <a:xfrm>
              <a:off x="3359294" y="5229200"/>
              <a:ext cx="144207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000"/>
            </a:p>
          </p:txBody>
        </p:sp>
        <p:cxnSp>
          <p:nvCxnSpPr>
            <p:cNvPr id="17" name="Conector reto 16"/>
            <p:cNvCxnSpPr>
              <a:stCxn id="16" idx="6"/>
            </p:cNvCxnSpPr>
            <p:nvPr/>
          </p:nvCxnSpPr>
          <p:spPr>
            <a:xfrm>
              <a:off x="3503501" y="5301999"/>
              <a:ext cx="503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4010602" y="5229200"/>
              <a:ext cx="144208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2000"/>
            </a:p>
          </p:txBody>
        </p:sp>
      </p:grpSp>
    </p:spTree>
    <p:extLst>
      <p:ext uri="{BB962C8B-B14F-4D97-AF65-F5344CB8AC3E}">
        <p14:creationId xmlns:p14="http://schemas.microsoft.com/office/powerpoint/2010/main" val="277061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 um programa que receba três números e mostre-os em ordem crescente. Suponha que o usuário digitará três números diferentes.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40364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1052066"/>
            <a:ext cx="8496300" cy="583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A nota final de um estudante é calculada a partir de três notas atribuídas, respectivamente, a um trabalho de laboratório, a uma avaliação semestral e a um exame final. A média das três notas mencionadas obedece aos pesos a seguir: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Faça um programa que receba as três notas, calcule e mostre a média ponderada e o conceito que segue a tabela: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99" name="AutoShap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8078788" cy="468758"/>
          </a:xfrm>
        </p:spPr>
        <p:txBody>
          <a:bodyPr/>
          <a:lstStyle/>
          <a:p>
            <a:pPr eaLnBrk="1" hangingPunct="1"/>
            <a:r>
              <a:rPr lang="pt-BR" altLang="pt-BR" sz="3200" dirty="0"/>
              <a:t>Exercícios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10915"/>
              </p:ext>
            </p:extLst>
          </p:nvPr>
        </p:nvGraphicFramePr>
        <p:xfrm>
          <a:off x="3012281" y="2233166"/>
          <a:ext cx="2976563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NOTA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PESO</a:t>
                      </a:r>
                    </a:p>
                  </a:txBody>
                  <a:tcPr marL="91458" marR="91458"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Trabalho de laboratório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 marL="91458" marR="914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Avaliação semestral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 marL="91458" marR="914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Exame final</a:t>
                      </a:r>
                    </a:p>
                  </a:txBody>
                  <a:tcPr marL="91458" marR="91458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 marL="91458" marR="914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97765"/>
              </p:ext>
            </p:extLst>
          </p:nvPr>
        </p:nvGraphicFramePr>
        <p:xfrm>
          <a:off x="1692275" y="4509641"/>
          <a:ext cx="5616575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681">
                <a:tc gridSpan="3"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 Ponderada</a:t>
                      </a:r>
                    </a:p>
                  </a:txBody>
                  <a:tcPr marL="91439" marR="91439" marT="45700" marB="45700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Conceito</a:t>
                      </a: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pt-BR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</a:t>
                      </a:r>
                    </a:p>
                  </a:txBody>
                  <a:tcPr marL="91439" marR="9143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marL="91439" marR="91439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0952" name="Grupo 7"/>
          <p:cNvGrpSpPr>
            <a:grpSpLocks/>
          </p:cNvGrpSpPr>
          <p:nvPr/>
        </p:nvGrpSpPr>
        <p:grpSpPr bwMode="auto">
          <a:xfrm>
            <a:off x="3348832" y="5012879"/>
            <a:ext cx="795337" cy="144462"/>
            <a:chOff x="3347864" y="4869160"/>
            <a:chExt cx="795516" cy="144016"/>
          </a:xfrm>
        </p:grpSpPr>
        <p:sp>
          <p:nvSpPr>
            <p:cNvPr id="4" name="Elipse 3"/>
            <p:cNvSpPr/>
            <p:nvPr/>
          </p:nvSpPr>
          <p:spPr>
            <a:xfrm>
              <a:off x="3347864" y="4869160"/>
              <a:ext cx="144495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7" name="Conector reto 6"/>
            <p:cNvCxnSpPr>
              <a:stCxn id="4" idx="6"/>
            </p:cNvCxnSpPr>
            <p:nvPr/>
          </p:nvCxnSpPr>
          <p:spPr>
            <a:xfrm>
              <a:off x="3492359" y="4941960"/>
              <a:ext cx="503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998885" y="4869160"/>
              <a:ext cx="144495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80953" name="Grupo 12"/>
          <p:cNvGrpSpPr>
            <a:grpSpLocks/>
          </p:cNvGrpSpPr>
          <p:nvPr/>
        </p:nvGrpSpPr>
        <p:grpSpPr bwMode="auto">
          <a:xfrm>
            <a:off x="3348831" y="5373241"/>
            <a:ext cx="795338" cy="144463"/>
            <a:chOff x="3359294" y="5229200"/>
            <a:chExt cx="795516" cy="144016"/>
          </a:xfrm>
        </p:grpSpPr>
        <p:sp>
          <p:nvSpPr>
            <p:cNvPr id="10" name="Elipse 9"/>
            <p:cNvSpPr/>
            <p:nvPr/>
          </p:nvSpPr>
          <p:spPr>
            <a:xfrm>
              <a:off x="3359294" y="5229200"/>
              <a:ext cx="144495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1" name="Conector reto 10"/>
            <p:cNvCxnSpPr>
              <a:stCxn id="10" idx="6"/>
            </p:cNvCxnSpPr>
            <p:nvPr/>
          </p:nvCxnSpPr>
          <p:spPr>
            <a:xfrm>
              <a:off x="3503789" y="5301999"/>
              <a:ext cx="5033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/>
            <p:cNvSpPr/>
            <p:nvPr/>
          </p:nvSpPr>
          <p:spPr>
            <a:xfrm>
              <a:off x="4010315" y="5229200"/>
              <a:ext cx="144495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80954" name="Grupo 14"/>
          <p:cNvGrpSpPr>
            <a:grpSpLocks/>
          </p:cNvGrpSpPr>
          <p:nvPr/>
        </p:nvGrpSpPr>
        <p:grpSpPr bwMode="auto">
          <a:xfrm>
            <a:off x="3348832" y="5733604"/>
            <a:ext cx="795337" cy="142875"/>
            <a:chOff x="3359294" y="5229200"/>
            <a:chExt cx="795516" cy="144016"/>
          </a:xfrm>
        </p:grpSpPr>
        <p:sp>
          <p:nvSpPr>
            <p:cNvPr id="16" name="Elipse 15"/>
            <p:cNvSpPr/>
            <p:nvPr/>
          </p:nvSpPr>
          <p:spPr>
            <a:xfrm>
              <a:off x="3359294" y="5229200"/>
              <a:ext cx="144495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7" name="Conector reto 16"/>
            <p:cNvCxnSpPr>
              <a:stCxn id="16" idx="6"/>
            </p:cNvCxnSpPr>
            <p:nvPr/>
          </p:nvCxnSpPr>
          <p:spPr>
            <a:xfrm>
              <a:off x="3503789" y="5301207"/>
              <a:ext cx="503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ipse 17"/>
            <p:cNvSpPr/>
            <p:nvPr/>
          </p:nvSpPr>
          <p:spPr>
            <a:xfrm>
              <a:off x="4010315" y="5229200"/>
              <a:ext cx="144495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80955" name="Grupo 18"/>
          <p:cNvGrpSpPr>
            <a:grpSpLocks/>
          </p:cNvGrpSpPr>
          <p:nvPr/>
        </p:nvGrpSpPr>
        <p:grpSpPr bwMode="auto">
          <a:xfrm>
            <a:off x="3348038" y="6093966"/>
            <a:ext cx="796925" cy="142875"/>
            <a:chOff x="3359294" y="5229200"/>
            <a:chExt cx="795516" cy="144016"/>
          </a:xfrm>
        </p:grpSpPr>
        <p:sp>
          <p:nvSpPr>
            <p:cNvPr id="20" name="Elipse 19"/>
            <p:cNvSpPr/>
            <p:nvPr/>
          </p:nvSpPr>
          <p:spPr>
            <a:xfrm>
              <a:off x="3359294" y="5229200"/>
              <a:ext cx="144208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1" name="Conector reto 20"/>
            <p:cNvCxnSpPr>
              <a:stCxn id="20" idx="6"/>
            </p:cNvCxnSpPr>
            <p:nvPr/>
          </p:nvCxnSpPr>
          <p:spPr>
            <a:xfrm>
              <a:off x="3503502" y="5301209"/>
              <a:ext cx="503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/>
            <p:cNvSpPr/>
            <p:nvPr/>
          </p:nvSpPr>
          <p:spPr>
            <a:xfrm>
              <a:off x="4010603" y="5229200"/>
              <a:ext cx="144207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80956" name="Grupo 22"/>
          <p:cNvGrpSpPr>
            <a:grpSpLocks/>
          </p:cNvGrpSpPr>
          <p:nvPr/>
        </p:nvGrpSpPr>
        <p:grpSpPr bwMode="auto">
          <a:xfrm>
            <a:off x="3348831" y="6465441"/>
            <a:ext cx="795338" cy="142875"/>
            <a:chOff x="3359294" y="5229200"/>
            <a:chExt cx="795516" cy="144016"/>
          </a:xfrm>
        </p:grpSpPr>
        <p:sp>
          <p:nvSpPr>
            <p:cNvPr id="24" name="Elipse 23"/>
            <p:cNvSpPr/>
            <p:nvPr/>
          </p:nvSpPr>
          <p:spPr>
            <a:xfrm>
              <a:off x="3359294" y="5229200"/>
              <a:ext cx="144495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5" name="Conector reto 24"/>
            <p:cNvCxnSpPr>
              <a:stCxn id="24" idx="6"/>
            </p:cNvCxnSpPr>
            <p:nvPr/>
          </p:nvCxnSpPr>
          <p:spPr>
            <a:xfrm>
              <a:off x="3503789" y="5301209"/>
              <a:ext cx="5033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/>
            <p:cNvSpPr/>
            <p:nvPr/>
          </p:nvSpPr>
          <p:spPr>
            <a:xfrm>
              <a:off x="4010315" y="5229200"/>
              <a:ext cx="144495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9760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9556" y="1414314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Faça um programa que receba três números obrigatoriamente em ordem crescente e um quarto número que não siga essa regra. Mostre, em seguida, os quatro números em ordem decrescente. Suponha que o usuário digitará quatro números diferentes.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63" name="AutoShape 2"/>
          <p:cNvSpPr>
            <a:spLocks noGrp="1" noChangeArrowheads="1"/>
          </p:cNvSpPr>
          <p:nvPr>
            <p:ph type="title"/>
          </p:nvPr>
        </p:nvSpPr>
        <p:spPr>
          <a:xfrm>
            <a:off x="532606" y="404664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1949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763588"/>
            <a:ext cx="84963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Algortimo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num1, num2, num3, num4 NUMÉRICO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Escreva “Digite os três números em ordem crescente:”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Leia num1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Leia num2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Leia num3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Escreva “Digite um número (fora da ordem):”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Leia num4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num4 &gt; num3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 escreva “A ordem decrescente é:”, num4, “-”,  num3, “-”, num2, “-”, num1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num4 &gt; num2 E num4 &lt; num3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 escreva “A ordem decrescente é:”, num3, “-”,  num4, “-”, num2, “-”, num1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num4 &gt; num1 E num4 &lt; num2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 escreva “A ordem decrescente é:”, num3, “-”,  num2, “-”, num4, “-”, num1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num4 &lt; num1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 escreva “A ordem decrescente é:”, num3, “-”,  num2, “-”, num1, “-”, num4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Fim_algoritmo</a:t>
            </a: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187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7959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850" y="908050"/>
            <a:ext cx="84963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36525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7688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0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19163" indent="-136525" algn="l" defTabSz="685800" rtl="0" fontAlgn="base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pt-B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Faça um programa que receba um número inteiro e verifique se é par ou ímpar.</a:t>
            </a: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Corbel" panose="020B0503020204020204" pitchFamily="34" charset="0"/>
              <a:buNone/>
              <a:defRPr/>
            </a:pPr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indent="-4572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5810" lvl="1" indent="-457200" algn="just" eaLnBrk="1" fontAlgn="auto" hangingPunct="1">
              <a:lnSpc>
                <a:spcPct val="120000"/>
              </a:lnSpc>
              <a:spcBef>
                <a:spcPts val="600"/>
              </a:spcBef>
              <a:buClr>
                <a:schemeClr val="tx1">
                  <a:shade val="9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5" name="AutoShape 2"/>
          <p:cNvSpPr>
            <a:spLocks noGrp="1" noChangeArrowheads="1"/>
          </p:cNvSpPr>
          <p:nvPr>
            <p:ph type="title"/>
          </p:nvPr>
        </p:nvSpPr>
        <p:spPr>
          <a:xfrm>
            <a:off x="596900" y="-101600"/>
            <a:ext cx="8078788" cy="1227138"/>
          </a:xfrm>
        </p:spPr>
        <p:txBody>
          <a:bodyPr/>
          <a:lstStyle/>
          <a:p>
            <a:pPr algn="ctr" eaLnBrk="1" hangingPunct="1"/>
            <a:r>
              <a:rPr lang="pt-BR" altLang="pt-BR" sz="320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0216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delo de PPT IFSP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PPT IFSP</Template>
  <TotalTime>11926</TotalTime>
  <Words>2285</Words>
  <Application>Microsoft Office PowerPoint</Application>
  <PresentationFormat>Apresentação na tela (4:3)</PresentationFormat>
  <Paragraphs>424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Wingdings</vt:lpstr>
      <vt:lpstr>Modelo de PPT IFSP</vt:lpstr>
      <vt:lpstr>Instituto Federal de São Paulo  ATIVIDADE 20 DE ABRIL 2023 Computação Científica Curso de Sistemas de Informação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Apresentação do PowerPoint</vt:lpstr>
      <vt:lpstr>Apresentação do PowerPoint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Company>Prived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Cilo</dc:creator>
  <cp:lastModifiedBy>Cecilio Rodas</cp:lastModifiedBy>
  <cp:revision>180</cp:revision>
  <cp:lastPrinted>2017-08-22T18:05:44Z</cp:lastPrinted>
  <dcterms:created xsi:type="dcterms:W3CDTF">2009-02-11T13:33:02Z</dcterms:created>
  <dcterms:modified xsi:type="dcterms:W3CDTF">2023-04-20T11:32:55Z</dcterms:modified>
</cp:coreProperties>
</file>