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hFy1vQO8T1oJtb8kxIpLek8hzi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64F263-44A4-49EF-A8ED-E7E566190E43}">
  <a:tblStyle styleId="{7E64F263-44A4-49EF-A8ED-E7E566190E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9ffb130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e9ffb130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e9ffb130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ee9ffb130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e9ffb130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e9ffb130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e9ffb130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ee9ffb130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9ffb130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e9ffb130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9ffb130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e9ffb130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e9ffb130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e9ffb130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e9ffb130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e9ffb130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e9ffb130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e9ffb130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e9ffb130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e9ffb130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e9ffb130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ee9ffb130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e9ffb130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ee9ffb130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e9ffb130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ee9ffb130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e9ffb1307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ee9ffb1307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e9ffb130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ee9ffb130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e9ffb130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ee9ffb130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e9ffb1307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ee9ffb1307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e9ffb1307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ee9ffb130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e9ffb1307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ee9ffb130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e9ffb130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ee9ffb130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e9ffb1307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ee9ffb1307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e9ffb1307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ee9ffb1307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e9ffb1307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ee9ffb1307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e9ffb1307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ee9ffb1307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a6f7cca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a6f7cca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a6f7cca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a6f7cc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a6f7cca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a6f7cca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6f7cca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6f7cca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a6f7cca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a6f7cca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a6f7cca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a6f7cca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2937d4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02937d4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a6f7cca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a6f7cca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e9ffb1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e9ffb1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e9ffb130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e9ffb130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e9ffb130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e9ffb130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9ffb130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ee9ffb130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9ffb130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ee9ffb130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universaldependencies.org/" TargetMode="External"/><Relationship Id="rId4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universaldependencies.org/u/dep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440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II</a:t>
            </a:r>
            <a:endParaRPr b="0" i="0" sz="42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Farig Sadeque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Assistant Professor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e9ffb1307_1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Examples for production rules</a:t>
            </a:r>
            <a:endParaRPr/>
          </a:p>
        </p:txBody>
      </p:sp>
      <p:pic>
        <p:nvPicPr>
          <p:cNvPr id="109" name="Google Shape;109;g1ee9ffb1307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425" y="1447625"/>
            <a:ext cx="7419151" cy="14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ee9ffb1307_1_26"/>
          <p:cNvSpPr txBox="1"/>
          <p:nvPr/>
        </p:nvSpPr>
        <p:spPr>
          <a:xfrm>
            <a:off x="1080300" y="3260525"/>
            <a:ext cx="720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natural language processing, our units are words, and all words are terminals. Terms that are written in lowercase are terminals, whereas terms written in uppercase are non-terminals.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e9ffb1307_1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Derivation</a:t>
            </a:r>
            <a:endParaRPr/>
          </a:p>
        </p:txBody>
      </p:sp>
      <p:pic>
        <p:nvPicPr>
          <p:cNvPr id="116" name="Google Shape;116;g1ee9ffb1307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450" y="1090850"/>
            <a:ext cx="61871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e9ffb1307_1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Derivation tree</a:t>
            </a:r>
            <a:endParaRPr/>
          </a:p>
        </p:txBody>
      </p:sp>
      <p:pic>
        <p:nvPicPr>
          <p:cNvPr id="122" name="Google Shape;122;g1ee9ffb1307_1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575" y="997900"/>
            <a:ext cx="255054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ee9ffb1307_1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900" y="997900"/>
            <a:ext cx="2648275" cy="34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e9ffb1307_1_39"/>
          <p:cNvSpPr txBox="1"/>
          <p:nvPr/>
        </p:nvSpPr>
        <p:spPr>
          <a:xfrm>
            <a:off x="4297375" y="4439850"/>
            <a:ext cx="399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derivation tree is popularly known as a constituency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9ffb1307_1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Constituency parsing</a:t>
            </a:r>
            <a:endParaRPr/>
          </a:p>
        </p:txBody>
      </p:sp>
      <p:sp>
        <p:nvSpPr>
          <p:cNvPr id="130" name="Google Shape;130;g1ee9ffb1307_1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Ambiguity in phrase-structure grammars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Chomsky normal form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Cocke-Kasami-Younger (CKY) algorithm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9ffb1307_1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Parsing is difficult</a:t>
            </a:r>
            <a:endParaRPr/>
          </a:p>
        </p:txBody>
      </p:sp>
      <p:sp>
        <p:nvSpPr>
          <p:cNvPr id="136" name="Google Shape;136;g1ee9ffb1307_1_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Ambiguity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I shot an elephant in my pajamas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 two common types of structural ambiguity: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Attachment ambiguity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Coordination ambiguity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e9ffb1307_1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Attachment ambiguity</a:t>
            </a:r>
            <a:endParaRPr/>
          </a:p>
        </p:txBody>
      </p:sp>
      <p:pic>
        <p:nvPicPr>
          <p:cNvPr id="142" name="Google Shape;142;g1ee9ffb1307_1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312" y="1061100"/>
            <a:ext cx="7643376" cy="361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e9ffb1307_1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Attachment ambiguity</a:t>
            </a:r>
            <a:endParaRPr/>
          </a:p>
        </p:txBody>
      </p:sp>
      <p:pic>
        <p:nvPicPr>
          <p:cNvPr id="148" name="Google Shape;148;g1ee9ffb1307_1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475" y="1160200"/>
            <a:ext cx="7429049" cy="3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e9ffb1307_1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Coordination ambiguity</a:t>
            </a:r>
            <a:endParaRPr/>
          </a:p>
        </p:txBody>
      </p:sp>
      <p:pic>
        <p:nvPicPr>
          <p:cNvPr id="154" name="Google Shape;154;g1ee9ffb1307_1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363" y="1061125"/>
            <a:ext cx="48992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e9ffb1307_1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Coordination ambiguity</a:t>
            </a:r>
            <a:endParaRPr/>
          </a:p>
        </p:txBody>
      </p:sp>
      <p:pic>
        <p:nvPicPr>
          <p:cNvPr id="160" name="Google Shape;160;g1ee9ffb1307_1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100" y="1093925"/>
            <a:ext cx="637779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e9ffb1307_1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66" name="Google Shape;166;g1ee9ffb1307_1_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following news headline is syntactically ambiguous. Identify two different possible parses of the sentence.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Lawmen From Mexico Barbecue Guests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</a:t>
            </a:r>
            <a:r>
              <a:rPr lang="en" sz="3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Parsing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e9ffb1307_1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Chomsky Normal Form (CNF)</a:t>
            </a:r>
            <a:endParaRPr/>
          </a:p>
        </p:txBody>
      </p:sp>
      <p:sp>
        <p:nvSpPr>
          <p:cNvPr id="172" name="Google Shape;172;g1ee9ffb1307_1_93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Productions in context free grammars can have: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Exactly one nonterminal on their left-hand side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Any number of terminals or nonterminals on the right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This variability is not ideal for parsing.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A grammar in Chomsky normal form (CNF) allows only two types of right-hand sides: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single terminal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two non-terminals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NN → pizza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NP → DET NN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rgbClr val="FF0000"/>
                </a:solidFill>
              </a:rPr>
              <a:t>VP</a:t>
            </a:r>
            <a:r>
              <a:rPr lang="en">
                <a:solidFill>
                  <a:srgbClr val="FF0000"/>
                </a:solidFill>
              </a:rPr>
              <a:t> → to VP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e9ffb1307_1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Conversion to CNF</a:t>
            </a:r>
            <a:endParaRPr/>
          </a:p>
        </p:txBody>
      </p:sp>
      <p:sp>
        <p:nvSpPr>
          <p:cNvPr id="178" name="Google Shape;178;g1ee9ffb1307_1_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any terminal that is not alone on the right-hand side, introduce a dummy non-terminal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any non-terminal that is alone on the right-hand side, substitute it everywhere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any right-hand side with &gt;2 non-terminals, split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g1ee9ffb1307_1_99"/>
          <p:cNvGraphicFramePr/>
          <p:nvPr/>
        </p:nvGraphicFramePr>
        <p:xfrm>
          <a:off x="1002050" y="17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{7E64F263-44A4-49EF-A8ED-E7E566190E43}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VP → to VP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VP → TO VP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 → 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g1ee9ffb1307_1_99"/>
          <p:cNvGraphicFramePr/>
          <p:nvPr/>
        </p:nvGraphicFramePr>
        <p:xfrm>
          <a:off x="952500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{7E64F263-44A4-49EF-A8ED-E7E566190E43}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S→ VP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VP → VERB NP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VP → VERB PP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S→ VERB NP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 → VERB PP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VP → VERB NP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VP → VERB PP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1ee9ffb1307_1_99"/>
          <p:cNvGraphicFramePr/>
          <p:nvPr/>
        </p:nvGraphicFramePr>
        <p:xfrm>
          <a:off x="1002050" y="415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{7E64F263-44A4-49EF-A8ED-E7E566190E43}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VP → VERB NP PP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VP → VERB TEMP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TEMP → NP PP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e9ffb1307_1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Cocke-Kasami-Younger (CKY) algorithm</a:t>
            </a:r>
            <a:endParaRPr/>
          </a:p>
        </p:txBody>
      </p:sp>
      <p:sp>
        <p:nvSpPr>
          <p:cNvPr id="187" name="Google Shape;187;g1ee9ffb1307_1_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all word spans as possible constituents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 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words 2 to 4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see if a span could be a constituent, look for pairs of smaller constituents. E.g., for words 5 to 9, check: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 to 6 and 6 to 9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 to 7 and 7 to 9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find a pair of constituents, see if there’s a grammar rule that allows them to be combined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e9ffb1307_1_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CKY bottom up parsing</a:t>
            </a:r>
            <a:endParaRPr/>
          </a:p>
        </p:txBody>
      </p:sp>
      <p:pic>
        <p:nvPicPr>
          <p:cNvPr id="193" name="Google Shape;193;g1ee9ffb1307_1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725" y="1017725"/>
            <a:ext cx="5650549" cy="37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e9ffb1307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CKY bottom up parsing</a:t>
            </a:r>
            <a:endParaRPr/>
          </a:p>
        </p:txBody>
      </p:sp>
      <p:pic>
        <p:nvPicPr>
          <p:cNvPr id="199" name="Google Shape;199;g1ee9ffb1307_1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025" y="995300"/>
            <a:ext cx="582994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e9ffb1307_1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Ambiguity kicks in</a:t>
            </a:r>
            <a:endParaRPr/>
          </a:p>
        </p:txBody>
      </p:sp>
      <p:sp>
        <p:nvSpPr>
          <p:cNvPr id="205" name="Google Shape;205;g1ee9ffb1307_1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can we resolve this ambiguity?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Solution: Probabilistic context free grammar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e9ffb1307_1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Context free grammar</a:t>
            </a:r>
            <a:endParaRPr/>
          </a:p>
        </p:txBody>
      </p:sp>
      <p:sp>
        <p:nvSpPr>
          <p:cNvPr id="211" name="Google Shape;211;g1ee9ffb1307_1_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context-free grammar consists of: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a set of non-terminal symbols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Σ, a set of terminal symbols (disjoint from 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R, a set of productions of the form A → β, where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is a non-terminal,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β is a string of symbols from (Σ ∪ N)∗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S, a designated start symbol from 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e9ffb1307_1_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context free grammar</a:t>
            </a:r>
            <a:endParaRPr/>
          </a:p>
        </p:txBody>
      </p:sp>
      <p:sp>
        <p:nvSpPr>
          <p:cNvPr id="217" name="Google Shape;217;g1ee9ffb1307_1_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probabilistic context-free grammar consists of: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a set of non-terminal symbols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Σ, a set of terminal symbols (disjoint from 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R, a set of productions of the form A → β [p], where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is a non-terminal,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β is a string of symbols from (Σ ∪ N)∗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 is the probability P(β|A), also written P(A → β)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-    S, a designated start symbol from 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e9ffb1307_1_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23" name="Google Shape;223;g1ee9ffb1307_1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975" y="1383050"/>
            <a:ext cx="6784050" cy="10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e9ffb1307_1_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production probabilities</a:t>
            </a:r>
            <a:endParaRPr/>
          </a:p>
        </p:txBody>
      </p:sp>
      <p:pic>
        <p:nvPicPr>
          <p:cNvPr id="229" name="Google Shape;229;g1ee9ffb1307_1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838" y="1207125"/>
            <a:ext cx="6582324" cy="272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Constituency parsing (SLP 17)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Cocke-Kasami-Younger algorithm (SLP 17)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parsing (Lecture)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Dependency parsing (SLP 18)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e9ffb1307_1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Probability of a tree</a:t>
            </a:r>
            <a:endParaRPr/>
          </a:p>
        </p:txBody>
      </p:sp>
      <p:pic>
        <p:nvPicPr>
          <p:cNvPr id="235" name="Google Shape;235;g1ee9ffb1307_1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063" y="1069275"/>
            <a:ext cx="58118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e9ffb1307_1_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pic>
        <p:nvPicPr>
          <p:cNvPr id="241" name="Google Shape;241;g1ee9ffb1307_1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200" y="1017725"/>
            <a:ext cx="643760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e9ffb1307_1_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CKY parsing</a:t>
            </a:r>
            <a:endParaRPr/>
          </a:p>
        </p:txBody>
      </p:sp>
      <p:pic>
        <p:nvPicPr>
          <p:cNvPr id="247" name="Google Shape;247;g1ee9ffb1307_1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863" y="1017725"/>
            <a:ext cx="58802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e9ffb1307_1_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CKY parsing</a:t>
            </a:r>
            <a:endParaRPr/>
          </a:p>
        </p:txBody>
      </p:sp>
      <p:pic>
        <p:nvPicPr>
          <p:cNvPr id="253" name="Google Shape;253;g1ee9ffb1307_1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688" y="1017725"/>
            <a:ext cx="59446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a6f7cca29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259" name="Google Shape;259;g23a6f7cca29_0_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SLP chapter 18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a6f7cca2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trees</a:t>
            </a:r>
            <a:endParaRPr/>
          </a:p>
        </p:txBody>
      </p:sp>
      <p:sp>
        <p:nvSpPr>
          <p:cNvPr id="265" name="Google Shape;265;g23a6f7cca2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dependency tree is a directed graph, where the nodes are words, the edges are syntactic relations,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1 root node with no incoming arcs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other nodes have exactly 1 incoming arc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 unique path from the root to each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g23a6f7cca2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2844275"/>
            <a:ext cx="3424825" cy="22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3a6f7cca29_0_0"/>
          <p:cNvSpPr txBox="1"/>
          <p:nvPr/>
        </p:nvSpPr>
        <p:spPr>
          <a:xfrm>
            <a:off x="4572000" y="3319975"/>
            <a:ext cx="365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Intuition: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head plays the primary role, the dependent modifies that role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a6f7cca29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relations</a:t>
            </a:r>
            <a:endParaRPr/>
          </a:p>
        </p:txBody>
      </p:sp>
      <p:sp>
        <p:nvSpPr>
          <p:cNvPr id="273" name="Google Shape;273;g23a6f7cca29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https://universaldependencies.org/</a:t>
            </a:r>
            <a:r>
              <a:rPr lang="en"/>
              <a:t> </a:t>
            </a:r>
            <a:endParaRPr/>
          </a:p>
        </p:txBody>
      </p:sp>
      <p:pic>
        <p:nvPicPr>
          <p:cNvPr id="274" name="Google Shape;274;g23a6f7cca2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000" y="1798725"/>
            <a:ext cx="5309999" cy="30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a6f7cca29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dependency relations from SLP</a:t>
            </a:r>
            <a:endParaRPr/>
          </a:p>
        </p:txBody>
      </p:sp>
      <p:pic>
        <p:nvPicPr>
          <p:cNvPr id="280" name="Google Shape;280;g23a6f7cca2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50" y="1149600"/>
            <a:ext cx="6784900" cy="37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a6f7cca29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treebank</a:t>
            </a:r>
            <a:endParaRPr/>
          </a:p>
        </p:txBody>
      </p:sp>
      <p:sp>
        <p:nvSpPr>
          <p:cNvPr id="286" name="Google Shape;286;g23a6f7cca29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treebank is a </a:t>
            </a:r>
            <a:r>
              <a:rPr i="1" lang="en"/>
              <a:t>parsed text corpus that annotates syntactic or semantic sentence structure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 sentence in a treebank is annotated with a parse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Dependency treebanks are created by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having human annotators directly generate dependency structures for a given corpus,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hand-correcting the output of an automatic parser.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most popular dependency treebank is the universal dependency treebank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community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200 treebanks for more than 100 languages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https://universaldependencies.org/u/dep/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a6f7cca29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Projectivity</a:t>
            </a:r>
            <a:endParaRPr/>
          </a:p>
        </p:txBody>
      </p:sp>
      <p:sp>
        <p:nvSpPr>
          <p:cNvPr id="292" name="Google Shape;292;g23a6f7cca29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arc x → y is projective if there is a path from x to every word between x and y in the text. A tree is projective if all arcs in the tree are projective.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g23a6f7cca2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63" y="1991977"/>
            <a:ext cx="6970875" cy="27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937d447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Structured prediction</a:t>
            </a:r>
            <a:endParaRPr/>
          </a:p>
        </p:txBody>
      </p:sp>
      <p:sp>
        <p:nvSpPr>
          <p:cNvPr id="72" name="Google Shape;72;g202937d4470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structured prediction problem cannot easily be decomposed into simple text or word classification.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3" name="Google Shape;73;g202937d447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438" y="1892872"/>
            <a:ext cx="6863124" cy="30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a6f7cca29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projectivity</a:t>
            </a:r>
            <a:endParaRPr/>
          </a:p>
        </p:txBody>
      </p:sp>
      <p:sp>
        <p:nvSpPr>
          <p:cNvPr id="299" name="Google Shape;299;g23a6f7cca29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SLP: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most widely used English dependency treebanks were automatically derived from phrase structure treebanks through the use of head-finding rules. The trees generated in such a fashion will always be projective, and hence will be incorrect when non-projective examples like this one are encountered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computational limitations to the most widely used families of parsing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9ffb130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Constituency parsing</a:t>
            </a:r>
            <a:endParaRPr/>
          </a:p>
        </p:txBody>
      </p:sp>
      <p:sp>
        <p:nvSpPr>
          <p:cNvPr id="79" name="Google Shape;79;g1ee9ffb130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constituent?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constituent is a group of words behaving as a single unit.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I’m flying from Tucson to Minneapolis [next week].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I’m flying [next week] from Tucson to Minneapolis.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[Next week] I’m flying from Tucson to Minneapolis.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*[Next] I’m flying [week] from Tucson to Minneapolis.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*I’m flying [next] from Tucson to Minneapolis [week].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e9ffb1307_1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Constituency parsing</a:t>
            </a:r>
            <a:endParaRPr/>
          </a:p>
        </p:txBody>
      </p:sp>
      <p:sp>
        <p:nvSpPr>
          <p:cNvPr id="85" name="Google Shape;85;g1ee9ffb1307_1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Gives us a parse tree with indicates which constituents should connect to which one to create a meaningful sentence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understand how constituency parsing works, we first need to understand Context free grammar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e9ffb1307_1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Chomsky hierarchy of languages</a:t>
            </a:r>
            <a:endParaRPr/>
          </a:p>
        </p:txBody>
      </p:sp>
      <p:pic>
        <p:nvPicPr>
          <p:cNvPr id="91" name="Google Shape;91;g1ee9ffb1307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925" y="1236425"/>
            <a:ext cx="4654152" cy="335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e9ffb1307_1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Context free grammar</a:t>
            </a:r>
            <a:endParaRPr/>
          </a:p>
        </p:txBody>
      </p:sp>
      <p:sp>
        <p:nvSpPr>
          <p:cNvPr id="97" name="Google Shape;97;g1ee9ffb1307_1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known as phrase-structure grammar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can describe sentence structure of natural language easily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 formalized by Noam Chomsky in 1956, but idea of this grammar dates back to early 1900s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e9ffb1307_1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Context free grammar</a:t>
            </a:r>
            <a:endParaRPr/>
          </a:p>
        </p:txBody>
      </p:sp>
      <p:sp>
        <p:nvSpPr>
          <p:cNvPr id="103" name="Google Shape;103;g1ee9ffb1307_1_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context-free grammar consists of: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N, a set of non-terminal symbols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Σ, a set of terminal symbols (disjoint from 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R, a set of productions of the form A → β, where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is a non-terminal,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β is a string of symbols from (Σ ∪ N)∗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S, a designated start symbol from 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