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2" roundtripDataSignature="AMtx7mgLGj8XpuVNG+9ELoiDQDeS8+p6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120E0F7-508B-4430-A9FF-804A44321266}">
  <a:tblStyle styleId="{F120E0F7-508B-4430-A9FF-804A4432126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5.xml"/><Relationship Id="rId22" Type="http://customschemas.google.com/relationships/presentationmetadata" Target="metadata"/><Relationship Id="rId10" Type="http://schemas.openxmlformats.org/officeDocument/2006/relationships/slide" Target="slides/slide4.xml"/><Relationship Id="rId21" Type="http://schemas.openxmlformats.org/officeDocument/2006/relationships/font" Target="fonts/Oswald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fb1377e8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g1fb1377e8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4ba531b36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24ba531b36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4ba531b36e_0_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g24ba531b36e_0_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g24ba531b36e_0_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4ba531b36e_0_3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g24ba531b36e_0_3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g24ba531b36e_0_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4ba531b36e_0_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24ba531b36e_0_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g24ba531b36e_0_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g24ba531b36e_0_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24ba531b36e_0_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g24ba531b36e_0_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24ba531b36e_0_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g24ba531b36e_0_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g24ba531b36e_0_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g24ba531b36e_0_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24ba531b36e_0_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g24ba531b36e_0_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24ba531b36e_0_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g24ba531b36e_0_2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g24ba531b36e_0_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4ba531b36e_0_2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g24ba531b36e_0_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24ba531b36e_0_3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g24ba531b36e_0_3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g24ba531b36e_0_3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g24ba531b36e_0_3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g24ba531b36e_0_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4ba531b36e_0_3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g24ba531b36e_0_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4ba531b36e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24ba531b36e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g24ba531b36e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youtube.com/watch?v=Jl3K63Rbygw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rive.google.com/drive/folders/198YMRURSX05WXauDcETWPPIYaTPsmYO4?usp=sharing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calendar.app.google/2RWnRgk61mqeq53y9" TargetMode="External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24975" y="1017650"/>
            <a:ext cx="8561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380">
                <a:latin typeface="Oswald"/>
                <a:ea typeface="Oswald"/>
                <a:cs typeface="Oswald"/>
                <a:sym typeface="Oswald"/>
              </a:rPr>
              <a:t>CSE440: Natural Language Processing II</a:t>
            </a:r>
            <a:endParaRPr sz="438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727952" y="298715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820"/>
              <a:t>Dr. Farig Sadeque</a:t>
            </a:r>
            <a:endParaRPr sz="182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820"/>
              <a:t>Associate Professor</a:t>
            </a:r>
            <a:endParaRPr sz="182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820"/>
              <a:t>Department of Computer Science and Engineering</a:t>
            </a:r>
            <a:endParaRPr sz="182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820"/>
              <a:t>BRAC University</a:t>
            </a:r>
            <a:endParaRPr sz="182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Ambiguity</a:t>
            </a:r>
            <a:endParaRPr/>
          </a:p>
        </p:txBody>
      </p:sp>
      <p:sp>
        <p:nvSpPr>
          <p:cNvPr id="110" name="Google Shape;110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Phonetics: I scream? Ice cream?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Morphology: Union-ized? Un-ionized?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Syntax: Squad helps dog bite victim.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Squad helps a dog to bite a victim?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Squad helps a dog-bite victim?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Semantics: Ball: an orb, or a dance?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“High-end” nonsense: Colorful green ideas sleep furiously. 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Discourse: see that photo again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Variability</a:t>
            </a:r>
            <a:endParaRPr/>
          </a:p>
        </p:txBody>
      </p:sp>
      <p:sp>
        <p:nvSpPr>
          <p:cNvPr id="116" name="Google Shape;116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He bought it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He purchased it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He acquired it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 was bought by him (and all other synonyms with passive voice)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 was sold to him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……….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Language Change</a:t>
            </a:r>
            <a:endParaRPr/>
          </a:p>
        </p:txBody>
      </p:sp>
      <p:pic>
        <p:nvPicPr>
          <p:cNvPr id="122" name="Google Shape;12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1438" y="1017725"/>
            <a:ext cx="334113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Language Change</a:t>
            </a:r>
            <a:endParaRPr/>
          </a:p>
        </p:txBody>
      </p:sp>
      <p:sp>
        <p:nvSpPr>
          <p:cNvPr id="128" name="Google Shape;128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English beats up other languages in dark alleys, then rifles through their pockets for loose grammar and spare vocabulary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Example: We eat beef, but we raise cows.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Fun video: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https://www.youtube.com/watch?v=Jl3K63Rbygw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Lecture 1: Introduction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Class Expectation</a:t>
            </a:r>
            <a:endParaRPr/>
          </a:p>
        </p:txBody>
      </p:sp>
      <p:sp>
        <p:nvSpPr>
          <p:cNvPr id="66" name="Google Shape;66;p3"/>
          <p:cNvSpPr txBox="1"/>
          <p:nvPr>
            <p:ph idx="1" type="body"/>
          </p:nvPr>
        </p:nvSpPr>
        <p:spPr>
          <a:xfrm>
            <a:off x="727650" y="1241100"/>
            <a:ext cx="7956900" cy="26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595"/>
              <a:t>What can we expect?</a:t>
            </a:r>
            <a:endParaRPr sz="1595"/>
          </a:p>
          <a:p>
            <a:pPr indent="-32988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95"/>
              <a:buChar char="-"/>
            </a:pPr>
            <a:r>
              <a:rPr lang="en" sz="1595"/>
              <a:t>Some linguistics knowledge</a:t>
            </a:r>
            <a:endParaRPr sz="1595"/>
          </a:p>
          <a:p>
            <a:pPr indent="-3298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95"/>
              <a:buChar char="-"/>
            </a:pPr>
            <a:r>
              <a:rPr lang="en" sz="1595"/>
              <a:t>A whole lot of algorithms. This is an </a:t>
            </a:r>
            <a:r>
              <a:rPr b="1" lang="en" sz="1595"/>
              <a:t>algorithms</a:t>
            </a:r>
            <a:r>
              <a:rPr lang="en" sz="1595"/>
              <a:t> course</a:t>
            </a:r>
            <a:endParaRPr sz="1595"/>
          </a:p>
          <a:p>
            <a:pPr indent="-3298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95"/>
              <a:buChar char="-"/>
            </a:pPr>
            <a:r>
              <a:rPr lang="en" sz="1595"/>
              <a:t>A bunch of programming</a:t>
            </a:r>
            <a:endParaRPr sz="1595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595"/>
              <a:t>What this course is not:</a:t>
            </a:r>
            <a:endParaRPr sz="1595"/>
          </a:p>
          <a:p>
            <a:pPr indent="-32988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95"/>
              <a:buChar char="-"/>
            </a:pPr>
            <a:r>
              <a:rPr lang="en" sz="1595"/>
              <a:t>This is not a linguistics course. We will learn whatever linguistics we require during the course</a:t>
            </a:r>
            <a:endParaRPr sz="1595"/>
          </a:p>
          <a:p>
            <a:pPr indent="-3298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95"/>
              <a:buChar char="-"/>
            </a:pPr>
            <a:r>
              <a:rPr lang="en" sz="1595"/>
              <a:t>This is not a machine learning/neural network course. There will be a refresher within the first couple of weeks, but for deeper understanding, please take the respective courses. </a:t>
            </a:r>
            <a:endParaRPr sz="1595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Class Expectations </a:t>
            </a:r>
            <a:endParaRPr/>
          </a:p>
        </p:txBody>
      </p:sp>
      <p:sp>
        <p:nvSpPr>
          <p:cNvPr id="72" name="Google Shape;7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Several semesters of programming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Primary language: Python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Linguistics experience helpful, not required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Mathematical experience helpful, not required</a:t>
            </a:r>
            <a:endParaRPr sz="17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As long as you can understand some maths notation, you will do well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Course Structure</a:t>
            </a:r>
            <a:endParaRPr/>
          </a:p>
        </p:txBody>
      </p:sp>
      <p:sp>
        <p:nvSpPr>
          <p:cNvPr id="78" name="Google Shape;78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Attendance: 0%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Assignments/project: 20%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Quiz (best 4 out of 5): 20%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Midterm: 30%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Final 30%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fb1377e865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Course Contents</a:t>
            </a:r>
            <a:endParaRPr/>
          </a:p>
        </p:txBody>
      </p:sp>
      <p:sp>
        <p:nvSpPr>
          <p:cNvPr id="84" name="Google Shape;84;g1fb1377e865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Books, lectures, assignments etc.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 u="sng">
                <a:solidFill>
                  <a:schemeClr val="hlink"/>
                </a:solidFill>
                <a:hlinkClick r:id="rId3"/>
              </a:rPr>
              <a:t>https://drive.google.com/drive/folders/198YMRURSX05WXauDcETWPPIYaTPsmYO4?usp=sharing</a:t>
            </a:r>
            <a:r>
              <a:rPr lang="en" sz="1700"/>
              <a:t> </a:t>
            </a:r>
            <a:endParaRPr sz="17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/>
          </a:p>
        </p:txBody>
      </p:sp>
      <p:pic>
        <p:nvPicPr>
          <p:cNvPr id="85" name="Google Shape;85;g1fb1377e865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3250" y="1923725"/>
            <a:ext cx="2857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4ba531b36e_0_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Consultation</a:t>
            </a:r>
            <a:endParaRPr/>
          </a:p>
        </p:txBody>
      </p:sp>
      <p:sp>
        <p:nvSpPr>
          <p:cNvPr id="91" name="Google Shape;91;g24ba531b36e_0_47"/>
          <p:cNvSpPr txBox="1"/>
          <p:nvPr>
            <p:ph idx="1" type="body"/>
          </p:nvPr>
        </p:nvSpPr>
        <p:spPr>
          <a:xfrm>
            <a:off x="311700" y="1152475"/>
            <a:ext cx="8520600" cy="19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You can visit me during consultation hours: I prefer if you book a slot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Appointment link: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https://calendar.app.google/2RWnRgk61mqeq53y9</a:t>
            </a:r>
            <a:r>
              <a:rPr lang="en"/>
              <a:t> </a:t>
            </a:r>
            <a:endParaRPr/>
          </a:p>
        </p:txBody>
      </p:sp>
      <p:pic>
        <p:nvPicPr>
          <p:cNvPr id="92" name="Google Shape;92;g24ba531b36e_0_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1062" y="2218525"/>
            <a:ext cx="2621875" cy="262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Course Plan</a:t>
            </a:r>
            <a:endParaRPr/>
          </a:p>
        </p:txBody>
      </p:sp>
      <p:graphicFrame>
        <p:nvGraphicFramePr>
          <p:cNvPr id="98" name="Google Shape;98;p6"/>
          <p:cNvGraphicFramePr/>
          <p:nvPr/>
        </p:nvGraphicFramePr>
        <p:xfrm>
          <a:off x="311700" y="1210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{F120E0F7-508B-4430-A9FF-804A44321266}</a:tableStyleId>
              </a:tblPr>
              <a:tblGrid>
                <a:gridCol w="4042525"/>
                <a:gridCol w="4042525"/>
              </a:tblGrid>
              <a:tr h="367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u="none" cap="none" strike="noStrike">
                          <a:solidFill>
                            <a:schemeClr val="dk2"/>
                          </a:solidFill>
                        </a:rPr>
                        <a:t>Linguistics essentials</a:t>
                      </a:r>
                      <a:endParaRPr sz="105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-295275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50"/>
                        <a:buFont typeface="Arial"/>
                        <a:buChar char="●"/>
                      </a:pPr>
                      <a:r>
                        <a:rPr lang="en" sz="1050" u="none" cap="none" strike="noStrike">
                          <a:solidFill>
                            <a:schemeClr val="dk2"/>
                          </a:solidFill>
                        </a:rPr>
                        <a:t>Sentence segmentation</a:t>
                      </a:r>
                      <a:endParaRPr sz="105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-295275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50"/>
                        <a:buFont typeface="Arial"/>
                        <a:buChar char="●"/>
                      </a:pPr>
                      <a:r>
                        <a:rPr lang="en" sz="1050" u="none" cap="none" strike="noStrike">
                          <a:solidFill>
                            <a:schemeClr val="dk2"/>
                          </a:solidFill>
                        </a:rPr>
                        <a:t>Tokenization</a:t>
                      </a:r>
                      <a:endParaRPr sz="105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-295275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50"/>
                        <a:buFont typeface="Arial"/>
                        <a:buChar char="●"/>
                      </a:pPr>
                      <a:r>
                        <a:rPr lang="en" sz="1050" u="none" cap="none" strike="noStrike">
                          <a:solidFill>
                            <a:schemeClr val="dk2"/>
                          </a:solidFill>
                        </a:rPr>
                        <a:t>Lemmatization/Stemming</a:t>
                      </a:r>
                      <a:endParaRPr sz="105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-295275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50"/>
                        <a:buFont typeface="Arial"/>
                        <a:buChar char="●"/>
                      </a:pPr>
                      <a:r>
                        <a:rPr lang="en" sz="1050" u="none" cap="none" strike="noStrike">
                          <a:solidFill>
                            <a:schemeClr val="dk2"/>
                          </a:solidFill>
                        </a:rPr>
                        <a:t>Parts-of-Speech tagging</a:t>
                      </a:r>
                      <a:endParaRPr sz="105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-295275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50"/>
                        <a:buFont typeface="Arial"/>
                        <a:buChar char="●"/>
                      </a:pPr>
                      <a:r>
                        <a:rPr lang="en" sz="1050" u="none" cap="none" strike="noStrike">
                          <a:solidFill>
                            <a:schemeClr val="dk2"/>
                          </a:solidFill>
                        </a:rPr>
                        <a:t>Named Entity Recognition</a:t>
                      </a:r>
                      <a:endParaRPr sz="105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-295275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50"/>
                        <a:buFont typeface="Arial"/>
                        <a:buChar char="●"/>
                      </a:pPr>
                      <a:r>
                        <a:rPr lang="en" sz="1050" u="none" cap="none" strike="noStrike">
                          <a:solidFill>
                            <a:schemeClr val="dk2"/>
                          </a:solidFill>
                        </a:rPr>
                        <a:t>Parsing</a:t>
                      </a:r>
                      <a:endParaRPr sz="105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-295275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50"/>
                        <a:buFont typeface="Arial"/>
                        <a:buChar char="●"/>
                      </a:pPr>
                      <a:r>
                        <a:rPr lang="en" sz="1050" u="none" cap="none" strike="noStrike">
                          <a:solidFill>
                            <a:schemeClr val="dk2"/>
                          </a:solidFill>
                        </a:rPr>
                        <a:t>Coreference Resolution</a:t>
                      </a:r>
                      <a:endParaRPr sz="105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u="none" cap="none" strike="noStrike">
                          <a:solidFill>
                            <a:schemeClr val="dk2"/>
                          </a:solidFill>
                        </a:rPr>
                        <a:t>Machine Learning Essentials Review</a:t>
                      </a:r>
                      <a:endParaRPr sz="105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-295275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50"/>
                        <a:buFont typeface="Arial"/>
                        <a:buChar char="●"/>
                      </a:pPr>
                      <a:r>
                        <a:rPr lang="en" sz="1050" u="none" cap="none" strike="noStrike">
                          <a:solidFill>
                            <a:schemeClr val="dk2"/>
                          </a:solidFill>
                        </a:rPr>
                        <a:t>Probability Review</a:t>
                      </a:r>
                      <a:endParaRPr sz="105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-295275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50"/>
                        <a:buFont typeface="Arial"/>
                        <a:buChar char="●"/>
                      </a:pPr>
                      <a:r>
                        <a:rPr lang="en" sz="1050" u="none" cap="none" strike="noStrike">
                          <a:solidFill>
                            <a:schemeClr val="dk2"/>
                          </a:solidFill>
                        </a:rPr>
                        <a:t>Naive Bayes, Logistic regression</a:t>
                      </a:r>
                      <a:endParaRPr sz="105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-295275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50"/>
                        <a:buFont typeface="Arial"/>
                        <a:buChar char="●"/>
                      </a:pPr>
                      <a:r>
                        <a:rPr lang="en" sz="1050" u="none" cap="none" strike="noStrike">
                          <a:solidFill>
                            <a:schemeClr val="dk2"/>
                          </a:solidFill>
                        </a:rPr>
                        <a:t>Splits, metrics, statistical significance</a:t>
                      </a:r>
                      <a:endParaRPr sz="105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-295275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50"/>
                        <a:buFont typeface="Arial"/>
                        <a:buChar char="●"/>
                      </a:pPr>
                      <a:r>
                        <a:rPr lang="en" sz="1050" u="none" cap="none" strike="noStrike">
                          <a:solidFill>
                            <a:schemeClr val="dk2"/>
                          </a:solidFill>
                        </a:rPr>
                        <a:t>Essential ML maths refresher</a:t>
                      </a:r>
                      <a:endParaRPr sz="105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u="none" cap="none" strike="noStrike">
                          <a:solidFill>
                            <a:schemeClr val="dk2"/>
                          </a:solidFill>
                        </a:rPr>
                        <a:t>Text Representation</a:t>
                      </a:r>
                      <a:endParaRPr sz="105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-295275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50"/>
                        <a:buFont typeface="Arial"/>
                        <a:buChar char="●"/>
                      </a:pPr>
                      <a:r>
                        <a:rPr lang="en" sz="1050" u="none" cap="none" strike="noStrike">
                          <a:solidFill>
                            <a:schemeClr val="dk2"/>
                          </a:solidFill>
                        </a:rPr>
                        <a:t>Representation basics</a:t>
                      </a:r>
                      <a:endParaRPr sz="105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-295275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50"/>
                        <a:buFont typeface="Arial"/>
                        <a:buChar char="●"/>
                      </a:pPr>
                      <a:r>
                        <a:rPr lang="en" sz="1050" u="none" cap="none" strike="noStrike">
                          <a:solidFill>
                            <a:schemeClr val="dk2"/>
                          </a:solidFill>
                        </a:rPr>
                        <a:t>Word embeddings</a:t>
                      </a:r>
                      <a:endParaRPr sz="105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-295275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50"/>
                        <a:buFont typeface="Arial"/>
                        <a:buChar char="●"/>
                      </a:pPr>
                      <a:r>
                        <a:rPr lang="en" sz="1050" u="none" cap="none" strike="noStrike">
                          <a:solidFill>
                            <a:schemeClr val="dk2"/>
                          </a:solidFill>
                        </a:rPr>
                        <a:t>Contextual embeddings</a:t>
                      </a:r>
                      <a:endParaRPr sz="16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u="none" cap="none" strike="noStrike">
                          <a:solidFill>
                            <a:schemeClr val="dk2"/>
                          </a:solidFill>
                        </a:rPr>
                        <a:t>Sequence tagging</a:t>
                      </a:r>
                      <a:endParaRPr sz="105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-295275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50"/>
                        <a:buFont typeface="Arial"/>
                        <a:buChar char="●"/>
                      </a:pPr>
                      <a:r>
                        <a:rPr lang="en" sz="1050" u="none" cap="none" strike="noStrike">
                          <a:solidFill>
                            <a:schemeClr val="dk2"/>
                          </a:solidFill>
                        </a:rPr>
                        <a:t>Sequence tagging basics</a:t>
                      </a:r>
                      <a:endParaRPr sz="105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-295275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50"/>
                        <a:buFont typeface="Arial"/>
                        <a:buChar char="●"/>
                      </a:pPr>
                      <a:r>
                        <a:rPr lang="en" sz="1050" u="none" cap="none" strike="noStrike">
                          <a:solidFill>
                            <a:schemeClr val="dk2"/>
                          </a:solidFill>
                        </a:rPr>
                        <a:t>Markov Models</a:t>
                      </a:r>
                      <a:endParaRPr sz="105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-295275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50"/>
                        <a:buFont typeface="Arial"/>
                        <a:buChar char="●"/>
                      </a:pPr>
                      <a:r>
                        <a:rPr lang="en" sz="1050" u="none" cap="none" strike="noStrike">
                          <a:solidFill>
                            <a:schemeClr val="dk2"/>
                          </a:solidFill>
                        </a:rPr>
                        <a:t>Deep Learning Architectures: Recurrent Neural Network</a:t>
                      </a:r>
                      <a:endParaRPr sz="105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u="none" cap="none" strike="noStrike">
                          <a:solidFill>
                            <a:schemeClr val="dk2"/>
                          </a:solidFill>
                        </a:rPr>
                        <a:t>Translation</a:t>
                      </a:r>
                      <a:endParaRPr sz="105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-295275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50"/>
                        <a:buFont typeface="Arial"/>
                        <a:buChar char="●"/>
                      </a:pPr>
                      <a:r>
                        <a:rPr lang="en" sz="1050" u="none" cap="none" strike="noStrike">
                          <a:solidFill>
                            <a:schemeClr val="dk2"/>
                          </a:solidFill>
                        </a:rPr>
                        <a:t>Probabilistic Translation</a:t>
                      </a:r>
                      <a:endParaRPr sz="105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-295275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50"/>
                        <a:buFont typeface="Arial"/>
                        <a:buChar char="●"/>
                      </a:pPr>
                      <a:r>
                        <a:rPr lang="en" sz="1050" u="none" cap="none" strike="noStrike">
                          <a:solidFill>
                            <a:schemeClr val="dk2"/>
                          </a:solidFill>
                        </a:rPr>
                        <a:t>Seq2seq model</a:t>
                      </a:r>
                      <a:endParaRPr sz="105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-295275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50"/>
                        <a:buFont typeface="Arial"/>
                        <a:buChar char="●"/>
                      </a:pPr>
                      <a:r>
                        <a:rPr lang="en" sz="1050" u="none" cap="none" strike="noStrike">
                          <a:solidFill>
                            <a:schemeClr val="dk2"/>
                          </a:solidFill>
                        </a:rPr>
                        <a:t>Attention mechanism</a:t>
                      </a:r>
                      <a:endParaRPr sz="105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-295275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50"/>
                        <a:buFont typeface="Arial"/>
                        <a:buChar char="●"/>
                      </a:pPr>
                      <a:r>
                        <a:rPr lang="en" sz="1050" u="none" cap="none" strike="noStrike">
                          <a:solidFill>
                            <a:schemeClr val="dk2"/>
                          </a:solidFill>
                        </a:rPr>
                        <a:t>Translation issues</a:t>
                      </a:r>
                      <a:endParaRPr sz="105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>
                          <a:solidFill>
                            <a:schemeClr val="dk2"/>
                          </a:solidFill>
                        </a:rPr>
                        <a:t>**</a:t>
                      </a:r>
                      <a:r>
                        <a:rPr lang="en" sz="1050" u="none" cap="none" strike="noStrike">
                          <a:solidFill>
                            <a:schemeClr val="dk2"/>
                          </a:solidFill>
                        </a:rPr>
                        <a:t>Parsing</a:t>
                      </a:r>
                      <a:endParaRPr sz="105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-295275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50"/>
                        <a:buFont typeface="Arial"/>
                        <a:buChar char="●"/>
                      </a:pPr>
                      <a:r>
                        <a:rPr lang="en" sz="1050" u="none" cap="none" strike="noStrike">
                          <a:solidFill>
                            <a:schemeClr val="dk2"/>
                          </a:solidFill>
                        </a:rPr>
                        <a:t>Parsing Basics</a:t>
                      </a:r>
                      <a:endParaRPr sz="105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-295275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50"/>
                        <a:buFont typeface="Arial"/>
                        <a:buChar char="●"/>
                      </a:pPr>
                      <a:r>
                        <a:rPr lang="en" sz="1050" u="none" cap="none" strike="noStrike">
                          <a:solidFill>
                            <a:schemeClr val="dk2"/>
                          </a:solidFill>
                        </a:rPr>
                        <a:t>Constituency Grammar</a:t>
                      </a:r>
                      <a:endParaRPr sz="105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-295275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50"/>
                        <a:buFont typeface="Arial"/>
                        <a:buChar char="●"/>
                      </a:pPr>
                      <a:r>
                        <a:rPr lang="en" sz="1050" u="none" cap="none" strike="noStrike">
                          <a:solidFill>
                            <a:schemeClr val="dk2"/>
                          </a:solidFill>
                        </a:rPr>
                        <a:t>Constituency Parsing</a:t>
                      </a:r>
                      <a:endParaRPr sz="105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-295275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50"/>
                        <a:buFont typeface="Arial"/>
                        <a:buChar char="●"/>
                      </a:pPr>
                      <a:r>
                        <a:rPr lang="en" sz="1050" u="none" cap="none" strike="noStrike">
                          <a:solidFill>
                            <a:schemeClr val="dk2"/>
                          </a:solidFill>
                        </a:rPr>
                        <a:t>Dependency Parsing</a:t>
                      </a:r>
                      <a:endParaRPr sz="105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u="none" cap="none" strike="noStrike">
                          <a:solidFill>
                            <a:schemeClr val="dk2"/>
                          </a:solidFill>
                        </a:rPr>
                        <a:t>**Coreference</a:t>
                      </a:r>
                      <a:endParaRPr sz="105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u="none" cap="none" strike="noStrike">
                          <a:solidFill>
                            <a:schemeClr val="dk2"/>
                          </a:solidFill>
                        </a:rPr>
                        <a:t>**Text Generation: Encoder-Decoder Algorithm</a:t>
                      </a:r>
                      <a:endParaRPr sz="105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u="none" cap="none" strike="noStrike">
                          <a:solidFill>
                            <a:schemeClr val="dk2"/>
                          </a:solidFill>
                        </a:rPr>
                        <a:t>**Question Answering</a:t>
                      </a:r>
                      <a:endParaRPr sz="1150" u="none" cap="none" strike="noStrike">
                        <a:solidFill>
                          <a:schemeClr val="lt2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Why is NLP Hard?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t/>
            </a:r>
            <a:endParaRPr/>
          </a:p>
        </p:txBody>
      </p:sp>
      <p:pic>
        <p:nvPicPr>
          <p:cNvPr id="104" name="Google Shape;10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32875" y="1079325"/>
            <a:ext cx="3478251" cy="371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