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Average"/>
      <p:regular r:id="rId45"/>
    </p:embeddedFont>
    <p:embeddedFont>
      <p:font typeface="Oswa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8" roundtripDataSignature="AMtx7miGpZ7e82p6ebVxnq0NkDTtIgS5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Oswald-regular.fntdata"/><Relationship Id="rId23" Type="http://schemas.openxmlformats.org/officeDocument/2006/relationships/slide" Target="slides/slide18.xml"/><Relationship Id="rId45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Oswald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bbfcd84f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abbfcd84f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bbfcd84f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abbfcd84f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bbfcd84f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abbfcd84f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bbfcd84f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abbfcd84f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bbfcd84f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abbfcd84f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bbfcd84f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abbfcd84f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bbfcd84f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abbfcd84f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bbfcd84f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abbfcd84f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bbfcd84f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abbfcd84f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bbfcd84f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abbfcd84f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2c1c5b1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2c1c5b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bbfcd84f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abbfcd84f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bbfcd84f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abbfcd84f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bbfcd84f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abbfcd84f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bbfcd84f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abbfcd84f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bbfcd84f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abbfcd84f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bbfcd84f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abbfcd84f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bbfcd84f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abbfcd84f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bbfcd84f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abbfcd84f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bbfcd84f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abbfcd84f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abbfcd84f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abbfcd84f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bbfcd84f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abbfcd84f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bbfcd84f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2abbfcd84f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bbfcd84f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abbfcd84f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bbfcd84f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abbfcd84f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bbfcd84f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abbfcd84f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bbfcd84f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abbfcd84f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bbfcd84f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abbfcd84f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bbfcd84f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2abbfcd84f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bbfcd84f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abbfcd84f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bbfcd84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abbfcd84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bbfcd84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abbfcd84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bbfcd84f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abbfcd84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bbfcd84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abbfcd84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bbfcd84f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abbfcd84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bbfcd84f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abbfcd84f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6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S2OYRn12OMDDLEVlDnYyJMkWUKmlf7vF/view" TargetMode="External"/><Relationship Id="rId4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sDKiJ7CvLkzc36XNu5hz4n5r4UQwQHYm/view" TargetMode="External"/><Relationship Id="rId4" Type="http://schemas.openxmlformats.org/officeDocument/2006/relationships/image" Target="../media/image2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uwPAv74rSiFQE9ua8nBzbhqNHslJxO3E/view" TargetMode="External"/><Relationship Id="rId4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rive.google.com/file/d/16GiOWF_lDFWms4MBM6qqqIcOQuvNpwN7/view" TargetMode="External"/><Relationship Id="rId4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rive.google.com/file/d/1uciAMQzQh_RjlfCCUfiQ9LVarRlaIsML/view" TargetMode="External"/><Relationship Id="rId4" Type="http://schemas.openxmlformats.org/officeDocument/2006/relationships/image" Target="../media/image2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drive.google.com/file/d/1shVk04N9byvaP1zHp4-g602s-7TnOGot/view" TargetMode="External"/><Relationship Id="rId4" Type="http://schemas.openxmlformats.org/officeDocument/2006/relationships/image" Target="../media/image2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24975" y="1017650"/>
            <a:ext cx="8561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80"/>
              <a:buFont typeface="Arial"/>
              <a:buNone/>
            </a:pPr>
            <a:r>
              <a:rPr b="0" i="0" lang="en" sz="42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CSE440: Natural Language Processing II</a:t>
            </a:r>
            <a:endParaRPr b="0" i="0" sz="398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27952" y="29871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Dr. Farig Sadeque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Ass</a:t>
            </a:r>
            <a:r>
              <a:rPr lang="en" sz="182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ociate</a:t>
            </a: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 Professor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Department of Computer Science and Engineering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BRAC University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bbfcd84fa_0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13" name="Google Shape;113;g2abbfcd84fa_0_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uniform estimates of word-word translations</a:t>
            </a:r>
            <a:endParaRPr/>
          </a:p>
        </p:txBody>
      </p:sp>
      <p:pic>
        <p:nvPicPr>
          <p:cNvPr id="114" name="Google Shape;114;g2abbfcd84fa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000" y="1829775"/>
            <a:ext cx="4925641" cy="27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bbfcd84fa_0_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20" name="Google Shape;120;g2abbfcd84fa_0_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2. For each alignment, compute </a:t>
            </a:r>
            <a:endParaRPr/>
          </a:p>
        </p:txBody>
      </p:sp>
      <p:pic>
        <p:nvPicPr>
          <p:cNvPr id="121" name="Google Shape;121;g2abbfcd84fa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7825" y="1152475"/>
            <a:ext cx="2428950" cy="7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abbfcd84fa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7000" y="1875052"/>
            <a:ext cx="4925641" cy="27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bbfcd84fa_0_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28" name="Google Shape;128;g2abbfcd84fa_0_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2. For each alignment, compute </a:t>
            </a:r>
            <a:endParaRPr/>
          </a:p>
        </p:txBody>
      </p:sp>
      <p:pic>
        <p:nvPicPr>
          <p:cNvPr id="129" name="Google Shape;129;g2abbfcd84fa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7825" y="1152475"/>
            <a:ext cx="2428950" cy="7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abbfcd84fa_0_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8600" y="1866425"/>
            <a:ext cx="4243394" cy="27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bbfcd84fa_0_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36" name="Google Shape;136;g2abbfcd84fa_0_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3. Normalize so that each sentence sums to 1.</a:t>
            </a:r>
            <a:endParaRPr/>
          </a:p>
        </p:txBody>
      </p:sp>
      <p:pic>
        <p:nvPicPr>
          <p:cNvPr id="137" name="Google Shape;137;g2abbfcd84fa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600" y="1866425"/>
            <a:ext cx="4243394" cy="27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bbfcd84fa_0_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43" name="Google Shape;143;g2abbfcd84fa_0_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2.1. Normalize so that each sentence sums to 1.</a:t>
            </a:r>
            <a:endParaRPr/>
          </a:p>
        </p:txBody>
      </p:sp>
      <p:pic>
        <p:nvPicPr>
          <p:cNvPr id="144" name="Google Shape;144;g2abbfcd84fa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825" y="1866975"/>
            <a:ext cx="4172841" cy="27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bbfcd84fa_0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50" name="Google Shape;150;g2abbfcd84fa_0_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3. Collect fractional counts for word-word translations</a:t>
            </a:r>
            <a:endParaRPr/>
          </a:p>
        </p:txBody>
      </p:sp>
      <p:pic>
        <p:nvPicPr>
          <p:cNvPr id="151" name="Google Shape;151;g2abbfcd84fa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825" y="1866975"/>
            <a:ext cx="4172841" cy="27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bbfcd84fa_0_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57" name="Google Shape;157;g2abbfcd84fa_0_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3. Collect fractional counts for word-word translations</a:t>
            </a:r>
            <a:endParaRPr/>
          </a:p>
        </p:txBody>
      </p:sp>
      <p:pic>
        <p:nvPicPr>
          <p:cNvPr id="158" name="Google Shape;158;g2abbfcd84fa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555" y="1865425"/>
            <a:ext cx="4352100" cy="27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bbfcd84fa_0_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64" name="Google Shape;164;g2abbfcd84fa_0_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3.1. Normalize so that each word sums to 1</a:t>
            </a:r>
            <a:endParaRPr/>
          </a:p>
        </p:txBody>
      </p:sp>
      <p:pic>
        <p:nvPicPr>
          <p:cNvPr id="165" name="Google Shape;165;g2abbfcd84fa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555" y="1865425"/>
            <a:ext cx="4352100" cy="27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bbfcd84fa_0_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71" name="Google Shape;171;g2abbfcd84fa_0_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3.1. Normalize so that each word sums to 1</a:t>
            </a:r>
            <a:endParaRPr/>
          </a:p>
        </p:txBody>
      </p:sp>
      <p:pic>
        <p:nvPicPr>
          <p:cNvPr id="172" name="Google Shape;172;g2abbfcd84fa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4672" y="1847325"/>
            <a:ext cx="4168324" cy="27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bbfcd84fa_0_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78" name="Google Shape;178;g2abbfcd84fa_0_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will happen if we keep repeating this process?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Lecture 7: Translation</a:t>
            </a:r>
            <a:endParaRPr b="0" i="0" sz="39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2c1c5b13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participation</a:t>
            </a:r>
            <a:endParaRPr/>
          </a:p>
        </p:txBody>
      </p:sp>
      <p:sp>
        <p:nvSpPr>
          <p:cNvPr id="184" name="Google Shape;184;g302c1c5b135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EM on this scenario for two epochs: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c → x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→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→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trend can you see?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bbfcd84fa_0_3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Decoding/prediction</a:t>
            </a:r>
            <a:endParaRPr/>
          </a:p>
        </p:txBody>
      </p:sp>
      <p:sp>
        <p:nvSpPr>
          <p:cNvPr id="190" name="Google Shape;190;g2abbfcd84fa_0_3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we generate e sentences for the argmax?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Build translation left to right: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Randomly select foreign word to be translated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possible English word translation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English word to end of partial translation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 foreign word as translated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Both steps 1 and 2 have many possibilities: use AI search techniques to explore the space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bbfcd84fa_0_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Neural Machine Translation: Seq2Seq Model</a:t>
            </a:r>
            <a:endParaRPr/>
          </a:p>
        </p:txBody>
      </p:sp>
      <p:sp>
        <p:nvSpPr>
          <p:cNvPr id="196" name="Google Shape;196;g2abbfcd84fa_0_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MT model using RNN</a:t>
            </a:r>
            <a:endParaRPr/>
          </a:p>
        </p:txBody>
      </p:sp>
      <p:pic>
        <p:nvPicPr>
          <p:cNvPr id="197" name="Google Shape;197;g2abbfcd84fa_0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700" y="1717199"/>
            <a:ext cx="7272600" cy="307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bbfcd84fa_0_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MT model using encoder-decoder</a:t>
            </a:r>
            <a:endParaRPr/>
          </a:p>
        </p:txBody>
      </p:sp>
      <p:pic>
        <p:nvPicPr>
          <p:cNvPr id="203" name="Google Shape;203;g2abbfcd84fa_0_124" title="seq2seq_5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450" y="1170125"/>
            <a:ext cx="8039098" cy="3438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abbfcd84fa_0_124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bbfcd84fa_0_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MT model using encoder-decoder</a:t>
            </a:r>
            <a:endParaRPr/>
          </a:p>
        </p:txBody>
      </p:sp>
      <p:sp>
        <p:nvSpPr>
          <p:cNvPr id="210" name="Google Shape;210;g2abbfcd84fa_0_130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g2abbfcd84fa_0_130" title="seq2seq_6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113" y="1170125"/>
            <a:ext cx="7613773" cy="33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bbfcd84fa_0_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MT model using encoder-decoder</a:t>
            </a:r>
            <a:endParaRPr/>
          </a:p>
        </p:txBody>
      </p:sp>
      <p:sp>
        <p:nvSpPr>
          <p:cNvPr id="217" name="Google Shape;217;g2abbfcd84fa_0_136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2abbfcd84fa_0_136" title="seq2seq_7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38" y="1170125"/>
            <a:ext cx="7667926" cy="33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bbfcd84fa_0_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MT model using encoder-decoder</a:t>
            </a:r>
            <a:endParaRPr/>
          </a:p>
        </p:txBody>
      </p:sp>
      <p:sp>
        <p:nvSpPr>
          <p:cNvPr id="224" name="Google Shape;224;g2abbfcd84fa_0_142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2abbfcd84fa_0_142" title="attention_process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625" y="1170125"/>
            <a:ext cx="7366749" cy="33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bbfcd84fa_0_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MT model using encoder-decoder</a:t>
            </a:r>
            <a:endParaRPr/>
          </a:p>
        </p:txBody>
      </p:sp>
      <p:sp>
        <p:nvSpPr>
          <p:cNvPr id="231" name="Google Shape;231;g2abbfcd84fa_0_148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2abbfcd84fa_0_148" title="attention_tensor_dance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1888" y="1170125"/>
            <a:ext cx="7120224" cy="336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bbfcd84fa_0_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MT model using encoder-decoder</a:t>
            </a:r>
            <a:endParaRPr/>
          </a:p>
        </p:txBody>
      </p:sp>
      <p:sp>
        <p:nvSpPr>
          <p:cNvPr id="238" name="Google Shape;238;g2abbfcd84fa_0_154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2abbfcd84fa_0_154" title="seq2seq_9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388" y="1170125"/>
            <a:ext cx="7725235" cy="33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bbfcd84fa_0_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But…</a:t>
            </a:r>
            <a:endParaRPr/>
          </a:p>
        </p:txBody>
      </p:sp>
      <p:sp>
        <p:nvSpPr>
          <p:cNvPr id="245" name="Google Shape;245;g2abbfcd84fa_0_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RNN-based encoder decoder works well, but: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Backpropagation through time and infinite memory is still an issue, even with gated RNNs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RNNs work sequentially, so parallelization is a challenge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Probabilistic Translation (Lecture)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Seq2seq model (Book chapter 13)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Attention mechanism (Book chapter 13)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Translation issues (Book chapter 13)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bbfcd84fa_0_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do we need GPUs?</a:t>
            </a:r>
            <a:endParaRPr/>
          </a:p>
        </p:txBody>
      </p:sp>
      <p:sp>
        <p:nvSpPr>
          <p:cNvPr id="251" name="Google Shape;251;g2abbfcd84fa_0_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CPUs are latency-optimized, GPUs are bandwidth-optimized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more memory your computational operations require, the more significant the advantage of GPUs over CPUs: matrix multiplication requires more computational operations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computing units: better thread parallelism, can hide latency issues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Faster access to RAMs (VRAMs)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DNN computations just fit well with GPU architecture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Many identical neurons, doing the same computation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bbfcd84fa_0_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Transformer</a:t>
            </a:r>
            <a:endParaRPr/>
          </a:p>
        </p:txBody>
      </p:sp>
      <p:sp>
        <p:nvSpPr>
          <p:cNvPr id="257" name="Google Shape;257;g2abbfcd84fa_0_170"/>
          <p:cNvSpPr txBox="1"/>
          <p:nvPr>
            <p:ph idx="1" type="body"/>
          </p:nvPr>
        </p:nvSpPr>
        <p:spPr>
          <a:xfrm>
            <a:off x="3966875" y="1152475"/>
            <a:ext cx="486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will see: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Self-attention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Multi-head attention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Positional encoding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Byte-pair encoding</a:t>
            </a:r>
            <a:endParaRPr/>
          </a:p>
        </p:txBody>
      </p:sp>
      <p:pic>
        <p:nvPicPr>
          <p:cNvPr id="258" name="Google Shape;258;g2abbfcd84fa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025" y="1000075"/>
            <a:ext cx="315609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2abbfcd84fa_0_170"/>
          <p:cNvSpPr txBox="1"/>
          <p:nvPr/>
        </p:nvSpPr>
        <p:spPr>
          <a:xfrm>
            <a:off x="5558125" y="4685275"/>
            <a:ext cx="35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Courtesy: Attention is all you need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bbfcd84fa_0_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High level view of a transformer</a:t>
            </a:r>
            <a:endParaRPr/>
          </a:p>
        </p:txBody>
      </p:sp>
      <p:sp>
        <p:nvSpPr>
          <p:cNvPr id="265" name="Google Shape;265;g2abbfcd84fa_0_177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g2abbfcd84fa_0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900" y="1162875"/>
            <a:ext cx="5410198" cy="3522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bbfcd84fa_0_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Training a transformer</a:t>
            </a:r>
            <a:endParaRPr/>
          </a:p>
        </p:txBody>
      </p:sp>
      <p:sp>
        <p:nvSpPr>
          <p:cNvPr id="272" name="Google Shape;272;g2abbfcd84fa_0_2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a transformer is exceptionally difficult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enough hardware, not enough time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to do?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bbfcd84fa_0_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Pretraining</a:t>
            </a:r>
            <a:endParaRPr/>
          </a:p>
        </p:txBody>
      </p:sp>
      <p:sp>
        <p:nvSpPr>
          <p:cNvPr id="278" name="Google Shape;278;g2abbfcd84fa_0_2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Transformers can be trained to learn through language representations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Someone with enough hardware and time can (pre)train a transformer that can learn that language representation, and then we can use that representation for our NLP task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bbfcd84fa_0_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284" name="Google Shape;284;g2abbfcd84fa_0_238"/>
          <p:cNvSpPr txBox="1"/>
          <p:nvPr>
            <p:ph idx="1" type="body"/>
          </p:nvPr>
        </p:nvSpPr>
        <p:spPr>
          <a:xfrm>
            <a:off x="311700" y="1152475"/>
            <a:ext cx="85206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BERT = Bidirectional Encoder Representations from Transformers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Designed to pretrain deep bidirectional representations from unlabeled text by jointly conditioning on both left and right context in all layers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Pre-trained BERT model can be fine-tuned with just one additional output layer to create state-of-the-art models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Achieved state-of-the-art performance in almost all tasks when it came out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WordPiece tokenization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Are massive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 model has 12 encoders, 12 attention heads, 768 hidden units, large model has 24 encoders, 16 heads and 1024 hidden units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 models counts up to 110 million parameters, large has 340 mils. 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bbfcd84fa_0_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BERT</a:t>
            </a:r>
            <a:endParaRPr/>
          </a:p>
        </p:txBody>
      </p:sp>
      <p:pic>
        <p:nvPicPr>
          <p:cNvPr id="290" name="Google Shape;290;g2abbfcd84fa_0_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650" y="865325"/>
            <a:ext cx="693668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2abbfcd84fa_0_243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bbfcd84fa_0_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297" name="Google Shape;297;g2abbfcd84fa_0_2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Pretrained on two unsupervised task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Masked language modeling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Next sentence prediction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Masked LM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Chooses 15% of tokens at random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Replaces a token with a [MASK] 80% of the time, with a random token 10% of the time and does not replace 10% of the time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Next sentence prediction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model tasks that are not covered by language modeling (QA, inference)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Training data includes:  50% of the time B is the actual next sentence that follows A and 50% of the time it is a random sentence from the corpus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abbfcd84fa_0_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use BERT</a:t>
            </a:r>
            <a:endParaRPr/>
          </a:p>
        </p:txBody>
      </p:sp>
      <p:sp>
        <p:nvSpPr>
          <p:cNvPr id="303" name="Google Shape;303;g2abbfcd84fa_0_254"/>
          <p:cNvSpPr txBox="1"/>
          <p:nvPr>
            <p:ph idx="1" type="body"/>
          </p:nvPr>
        </p:nvSpPr>
        <p:spPr>
          <a:xfrm>
            <a:off x="311700" y="1152475"/>
            <a:ext cx="4121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Task specific-Models (fine-tuning)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extraction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But which one should we use?</a:t>
            </a:r>
            <a:endParaRPr/>
          </a:p>
        </p:txBody>
      </p:sp>
      <p:pic>
        <p:nvPicPr>
          <p:cNvPr id="304" name="Google Shape;304;g2abbfcd84fa_0_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62825"/>
            <a:ext cx="384636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abbfcd84fa_0_254"/>
          <p:cNvSpPr txBox="1"/>
          <p:nvPr/>
        </p:nvSpPr>
        <p:spPr>
          <a:xfrm>
            <a:off x="0" y="4743300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g2abbfcd84fa_0_2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3100" y="1293475"/>
            <a:ext cx="4481673" cy="336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2abbfcd84fa_0_2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1571300"/>
            <a:ext cx="4342773" cy="29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bbfcd84fa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Translation Issues</a:t>
            </a:r>
            <a:endParaRPr/>
          </a:p>
        </p:txBody>
      </p:sp>
      <p:sp>
        <p:nvSpPr>
          <p:cNvPr id="313" name="Google Shape;313;g2abbfcd84fa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bbfcd84fa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Probabilistic Translation</a:t>
            </a:r>
            <a:endParaRPr/>
          </a:p>
        </p:txBody>
      </p:sp>
      <p:sp>
        <p:nvSpPr>
          <p:cNvPr id="72" name="Google Shape;72;g2abbfcd84fa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Goal: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 the most probable English sentence given a French sentence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argmax P(e|f)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Using Bayes Theorem: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     argmax P(e|f) = argmax (P(e)*P(f|e))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Notation: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P(e): probability of English sentence e (Do the words follow English order?)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P(f|e): probability that, given an English sentence e, a translator produces French sentence f (Are the words good translations?)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bbfcd84fa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get P(e): Language Modeling</a:t>
            </a:r>
            <a:endParaRPr/>
          </a:p>
        </p:txBody>
      </p:sp>
      <p:sp>
        <p:nvSpPr>
          <p:cNvPr id="78" name="Google Shape;78;g2abbfcd84fa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language model estimates P(e), the probability that a sentence e is an English sentence.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language modeling techniques exist: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n-gram language models (e.g., SRILM, KenLM)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Assumption: a sentence is a bag of overlapping n-grams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Neural language models (RNNs, etc.)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Assumption: a sentence is a sequence of words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such models are trained on huge, unlabeled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bbfcd84fa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get P(f|e): Translation Modeling </a:t>
            </a:r>
            <a:endParaRPr/>
          </a:p>
        </p:txBody>
      </p:sp>
      <p:sp>
        <p:nvSpPr>
          <p:cNvPr id="84" name="Google Shape;84;g2abbfcd84fa_0_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translation models incorporate some form of alignment indicating which words were translated as which. We will follow IBM Model 1.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example alignment: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IBM Model 1 calculates translation probability as: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5" name="Google Shape;85;g2abbfcd84fa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3524" y="2211975"/>
            <a:ext cx="3156851" cy="10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2abbfcd84fa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0062" y="3878755"/>
            <a:ext cx="3883775" cy="6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bbfcd84fa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IBM Model 1</a:t>
            </a:r>
            <a:endParaRPr/>
          </a:p>
        </p:txBody>
      </p:sp>
      <p:sp>
        <p:nvSpPr>
          <p:cNvPr id="92" name="Google Shape;92;g2abbfcd84fa_0_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Intuition: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 all possible word alignments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Combine the word-translation probabilities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need to estimate P(f</a:t>
            </a:r>
            <a:r>
              <a:rPr baseline="-25000" lang="en"/>
              <a:t>j</a:t>
            </a:r>
            <a:r>
              <a:rPr lang="en"/>
              <a:t>|e</a:t>
            </a:r>
            <a:r>
              <a:rPr baseline="-25000" lang="en"/>
              <a:t>i</a:t>
            </a:r>
            <a:r>
              <a:rPr lang="en"/>
              <a:t>): For each English word ei, the probability of it being translated as French word fj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we had a corpus of word-level alignments, we could just count and divide.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typically have only sentence translations. How do we get the word translations?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expectation maximization (EM) algorithm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3" name="Google Shape;93;g2abbfcd84fa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0100" y="1152480"/>
            <a:ext cx="3883775" cy="6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bbfcd84fa_0_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Expectation-maximization algorithm</a:t>
            </a:r>
            <a:endParaRPr/>
          </a:p>
        </p:txBody>
      </p:sp>
      <p:sp>
        <p:nvSpPr>
          <p:cNvPr id="99" name="Google Shape;99;g2abbfcd84fa_0_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Expectation maximization: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uniform estimates of word-word translations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word-word translation probabilities to estimate alignment probabilities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alignment probabilities to estimate word-word translation probabilities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0" name="Google Shape;100;g2abbfcd84fa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6275" y="3100227"/>
            <a:ext cx="6111449" cy="12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bbfcd84fa_0_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06" name="Google Shape;106;g2abbfcd84fa_0_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uniform estimates of word-word translations</a:t>
            </a:r>
            <a:endParaRPr/>
          </a:p>
        </p:txBody>
      </p:sp>
      <p:pic>
        <p:nvPicPr>
          <p:cNvPr id="107" name="Google Shape;107;g2abbfcd84fa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300" y="1858600"/>
            <a:ext cx="5216324" cy="27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