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317" r:id="rId9"/>
    <p:sldId id="263" r:id="rId10"/>
    <p:sldId id="264" r:id="rId11"/>
    <p:sldId id="265" r:id="rId12"/>
    <p:sldId id="266" r:id="rId13"/>
    <p:sldId id="267" r:id="rId14"/>
    <p:sldId id="318" r:id="rId15"/>
    <p:sldId id="269" r:id="rId16"/>
    <p:sldId id="270" r:id="rId17"/>
    <p:sldId id="271" r:id="rId18"/>
    <p:sldId id="319" r:id="rId19"/>
    <p:sldId id="272" r:id="rId20"/>
    <p:sldId id="273" r:id="rId21"/>
    <p:sldId id="274" r:id="rId22"/>
    <p:sldId id="275" r:id="rId23"/>
    <p:sldId id="276" r:id="rId24"/>
    <p:sldId id="320" r:id="rId25"/>
    <p:sldId id="277" r:id="rId26"/>
    <p:sldId id="279" r:id="rId27"/>
    <p:sldId id="321" r:id="rId28"/>
    <p:sldId id="280" r:id="rId29"/>
    <p:sldId id="322" r:id="rId30"/>
    <p:sldId id="281" r:id="rId31"/>
    <p:sldId id="283" r:id="rId32"/>
    <p:sldId id="285" r:id="rId33"/>
    <p:sldId id="289" r:id="rId34"/>
    <p:sldId id="290" r:id="rId35"/>
    <p:sldId id="291" r:id="rId36"/>
    <p:sldId id="292" r:id="rId37"/>
    <p:sldId id="293" r:id="rId38"/>
    <p:sldId id="294" r:id="rId39"/>
    <p:sldId id="329" r:id="rId40"/>
    <p:sldId id="330" r:id="rId41"/>
    <p:sldId id="331" r:id="rId42"/>
    <p:sldId id="295" r:id="rId43"/>
    <p:sldId id="296" r:id="rId44"/>
    <p:sldId id="297" r:id="rId45"/>
    <p:sldId id="298" r:id="rId46"/>
    <p:sldId id="299" r:id="rId47"/>
    <p:sldId id="300" r:id="rId48"/>
    <p:sldId id="301" r:id="rId49"/>
    <p:sldId id="302" r:id="rId50"/>
    <p:sldId id="303" r:id="rId51"/>
    <p:sldId id="325" r:id="rId52"/>
    <p:sldId id="326" r:id="rId53"/>
    <p:sldId id="327" r:id="rId54"/>
    <p:sldId id="324" r:id="rId55"/>
    <p:sldId id="323" r:id="rId56"/>
    <p:sldId id="328"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Lst>
  <p:sldSz cx="9144000" cy="6858000" type="screen4x3"/>
  <p:notesSz cx="6858000" cy="9144000"/>
  <p:embeddedFontLst>
    <p:embeddedFont>
      <p:font typeface="Tahoma" panose="020B0604030504040204" pitchFamily="34" charset="0"/>
      <p:regular r:id="rId71"/>
      <p:bold r:id="rId72"/>
    </p:embeddedFont>
    <p:embeddedFont>
      <p:font typeface="Times" panose="02020603050405020304" pitchFamily="18"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7" roundtripDataSignature="AMtx7mjVPLOyidhylgAaF94pUqVmwoKL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4.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3991397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
        <p:nvSpPr>
          <p:cNvPr id="59" name="Google Shape;5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180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11</a:t>
            </a:fld>
            <a:endParaRPr/>
          </a:p>
        </p:txBody>
      </p:sp>
      <p:sp>
        <p:nvSpPr>
          <p:cNvPr id="187" name="Google Shape;18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290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3467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13</a:t>
            </a:fld>
            <a:endParaRPr/>
          </a:p>
        </p:txBody>
      </p:sp>
      <p:sp>
        <p:nvSpPr>
          <p:cNvPr id="205" name="Google Shape;20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816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14</a:t>
            </a:fld>
            <a:endParaRPr/>
          </a:p>
        </p:txBody>
      </p:sp>
      <p:sp>
        <p:nvSpPr>
          <p:cNvPr id="360" name="Google Shape;3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735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15</a:t>
            </a:fld>
            <a:endParaRPr/>
          </a:p>
        </p:txBody>
      </p:sp>
      <p:sp>
        <p:nvSpPr>
          <p:cNvPr id="243" name="Google Shape;24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960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16</a:t>
            </a:fld>
            <a:endParaRPr/>
          </a:p>
        </p:txBody>
      </p:sp>
      <p:sp>
        <p:nvSpPr>
          <p:cNvPr id="255" name="Google Shape;25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6" name="Google Shape;25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120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17</a:t>
            </a:fld>
            <a:endParaRPr/>
          </a:p>
        </p:txBody>
      </p:sp>
      <p:sp>
        <p:nvSpPr>
          <p:cNvPr id="266" name="Google Shape;26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58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19</a:t>
            </a:fld>
            <a:endParaRPr/>
          </a:p>
        </p:txBody>
      </p:sp>
      <p:sp>
        <p:nvSpPr>
          <p:cNvPr id="281" name="Google Shape;28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2" name="Google Shape;28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973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20</a:t>
            </a:fld>
            <a:endParaRPr/>
          </a:p>
        </p:txBody>
      </p:sp>
      <p:sp>
        <p:nvSpPr>
          <p:cNvPr id="292" name="Google Shape;29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123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21</a:t>
            </a:fld>
            <a:endParaRPr/>
          </a:p>
        </p:txBody>
      </p:sp>
      <p:sp>
        <p:nvSpPr>
          <p:cNvPr id="300" name="Google Shape;30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19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a:t>
            </a:fld>
            <a:endParaRPr/>
          </a:p>
        </p:txBody>
      </p:sp>
      <p:sp>
        <p:nvSpPr>
          <p:cNvPr id="68" name="Google Shape;6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 name="Google Shape;6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712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22</a:t>
            </a:fld>
            <a:endParaRPr/>
          </a:p>
        </p:txBody>
      </p:sp>
      <p:sp>
        <p:nvSpPr>
          <p:cNvPr id="315" name="Google Shape;31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951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23</a:t>
            </a:fld>
            <a:endParaRPr/>
          </a:p>
        </p:txBody>
      </p:sp>
      <p:sp>
        <p:nvSpPr>
          <p:cNvPr id="330" name="Google Shape;33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635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25</a:t>
            </a:fld>
            <a:endParaRPr/>
          </a:p>
        </p:txBody>
      </p:sp>
      <p:sp>
        <p:nvSpPr>
          <p:cNvPr id="349" name="Google Shape;34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924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26</a:t>
            </a:fld>
            <a:endParaRPr/>
          </a:p>
        </p:txBody>
      </p:sp>
      <p:sp>
        <p:nvSpPr>
          <p:cNvPr id="371" name="Google Shape;37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2" name="Google Shape;372;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91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28</a:t>
            </a:fld>
            <a:endParaRPr/>
          </a:p>
        </p:txBody>
      </p:sp>
      <p:sp>
        <p:nvSpPr>
          <p:cNvPr id="390" name="Google Shape;39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1" name="Google Shape;39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601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30</a:t>
            </a:fld>
            <a:endParaRPr/>
          </a:p>
        </p:txBody>
      </p:sp>
      <p:sp>
        <p:nvSpPr>
          <p:cNvPr id="408" name="Google Shape;40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655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4899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32</a:t>
            </a:fld>
            <a:endParaRPr/>
          </a:p>
        </p:txBody>
      </p:sp>
      <p:sp>
        <p:nvSpPr>
          <p:cNvPr id="448" name="Google Shape;44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9" name="Google Shape;44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255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33</a:t>
            </a:fld>
            <a:endParaRPr/>
          </a:p>
        </p:txBody>
      </p:sp>
      <p:sp>
        <p:nvSpPr>
          <p:cNvPr id="520" name="Google Shape;52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1" name="Google Shape;521;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961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34</a:t>
            </a:fld>
            <a:endParaRPr/>
          </a:p>
        </p:txBody>
      </p:sp>
      <p:sp>
        <p:nvSpPr>
          <p:cNvPr id="532" name="Google Shape;53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3" name="Google Shape;53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91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a:t>
            </a:fld>
            <a:endParaRPr/>
          </a:p>
        </p:txBody>
      </p:sp>
      <p:sp>
        <p:nvSpPr>
          <p:cNvPr id="87" name="Google Shape;8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630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6771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8121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37</a:t>
            </a:fld>
            <a:endParaRPr/>
          </a:p>
        </p:txBody>
      </p:sp>
      <p:sp>
        <p:nvSpPr>
          <p:cNvPr id="553" name="Google Shape;55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4" name="Google Shape;554;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741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38</a:t>
            </a:fld>
            <a:endParaRPr/>
          </a:p>
        </p:txBody>
      </p:sp>
      <p:sp>
        <p:nvSpPr>
          <p:cNvPr id="564" name="Google Shape;56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5" name="Google Shape;56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066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42</a:t>
            </a:fld>
            <a:endParaRPr/>
          </a:p>
        </p:txBody>
      </p:sp>
      <p:sp>
        <p:nvSpPr>
          <p:cNvPr id="575" name="Google Shape;57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6" name="Google Shape;576;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704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43</a:t>
            </a:fld>
            <a:endParaRPr/>
          </a:p>
        </p:txBody>
      </p:sp>
      <p:sp>
        <p:nvSpPr>
          <p:cNvPr id="586" name="Google Shape;58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7" name="Google Shape;58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2034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44</a:t>
            </a:fld>
            <a:endParaRPr/>
          </a:p>
        </p:txBody>
      </p:sp>
      <p:sp>
        <p:nvSpPr>
          <p:cNvPr id="597" name="Google Shape;597;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8" name="Google Shape;598;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8990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6" name="Google Shape;61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2553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46</a:t>
            </a:fld>
            <a:endParaRPr/>
          </a:p>
        </p:txBody>
      </p:sp>
      <p:sp>
        <p:nvSpPr>
          <p:cNvPr id="623" name="Google Shape;62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4" name="Google Shape;62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795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47</a:t>
            </a:fld>
            <a:endParaRPr/>
          </a:p>
        </p:txBody>
      </p:sp>
      <p:sp>
        <p:nvSpPr>
          <p:cNvPr id="643" name="Google Shape;64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4" name="Google Shape;644;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063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a:t>
            </a:fld>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687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48</a:t>
            </a:fld>
            <a:endParaRPr/>
          </a:p>
        </p:txBody>
      </p:sp>
      <p:sp>
        <p:nvSpPr>
          <p:cNvPr id="662" name="Google Shape;66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3" name="Google Shape;663;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2283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49</a:t>
            </a:fld>
            <a:endParaRPr/>
          </a:p>
        </p:txBody>
      </p:sp>
      <p:sp>
        <p:nvSpPr>
          <p:cNvPr id="681" name="Google Shape;681;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2" name="Google Shape;682;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456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50</a:t>
            </a:fld>
            <a:endParaRPr/>
          </a:p>
        </p:txBody>
      </p:sp>
      <p:sp>
        <p:nvSpPr>
          <p:cNvPr id="689" name="Google Shape;68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0" name="Google Shape;690;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6821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57</a:t>
            </a:fld>
            <a:endParaRPr/>
          </a:p>
        </p:txBody>
      </p:sp>
      <p:sp>
        <p:nvSpPr>
          <p:cNvPr id="701" name="Google Shape;701;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2" name="Google Shape;702;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9436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58</a:t>
            </a:fld>
            <a:endParaRPr/>
          </a:p>
        </p:txBody>
      </p:sp>
      <p:sp>
        <p:nvSpPr>
          <p:cNvPr id="716" name="Google Shape;71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7" name="Google Shape;717;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2967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59</a:t>
            </a:fld>
            <a:endParaRPr/>
          </a:p>
        </p:txBody>
      </p:sp>
      <p:sp>
        <p:nvSpPr>
          <p:cNvPr id="731" name="Google Shape;731;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2" name="Google Shape;732;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7957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60</a:t>
            </a:fld>
            <a:endParaRPr/>
          </a:p>
        </p:txBody>
      </p:sp>
      <p:sp>
        <p:nvSpPr>
          <p:cNvPr id="747" name="Google Shape;74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8" name="Google Shape;748;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9886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61</a:t>
            </a:fld>
            <a:endParaRPr/>
          </a:p>
        </p:txBody>
      </p:sp>
      <p:sp>
        <p:nvSpPr>
          <p:cNvPr id="763" name="Google Shape;76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4" name="Google Shape;76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2677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62</a:t>
            </a:fld>
            <a:endParaRPr/>
          </a:p>
        </p:txBody>
      </p:sp>
      <p:sp>
        <p:nvSpPr>
          <p:cNvPr id="778" name="Google Shape;77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9" name="Google Shape;779;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8927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3" name="Google Shape;79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15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a:t>
            </a:fld>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7853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64</a:t>
            </a:fld>
            <a:endParaRPr/>
          </a:p>
        </p:txBody>
      </p:sp>
      <p:sp>
        <p:nvSpPr>
          <p:cNvPr id="800" name="Google Shape;800;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1" name="Google Shape;801;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7787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65</a:t>
            </a:fld>
            <a:endParaRPr/>
          </a:p>
        </p:txBody>
      </p:sp>
      <p:sp>
        <p:nvSpPr>
          <p:cNvPr id="820" name="Google Shape;820;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3233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5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66</a:t>
            </a:fld>
            <a:endParaRPr/>
          </a:p>
        </p:txBody>
      </p:sp>
      <p:sp>
        <p:nvSpPr>
          <p:cNvPr id="840" name="Google Shape;840;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1" name="Google Shape;841;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6998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b77600437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b776004378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6" name="Google Shape;856;g1b776004378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t>67</a:t>
            </a:fld>
            <a:endParaRPr sz="1400">
              <a:latin typeface="Arial"/>
              <a:ea typeface="Arial"/>
              <a:cs typeface="Arial"/>
              <a:sym typeface="Arial"/>
            </a:endParaRPr>
          </a:p>
        </p:txBody>
      </p:sp>
    </p:spTree>
    <p:extLst>
      <p:ext uri="{BB962C8B-B14F-4D97-AF65-F5344CB8AC3E}">
        <p14:creationId xmlns:p14="http://schemas.microsoft.com/office/powerpoint/2010/main" val="36989481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p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68</a:t>
            </a:fld>
            <a:endParaRPr/>
          </a:p>
        </p:txBody>
      </p:sp>
      <p:sp>
        <p:nvSpPr>
          <p:cNvPr id="863" name="Google Shape;86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4" name="Google Shape;864;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875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a:t>
            </a:fld>
            <a:endParaRPr/>
          </a:p>
        </p:txBody>
      </p:sp>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490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a:t>
            </a:fld>
            <a:endParaRPr/>
          </a:p>
        </p:txBody>
      </p:sp>
      <p:sp>
        <p:nvSpPr>
          <p:cNvPr id="148" name="Google Shape;14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504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122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10</a:t>
            </a:fld>
            <a:endParaRPr/>
          </a:p>
        </p:txBody>
      </p:sp>
      <p:sp>
        <p:nvSpPr>
          <p:cNvPr id="166" name="Google Shape;16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78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11"/>
        <p:cNvGrpSpPr/>
        <p:nvPr/>
      </p:nvGrpSpPr>
      <p:grpSpPr>
        <a:xfrm>
          <a:off x="0" y="0"/>
          <a:ext cx="0" cy="0"/>
          <a:chOff x="0" y="0"/>
          <a:chExt cx="0" cy="0"/>
        </a:xfrm>
      </p:grpSpPr>
      <p:sp>
        <p:nvSpPr>
          <p:cNvPr id="12" name="Google Shape;12;p62"/>
          <p:cNvSpPr txBox="1">
            <a:spLocks noGrp="1"/>
          </p:cNvSpPr>
          <p:nvPr>
            <p:ph type="body" idx="1"/>
          </p:nvPr>
        </p:nvSpPr>
        <p:spPr>
          <a:xfrm>
            <a:off x="628650" y="365125"/>
            <a:ext cx="7886700" cy="58118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3" name="Google Shape;13;p62"/>
          <p:cNvSpPr txBox="1">
            <a:spLocks noGrp="1"/>
          </p:cNvSpPr>
          <p:nvPr>
            <p:ph type="sldNum" idx="12"/>
          </p:nvPr>
        </p:nvSpPr>
        <p:spPr>
          <a:xfrm>
            <a:off x="-76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7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0" name="Google Shape;50;p71"/>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51" name="Google Shape;51;p71"/>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52" name="Google Shape;52;p71"/>
          <p:cNvSpPr txBox="1">
            <a:spLocks noGrp="1"/>
          </p:cNvSpPr>
          <p:nvPr>
            <p:ph type="sldNum" idx="12"/>
          </p:nvPr>
        </p:nvSpPr>
        <p:spPr>
          <a:xfrm>
            <a:off x="-76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72"/>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60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5" name="Google Shape;55;p72"/>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Clr>
                <a:schemeClr val="folHlink"/>
              </a:buClr>
              <a:buSzPts val="1440"/>
              <a:buFont typeface="Noto Sans Symbols"/>
              <a:buNone/>
              <a:defRPr sz="2400">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0"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0"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0"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9pPr>
          </a:lstStyle>
          <a:p>
            <a:endParaRPr/>
          </a:p>
        </p:txBody>
      </p:sp>
      <p:sp>
        <p:nvSpPr>
          <p:cNvPr id="56" name="Google Shape;56;p72"/>
          <p:cNvSpPr txBox="1">
            <a:spLocks noGrp="1"/>
          </p:cNvSpPr>
          <p:nvPr>
            <p:ph type="sldNum" idx="12"/>
          </p:nvPr>
        </p:nvSpPr>
        <p:spPr>
          <a:xfrm>
            <a:off x="-76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63"/>
          <p:cNvSpPr txBox="1">
            <a:spLocks noGrp="1"/>
          </p:cNvSpPr>
          <p:nvPr>
            <p:ph type="sldNum" idx="12"/>
          </p:nvPr>
        </p:nvSpPr>
        <p:spPr>
          <a:xfrm>
            <a:off x="-76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6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8" name="Google Shape;18;p6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9" name="Google Shape;19;p64"/>
          <p:cNvSpPr txBox="1">
            <a:spLocks noGrp="1"/>
          </p:cNvSpPr>
          <p:nvPr>
            <p:ph type="sldNum" idx="12"/>
          </p:nvPr>
        </p:nvSpPr>
        <p:spPr>
          <a:xfrm>
            <a:off x="-76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
        <p:cNvGrpSpPr/>
        <p:nvPr/>
      </p:nvGrpSpPr>
      <p:grpSpPr>
        <a:xfrm>
          <a:off x="0" y="0"/>
          <a:ext cx="0" cy="0"/>
          <a:chOff x="0" y="0"/>
          <a:chExt cx="0" cy="0"/>
        </a:xfrm>
      </p:grpSpPr>
      <p:sp>
        <p:nvSpPr>
          <p:cNvPr id="21" name="Google Shape;21;p65"/>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2" name="Google Shape;22;p65"/>
          <p:cNvSpPr txBox="1">
            <a:spLocks noGrp="1"/>
          </p:cNvSpPr>
          <p:nvPr>
            <p:ph type="body" idx="1"/>
          </p:nvPr>
        </p:nvSpPr>
        <p:spPr>
          <a:xfrm rot="5400000">
            <a:off x="604044" y="389731"/>
            <a:ext cx="5811838" cy="5762625"/>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3" name="Google Shape;23;p65"/>
          <p:cNvSpPr txBox="1">
            <a:spLocks noGrp="1"/>
          </p:cNvSpPr>
          <p:nvPr>
            <p:ph type="sldNum" idx="12"/>
          </p:nvPr>
        </p:nvSpPr>
        <p:spPr>
          <a:xfrm>
            <a:off x="-76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
        <p:cNvGrpSpPr/>
        <p:nvPr/>
      </p:nvGrpSpPr>
      <p:grpSpPr>
        <a:xfrm>
          <a:off x="0" y="0"/>
          <a:ext cx="0" cy="0"/>
          <a:chOff x="0" y="0"/>
          <a:chExt cx="0" cy="0"/>
        </a:xfrm>
      </p:grpSpPr>
      <p:sp>
        <p:nvSpPr>
          <p:cNvPr id="25" name="Google Shape;25;p6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6" name="Google Shape;26;p6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7" name="Google Shape;27;p66"/>
          <p:cNvSpPr txBox="1">
            <a:spLocks noGrp="1"/>
          </p:cNvSpPr>
          <p:nvPr>
            <p:ph type="sldNum" idx="12"/>
          </p:nvPr>
        </p:nvSpPr>
        <p:spPr>
          <a:xfrm>
            <a:off x="-76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
        <p:cNvGrpSpPr/>
        <p:nvPr/>
      </p:nvGrpSpPr>
      <p:grpSpPr>
        <a:xfrm>
          <a:off x="0" y="0"/>
          <a:ext cx="0" cy="0"/>
          <a:chOff x="0" y="0"/>
          <a:chExt cx="0" cy="0"/>
        </a:xfrm>
      </p:grpSpPr>
      <p:sp>
        <p:nvSpPr>
          <p:cNvPr id="29" name="Google Shape;29;p67"/>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0" name="Google Shape;30;p67"/>
          <p:cNvSpPr>
            <a:spLocks noGrp="1"/>
          </p:cNvSpPr>
          <p:nvPr>
            <p:ph type="pic" idx="2"/>
          </p:nvPr>
        </p:nvSpPr>
        <p:spPr>
          <a:xfrm>
            <a:off x="3887788" y="987425"/>
            <a:ext cx="4629150" cy="4873625"/>
          </a:xfrm>
          <a:prstGeom prst="rect">
            <a:avLst/>
          </a:prstGeom>
          <a:noFill/>
          <a:ln>
            <a:noFill/>
          </a:ln>
        </p:spPr>
      </p:sp>
      <p:sp>
        <p:nvSpPr>
          <p:cNvPr id="31" name="Google Shape;31;p67"/>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folHlink"/>
              </a:buClr>
              <a:buSzPts val="960"/>
              <a:buFont typeface="Noto Sans Symbols"/>
              <a:buNone/>
              <a:defRPr sz="1600">
                <a:solidFill>
                  <a:schemeClr val="dk1"/>
                </a:solidFill>
                <a:latin typeface="Tahoma"/>
                <a:ea typeface="Tahoma"/>
                <a:cs typeface="Tahoma"/>
                <a:sym typeface="Tahoma"/>
              </a:defRPr>
            </a:lvl1pPr>
            <a:lvl2pPr marL="914400" marR="0" lvl="1" indent="-228600" algn="l" rtl="0">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32" name="Google Shape;32;p67"/>
          <p:cNvSpPr txBox="1">
            <a:spLocks noGrp="1"/>
          </p:cNvSpPr>
          <p:nvPr>
            <p:ph type="sldNum" idx="12"/>
          </p:nvPr>
        </p:nvSpPr>
        <p:spPr>
          <a:xfrm>
            <a:off x="-76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6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5" name="Google Shape;35;p68"/>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9pPr>
          </a:lstStyle>
          <a:p>
            <a:endParaRPr/>
          </a:p>
        </p:txBody>
      </p:sp>
      <p:sp>
        <p:nvSpPr>
          <p:cNvPr id="36" name="Google Shape;36;p68"/>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folHlink"/>
              </a:buClr>
              <a:buSzPts val="960"/>
              <a:buFont typeface="Noto Sans Symbols"/>
              <a:buNone/>
              <a:defRPr sz="1600">
                <a:solidFill>
                  <a:schemeClr val="dk1"/>
                </a:solidFill>
                <a:latin typeface="Tahoma"/>
                <a:ea typeface="Tahoma"/>
                <a:cs typeface="Tahoma"/>
                <a:sym typeface="Tahoma"/>
              </a:defRPr>
            </a:lvl1pPr>
            <a:lvl2pPr marL="914400" marR="0" lvl="1" indent="-228600" algn="l" rtl="0">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37" name="Google Shape;37;p68"/>
          <p:cNvSpPr txBox="1">
            <a:spLocks noGrp="1"/>
          </p:cNvSpPr>
          <p:nvPr>
            <p:ph type="sldNum" idx="12"/>
          </p:nvPr>
        </p:nvSpPr>
        <p:spPr>
          <a:xfrm>
            <a:off x="-76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0" name="Google Shape;40;p69"/>
          <p:cNvSpPr txBox="1">
            <a:spLocks noGrp="1"/>
          </p:cNvSpPr>
          <p:nvPr>
            <p:ph type="sldNum" idx="12"/>
          </p:nvPr>
        </p:nvSpPr>
        <p:spPr>
          <a:xfrm>
            <a:off x="-76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3" name="Google Shape;43;p7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4" name="Google Shape;44;p7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5" name="Google Shape;45;p7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6" name="Google Shape;46;p7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7" name="Google Shape;47;p70"/>
          <p:cNvSpPr txBox="1">
            <a:spLocks noGrp="1"/>
          </p:cNvSpPr>
          <p:nvPr>
            <p:ph type="sldNum" idx="12"/>
          </p:nvPr>
        </p:nvSpPr>
        <p:spPr>
          <a:xfrm>
            <a:off x="-76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1"/>
          <p:cNvSpPr txBox="1">
            <a:spLocks noGrp="1"/>
          </p:cNvSpPr>
          <p:nvPr>
            <p:ph type="sldNum" idx="12"/>
          </p:nvPr>
        </p:nvSpPr>
        <p:spPr>
          <a:xfrm>
            <a:off x="-76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10.</a:t>
            </a: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strike="noStrike" cap="none">
                <a:solidFill>
                  <a:schemeClr val="lt2"/>
                </a:solidFill>
                <a:latin typeface="Arial"/>
                <a:ea typeface="Arial"/>
                <a:cs typeface="Arial"/>
                <a:sym typeface="Arial"/>
              </a:rPr>
              <a:t>10.</a:t>
            </a:r>
            <a:fld id="{00000000-1234-1234-1234-123412341234}" type="slidenum">
              <a:rPr lang="en-US" sz="2000" b="1" i="0" u="none" strike="noStrike" cap="none">
                <a:solidFill>
                  <a:schemeClr val="lt2"/>
                </a:solidFill>
                <a:latin typeface="Arial"/>
                <a:ea typeface="Arial"/>
                <a:cs typeface="Arial"/>
                <a:sym typeface="Arial"/>
              </a:rPr>
              <a:t>1</a:t>
            </a:fld>
            <a:endParaRPr/>
          </a:p>
        </p:txBody>
      </p:sp>
      <p:pic>
        <p:nvPicPr>
          <p:cNvPr id="63" name="Google Shape;63;p1" descr="Forouzan4e07_banner"/>
          <p:cNvPicPr preferRelativeResize="0">
            <a:picLocks noGrp="1"/>
          </p:cNvPicPr>
          <p:nvPr>
            <p:ph type="body" idx="1"/>
          </p:nvPr>
        </p:nvPicPr>
        <p:blipFill rotWithShape="1">
          <a:blip r:embed="rId3">
            <a:alphaModFix/>
          </a:blip>
          <a:srcRect/>
          <a:stretch/>
        </p:blipFill>
        <p:spPr>
          <a:xfrm>
            <a:off x="0" y="0"/>
            <a:ext cx="9144000" cy="1096962"/>
          </a:xfrm>
          <a:prstGeom prst="rect">
            <a:avLst/>
          </a:prstGeom>
          <a:noFill/>
          <a:ln>
            <a:noFill/>
          </a:ln>
        </p:spPr>
      </p:pic>
      <p:sp>
        <p:nvSpPr>
          <p:cNvPr id="64" name="Google Shape;64;p1"/>
          <p:cNvSpPr txBox="1"/>
          <p:nvPr/>
        </p:nvSpPr>
        <p:spPr>
          <a:xfrm>
            <a:off x="898557" y="2487439"/>
            <a:ext cx="6858000" cy="18773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4400"/>
              <a:buFont typeface="Arial"/>
              <a:buNone/>
            </a:pPr>
            <a:r>
              <a:rPr lang="en-US" sz="4400" b="1" i="0" u="none" strike="noStrike" cap="none" dirty="0">
                <a:solidFill>
                  <a:schemeClr val="dk2"/>
                </a:solidFill>
                <a:latin typeface="Arial"/>
                <a:ea typeface="Arial"/>
                <a:cs typeface="Arial"/>
                <a:sym typeface="Arial"/>
              </a:rPr>
              <a:t>Chapter 10</a:t>
            </a:r>
            <a:endParaRPr dirty="0"/>
          </a:p>
          <a:p>
            <a:pPr marL="0" marR="0" lvl="0" indent="0" algn="ctr" rtl="0">
              <a:lnSpc>
                <a:spcPct val="100000"/>
              </a:lnSpc>
              <a:spcBef>
                <a:spcPts val="0"/>
              </a:spcBef>
              <a:spcAft>
                <a:spcPts val="0"/>
              </a:spcAft>
              <a:buClr>
                <a:schemeClr val="dk1"/>
              </a:buClr>
              <a:buSzPts val="2000"/>
              <a:buFont typeface="Arial"/>
              <a:buNone/>
            </a:pPr>
            <a:endParaRPr sz="2000" b="1" i="0" u="none" strike="noStrike" cap="none" dirty="0">
              <a:solidFill>
                <a:schemeClr val="dk2"/>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4400"/>
              <a:buFont typeface="Arial"/>
              <a:buNone/>
            </a:pPr>
            <a:r>
              <a:rPr lang="en-US" sz="3200" b="1" i="0" u="none" strike="noStrike" cap="none" dirty="0">
                <a:solidFill>
                  <a:schemeClr val="dk1"/>
                </a:solidFill>
                <a:sym typeface="Arial"/>
              </a:rPr>
              <a:t>Error Detection </a:t>
            </a:r>
            <a:r>
              <a:rPr lang="en-US" sz="3200" b="1" i="0" u="none" strike="noStrike" cap="none" dirty="0" smtClean="0">
                <a:solidFill>
                  <a:schemeClr val="dk1"/>
                </a:solidFill>
                <a:sym typeface="Arial"/>
              </a:rPr>
              <a:t>and Correction</a:t>
            </a:r>
          </a:p>
          <a:p>
            <a:pPr marL="0" marR="0" lvl="0" indent="0" algn="ctr" rtl="0">
              <a:lnSpc>
                <a:spcPct val="100000"/>
              </a:lnSpc>
              <a:spcBef>
                <a:spcPts val="0"/>
              </a:spcBef>
              <a:spcAft>
                <a:spcPts val="0"/>
              </a:spcAft>
              <a:buClr>
                <a:schemeClr val="dk1"/>
              </a:buClr>
              <a:buSzPts val="4400"/>
              <a:buFont typeface="Arial"/>
              <a:buNone/>
            </a:pPr>
            <a:r>
              <a:rPr lang="en-US" sz="2000" b="1" dirty="0" smtClean="0">
                <a:solidFill>
                  <a:schemeClr val="dk1"/>
                </a:solidFill>
              </a:rPr>
              <a:t>Presented by  NTR</a:t>
            </a:r>
            <a:endParaRPr sz="2000" dirty="0"/>
          </a:p>
        </p:txBody>
      </p:sp>
      <p:sp>
        <p:nvSpPr>
          <p:cNvPr id="65" name="Google Shape;65;p1"/>
          <p:cNvSpPr txBox="1"/>
          <p:nvPr/>
        </p:nvSpPr>
        <p:spPr>
          <a:xfrm>
            <a:off x="0" y="6507162"/>
            <a:ext cx="914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
            </a:r>
            <a:br>
              <a:rPr lang="en-US" sz="4400" b="0" i="0" u="none">
                <a:solidFill>
                  <a:schemeClr val="dk2"/>
                </a:solidFill>
                <a:latin typeface="Tahoma"/>
                <a:ea typeface="Tahoma"/>
                <a:cs typeface="Tahoma"/>
                <a:sym typeface="Tahoma"/>
              </a:rPr>
            </a:br>
            <a:r>
              <a:rPr lang="en-US" sz="4400" b="0" i="0" u="none">
                <a:solidFill>
                  <a:schemeClr val="dk2"/>
                </a:solidFill>
                <a:latin typeface="Tahoma"/>
                <a:ea typeface="Tahoma"/>
                <a:cs typeface="Tahoma"/>
                <a:sym typeface="Tahoma"/>
              </a:rPr>
              <a:t>Redundancy</a:t>
            </a:r>
            <a:endParaRPr/>
          </a:p>
        </p:txBody>
      </p:sp>
      <p:sp>
        <p:nvSpPr>
          <p:cNvPr id="171" name="Google Shape;171;p9"/>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10</a:t>
            </a:fld>
            <a:endParaRPr/>
          </a:p>
        </p:txBody>
      </p:sp>
      <p:sp>
        <p:nvSpPr>
          <p:cNvPr id="172" name="Google Shape;172;p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3" name="Google Shape;173;p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4" name="Google Shape;174;p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5" name="Google Shape;175;p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6" name="Google Shape;176;p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7" name="Google Shape;177;p9"/>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8" name="Google Shape;178;p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179" name="Google Shape;179;p9"/>
          <p:cNvCxnSpPr/>
          <p:nvPr/>
        </p:nvCxnSpPr>
        <p:spPr>
          <a:xfrm>
            <a:off x="45720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180" name="Google Shape;180;p9"/>
          <p:cNvCxnSpPr/>
          <p:nvPr/>
        </p:nvCxnSpPr>
        <p:spPr>
          <a:xfrm>
            <a:off x="458787" y="38862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181" name="Google Shape;181;p9"/>
          <p:cNvSpPr txBox="1"/>
          <p:nvPr/>
        </p:nvSpPr>
        <p:spPr>
          <a:xfrm>
            <a:off x="495300" y="27590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To detect or correct errors, we need to send extra (redundant) bits with data.</a:t>
            </a:r>
            <a:endParaRPr/>
          </a:p>
        </p:txBody>
      </p:sp>
      <p:grpSp>
        <p:nvGrpSpPr>
          <p:cNvPr id="182" name="Google Shape;182;p9"/>
          <p:cNvGrpSpPr/>
          <p:nvPr/>
        </p:nvGrpSpPr>
        <p:grpSpPr>
          <a:xfrm>
            <a:off x="533400" y="2024062"/>
            <a:ext cx="1143000" cy="566737"/>
            <a:chOff x="1200" y="1248"/>
            <a:chExt cx="720" cy="357"/>
          </a:xfrm>
        </p:grpSpPr>
        <p:pic>
          <p:nvPicPr>
            <p:cNvPr id="183" name="Google Shape;183;p9"/>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84" name="Google Shape;184;p9"/>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11</a:t>
            </a:fld>
            <a:endParaRPr/>
          </a:p>
        </p:txBody>
      </p:sp>
      <p:cxnSp>
        <p:nvCxnSpPr>
          <p:cNvPr id="191" name="Google Shape;191;p1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92" name="Google Shape;192;p1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93" name="Google Shape;193;p10"/>
          <p:cNvSpPr txBox="1"/>
          <p:nvPr/>
        </p:nvSpPr>
        <p:spPr>
          <a:xfrm>
            <a:off x="304800" y="762000"/>
            <a:ext cx="57340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10.3  </a:t>
            </a:r>
            <a:r>
              <a:rPr lang="en-US" sz="2000" b="1" i="1" u="none">
                <a:solidFill>
                  <a:schemeClr val="dk1"/>
                </a:solidFill>
                <a:latin typeface="Times New Roman"/>
                <a:ea typeface="Times New Roman"/>
                <a:cs typeface="Times New Roman"/>
                <a:sym typeface="Times New Roman"/>
              </a:rPr>
              <a:t>The structure of encoder and decoder</a:t>
            </a:r>
            <a:endParaRPr/>
          </a:p>
        </p:txBody>
      </p:sp>
      <p:cxnSp>
        <p:nvCxnSpPr>
          <p:cNvPr id="194" name="Google Shape;194;p1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195" name="Google Shape;195;p10"/>
          <p:cNvPicPr preferRelativeResize="0"/>
          <p:nvPr/>
        </p:nvPicPr>
        <p:blipFill rotWithShape="1">
          <a:blip r:embed="rId3">
            <a:alphaModFix/>
          </a:blip>
          <a:srcRect/>
          <a:stretch/>
        </p:blipFill>
        <p:spPr>
          <a:xfrm>
            <a:off x="130175" y="1943100"/>
            <a:ext cx="8785225" cy="3543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Coding</a:t>
            </a:r>
            <a:endParaRPr/>
          </a:p>
        </p:txBody>
      </p:sp>
      <p:sp>
        <p:nvSpPr>
          <p:cNvPr id="201" name="Google Shape;201;p1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Redundancy is achieved through various coding schemes</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The coding schemes are divided into two broad categories</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Block coding</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Convolution coding</a:t>
            </a:r>
            <a:endParaRPr/>
          </a:p>
          <a:p>
            <a:pPr marL="342900" marR="0" lvl="0" indent="-220980" algn="l" rtl="0">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p:txBody>
      </p:sp>
      <p:sp>
        <p:nvSpPr>
          <p:cNvPr id="202" name="Google Shape;202;p11"/>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13</a:t>
            </a:fld>
            <a:endParaRPr/>
          </a:p>
        </p:txBody>
      </p:sp>
      <p:sp>
        <p:nvSpPr>
          <p:cNvPr id="209" name="Google Shape;209;p12"/>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10" name="Google Shape;210;p1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11" name="Google Shape;211;p12"/>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12" name="Google Shape;212;p1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13" name="Google Shape;213;p1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14" name="Google Shape;214;p12"/>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15" name="Google Shape;215;p1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216" name="Google Shape;216;p12"/>
          <p:cNvCxnSpPr/>
          <p:nvPr/>
        </p:nvCxnSpPr>
        <p:spPr>
          <a:xfrm>
            <a:off x="45720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217" name="Google Shape;217;p12"/>
          <p:cNvCxnSpPr/>
          <p:nvPr/>
        </p:nvCxnSpPr>
        <p:spPr>
          <a:xfrm>
            <a:off x="458787" y="4419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218" name="Google Shape;218;p12"/>
          <p:cNvSpPr txBox="1"/>
          <p:nvPr/>
        </p:nvSpPr>
        <p:spPr>
          <a:xfrm>
            <a:off x="495300" y="2759075"/>
            <a:ext cx="8077200" cy="155416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In this book, we concentrate on block codes; we leave convolution codes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to advanced texts.</a:t>
            </a:r>
            <a:endParaRPr/>
          </a:p>
        </p:txBody>
      </p:sp>
      <p:grpSp>
        <p:nvGrpSpPr>
          <p:cNvPr id="219" name="Google Shape;219;p12"/>
          <p:cNvGrpSpPr/>
          <p:nvPr/>
        </p:nvGrpSpPr>
        <p:grpSpPr>
          <a:xfrm>
            <a:off x="533400" y="2024062"/>
            <a:ext cx="1143000" cy="566737"/>
            <a:chOff x="1200" y="1248"/>
            <a:chExt cx="720" cy="357"/>
          </a:xfrm>
        </p:grpSpPr>
        <p:pic>
          <p:nvPicPr>
            <p:cNvPr id="220" name="Google Shape;220;p12"/>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221" name="Google Shape;221;p12"/>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3"/>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14</a:t>
            </a:fld>
            <a:endParaRPr/>
          </a:p>
        </p:txBody>
      </p:sp>
      <p:cxnSp>
        <p:nvCxnSpPr>
          <p:cNvPr id="364" name="Google Shape;364;p2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65" name="Google Shape;365;p2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66" name="Google Shape;366;p23"/>
          <p:cNvSpPr txBox="1"/>
          <p:nvPr/>
        </p:nvSpPr>
        <p:spPr>
          <a:xfrm>
            <a:off x="304800" y="762000"/>
            <a:ext cx="58896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10.4  </a:t>
            </a:r>
            <a:r>
              <a:rPr lang="en-US" sz="2000" b="1" i="1" u="none">
                <a:solidFill>
                  <a:schemeClr val="dk1"/>
                </a:solidFill>
                <a:latin typeface="Times New Roman"/>
                <a:ea typeface="Times New Roman"/>
                <a:cs typeface="Times New Roman"/>
                <a:sym typeface="Times New Roman"/>
              </a:rPr>
              <a:t>XORing of two single bits or two words</a:t>
            </a:r>
            <a:endParaRPr/>
          </a:p>
        </p:txBody>
      </p:sp>
      <p:cxnSp>
        <p:nvCxnSpPr>
          <p:cNvPr id="367" name="Google Shape;367;p2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68" name="Google Shape;368;p23"/>
          <p:cNvPicPr preferRelativeResize="0"/>
          <p:nvPr/>
        </p:nvPicPr>
        <p:blipFill rotWithShape="1">
          <a:blip r:embed="rId3">
            <a:alphaModFix/>
          </a:blip>
          <a:srcRect/>
          <a:stretch/>
        </p:blipFill>
        <p:spPr>
          <a:xfrm>
            <a:off x="239712" y="2373312"/>
            <a:ext cx="8675687" cy="2122487"/>
          </a:xfrm>
          <a:prstGeom prst="rect">
            <a:avLst/>
          </a:prstGeom>
          <a:noFill/>
          <a:ln>
            <a:noFill/>
          </a:ln>
        </p:spPr>
      </p:pic>
    </p:spTree>
    <p:extLst>
      <p:ext uri="{BB962C8B-B14F-4D97-AF65-F5344CB8AC3E}">
        <p14:creationId xmlns:p14="http://schemas.microsoft.com/office/powerpoint/2010/main" val="367019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4"/>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15</a:t>
            </a:fld>
            <a:endParaRPr/>
          </a:p>
        </p:txBody>
      </p:sp>
      <p:sp>
        <p:nvSpPr>
          <p:cNvPr id="247" name="Google Shape;247;p14"/>
          <p:cNvSpPr txBox="1"/>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48" name="Google Shape;248;p14"/>
          <p:cNvSpPr txBox="1"/>
          <p:nvPr/>
        </p:nvSpPr>
        <p:spPr>
          <a:xfrm>
            <a:off x="228600" y="406400"/>
            <a:ext cx="447516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a:solidFill>
                  <a:schemeClr val="dk1"/>
                </a:solidFill>
                <a:latin typeface="Times"/>
                <a:ea typeface="Times"/>
                <a:cs typeface="Times"/>
                <a:sym typeface="Times"/>
              </a:rPr>
              <a:t>10-2   BLOCK CODING</a:t>
            </a:r>
            <a:endParaRPr/>
          </a:p>
        </p:txBody>
      </p:sp>
      <p:sp>
        <p:nvSpPr>
          <p:cNvPr id="249" name="Google Shape;249;p14"/>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50" name="Google Shape;250;p14"/>
          <p:cNvSpPr txBox="1"/>
          <p:nvPr/>
        </p:nvSpPr>
        <p:spPr>
          <a:xfrm>
            <a:off x="304800" y="1377950"/>
            <a:ext cx="8229600" cy="180022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In block coding, we divide our message into blocks, each of k bits, called </a:t>
            </a:r>
            <a:r>
              <a:rPr lang="en-US" sz="2800" b="1" i="1" u="none">
                <a:solidFill>
                  <a:schemeClr val="hlink"/>
                </a:solidFill>
                <a:latin typeface="Times New Roman"/>
                <a:ea typeface="Times New Roman"/>
                <a:cs typeface="Times New Roman"/>
                <a:sym typeface="Times New Roman"/>
              </a:rPr>
              <a:t>datawords</a:t>
            </a:r>
            <a:r>
              <a:rPr lang="en-US" sz="2800" b="1" i="1" u="none">
                <a:solidFill>
                  <a:schemeClr val="dk1"/>
                </a:solidFill>
                <a:latin typeface="Times New Roman"/>
                <a:ea typeface="Times New Roman"/>
                <a:cs typeface="Times New Roman"/>
                <a:sym typeface="Times New Roman"/>
              </a:rPr>
              <a:t>. We add r redundant bits to each block to make the length n = k + r. The resulting n-bit blocks are called </a:t>
            </a:r>
            <a:r>
              <a:rPr lang="en-US" sz="2800" b="1" i="1" u="none">
                <a:solidFill>
                  <a:schemeClr val="hlink"/>
                </a:solidFill>
                <a:latin typeface="Times New Roman"/>
                <a:ea typeface="Times New Roman"/>
                <a:cs typeface="Times New Roman"/>
                <a:sym typeface="Times New Roman"/>
              </a:rPr>
              <a:t>codewords</a:t>
            </a:r>
            <a:r>
              <a:rPr lang="en-US" sz="2800" b="1" i="1" u="none">
                <a:solidFill>
                  <a:schemeClr val="dk1"/>
                </a:solidFill>
                <a:latin typeface="Times New Roman"/>
                <a:ea typeface="Times New Roman"/>
                <a:cs typeface="Times New Roman"/>
                <a:sym typeface="Times New Roman"/>
              </a:rPr>
              <a:t>.</a:t>
            </a:r>
            <a:endParaRPr/>
          </a:p>
        </p:txBody>
      </p:sp>
      <p:sp>
        <p:nvSpPr>
          <p:cNvPr id="251" name="Google Shape;251;p14"/>
          <p:cNvSpPr txBox="1"/>
          <p:nvPr/>
        </p:nvSpPr>
        <p:spPr>
          <a:xfrm>
            <a:off x="152400" y="4679950"/>
            <a:ext cx="6705600" cy="1552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a:solidFill>
                  <a:srgbClr val="0033CC"/>
                </a:solidFill>
                <a:latin typeface="Times New Roman"/>
                <a:ea typeface="Times New Roman"/>
                <a:cs typeface="Times New Roman"/>
                <a:sym typeface="Times New Roman"/>
              </a:rPr>
              <a:t>Error Detection</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Error Correction</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Hamming Distance</a:t>
            </a:r>
            <a:endParaRPr/>
          </a:p>
          <a:p>
            <a:pPr marL="0" marR="0" lvl="0" indent="0" algn="l" rtl="0">
              <a:lnSpc>
                <a:spcPct val="100000"/>
              </a:lnSpc>
              <a:spcBef>
                <a:spcPts val="0"/>
              </a:spcBef>
              <a:spcAft>
                <a:spcPts val="0"/>
              </a:spcAft>
              <a:buClr>
                <a:srgbClr val="0033CC"/>
              </a:buClr>
              <a:buSzPts val="2400"/>
              <a:buFont typeface="Times New Roman"/>
              <a:buNone/>
            </a:pPr>
            <a:r>
              <a:rPr lang="en-US" sz="2400" b="1" i="0" u="none">
                <a:solidFill>
                  <a:srgbClr val="0033CC"/>
                </a:solidFill>
                <a:latin typeface="Times New Roman"/>
                <a:ea typeface="Times New Roman"/>
                <a:cs typeface="Times New Roman"/>
                <a:sym typeface="Times New Roman"/>
              </a:rPr>
              <a:t>Minimum Hamming Distance</a:t>
            </a:r>
            <a:endParaRPr/>
          </a:p>
        </p:txBody>
      </p:sp>
      <p:sp>
        <p:nvSpPr>
          <p:cNvPr id="252" name="Google Shape;252;p14"/>
          <p:cNvSpPr txBox="1"/>
          <p:nvPr/>
        </p:nvSpPr>
        <p:spPr>
          <a:xfrm>
            <a:off x="165100" y="42037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5"/>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16</a:t>
            </a:fld>
            <a:endParaRPr/>
          </a:p>
        </p:txBody>
      </p:sp>
      <p:cxnSp>
        <p:nvCxnSpPr>
          <p:cNvPr id="259" name="Google Shape;259;p1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60" name="Google Shape;260;p1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61" name="Google Shape;261;p15"/>
          <p:cNvSpPr txBox="1"/>
          <p:nvPr/>
        </p:nvSpPr>
        <p:spPr>
          <a:xfrm>
            <a:off x="304800" y="762000"/>
            <a:ext cx="62293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10.5  </a:t>
            </a:r>
            <a:r>
              <a:rPr lang="en-US" sz="2000" b="1" i="1" u="none">
                <a:solidFill>
                  <a:schemeClr val="dk1"/>
                </a:solidFill>
                <a:latin typeface="Times New Roman"/>
                <a:ea typeface="Times New Roman"/>
                <a:cs typeface="Times New Roman"/>
                <a:sym typeface="Times New Roman"/>
              </a:rPr>
              <a:t>Datawords and codewords in block coding</a:t>
            </a:r>
            <a:endParaRPr/>
          </a:p>
        </p:txBody>
      </p:sp>
      <p:cxnSp>
        <p:nvCxnSpPr>
          <p:cNvPr id="262" name="Google Shape;262;p15"/>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63" name="Google Shape;263;p15"/>
          <p:cNvPicPr preferRelativeResize="0"/>
          <p:nvPr/>
        </p:nvPicPr>
        <p:blipFill rotWithShape="1">
          <a:blip r:embed="rId3">
            <a:alphaModFix/>
          </a:blip>
          <a:srcRect/>
          <a:stretch/>
        </p:blipFill>
        <p:spPr>
          <a:xfrm>
            <a:off x="915987" y="2479675"/>
            <a:ext cx="7085012" cy="2625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6"/>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17</a:t>
            </a:fld>
            <a:endParaRPr/>
          </a:p>
        </p:txBody>
      </p:sp>
      <p:sp>
        <p:nvSpPr>
          <p:cNvPr id="270" name="Google Shape;270;p1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71" name="Google Shape;271;p1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72" name="Google Shape;272;p1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73" name="Google Shape;273;p1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74" name="Google Shape;274;p1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75" name="Google Shape;275;p1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76" name="Google Shape;276;p1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77" name="Google Shape;277;p16"/>
          <p:cNvSpPr txBox="1"/>
          <p:nvPr/>
        </p:nvSpPr>
        <p:spPr>
          <a:xfrm>
            <a:off x="228600" y="1143000"/>
            <a:ext cx="8686800" cy="26543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The 4B/5B block coding discussed in Chapter 4 is a good example of this type of coding. In this coding scheme, </a:t>
            </a:r>
            <a:br>
              <a:rPr lang="en-US" sz="2800" b="1" i="1" u="none">
                <a:solidFill>
                  <a:schemeClr val="dk1"/>
                </a:solidFill>
                <a:latin typeface="Times New Roman"/>
                <a:ea typeface="Times New Roman"/>
                <a:cs typeface="Times New Roman"/>
                <a:sym typeface="Times New Roman"/>
              </a:rPr>
            </a:br>
            <a:r>
              <a:rPr lang="en-US" sz="2800" b="1" i="1" u="none">
                <a:solidFill>
                  <a:schemeClr val="dk1"/>
                </a:solidFill>
                <a:latin typeface="Times New Roman"/>
                <a:ea typeface="Times New Roman"/>
                <a:cs typeface="Times New Roman"/>
                <a:sym typeface="Times New Roman"/>
              </a:rPr>
              <a:t>k = 4 and n = 5. As we saw, we have 2</a:t>
            </a:r>
            <a:r>
              <a:rPr lang="en-US" sz="2800" b="1" i="1" u="none" baseline="30000">
                <a:solidFill>
                  <a:schemeClr val="dk1"/>
                </a:solidFill>
                <a:latin typeface="Times New Roman"/>
                <a:ea typeface="Times New Roman"/>
                <a:cs typeface="Times New Roman"/>
                <a:sym typeface="Times New Roman"/>
              </a:rPr>
              <a:t>k</a:t>
            </a:r>
            <a:r>
              <a:rPr lang="en-US" sz="2800" b="1" i="1" u="none">
                <a:solidFill>
                  <a:schemeClr val="dk1"/>
                </a:solidFill>
                <a:latin typeface="Times New Roman"/>
                <a:ea typeface="Times New Roman"/>
                <a:cs typeface="Times New Roman"/>
                <a:sym typeface="Times New Roman"/>
              </a:rPr>
              <a:t> = 16 datawords and 2</a:t>
            </a:r>
            <a:r>
              <a:rPr lang="en-US" sz="2800" b="1" i="1" u="none" baseline="30000">
                <a:solidFill>
                  <a:schemeClr val="dk1"/>
                </a:solidFill>
                <a:latin typeface="Times New Roman"/>
                <a:ea typeface="Times New Roman"/>
                <a:cs typeface="Times New Roman"/>
                <a:sym typeface="Times New Roman"/>
              </a:rPr>
              <a:t>n</a:t>
            </a:r>
            <a:r>
              <a:rPr lang="en-US" sz="2800" b="1" i="1" u="none">
                <a:solidFill>
                  <a:schemeClr val="dk1"/>
                </a:solidFill>
                <a:latin typeface="Times New Roman"/>
                <a:ea typeface="Times New Roman"/>
                <a:cs typeface="Times New Roman"/>
                <a:sym typeface="Times New Roman"/>
              </a:rPr>
              <a:t> = 32 codewords. We saw that 16 out of 32 codewords are used for message transfer and the rest are either used for other purposes or unused.</a:t>
            </a:r>
            <a:endParaRPr/>
          </a:p>
        </p:txBody>
      </p:sp>
      <p:sp>
        <p:nvSpPr>
          <p:cNvPr id="278" name="Google Shape;278;p16"/>
          <p:cNvSpPr txBox="1"/>
          <p:nvPr/>
        </p:nvSpPr>
        <p:spPr>
          <a:xfrm>
            <a:off x="1143000" y="0"/>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a:solidFill>
                  <a:schemeClr val="hlink"/>
                </a:solidFill>
                <a:latin typeface="Times New Roman"/>
                <a:ea typeface="Times New Roman"/>
                <a:cs typeface="Times New Roman"/>
                <a:sym typeface="Times New Roman"/>
              </a:rPr>
              <a:t>Example 10.1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detection in block-coding</a:t>
            </a:r>
            <a:endParaRPr lang="en-US" dirty="0"/>
          </a:p>
        </p:txBody>
      </p:sp>
      <p:sp>
        <p:nvSpPr>
          <p:cNvPr id="4" name="Text Placeholder 3"/>
          <p:cNvSpPr>
            <a:spLocks noGrp="1"/>
          </p:cNvSpPr>
          <p:nvPr>
            <p:ph type="body" idx="1"/>
          </p:nvPr>
        </p:nvSpPr>
        <p:spPr/>
        <p:txBody>
          <a:bodyPr/>
          <a:lstStyle/>
          <a:p>
            <a:r>
              <a:rPr lang="en-US" sz="1800" dirty="0"/>
              <a:t>If the following two conditions </a:t>
            </a:r>
            <a:r>
              <a:rPr lang="en-US" sz="1800" dirty="0" smtClean="0"/>
              <a:t>are met</a:t>
            </a:r>
            <a:r>
              <a:rPr lang="en-US" sz="1800" dirty="0"/>
              <a:t>, the receiver can detect a change in the original </a:t>
            </a:r>
            <a:r>
              <a:rPr lang="en-US" sz="1800" dirty="0" err="1"/>
              <a:t>codeword</a:t>
            </a:r>
            <a:r>
              <a:rPr lang="en-US" sz="1800" dirty="0"/>
              <a:t>.</a:t>
            </a:r>
          </a:p>
          <a:p>
            <a:pPr marL="106680" indent="0">
              <a:buNone/>
            </a:pPr>
            <a:r>
              <a:rPr lang="en-US" sz="1800" b="1" dirty="0"/>
              <a:t>1. </a:t>
            </a:r>
            <a:r>
              <a:rPr lang="en-US" sz="1800" dirty="0"/>
              <a:t>The receiver has (or can find) a list of valid </a:t>
            </a:r>
            <a:r>
              <a:rPr lang="en-US" sz="1800" dirty="0" err="1"/>
              <a:t>codewords</a:t>
            </a:r>
            <a:r>
              <a:rPr lang="en-US" sz="1800" dirty="0"/>
              <a:t>.</a:t>
            </a:r>
          </a:p>
          <a:p>
            <a:pPr marL="106680" indent="0">
              <a:buNone/>
            </a:pPr>
            <a:r>
              <a:rPr lang="en-US" sz="1800" b="1" dirty="0"/>
              <a:t>2. </a:t>
            </a:r>
            <a:r>
              <a:rPr lang="en-US" sz="1800" dirty="0"/>
              <a:t>The original </a:t>
            </a:r>
            <a:r>
              <a:rPr lang="en-US" sz="1800" dirty="0" err="1" smtClean="0"/>
              <a:t>codeword</a:t>
            </a:r>
            <a:r>
              <a:rPr lang="en-US" sz="1800" dirty="0" smtClean="0"/>
              <a:t> </a:t>
            </a:r>
            <a:r>
              <a:rPr lang="en-US" sz="1800" dirty="0"/>
              <a:t>has changed to an invalid one</a:t>
            </a:r>
            <a:r>
              <a:rPr lang="en-US" sz="1800" dirty="0" smtClean="0"/>
              <a:t>.</a:t>
            </a:r>
          </a:p>
          <a:p>
            <a:endParaRPr lang="en-US" sz="1800" dirty="0"/>
          </a:p>
          <a:p>
            <a:r>
              <a:rPr lang="en-US" sz="1800" dirty="0"/>
              <a:t>if the </a:t>
            </a:r>
            <a:r>
              <a:rPr lang="en-US" sz="1800" dirty="0" err="1"/>
              <a:t>codeword</a:t>
            </a:r>
            <a:r>
              <a:rPr lang="en-US" sz="1800" dirty="0"/>
              <a:t> is corrupted during </a:t>
            </a:r>
            <a:r>
              <a:rPr lang="en-US" sz="1800" dirty="0" smtClean="0"/>
              <a:t>transmission but </a:t>
            </a:r>
            <a:r>
              <a:rPr lang="en-US" sz="1800" dirty="0"/>
              <a:t>the received word still matches a valid </a:t>
            </a:r>
            <a:r>
              <a:rPr lang="en-US" sz="1800" dirty="0" err="1"/>
              <a:t>codeword</a:t>
            </a:r>
            <a:r>
              <a:rPr lang="en-US" sz="1800" dirty="0"/>
              <a:t>, the error </a:t>
            </a:r>
            <a:r>
              <a:rPr lang="en-US" sz="1800" dirty="0" smtClean="0"/>
              <a:t>remains undetected.</a:t>
            </a:r>
          </a:p>
          <a:p>
            <a:r>
              <a:rPr lang="en-US" sz="1800" dirty="0" smtClean="0"/>
              <a:t>This type of coding can detect only single error. Two or more errors may remain undetected.</a:t>
            </a:r>
            <a:endParaRPr lang="en-US" sz="18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18</a:t>
            </a:fld>
            <a:endParaRPr/>
          </a:p>
        </p:txBody>
      </p:sp>
    </p:spTree>
    <p:extLst>
      <p:ext uri="{BB962C8B-B14F-4D97-AF65-F5344CB8AC3E}">
        <p14:creationId xmlns:p14="http://schemas.microsoft.com/office/powerpoint/2010/main" val="2621099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7"/>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19</a:t>
            </a:fld>
            <a:endParaRPr/>
          </a:p>
        </p:txBody>
      </p:sp>
      <p:cxnSp>
        <p:nvCxnSpPr>
          <p:cNvPr id="285" name="Google Shape;285;p1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86" name="Google Shape;286;p1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87" name="Google Shape;287;p17"/>
          <p:cNvSpPr txBox="1"/>
          <p:nvPr/>
        </p:nvSpPr>
        <p:spPr>
          <a:xfrm>
            <a:off x="304800" y="762000"/>
            <a:ext cx="61610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10.6  </a:t>
            </a:r>
            <a:r>
              <a:rPr lang="en-US" sz="2000" b="1" i="1" u="none">
                <a:solidFill>
                  <a:schemeClr val="dk1"/>
                </a:solidFill>
                <a:latin typeface="Times New Roman"/>
                <a:ea typeface="Times New Roman"/>
                <a:cs typeface="Times New Roman"/>
                <a:sym typeface="Times New Roman"/>
              </a:rPr>
              <a:t>Process of error detection in block coding</a:t>
            </a:r>
            <a:endParaRPr/>
          </a:p>
        </p:txBody>
      </p:sp>
      <p:cxnSp>
        <p:nvCxnSpPr>
          <p:cNvPr id="288" name="Google Shape;288;p1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89" name="Google Shape;289;p17"/>
          <p:cNvPicPr preferRelativeResize="0"/>
          <p:nvPr/>
        </p:nvPicPr>
        <p:blipFill rotWithShape="1">
          <a:blip r:embed="rId3">
            <a:alphaModFix/>
          </a:blip>
          <a:srcRect/>
          <a:stretch/>
        </p:blipFill>
        <p:spPr>
          <a:xfrm>
            <a:off x="188912" y="1873250"/>
            <a:ext cx="8802687" cy="353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2"/>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strike="noStrike" cap="none">
                <a:solidFill>
                  <a:schemeClr val="lt2"/>
                </a:solidFill>
                <a:latin typeface="Arial"/>
                <a:ea typeface="Arial"/>
                <a:cs typeface="Arial"/>
                <a:sym typeface="Arial"/>
              </a:rPr>
              <a:t>10.</a:t>
            </a:r>
            <a:fld id="{00000000-1234-1234-1234-123412341234}" type="slidenum">
              <a:rPr lang="en-US" sz="2000" b="1" i="0" u="none" strike="noStrike" cap="none">
                <a:solidFill>
                  <a:schemeClr val="lt2"/>
                </a:solidFill>
                <a:latin typeface="Arial"/>
                <a:ea typeface="Arial"/>
                <a:cs typeface="Arial"/>
                <a:sym typeface="Arial"/>
              </a:rPr>
              <a:t>2</a:t>
            </a:fld>
            <a:endParaRPr/>
          </a:p>
        </p:txBody>
      </p:sp>
      <p:sp>
        <p:nvSpPr>
          <p:cNvPr id="72" name="Google Shape;72;p2"/>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3" name="Google Shape;73;p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4" name="Google Shape;74;p2"/>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5" name="Google Shape;75;p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6" name="Google Shape;76;p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7" name="Google Shape;77;p2"/>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8" name="Google Shape;78;p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79" name="Google Shape;79;p2"/>
          <p:cNvCxnSpPr/>
          <p:nvPr/>
        </p:nvCxnSpPr>
        <p:spPr>
          <a:xfrm>
            <a:off x="531812" y="19812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80" name="Google Shape;80;p2"/>
          <p:cNvCxnSpPr/>
          <p:nvPr/>
        </p:nvCxnSpPr>
        <p:spPr>
          <a:xfrm>
            <a:off x="533400" y="47244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81" name="Google Shape;81;p2"/>
          <p:cNvSpPr txBox="1"/>
          <p:nvPr/>
        </p:nvSpPr>
        <p:spPr>
          <a:xfrm>
            <a:off x="569912" y="2073275"/>
            <a:ext cx="8077200" cy="2528887"/>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Data can be corrupted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during transmission.</a:t>
            </a:r>
            <a:br>
              <a:rPr lang="en-US" sz="3200" b="1" i="0" u="none">
                <a:solidFill>
                  <a:schemeClr val="dk1"/>
                </a:solidFill>
                <a:latin typeface="Arial"/>
                <a:ea typeface="Arial"/>
                <a:cs typeface="Arial"/>
                <a:sym typeface="Arial"/>
              </a:rPr>
            </a:br>
            <a:endParaRPr/>
          </a:p>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Some applications require that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errors be detected and corrected.</a:t>
            </a:r>
            <a:endParaRPr/>
          </a:p>
        </p:txBody>
      </p:sp>
      <p:grpSp>
        <p:nvGrpSpPr>
          <p:cNvPr id="82" name="Google Shape;82;p2"/>
          <p:cNvGrpSpPr/>
          <p:nvPr/>
        </p:nvGrpSpPr>
        <p:grpSpPr>
          <a:xfrm>
            <a:off x="533400" y="1338262"/>
            <a:ext cx="1143000" cy="566737"/>
            <a:chOff x="1200" y="1248"/>
            <a:chExt cx="720" cy="357"/>
          </a:xfrm>
        </p:grpSpPr>
        <p:pic>
          <p:nvPicPr>
            <p:cNvPr id="83" name="Google Shape;83;p2"/>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84" name="Google Shape;84;p2"/>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8"/>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20</a:t>
            </a:fld>
            <a:endParaRPr/>
          </a:p>
        </p:txBody>
      </p:sp>
      <p:sp>
        <p:nvSpPr>
          <p:cNvPr id="296" name="Google Shape;296;p18"/>
          <p:cNvSpPr txBox="1"/>
          <p:nvPr/>
        </p:nvSpPr>
        <p:spPr>
          <a:xfrm>
            <a:off x="654050" y="914400"/>
            <a:ext cx="60515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Table 10.1  </a:t>
            </a:r>
            <a:r>
              <a:rPr lang="en-US" sz="2000" b="1" i="1" u="none">
                <a:solidFill>
                  <a:schemeClr val="dk1"/>
                </a:solidFill>
                <a:latin typeface="Times New Roman"/>
                <a:ea typeface="Times New Roman"/>
                <a:cs typeface="Times New Roman"/>
                <a:sym typeface="Times New Roman"/>
              </a:rPr>
              <a:t>A code for error detection (Example 10.2)</a:t>
            </a:r>
            <a:endParaRPr/>
          </a:p>
        </p:txBody>
      </p:sp>
      <p:pic>
        <p:nvPicPr>
          <p:cNvPr id="297" name="Google Shape;297;p18"/>
          <p:cNvPicPr preferRelativeResize="0"/>
          <p:nvPr/>
        </p:nvPicPr>
        <p:blipFill rotWithShape="1">
          <a:blip r:embed="rId3">
            <a:alphaModFix/>
          </a:blip>
          <a:srcRect/>
          <a:stretch/>
        </p:blipFill>
        <p:spPr>
          <a:xfrm>
            <a:off x="225425" y="1374775"/>
            <a:ext cx="8537575" cy="3536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9"/>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21</a:t>
            </a:fld>
            <a:endParaRPr/>
          </a:p>
        </p:txBody>
      </p:sp>
      <p:sp>
        <p:nvSpPr>
          <p:cNvPr id="304" name="Google Shape;304;p1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05" name="Google Shape;305;p1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06" name="Google Shape;306;p1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07" name="Google Shape;307;p1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08" name="Google Shape;308;p1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09" name="Google Shape;309;p19"/>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10" name="Google Shape;310;p1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11" name="Google Shape;311;p19"/>
          <p:cNvSpPr txBox="1"/>
          <p:nvPr/>
        </p:nvSpPr>
        <p:spPr>
          <a:xfrm>
            <a:off x="228600" y="1143000"/>
            <a:ext cx="8686800" cy="4362450"/>
          </a:xfrm>
          <a:prstGeom prst="rect">
            <a:avLst/>
          </a:prstGeom>
          <a:solidFill>
            <a:schemeClr val="lt1"/>
          </a:solid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Let us assume that k = 2 and n = 3. Table 10.1 shows the list of datawords and codewords. Later, we will see how to derive a codeword from a dataword. </a:t>
            </a:r>
            <a:endParaRPr/>
          </a:p>
          <a:p>
            <a:pPr marL="457200" marR="0" lvl="0" indent="-45720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Assume the sender encodes the dataword 01 as 011 and</a:t>
            </a:r>
            <a:endParaRPr/>
          </a:p>
          <a:p>
            <a:pPr marL="457200" marR="0" lvl="0" indent="-45720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sends it to the receiver. Consider the following cases:</a:t>
            </a:r>
            <a:endParaRPr/>
          </a:p>
          <a:p>
            <a:pPr marL="457200" marR="0" lvl="0" indent="-45720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1.</a:t>
            </a:r>
            <a:r>
              <a:rPr lang="en-US" sz="2800" b="1" i="1" u="none">
                <a:solidFill>
                  <a:schemeClr val="dk1"/>
                </a:solidFill>
                <a:latin typeface="Times New Roman"/>
                <a:ea typeface="Times New Roman"/>
                <a:cs typeface="Times New Roman"/>
                <a:sym typeface="Times New Roman"/>
              </a:rPr>
              <a:t> The receiver receives 011. It is a valid codeword. The   </a:t>
            </a:r>
            <a:br>
              <a:rPr lang="en-US" sz="2800" b="1" i="1" u="none">
                <a:solidFill>
                  <a:schemeClr val="dk1"/>
                </a:solidFill>
                <a:latin typeface="Times New Roman"/>
                <a:ea typeface="Times New Roman"/>
                <a:cs typeface="Times New Roman"/>
                <a:sym typeface="Times New Roman"/>
              </a:rPr>
            </a:br>
            <a:r>
              <a:rPr lang="en-US" sz="2800" b="1" i="1" u="none">
                <a:solidFill>
                  <a:schemeClr val="dk1"/>
                </a:solidFill>
                <a:latin typeface="Times New Roman"/>
                <a:ea typeface="Times New Roman"/>
                <a:cs typeface="Times New Roman"/>
                <a:sym typeface="Times New Roman"/>
              </a:rPr>
              <a:t>receiver extracts the dataword 01 from it.</a:t>
            </a:r>
            <a:endParaRPr/>
          </a:p>
        </p:txBody>
      </p:sp>
      <p:sp>
        <p:nvSpPr>
          <p:cNvPr id="312" name="Google Shape;312;p19"/>
          <p:cNvSpPr txBox="1"/>
          <p:nvPr/>
        </p:nvSpPr>
        <p:spPr>
          <a:xfrm>
            <a:off x="1143000" y="0"/>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a:solidFill>
                  <a:schemeClr val="hlink"/>
                </a:solidFill>
                <a:latin typeface="Times New Roman"/>
                <a:ea typeface="Times New Roman"/>
                <a:cs typeface="Times New Roman"/>
                <a:sym typeface="Times New Roman"/>
              </a:rPr>
              <a:t>Example 10.2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22</a:t>
            </a:fld>
            <a:endParaRPr/>
          </a:p>
        </p:txBody>
      </p:sp>
      <p:sp>
        <p:nvSpPr>
          <p:cNvPr id="319" name="Google Shape;319;p20"/>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20" name="Google Shape;320;p2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21" name="Google Shape;321;p20"/>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22" name="Google Shape;322;p2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23" name="Google Shape;323;p2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24" name="Google Shape;324;p20"/>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25" name="Google Shape;325;p2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26" name="Google Shape;326;p20"/>
          <p:cNvSpPr txBox="1"/>
          <p:nvPr/>
        </p:nvSpPr>
        <p:spPr>
          <a:xfrm>
            <a:off x="228600" y="1143000"/>
            <a:ext cx="8686800" cy="440055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2.</a:t>
            </a:r>
            <a:r>
              <a:rPr lang="en-US" sz="2800" b="1" i="1" u="none">
                <a:solidFill>
                  <a:schemeClr val="dk1"/>
                </a:solidFill>
                <a:latin typeface="Times New Roman"/>
                <a:ea typeface="Times New Roman"/>
                <a:cs typeface="Times New Roman"/>
                <a:sym typeface="Times New Roman"/>
              </a:rPr>
              <a:t> The codeword is corrupted during transmission, and</a:t>
            </a:r>
            <a:br>
              <a:rPr lang="en-US" sz="2800" b="1" i="1" u="none">
                <a:solidFill>
                  <a:schemeClr val="dk1"/>
                </a:solidFill>
                <a:latin typeface="Times New Roman"/>
                <a:ea typeface="Times New Roman"/>
                <a:cs typeface="Times New Roman"/>
                <a:sym typeface="Times New Roman"/>
              </a:rPr>
            </a:br>
            <a:r>
              <a:rPr lang="en-US" sz="2800" b="1" i="1" u="none">
                <a:solidFill>
                  <a:schemeClr val="dk1"/>
                </a:solidFill>
                <a:latin typeface="Times New Roman"/>
                <a:ea typeface="Times New Roman"/>
                <a:cs typeface="Times New Roman"/>
                <a:sym typeface="Times New Roman"/>
              </a:rPr>
              <a:t>     111 is received. This is not a valid codeword and is</a:t>
            </a:r>
            <a:br>
              <a:rPr lang="en-US" sz="2800" b="1" i="1" u="none">
                <a:solidFill>
                  <a:schemeClr val="dk1"/>
                </a:solidFill>
                <a:latin typeface="Times New Roman"/>
                <a:ea typeface="Times New Roman"/>
                <a:cs typeface="Times New Roman"/>
                <a:sym typeface="Times New Roman"/>
              </a:rPr>
            </a:br>
            <a:r>
              <a:rPr lang="en-US" sz="2800" b="1" i="1" u="none">
                <a:solidFill>
                  <a:schemeClr val="dk1"/>
                </a:solidFill>
                <a:latin typeface="Times New Roman"/>
                <a:ea typeface="Times New Roman"/>
                <a:cs typeface="Times New Roman"/>
                <a:sym typeface="Times New Roman"/>
              </a:rPr>
              <a:t>     discarded.</a:t>
            </a:r>
            <a:endParaRPr/>
          </a:p>
          <a:p>
            <a:pPr marL="0" marR="0" lvl="0" indent="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3.</a:t>
            </a:r>
            <a:r>
              <a:rPr lang="en-US" sz="2800" b="1" i="1" u="none">
                <a:solidFill>
                  <a:schemeClr val="dk1"/>
                </a:solidFill>
                <a:latin typeface="Times New Roman"/>
                <a:ea typeface="Times New Roman"/>
                <a:cs typeface="Times New Roman"/>
                <a:sym typeface="Times New Roman"/>
              </a:rPr>
              <a:t> The codeword is corrupted during transmission, and</a:t>
            </a:r>
            <a:br>
              <a:rPr lang="en-US" sz="2800" b="1" i="1" u="none">
                <a:solidFill>
                  <a:schemeClr val="dk1"/>
                </a:solidFill>
                <a:latin typeface="Times New Roman"/>
                <a:ea typeface="Times New Roman"/>
                <a:cs typeface="Times New Roman"/>
                <a:sym typeface="Times New Roman"/>
              </a:rPr>
            </a:br>
            <a:r>
              <a:rPr lang="en-US" sz="2800" b="1" i="1" u="none">
                <a:solidFill>
                  <a:schemeClr val="dk1"/>
                </a:solidFill>
                <a:latin typeface="Times New Roman"/>
                <a:ea typeface="Times New Roman"/>
                <a:cs typeface="Times New Roman"/>
                <a:sym typeface="Times New Roman"/>
              </a:rPr>
              <a:t>     000 is received. This is a valid codeword. The receiver</a:t>
            </a:r>
            <a:br>
              <a:rPr lang="en-US" sz="2800" b="1" i="1" u="none">
                <a:solidFill>
                  <a:schemeClr val="dk1"/>
                </a:solidFill>
                <a:latin typeface="Times New Roman"/>
                <a:ea typeface="Times New Roman"/>
                <a:cs typeface="Times New Roman"/>
                <a:sym typeface="Times New Roman"/>
              </a:rPr>
            </a:br>
            <a:r>
              <a:rPr lang="en-US" sz="2800" b="1" i="1" u="none">
                <a:solidFill>
                  <a:schemeClr val="dk1"/>
                </a:solidFill>
                <a:latin typeface="Times New Roman"/>
                <a:ea typeface="Times New Roman"/>
                <a:cs typeface="Times New Roman"/>
                <a:sym typeface="Times New Roman"/>
              </a:rPr>
              <a:t>     incorrectly extracts the dataword 00. </a:t>
            </a:r>
            <a:endParaRPr/>
          </a:p>
          <a:p>
            <a:pPr marL="0" marR="0" lvl="0" indent="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	Thus two corrupted bits have made the error 	undetectable.</a:t>
            </a:r>
            <a:endParaRPr/>
          </a:p>
        </p:txBody>
      </p:sp>
      <p:sp>
        <p:nvSpPr>
          <p:cNvPr id="327" name="Google Shape;327;p20"/>
          <p:cNvSpPr txBox="1"/>
          <p:nvPr/>
        </p:nvSpPr>
        <p:spPr>
          <a:xfrm>
            <a:off x="1143000" y="0"/>
            <a:ext cx="45291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a:solidFill>
                  <a:schemeClr val="hlink"/>
                </a:solidFill>
                <a:latin typeface="Times New Roman"/>
                <a:ea typeface="Times New Roman"/>
                <a:cs typeface="Times New Roman"/>
                <a:sym typeface="Times New Roman"/>
              </a:rPr>
              <a:t>Example 10.2 (continued)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23</a:t>
            </a:fld>
            <a:endParaRPr/>
          </a:p>
        </p:txBody>
      </p:sp>
      <p:sp>
        <p:nvSpPr>
          <p:cNvPr id="334" name="Google Shape;334;p2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35" name="Google Shape;335;p2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36" name="Google Shape;336;p2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37" name="Google Shape;337;p2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38" name="Google Shape;338;p2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39" name="Google Shape;339;p21"/>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40" name="Google Shape;340;p2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341" name="Google Shape;341;p21"/>
          <p:cNvCxnSpPr/>
          <p:nvPr/>
        </p:nvCxnSpPr>
        <p:spPr>
          <a:xfrm>
            <a:off x="45720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342" name="Google Shape;342;p21"/>
          <p:cNvCxnSpPr/>
          <p:nvPr/>
        </p:nvCxnSpPr>
        <p:spPr>
          <a:xfrm>
            <a:off x="458787" y="48768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343" name="Google Shape;343;p21"/>
          <p:cNvSpPr txBox="1"/>
          <p:nvPr/>
        </p:nvSpPr>
        <p:spPr>
          <a:xfrm>
            <a:off x="495300" y="2759075"/>
            <a:ext cx="8077200" cy="2041525"/>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An error-detecting code can detect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only the types of errors for which it is designed; other types of errors may remain undetected.</a:t>
            </a:r>
            <a:endParaRPr/>
          </a:p>
        </p:txBody>
      </p:sp>
      <p:grpSp>
        <p:nvGrpSpPr>
          <p:cNvPr id="344" name="Google Shape;344;p21"/>
          <p:cNvGrpSpPr/>
          <p:nvPr/>
        </p:nvGrpSpPr>
        <p:grpSpPr>
          <a:xfrm>
            <a:off x="533400" y="2024062"/>
            <a:ext cx="1143000" cy="566737"/>
            <a:chOff x="1200" y="1248"/>
            <a:chExt cx="720" cy="357"/>
          </a:xfrm>
        </p:grpSpPr>
        <p:pic>
          <p:nvPicPr>
            <p:cNvPr id="345" name="Google Shape;345;p21"/>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346" name="Google Shape;346;p21"/>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8216586" cy="1325563"/>
          </a:xfrm>
        </p:spPr>
        <p:txBody>
          <a:bodyPr/>
          <a:lstStyle/>
          <a:p>
            <a:r>
              <a:rPr lang="en-US" dirty="0" smtClean="0"/>
              <a:t>Error </a:t>
            </a:r>
            <a:r>
              <a:rPr lang="en-US" dirty="0"/>
              <a:t>correction </a:t>
            </a:r>
            <a:r>
              <a:rPr lang="en-US" dirty="0" smtClean="0"/>
              <a:t>in block-coding</a:t>
            </a:r>
            <a:endParaRPr lang="en-US" dirty="0"/>
          </a:p>
        </p:txBody>
      </p:sp>
      <p:sp>
        <p:nvSpPr>
          <p:cNvPr id="3" name="Text Placeholder 2"/>
          <p:cNvSpPr>
            <a:spLocks noGrp="1"/>
          </p:cNvSpPr>
          <p:nvPr>
            <p:ph type="body" idx="1"/>
          </p:nvPr>
        </p:nvSpPr>
        <p:spPr/>
        <p:txBody>
          <a:bodyPr/>
          <a:lstStyle/>
          <a:p>
            <a:r>
              <a:rPr lang="en-US" dirty="0" smtClean="0"/>
              <a:t>IT can be handled in two ways:</a:t>
            </a:r>
          </a:p>
          <a:p>
            <a:pPr lvl="1"/>
            <a:r>
              <a:rPr lang="en-US" dirty="0" smtClean="0"/>
              <a:t>Receiver can have the sender retransmit the entire data unit.</a:t>
            </a:r>
          </a:p>
          <a:p>
            <a:pPr lvl="1"/>
            <a:r>
              <a:rPr lang="en-US" dirty="0" smtClean="0"/>
              <a:t>The receiver can use an error-correcting code, which automatically corrects certain errors.</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24</a:t>
            </a:fld>
            <a:endParaRPr/>
          </a:p>
        </p:txBody>
      </p:sp>
    </p:spTree>
    <p:extLst>
      <p:ext uri="{BB962C8B-B14F-4D97-AF65-F5344CB8AC3E}">
        <p14:creationId xmlns:p14="http://schemas.microsoft.com/office/powerpoint/2010/main" val="3369743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2"/>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25</a:t>
            </a:fld>
            <a:endParaRPr/>
          </a:p>
        </p:txBody>
      </p:sp>
      <p:cxnSp>
        <p:nvCxnSpPr>
          <p:cNvPr id="353" name="Google Shape;353;p22"/>
          <p:cNvCxnSpPr/>
          <p:nvPr/>
        </p:nvCxnSpPr>
        <p:spPr>
          <a:xfrm>
            <a:off x="89026" y="162209"/>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54" name="Google Shape;354;p22"/>
          <p:cNvCxnSpPr/>
          <p:nvPr/>
        </p:nvCxnSpPr>
        <p:spPr>
          <a:xfrm>
            <a:off x="89026" y="810285"/>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55" name="Google Shape;355;p22"/>
          <p:cNvSpPr txBox="1"/>
          <p:nvPr/>
        </p:nvSpPr>
        <p:spPr>
          <a:xfrm>
            <a:off x="0" y="236900"/>
            <a:ext cx="8802986"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400"/>
              <a:buFont typeface="Times New Roman"/>
              <a:buNone/>
            </a:pPr>
            <a:r>
              <a:rPr lang="en-US" sz="2400" b="1" i="0" u="none" dirty="0">
                <a:solidFill>
                  <a:schemeClr val="folHlink"/>
                </a:solidFill>
                <a:latin typeface="Times New Roman"/>
                <a:ea typeface="Times New Roman"/>
                <a:cs typeface="Times New Roman"/>
                <a:sym typeface="Times New Roman"/>
              </a:rPr>
              <a:t>Figure 10.7  </a:t>
            </a:r>
            <a:r>
              <a:rPr lang="en-US" sz="2400" b="1" i="1" u="none" dirty="0">
                <a:solidFill>
                  <a:schemeClr val="dk1"/>
                </a:solidFill>
                <a:latin typeface="Times New Roman"/>
                <a:ea typeface="Times New Roman"/>
                <a:cs typeface="Times New Roman"/>
                <a:sym typeface="Times New Roman"/>
              </a:rPr>
              <a:t>Structure of </a:t>
            </a:r>
            <a:r>
              <a:rPr lang="en-US" sz="2400" b="1" i="1" u="none" dirty="0" smtClean="0">
                <a:solidFill>
                  <a:schemeClr val="dk1"/>
                </a:solidFill>
                <a:latin typeface="Times New Roman"/>
                <a:ea typeface="Times New Roman"/>
                <a:cs typeface="Times New Roman"/>
                <a:sym typeface="Times New Roman"/>
              </a:rPr>
              <a:t>error correction in Block Coding</a:t>
            </a:r>
            <a:endParaRPr sz="2400" dirty="0"/>
          </a:p>
        </p:txBody>
      </p:sp>
      <p:cxnSp>
        <p:nvCxnSpPr>
          <p:cNvPr id="356" name="Google Shape;356;p22"/>
          <p:cNvCxnSpPr/>
          <p:nvPr/>
        </p:nvCxnSpPr>
        <p:spPr>
          <a:xfrm>
            <a:off x="161454" y="6438523"/>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57" name="Google Shape;357;p22"/>
          <p:cNvPicPr preferRelativeResize="0"/>
          <p:nvPr/>
        </p:nvPicPr>
        <p:blipFill rotWithShape="1">
          <a:blip r:embed="rId3">
            <a:alphaModFix/>
          </a:blip>
          <a:srcRect/>
          <a:stretch/>
        </p:blipFill>
        <p:spPr>
          <a:xfrm>
            <a:off x="172016" y="2922760"/>
            <a:ext cx="6982076" cy="3405612"/>
          </a:xfrm>
          <a:prstGeom prst="rect">
            <a:avLst/>
          </a:prstGeom>
          <a:noFill/>
          <a:ln>
            <a:noFill/>
          </a:ln>
        </p:spPr>
      </p:pic>
      <p:pic>
        <p:nvPicPr>
          <p:cNvPr id="9" name="Google Shape;445;p29"/>
          <p:cNvPicPr preferRelativeResize="0"/>
          <p:nvPr/>
        </p:nvPicPr>
        <p:blipFill rotWithShape="1">
          <a:blip r:embed="rId4">
            <a:alphaModFix/>
          </a:blip>
          <a:srcRect l="1942" t="2691" r="1942" b="4036"/>
          <a:stretch/>
        </p:blipFill>
        <p:spPr>
          <a:xfrm>
            <a:off x="6219730" y="851027"/>
            <a:ext cx="2860895" cy="20641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4"/>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26</a:t>
            </a:fld>
            <a:endParaRPr/>
          </a:p>
        </p:txBody>
      </p:sp>
      <p:sp>
        <p:nvSpPr>
          <p:cNvPr id="375" name="Google Shape;375;p2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76" name="Google Shape;376;p2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77" name="Google Shape;377;p2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78" name="Google Shape;378;p2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79" name="Google Shape;379;p2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80" name="Google Shape;380;p2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81" name="Google Shape;381;p2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382" name="Google Shape;382;p24"/>
          <p:cNvCxnSpPr/>
          <p:nvPr/>
        </p:nvCxnSpPr>
        <p:spPr>
          <a:xfrm>
            <a:off x="45720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383" name="Google Shape;383;p24"/>
          <p:cNvCxnSpPr/>
          <p:nvPr/>
        </p:nvCxnSpPr>
        <p:spPr>
          <a:xfrm>
            <a:off x="458787" y="4419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384" name="Google Shape;384;p24"/>
          <p:cNvSpPr txBox="1"/>
          <p:nvPr/>
        </p:nvSpPr>
        <p:spPr>
          <a:xfrm>
            <a:off x="495300" y="2759075"/>
            <a:ext cx="8077200" cy="155416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The Hamming distance between two words is the number of differences between corresponding bits.</a:t>
            </a:r>
            <a:endParaRPr/>
          </a:p>
        </p:txBody>
      </p:sp>
      <p:grpSp>
        <p:nvGrpSpPr>
          <p:cNvPr id="385" name="Google Shape;385;p24"/>
          <p:cNvGrpSpPr/>
          <p:nvPr/>
        </p:nvGrpSpPr>
        <p:grpSpPr>
          <a:xfrm>
            <a:off x="533400" y="2024062"/>
            <a:ext cx="1143000" cy="566737"/>
            <a:chOff x="1200" y="1248"/>
            <a:chExt cx="720" cy="357"/>
          </a:xfrm>
        </p:grpSpPr>
        <p:pic>
          <p:nvPicPr>
            <p:cNvPr id="386" name="Google Shape;386;p24"/>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387" name="Google Shape;387;p24"/>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38528" y="193109"/>
            <a:ext cx="7886700" cy="1325563"/>
          </a:xfrm>
        </p:spPr>
        <p:txBody>
          <a:bodyPr/>
          <a:lstStyle/>
          <a:p>
            <a:r>
              <a:rPr lang="en-US" dirty="0"/>
              <a:t>Hamming distance</a:t>
            </a:r>
          </a:p>
        </p:txBody>
      </p:sp>
      <p:sp>
        <p:nvSpPr>
          <p:cNvPr id="8" name="Text Placeholder 7"/>
          <p:cNvSpPr>
            <a:spLocks noGrp="1"/>
          </p:cNvSpPr>
          <p:nvPr>
            <p:ph type="body" idx="1"/>
          </p:nvPr>
        </p:nvSpPr>
        <p:spPr>
          <a:xfrm>
            <a:off x="483793" y="1345791"/>
            <a:ext cx="8307121" cy="4493694"/>
          </a:xfrm>
        </p:spPr>
        <p:txBody>
          <a:bodyPr/>
          <a:lstStyle/>
          <a:p>
            <a:r>
              <a:rPr lang="en-US" sz="2800" dirty="0"/>
              <a:t>The Hamming distance between two strings, a and b is denoted as d(</a:t>
            </a:r>
            <a:r>
              <a:rPr lang="en-US" sz="2800" dirty="0" err="1"/>
              <a:t>a,b</a:t>
            </a:r>
            <a:r>
              <a:rPr lang="en-US" sz="2800" dirty="0"/>
              <a:t>). It is used for error detection or error correction when data is transmitted over computer networks.</a:t>
            </a:r>
          </a:p>
          <a:p>
            <a:pPr lvl="1"/>
            <a:r>
              <a:rPr lang="en-US" sz="2000" dirty="0"/>
              <a:t>In order to calculate the Hamming distance between two strings, </a:t>
            </a:r>
            <a:r>
              <a:rPr lang="en-US" sz="2000" dirty="0" smtClean="0"/>
              <a:t>a and b, </a:t>
            </a:r>
            <a:r>
              <a:rPr lang="en-US" sz="2000" dirty="0"/>
              <a:t>we perform their XOR operation, (a⊕ b), and then count the total number of 1s in the resultant string.</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27</a:t>
            </a:fld>
            <a:endParaRPr/>
          </a:p>
        </p:txBody>
      </p:sp>
    </p:spTree>
    <p:extLst>
      <p:ext uri="{BB962C8B-B14F-4D97-AF65-F5344CB8AC3E}">
        <p14:creationId xmlns:p14="http://schemas.microsoft.com/office/powerpoint/2010/main" val="1486318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5"/>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28</a:t>
            </a:fld>
            <a:endParaRPr/>
          </a:p>
        </p:txBody>
      </p:sp>
      <p:sp>
        <p:nvSpPr>
          <p:cNvPr id="394" name="Google Shape;394;p2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95" name="Google Shape;395;p2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96" name="Google Shape;396;p2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97" name="Google Shape;397;p2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98" name="Google Shape;398;p2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99" name="Google Shape;399;p2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00" name="Google Shape;400;p2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01" name="Google Shape;401;p25"/>
          <p:cNvSpPr txBox="1"/>
          <p:nvPr/>
        </p:nvSpPr>
        <p:spPr>
          <a:xfrm>
            <a:off x="228600" y="1143000"/>
            <a:ext cx="8686800" cy="2227262"/>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Let us find the Hamming distance between two pairs of words.</a:t>
            </a:r>
            <a:endParaRPr/>
          </a:p>
          <a:p>
            <a:pPr marL="0" marR="0" lvl="0" indent="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1</a:t>
            </a:r>
            <a:r>
              <a:rPr lang="en-US" sz="2800" b="1" i="1" u="none">
                <a:solidFill>
                  <a:schemeClr val="dk1"/>
                </a:solidFill>
                <a:latin typeface="Times New Roman"/>
                <a:ea typeface="Times New Roman"/>
                <a:cs typeface="Times New Roman"/>
                <a:sym typeface="Times New Roman"/>
              </a:rPr>
              <a:t>. The Hamming distance d(000, 011) is 2 because </a:t>
            </a:r>
            <a:br>
              <a:rPr lang="en-US" sz="2800" b="1" i="1" u="none">
                <a:solidFill>
                  <a:schemeClr val="dk1"/>
                </a:solidFill>
                <a:latin typeface="Times New Roman"/>
                <a:ea typeface="Times New Roman"/>
                <a:cs typeface="Times New Roman"/>
                <a:sym typeface="Times New Roman"/>
              </a:rPr>
            </a:br>
            <a:r>
              <a:rPr lang="en-US" sz="2800" b="1" i="1" u="none">
                <a:solidFill>
                  <a:schemeClr val="dk1"/>
                </a:solidFill>
                <a:latin typeface="Times New Roman"/>
                <a:ea typeface="Times New Roman"/>
                <a:cs typeface="Times New Roman"/>
                <a:sym typeface="Times New Roman"/>
              </a:rPr>
              <a:t>    </a:t>
            </a:r>
            <a:endParaRPr/>
          </a:p>
        </p:txBody>
      </p:sp>
      <p:sp>
        <p:nvSpPr>
          <p:cNvPr id="402" name="Google Shape;402;p25"/>
          <p:cNvSpPr txBox="1"/>
          <p:nvPr/>
        </p:nvSpPr>
        <p:spPr>
          <a:xfrm>
            <a:off x="1143000" y="0"/>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a:solidFill>
                  <a:schemeClr val="hlink"/>
                </a:solidFill>
                <a:latin typeface="Times New Roman"/>
                <a:ea typeface="Times New Roman"/>
                <a:cs typeface="Times New Roman"/>
                <a:sym typeface="Times New Roman"/>
              </a:rPr>
              <a:t>Example 10.4</a:t>
            </a:r>
            <a:endParaRPr/>
          </a:p>
        </p:txBody>
      </p:sp>
      <p:sp>
        <p:nvSpPr>
          <p:cNvPr id="403" name="Google Shape;403;p25"/>
          <p:cNvSpPr txBox="1"/>
          <p:nvPr/>
        </p:nvSpPr>
        <p:spPr>
          <a:xfrm>
            <a:off x="304800" y="4114800"/>
            <a:ext cx="8686800" cy="519112"/>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2.</a:t>
            </a:r>
            <a:r>
              <a:rPr lang="en-US" sz="2800" b="1" i="1" u="none">
                <a:solidFill>
                  <a:schemeClr val="dk1"/>
                </a:solidFill>
                <a:latin typeface="Times New Roman"/>
                <a:ea typeface="Times New Roman"/>
                <a:cs typeface="Times New Roman"/>
                <a:sym typeface="Times New Roman"/>
              </a:rPr>
              <a:t> The Hamming distance d(10101, 11110) is 3 because</a:t>
            </a:r>
            <a:endParaRPr/>
          </a:p>
        </p:txBody>
      </p:sp>
      <p:pic>
        <p:nvPicPr>
          <p:cNvPr id="404" name="Google Shape;404;p25"/>
          <p:cNvPicPr preferRelativeResize="0"/>
          <p:nvPr/>
        </p:nvPicPr>
        <p:blipFill rotWithShape="1">
          <a:blip r:embed="rId3">
            <a:alphaModFix/>
          </a:blip>
          <a:srcRect/>
          <a:stretch/>
        </p:blipFill>
        <p:spPr>
          <a:xfrm>
            <a:off x="3189287" y="3257550"/>
            <a:ext cx="2906712" cy="341312"/>
          </a:xfrm>
          <a:prstGeom prst="rect">
            <a:avLst/>
          </a:prstGeom>
          <a:noFill/>
          <a:ln w="57150" cap="flat" cmpd="thickThin">
            <a:solidFill>
              <a:schemeClr val="folHlink"/>
            </a:solidFill>
            <a:prstDash val="solid"/>
            <a:miter lim="800000"/>
            <a:headEnd type="none" w="sm" len="sm"/>
            <a:tailEnd type="none" w="sm" len="sm"/>
          </a:ln>
        </p:spPr>
      </p:pic>
      <p:pic>
        <p:nvPicPr>
          <p:cNvPr id="405" name="Google Shape;405;p25"/>
          <p:cNvPicPr preferRelativeResize="0"/>
          <p:nvPr/>
        </p:nvPicPr>
        <p:blipFill rotWithShape="1">
          <a:blip r:embed="rId4">
            <a:alphaModFix/>
          </a:blip>
          <a:srcRect/>
          <a:stretch/>
        </p:blipFill>
        <p:spPr>
          <a:xfrm>
            <a:off x="2667000" y="5027612"/>
            <a:ext cx="3811587" cy="307975"/>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Minimum Hamming Distance</a:t>
            </a:r>
            <a:br>
              <a:rPr lang="en-US" dirty="0"/>
            </a:br>
            <a:endParaRPr lang="en-US" dirty="0"/>
          </a:p>
        </p:txBody>
      </p:sp>
      <p:sp>
        <p:nvSpPr>
          <p:cNvPr id="4" name="Text Placeholder 3"/>
          <p:cNvSpPr>
            <a:spLocks noGrp="1"/>
          </p:cNvSpPr>
          <p:nvPr>
            <p:ph type="body" idx="1"/>
          </p:nvPr>
        </p:nvSpPr>
        <p:spPr/>
        <p:txBody>
          <a:bodyPr/>
          <a:lstStyle/>
          <a:p>
            <a:r>
              <a:rPr lang="en-US" dirty="0" smtClean="0"/>
              <a:t>In </a:t>
            </a:r>
            <a:r>
              <a:rPr lang="en-US" dirty="0"/>
              <a:t>a set of strings of equal lengths, the minimum Hamming distance is the smallest Hamming distance between all possible pairs of strings in that set</a:t>
            </a:r>
            <a:r>
              <a:rPr lang="en-US" dirty="0" smtClean="0"/>
              <a:t>.</a:t>
            </a:r>
          </a:p>
          <a:p>
            <a:r>
              <a:rPr lang="en-US" dirty="0" smtClean="0"/>
              <a:t>The number of error bits a coding scheme can detect with a minimum hamming distance of d is d-1.</a:t>
            </a:r>
            <a:endParaRPr lang="en-US" dirty="0"/>
          </a:p>
          <a:p>
            <a:endParaRPr lang="en-US"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29</a:t>
            </a:fld>
            <a:endParaRPr/>
          </a:p>
        </p:txBody>
      </p:sp>
    </p:spTree>
    <p:extLst>
      <p:ext uri="{BB962C8B-B14F-4D97-AF65-F5344CB8AC3E}">
        <p14:creationId xmlns:p14="http://schemas.microsoft.com/office/powerpoint/2010/main" val="288705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3</a:t>
            </a:fld>
            <a:endParaRPr/>
          </a:p>
        </p:txBody>
      </p:sp>
      <p:sp>
        <p:nvSpPr>
          <p:cNvPr id="91" name="Google Shape;91;p3"/>
          <p:cNvSpPr txBox="1"/>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2" name="Google Shape;92;p3"/>
          <p:cNvSpPr txBox="1"/>
          <p:nvPr/>
        </p:nvSpPr>
        <p:spPr>
          <a:xfrm>
            <a:off x="228600" y="406400"/>
            <a:ext cx="448786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a:solidFill>
                  <a:schemeClr val="dk1"/>
                </a:solidFill>
                <a:latin typeface="Times"/>
                <a:ea typeface="Times"/>
                <a:cs typeface="Times"/>
                <a:sym typeface="Times"/>
              </a:rPr>
              <a:t>10-1   INTRODUCTION</a:t>
            </a:r>
            <a:endParaRPr/>
          </a:p>
        </p:txBody>
      </p:sp>
      <p:sp>
        <p:nvSpPr>
          <p:cNvPr id="93" name="Google Shape;93;p3"/>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4" name="Google Shape;94;p3"/>
          <p:cNvSpPr txBox="1"/>
          <p:nvPr/>
        </p:nvSpPr>
        <p:spPr>
          <a:xfrm>
            <a:off x="304800" y="1600200"/>
            <a:ext cx="8229600" cy="94615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Let us first discuss some issues related, directly or indirectly, to error detection and correction.</a:t>
            </a:r>
            <a:endParaRPr/>
          </a:p>
        </p:txBody>
      </p:sp>
      <p:sp>
        <p:nvSpPr>
          <p:cNvPr id="95" name="Google Shape;95;p3"/>
          <p:cNvSpPr txBox="1"/>
          <p:nvPr/>
        </p:nvSpPr>
        <p:spPr>
          <a:xfrm>
            <a:off x="152400" y="3371850"/>
            <a:ext cx="8382000" cy="22828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a:solidFill>
                  <a:srgbClr val="0033CC"/>
                </a:solidFill>
                <a:latin typeface="Times New Roman"/>
                <a:ea typeface="Times New Roman"/>
                <a:cs typeface="Times New Roman"/>
                <a:sym typeface="Times New Roman"/>
              </a:rPr>
              <a:t>Types of Errors</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Redundancy</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Detection Versus Correction</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Forward Error Correction Versus Retransmission</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Coding</a:t>
            </a:r>
            <a:endParaRPr/>
          </a:p>
          <a:p>
            <a:pPr marL="0" marR="0" lvl="0" indent="0" algn="l" rtl="0">
              <a:lnSpc>
                <a:spcPct val="100000"/>
              </a:lnSpc>
              <a:spcBef>
                <a:spcPts val="0"/>
              </a:spcBef>
              <a:spcAft>
                <a:spcPts val="0"/>
              </a:spcAft>
              <a:buClr>
                <a:srgbClr val="0033CC"/>
              </a:buClr>
              <a:buSzPts val="2400"/>
              <a:buFont typeface="Times New Roman"/>
              <a:buNone/>
            </a:pPr>
            <a:r>
              <a:rPr lang="en-US" sz="2400" b="1" i="0" u="none">
                <a:solidFill>
                  <a:srgbClr val="0033CC"/>
                </a:solidFill>
                <a:latin typeface="Times New Roman"/>
                <a:ea typeface="Times New Roman"/>
                <a:cs typeface="Times New Roman"/>
                <a:sym typeface="Times New Roman"/>
              </a:rPr>
              <a:t>Modular Arithmetic</a:t>
            </a:r>
            <a:endParaRPr/>
          </a:p>
        </p:txBody>
      </p:sp>
      <p:sp>
        <p:nvSpPr>
          <p:cNvPr id="96" name="Google Shape;96;p3"/>
          <p:cNvSpPr txBox="1"/>
          <p:nvPr/>
        </p:nvSpPr>
        <p:spPr>
          <a:xfrm>
            <a:off x="165100" y="28956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6"/>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30</a:t>
            </a:fld>
            <a:endParaRPr/>
          </a:p>
        </p:txBody>
      </p:sp>
      <p:sp>
        <p:nvSpPr>
          <p:cNvPr id="412" name="Google Shape;412;p2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3" name="Google Shape;413;p2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4" name="Google Shape;414;p2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5" name="Google Shape;415;p2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6" name="Google Shape;416;p2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7" name="Google Shape;417;p2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8" name="Google Shape;418;p2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419" name="Google Shape;419;p26"/>
          <p:cNvCxnSpPr/>
          <p:nvPr/>
        </p:nvCxnSpPr>
        <p:spPr>
          <a:xfrm>
            <a:off x="45720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420" name="Google Shape;420;p26"/>
          <p:cNvCxnSpPr/>
          <p:nvPr/>
        </p:nvCxnSpPr>
        <p:spPr>
          <a:xfrm>
            <a:off x="458787" y="4419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421" name="Google Shape;421;p26"/>
          <p:cNvSpPr txBox="1"/>
          <p:nvPr/>
        </p:nvSpPr>
        <p:spPr>
          <a:xfrm>
            <a:off x="495300" y="2759075"/>
            <a:ext cx="8077200" cy="155416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The minimum Hamming distance is the smallest Hamming distance between</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 all possible pairs in a set of words.</a:t>
            </a:r>
            <a:endParaRPr/>
          </a:p>
        </p:txBody>
      </p:sp>
      <p:grpSp>
        <p:nvGrpSpPr>
          <p:cNvPr id="422" name="Google Shape;422;p26"/>
          <p:cNvGrpSpPr/>
          <p:nvPr/>
        </p:nvGrpSpPr>
        <p:grpSpPr>
          <a:xfrm>
            <a:off x="533400" y="2024062"/>
            <a:ext cx="1143000" cy="566737"/>
            <a:chOff x="1200" y="1248"/>
            <a:chExt cx="720" cy="357"/>
          </a:xfrm>
        </p:grpSpPr>
        <p:pic>
          <p:nvPicPr>
            <p:cNvPr id="423" name="Google Shape;423;p26"/>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424" name="Google Shape;424;p26"/>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8"/>
          <p:cNvSpPr txBox="1">
            <a:spLocks noGrp="1"/>
          </p:cNvSpPr>
          <p:nvPr>
            <p:ph type="body" idx="1"/>
          </p:nvPr>
        </p:nvSpPr>
        <p:spPr>
          <a:xfrm>
            <a:off x="1278046" y="2813364"/>
            <a:ext cx="6263489" cy="357838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920"/>
              <a:buFont typeface="Noto Sans Symbols"/>
              <a:buChar char="■"/>
            </a:pPr>
            <a:r>
              <a:rPr lang="en-US" sz="2400" b="0" i="0" u="none" dirty="0">
                <a:solidFill>
                  <a:schemeClr val="dk1"/>
                </a:solidFill>
                <a:sym typeface="Tahoma"/>
              </a:rPr>
              <a:t>There are four different </a:t>
            </a:r>
            <a:r>
              <a:rPr lang="en-US" sz="2400" b="0" i="0" u="none" dirty="0" err="1">
                <a:solidFill>
                  <a:schemeClr val="dk1"/>
                </a:solidFill>
                <a:sym typeface="Tahoma"/>
              </a:rPr>
              <a:t>codewords</a:t>
            </a:r>
            <a:r>
              <a:rPr lang="en-US" sz="2400" b="0" i="0" u="none" dirty="0">
                <a:solidFill>
                  <a:schemeClr val="dk1"/>
                </a:solidFill>
                <a:sym typeface="Tahoma"/>
              </a:rPr>
              <a:t> which can have 6 possible pairs</a:t>
            </a:r>
            <a:endParaRPr sz="2400" dirty="0"/>
          </a:p>
          <a:p>
            <a:pPr marL="342900" marR="0" lvl="0" indent="-342900" algn="l" rtl="0">
              <a:lnSpc>
                <a:spcPct val="100000"/>
              </a:lnSpc>
              <a:spcBef>
                <a:spcPts val="640"/>
              </a:spcBef>
              <a:spcAft>
                <a:spcPts val="0"/>
              </a:spcAft>
              <a:buClr>
                <a:schemeClr val="folHlink"/>
              </a:buClr>
              <a:buSzPts val="1920"/>
              <a:buFont typeface="Noto Sans Symbols"/>
              <a:buChar char="■"/>
            </a:pPr>
            <a:r>
              <a:rPr lang="en-US" sz="2400" b="0" i="0" u="none" dirty="0">
                <a:solidFill>
                  <a:schemeClr val="dk1"/>
                </a:solidFill>
                <a:sym typeface="Tahoma"/>
              </a:rPr>
              <a:t>(000, 011) </a:t>
            </a:r>
            <a:endParaRPr sz="2400" dirty="0"/>
          </a:p>
          <a:p>
            <a:pPr marL="342900" marR="0" lvl="0" indent="-342900" algn="l" rtl="0">
              <a:lnSpc>
                <a:spcPct val="100000"/>
              </a:lnSpc>
              <a:spcBef>
                <a:spcPts val="640"/>
              </a:spcBef>
              <a:spcAft>
                <a:spcPts val="0"/>
              </a:spcAft>
              <a:buClr>
                <a:schemeClr val="folHlink"/>
              </a:buClr>
              <a:buSzPts val="1920"/>
              <a:buFont typeface="Noto Sans Symbols"/>
              <a:buChar char="■"/>
            </a:pPr>
            <a:r>
              <a:rPr lang="en-US" sz="2400" b="0" i="0" u="none" dirty="0">
                <a:solidFill>
                  <a:schemeClr val="dk1"/>
                </a:solidFill>
                <a:sym typeface="Tahoma"/>
              </a:rPr>
              <a:t>(000, 101)</a:t>
            </a:r>
            <a:endParaRPr sz="2400" dirty="0"/>
          </a:p>
          <a:p>
            <a:pPr marL="342900" marR="0" lvl="0" indent="-342900" algn="l" rtl="0">
              <a:lnSpc>
                <a:spcPct val="100000"/>
              </a:lnSpc>
              <a:spcBef>
                <a:spcPts val="640"/>
              </a:spcBef>
              <a:spcAft>
                <a:spcPts val="0"/>
              </a:spcAft>
              <a:buClr>
                <a:schemeClr val="folHlink"/>
              </a:buClr>
              <a:buSzPts val="1920"/>
              <a:buFont typeface="Noto Sans Symbols"/>
              <a:buChar char="■"/>
            </a:pPr>
            <a:r>
              <a:rPr lang="en-US" sz="2400" b="0" i="0" u="none" dirty="0">
                <a:solidFill>
                  <a:schemeClr val="dk1"/>
                </a:solidFill>
                <a:sym typeface="Tahoma"/>
              </a:rPr>
              <a:t>(000, 110) </a:t>
            </a:r>
            <a:endParaRPr sz="2400" dirty="0"/>
          </a:p>
          <a:p>
            <a:pPr marL="342900" marR="0" lvl="0" indent="-342900" algn="l" rtl="0">
              <a:lnSpc>
                <a:spcPct val="100000"/>
              </a:lnSpc>
              <a:spcBef>
                <a:spcPts val="640"/>
              </a:spcBef>
              <a:spcAft>
                <a:spcPts val="0"/>
              </a:spcAft>
              <a:buClr>
                <a:schemeClr val="folHlink"/>
              </a:buClr>
              <a:buSzPts val="1920"/>
              <a:buFont typeface="Noto Sans Symbols"/>
              <a:buChar char="■"/>
            </a:pPr>
            <a:r>
              <a:rPr lang="en-US" sz="2400" b="0" i="0" u="none" dirty="0">
                <a:solidFill>
                  <a:schemeClr val="dk1"/>
                </a:solidFill>
                <a:sym typeface="Tahoma"/>
              </a:rPr>
              <a:t>(011, 101)</a:t>
            </a:r>
            <a:endParaRPr sz="2400" dirty="0"/>
          </a:p>
          <a:p>
            <a:pPr marL="342900" marR="0" lvl="0" indent="-342900" algn="l" rtl="0">
              <a:lnSpc>
                <a:spcPct val="100000"/>
              </a:lnSpc>
              <a:spcBef>
                <a:spcPts val="640"/>
              </a:spcBef>
              <a:spcAft>
                <a:spcPts val="0"/>
              </a:spcAft>
              <a:buClr>
                <a:schemeClr val="folHlink"/>
              </a:buClr>
              <a:buSzPts val="1920"/>
              <a:buFont typeface="Noto Sans Symbols"/>
              <a:buChar char="■"/>
            </a:pPr>
            <a:r>
              <a:rPr lang="en-US" sz="2400" b="0" i="0" u="none" dirty="0">
                <a:solidFill>
                  <a:schemeClr val="dk1"/>
                </a:solidFill>
                <a:sym typeface="Tahoma"/>
              </a:rPr>
              <a:t>(011, 110)</a:t>
            </a:r>
            <a:endParaRPr sz="2400" dirty="0"/>
          </a:p>
          <a:p>
            <a:pPr marL="342900" marR="0" lvl="0" indent="-342900" algn="l" rtl="0">
              <a:lnSpc>
                <a:spcPct val="100000"/>
              </a:lnSpc>
              <a:spcBef>
                <a:spcPts val="640"/>
              </a:spcBef>
              <a:spcAft>
                <a:spcPts val="0"/>
              </a:spcAft>
              <a:buClr>
                <a:schemeClr val="folHlink"/>
              </a:buClr>
              <a:buSzPts val="1920"/>
              <a:buFont typeface="Noto Sans Symbols"/>
              <a:buChar char="■"/>
            </a:pPr>
            <a:r>
              <a:rPr lang="en-US" sz="2400" b="0" i="0" u="none" dirty="0">
                <a:solidFill>
                  <a:schemeClr val="dk1"/>
                </a:solidFill>
                <a:sym typeface="Tahoma"/>
              </a:rPr>
              <a:t>(101.110)</a:t>
            </a:r>
            <a:endParaRPr sz="2400" dirty="0"/>
          </a:p>
          <a:p>
            <a:pPr marL="342900" marR="0" lvl="0" indent="-220980" algn="l" rtl="0">
              <a:spcBef>
                <a:spcPts val="640"/>
              </a:spcBef>
              <a:spcAft>
                <a:spcPts val="0"/>
              </a:spcAft>
              <a:buClr>
                <a:schemeClr val="folHlink"/>
              </a:buClr>
              <a:buSzPts val="1920"/>
              <a:buFont typeface="Noto Sans Symbols"/>
              <a:buNone/>
            </a:pPr>
            <a:endParaRPr sz="2400" b="0" i="0" u="none" dirty="0">
              <a:solidFill>
                <a:schemeClr val="dk1"/>
              </a:solidFill>
              <a:sym typeface="Tahoma"/>
            </a:endParaRPr>
          </a:p>
        </p:txBody>
      </p:sp>
      <p:sp>
        <p:nvSpPr>
          <p:cNvPr id="437" name="Google Shape;437;p28"/>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31</a:t>
            </a:fld>
            <a:endParaRPr/>
          </a:p>
        </p:txBody>
      </p:sp>
      <p:pic>
        <p:nvPicPr>
          <p:cNvPr id="4" name="Google Shape;430;p27"/>
          <p:cNvPicPr preferRelativeResize="0">
            <a:picLocks/>
          </p:cNvPicPr>
          <p:nvPr/>
        </p:nvPicPr>
        <p:blipFill rotWithShape="1">
          <a:blip r:embed="rId3">
            <a:alphaModFix/>
          </a:blip>
          <a:srcRect l="4819" t="13907" r="7647" b="33591"/>
          <a:stretch/>
        </p:blipFill>
        <p:spPr>
          <a:xfrm>
            <a:off x="1385180" y="452673"/>
            <a:ext cx="5413972" cy="243538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0"/>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32</a:t>
            </a:fld>
            <a:endParaRPr/>
          </a:p>
        </p:txBody>
      </p:sp>
      <p:sp>
        <p:nvSpPr>
          <p:cNvPr id="452" name="Google Shape;452;p30"/>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3" name="Google Shape;453;p3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4" name="Google Shape;454;p30"/>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5" name="Google Shape;455;p3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6" name="Google Shape;456;p3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7" name="Google Shape;457;p30"/>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8" name="Google Shape;458;p3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9" name="Google Shape;459;p30"/>
          <p:cNvSpPr txBox="1"/>
          <p:nvPr/>
        </p:nvSpPr>
        <p:spPr>
          <a:xfrm>
            <a:off x="228600" y="1143000"/>
            <a:ext cx="86868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Find the minimum Hamming distance of the coding scheme in Table 10.2.</a:t>
            </a:r>
            <a:endParaRPr/>
          </a:p>
        </p:txBody>
      </p:sp>
      <p:sp>
        <p:nvSpPr>
          <p:cNvPr id="460" name="Google Shape;460;p30"/>
          <p:cNvSpPr txBox="1"/>
          <p:nvPr/>
        </p:nvSpPr>
        <p:spPr>
          <a:xfrm>
            <a:off x="228600" y="2438400"/>
            <a:ext cx="8686800" cy="946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0" marR="0" lvl="0" indent="0" algn="l"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We first find all the Hamming distances.</a:t>
            </a:r>
            <a:endParaRPr/>
          </a:p>
        </p:txBody>
      </p:sp>
      <p:sp>
        <p:nvSpPr>
          <p:cNvPr id="461" name="Google Shape;461;p30"/>
          <p:cNvSpPr txBox="1"/>
          <p:nvPr/>
        </p:nvSpPr>
        <p:spPr>
          <a:xfrm>
            <a:off x="304800" y="4724400"/>
            <a:ext cx="8686800" cy="519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The d</a:t>
            </a:r>
            <a:r>
              <a:rPr lang="en-US" sz="2800" b="1" i="1" u="none" baseline="-25000">
                <a:solidFill>
                  <a:schemeClr val="dk1"/>
                </a:solidFill>
                <a:latin typeface="Times New Roman"/>
                <a:ea typeface="Times New Roman"/>
                <a:cs typeface="Times New Roman"/>
                <a:sym typeface="Times New Roman"/>
              </a:rPr>
              <a:t>min</a:t>
            </a:r>
            <a:r>
              <a:rPr lang="en-US" sz="2800" b="1" i="1" u="none">
                <a:solidFill>
                  <a:schemeClr val="dk1"/>
                </a:solidFill>
                <a:latin typeface="Times New Roman"/>
                <a:ea typeface="Times New Roman"/>
                <a:cs typeface="Times New Roman"/>
                <a:sym typeface="Times New Roman"/>
              </a:rPr>
              <a:t> in this case is 3.</a:t>
            </a:r>
            <a:endParaRPr/>
          </a:p>
        </p:txBody>
      </p:sp>
      <p:sp>
        <p:nvSpPr>
          <p:cNvPr id="462" name="Google Shape;462;p30"/>
          <p:cNvSpPr txBox="1"/>
          <p:nvPr/>
        </p:nvSpPr>
        <p:spPr>
          <a:xfrm>
            <a:off x="1143000" y="0"/>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a:solidFill>
                  <a:schemeClr val="hlink"/>
                </a:solidFill>
                <a:latin typeface="Times New Roman"/>
                <a:ea typeface="Times New Roman"/>
                <a:cs typeface="Times New Roman"/>
                <a:sym typeface="Times New Roman"/>
              </a:rPr>
              <a:t>Example 10.6</a:t>
            </a:r>
            <a:endParaRPr/>
          </a:p>
        </p:txBody>
      </p:sp>
      <p:pic>
        <p:nvPicPr>
          <p:cNvPr id="463" name="Google Shape;463;p30"/>
          <p:cNvPicPr preferRelativeResize="0"/>
          <p:nvPr/>
        </p:nvPicPr>
        <p:blipFill rotWithShape="1">
          <a:blip r:embed="rId3">
            <a:alphaModFix/>
          </a:blip>
          <a:srcRect/>
          <a:stretch/>
        </p:blipFill>
        <p:spPr>
          <a:xfrm>
            <a:off x="598487" y="3771900"/>
            <a:ext cx="7945437" cy="647700"/>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4"/>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33</a:t>
            </a:fld>
            <a:endParaRPr/>
          </a:p>
        </p:txBody>
      </p:sp>
      <p:sp>
        <p:nvSpPr>
          <p:cNvPr id="524" name="Google Shape;524;p34"/>
          <p:cNvSpPr txBox="1"/>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25" name="Google Shape;525;p34"/>
          <p:cNvSpPr txBox="1"/>
          <p:nvPr/>
        </p:nvSpPr>
        <p:spPr>
          <a:xfrm>
            <a:off x="228600" y="406400"/>
            <a:ext cx="434022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a:solidFill>
                  <a:schemeClr val="dk1"/>
                </a:solidFill>
                <a:latin typeface="Times"/>
                <a:ea typeface="Times"/>
                <a:cs typeface="Times"/>
                <a:sym typeface="Times"/>
              </a:rPr>
              <a:t>10-4   CYCLIC CODES</a:t>
            </a:r>
            <a:endParaRPr/>
          </a:p>
        </p:txBody>
      </p:sp>
      <p:sp>
        <p:nvSpPr>
          <p:cNvPr id="526" name="Google Shape;526;p34"/>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27" name="Google Shape;527;p34"/>
          <p:cNvSpPr txBox="1"/>
          <p:nvPr/>
        </p:nvSpPr>
        <p:spPr>
          <a:xfrm>
            <a:off x="304800" y="1476375"/>
            <a:ext cx="8229600" cy="180022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Cyclic codes</a:t>
            </a:r>
            <a:r>
              <a:rPr lang="en-US" sz="2800" b="1" i="1" u="none">
                <a:solidFill>
                  <a:schemeClr val="dk1"/>
                </a:solidFill>
                <a:latin typeface="Times New Roman"/>
                <a:ea typeface="Times New Roman"/>
                <a:cs typeface="Times New Roman"/>
                <a:sym typeface="Times New Roman"/>
              </a:rPr>
              <a:t> are special linear block codes with one extra property. In a cyclic code, if a codeword is cyclically shifted (rotated), the result is another codeword.</a:t>
            </a:r>
            <a:endParaRPr/>
          </a:p>
        </p:txBody>
      </p:sp>
      <p:sp>
        <p:nvSpPr>
          <p:cNvPr id="528" name="Google Shape;528;p34"/>
          <p:cNvSpPr txBox="1"/>
          <p:nvPr/>
        </p:nvSpPr>
        <p:spPr>
          <a:xfrm>
            <a:off x="304800" y="3981450"/>
            <a:ext cx="6705600" cy="22828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a:solidFill>
                  <a:srgbClr val="0033CC"/>
                </a:solidFill>
                <a:latin typeface="Times New Roman"/>
                <a:ea typeface="Times New Roman"/>
                <a:cs typeface="Times New Roman"/>
                <a:sym typeface="Times New Roman"/>
              </a:rPr>
              <a:t>Cyclic Redundancy Check</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Hardware Implementation</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Polynomials</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Cyclic Code Analysis</a:t>
            </a:r>
            <a:endParaRPr/>
          </a:p>
          <a:p>
            <a:pPr marL="0" marR="0" lvl="0" indent="0" algn="l" rtl="0">
              <a:lnSpc>
                <a:spcPct val="100000"/>
              </a:lnSpc>
              <a:spcBef>
                <a:spcPts val="0"/>
              </a:spcBef>
              <a:spcAft>
                <a:spcPts val="0"/>
              </a:spcAft>
              <a:buClr>
                <a:srgbClr val="0033CC"/>
              </a:buClr>
              <a:buSzPts val="2400"/>
              <a:buFont typeface="Times New Roman"/>
              <a:buNone/>
            </a:pPr>
            <a:r>
              <a:rPr lang="en-US" sz="2400" b="1" i="0" u="none">
                <a:solidFill>
                  <a:srgbClr val="0033CC"/>
                </a:solidFill>
                <a:latin typeface="Times New Roman"/>
                <a:ea typeface="Times New Roman"/>
                <a:cs typeface="Times New Roman"/>
                <a:sym typeface="Times New Roman"/>
              </a:rPr>
              <a:t>Advantages of Cyclic Codes</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Other Cyclic Codes</a:t>
            </a:r>
            <a:endParaRPr/>
          </a:p>
        </p:txBody>
      </p:sp>
      <p:sp>
        <p:nvSpPr>
          <p:cNvPr id="529" name="Google Shape;529;p34"/>
          <p:cNvSpPr txBox="1"/>
          <p:nvPr/>
        </p:nvSpPr>
        <p:spPr>
          <a:xfrm>
            <a:off x="317500" y="35052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5"/>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34</a:t>
            </a:fld>
            <a:endParaRPr/>
          </a:p>
        </p:txBody>
      </p:sp>
      <p:sp>
        <p:nvSpPr>
          <p:cNvPr id="536" name="Google Shape;536;p35"/>
          <p:cNvSpPr txBox="1"/>
          <p:nvPr/>
        </p:nvSpPr>
        <p:spPr>
          <a:xfrm>
            <a:off x="533400" y="685800"/>
            <a:ext cx="42735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Table 10.6  </a:t>
            </a:r>
            <a:r>
              <a:rPr lang="en-US" sz="2000" b="1" i="1" u="none">
                <a:solidFill>
                  <a:schemeClr val="dk1"/>
                </a:solidFill>
                <a:latin typeface="Times New Roman"/>
                <a:ea typeface="Times New Roman"/>
                <a:cs typeface="Times New Roman"/>
                <a:sym typeface="Times New Roman"/>
              </a:rPr>
              <a:t>A CRC code with C(7, 4)</a:t>
            </a:r>
            <a:endParaRPr/>
          </a:p>
        </p:txBody>
      </p:sp>
      <p:pic>
        <p:nvPicPr>
          <p:cNvPr id="537" name="Google Shape;537;p35"/>
          <p:cNvPicPr preferRelativeResize="0"/>
          <p:nvPr/>
        </p:nvPicPr>
        <p:blipFill rotWithShape="1">
          <a:blip r:embed="rId3">
            <a:alphaModFix/>
          </a:blip>
          <a:srcRect/>
          <a:stretch/>
        </p:blipFill>
        <p:spPr>
          <a:xfrm>
            <a:off x="328612" y="1201737"/>
            <a:ext cx="8739187" cy="428466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pic>
        <p:nvPicPr>
          <p:cNvPr id="542" name="Google Shape;542;p36"/>
          <p:cNvPicPr preferRelativeResize="0">
            <a:picLocks noGrp="1"/>
          </p:cNvPicPr>
          <p:nvPr>
            <p:ph type="body" idx="1"/>
          </p:nvPr>
        </p:nvPicPr>
        <p:blipFill rotWithShape="1">
          <a:blip r:embed="rId3">
            <a:alphaModFix/>
          </a:blip>
          <a:srcRect/>
          <a:stretch/>
        </p:blipFill>
        <p:spPr>
          <a:xfrm>
            <a:off x="-76200" y="596900"/>
            <a:ext cx="8955087" cy="5664200"/>
          </a:xfrm>
          <a:prstGeom prst="rect">
            <a:avLst/>
          </a:prstGeom>
          <a:noFill/>
          <a:ln>
            <a:noFill/>
          </a:ln>
        </p:spPr>
      </p:pic>
      <p:sp>
        <p:nvSpPr>
          <p:cNvPr id="543" name="Google Shape;543;p36"/>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7"/>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4400">
              <a:solidFill>
                <a:schemeClr val="dk2"/>
              </a:solidFill>
              <a:latin typeface="Tahoma"/>
              <a:ea typeface="Tahoma"/>
              <a:cs typeface="Tahoma"/>
              <a:sym typeface="Tahoma"/>
            </a:endParaRPr>
          </a:p>
        </p:txBody>
      </p:sp>
      <p:pic>
        <p:nvPicPr>
          <p:cNvPr id="549" name="Google Shape;549;p37"/>
          <p:cNvPicPr preferRelativeResize="0">
            <a:picLocks noGrp="1"/>
          </p:cNvPicPr>
          <p:nvPr>
            <p:ph type="body" idx="1"/>
          </p:nvPr>
        </p:nvPicPr>
        <p:blipFill rotWithShape="1">
          <a:blip r:embed="rId3">
            <a:alphaModFix/>
          </a:blip>
          <a:srcRect/>
          <a:stretch/>
        </p:blipFill>
        <p:spPr>
          <a:xfrm>
            <a:off x="0" y="1447800"/>
            <a:ext cx="9086850" cy="4800600"/>
          </a:xfrm>
          <a:prstGeom prst="rect">
            <a:avLst/>
          </a:prstGeom>
          <a:noFill/>
          <a:ln>
            <a:noFill/>
          </a:ln>
        </p:spPr>
      </p:pic>
      <p:sp>
        <p:nvSpPr>
          <p:cNvPr id="550" name="Google Shape;550;p37"/>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8"/>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37</a:t>
            </a:fld>
            <a:endParaRPr/>
          </a:p>
        </p:txBody>
      </p:sp>
      <p:cxnSp>
        <p:nvCxnSpPr>
          <p:cNvPr id="557" name="Google Shape;557;p38"/>
          <p:cNvCxnSpPr/>
          <p:nvPr/>
        </p:nvCxnSpPr>
        <p:spPr>
          <a:xfrm>
            <a:off x="152400" y="762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58" name="Google Shape;558;p38"/>
          <p:cNvCxnSpPr/>
          <p:nvPr/>
        </p:nvCxnSpPr>
        <p:spPr>
          <a:xfrm>
            <a:off x="152400" y="9144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59" name="Google Shape;559;p38"/>
          <p:cNvSpPr txBox="1"/>
          <p:nvPr/>
        </p:nvSpPr>
        <p:spPr>
          <a:xfrm>
            <a:off x="304800" y="304800"/>
            <a:ext cx="45767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10.15  </a:t>
            </a:r>
            <a:r>
              <a:rPr lang="en-US" sz="2000" b="1" i="1" u="none">
                <a:solidFill>
                  <a:schemeClr val="dk1"/>
                </a:solidFill>
                <a:latin typeface="Times New Roman"/>
                <a:ea typeface="Times New Roman"/>
                <a:cs typeface="Times New Roman"/>
                <a:sym typeface="Times New Roman"/>
              </a:rPr>
              <a:t>Division in CRC encoder</a:t>
            </a:r>
            <a:endParaRPr/>
          </a:p>
        </p:txBody>
      </p:sp>
      <p:cxnSp>
        <p:nvCxnSpPr>
          <p:cNvPr id="560" name="Google Shape;560;p38"/>
          <p:cNvCxnSpPr/>
          <p:nvPr/>
        </p:nvCxnSpPr>
        <p:spPr>
          <a:xfrm>
            <a:off x="152400" y="63246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61" name="Google Shape;561;p38"/>
          <p:cNvPicPr preferRelativeResize="0"/>
          <p:nvPr/>
        </p:nvPicPr>
        <p:blipFill rotWithShape="1">
          <a:blip r:embed="rId3">
            <a:alphaModFix/>
          </a:blip>
          <a:srcRect/>
          <a:stretch/>
        </p:blipFill>
        <p:spPr>
          <a:xfrm>
            <a:off x="1698625" y="1000125"/>
            <a:ext cx="4854575" cy="5019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9"/>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38</a:t>
            </a:fld>
            <a:endParaRPr/>
          </a:p>
        </p:txBody>
      </p:sp>
      <p:cxnSp>
        <p:nvCxnSpPr>
          <p:cNvPr id="568" name="Google Shape;568;p3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69" name="Google Shape;569;p3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70" name="Google Shape;570;p39"/>
          <p:cNvSpPr txBox="1"/>
          <p:nvPr/>
        </p:nvSpPr>
        <p:spPr>
          <a:xfrm>
            <a:off x="304800" y="762000"/>
            <a:ext cx="63658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10.16  </a:t>
            </a:r>
            <a:r>
              <a:rPr lang="en-US" sz="2000" b="1" i="1" u="none">
                <a:solidFill>
                  <a:schemeClr val="dk1"/>
                </a:solidFill>
                <a:latin typeface="Times New Roman"/>
                <a:ea typeface="Times New Roman"/>
                <a:cs typeface="Times New Roman"/>
                <a:sym typeface="Times New Roman"/>
              </a:rPr>
              <a:t>Division in the CRC decoder for two cases</a:t>
            </a:r>
            <a:endParaRPr/>
          </a:p>
        </p:txBody>
      </p:sp>
      <p:cxnSp>
        <p:nvCxnSpPr>
          <p:cNvPr id="571" name="Google Shape;571;p3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72" name="Google Shape;572;p39"/>
          <p:cNvPicPr preferRelativeResize="0"/>
          <p:nvPr/>
        </p:nvPicPr>
        <p:blipFill rotWithShape="1">
          <a:blip r:embed="rId3">
            <a:alphaModFix/>
          </a:blip>
          <a:srcRect/>
          <a:stretch/>
        </p:blipFill>
        <p:spPr>
          <a:xfrm>
            <a:off x="493712" y="1550987"/>
            <a:ext cx="7659687" cy="454501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Cyclic Redundancy Check</a:t>
            </a:r>
            <a:endParaRPr lang="en-US" dirty="0"/>
          </a:p>
        </p:txBody>
      </p:sp>
      <p:sp>
        <p:nvSpPr>
          <p:cNvPr id="4" name="Text Placeholder 3"/>
          <p:cNvSpPr>
            <a:spLocks noGrp="1"/>
          </p:cNvSpPr>
          <p:nvPr>
            <p:ph type="body" idx="1"/>
          </p:nvPr>
        </p:nvSpPr>
        <p:spPr>
          <a:xfrm>
            <a:off x="411366" y="1608342"/>
            <a:ext cx="8279960" cy="4285464"/>
          </a:xfrm>
        </p:spPr>
        <p:txBody>
          <a:bodyPr/>
          <a:lstStyle/>
          <a:p>
            <a:r>
              <a:rPr lang="en-US" sz="2800" dirty="0"/>
              <a:t>We can create cyclic codes to correct errors. We discuss a subset of cyclic codes called the </a:t>
            </a:r>
            <a:r>
              <a:rPr lang="en-US" sz="2800" dirty="0">
                <a:solidFill>
                  <a:srgbClr val="0070C0"/>
                </a:solidFill>
              </a:rPr>
              <a:t>cyclic redundancy check</a:t>
            </a:r>
            <a:r>
              <a:rPr lang="en-US" sz="2800" dirty="0"/>
              <a:t> (CRC), which is used in </a:t>
            </a:r>
            <a:r>
              <a:rPr lang="en-US" sz="2800" dirty="0" smtClean="0"/>
              <a:t>networks such </a:t>
            </a:r>
            <a:r>
              <a:rPr lang="en-US" sz="2800" dirty="0"/>
              <a:t>as LANs and WANs</a:t>
            </a:r>
            <a:r>
              <a:rPr lang="en-US" sz="2800" dirty="0" smtClean="0"/>
              <a:t>.</a:t>
            </a:r>
          </a:p>
          <a:p>
            <a:r>
              <a:rPr lang="en-US" sz="2800" dirty="0" smtClean="0"/>
              <a:t>Can detect all odd errors single bit and burst error of length equal to polynomial degree.</a:t>
            </a:r>
            <a:endParaRPr lang="en-US" sz="28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39</a:t>
            </a:fld>
            <a:endParaRPr/>
          </a:p>
        </p:txBody>
      </p:sp>
    </p:spTree>
    <p:extLst>
      <p:ext uri="{BB962C8B-B14F-4D97-AF65-F5344CB8AC3E}">
        <p14:creationId xmlns:p14="http://schemas.microsoft.com/office/powerpoint/2010/main" val="98588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4</a:t>
            </a:fld>
            <a:endParaRPr/>
          </a:p>
        </p:txBody>
      </p:sp>
      <p:sp>
        <p:nvSpPr>
          <p:cNvPr id="103" name="Google Shape;103;p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4" name="Google Shape;104;p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5" name="Google Shape;105;p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6" name="Google Shape;106;p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7" name="Google Shape;107;p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8" name="Google Shape;108;p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9" name="Google Shape;109;p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110" name="Google Shape;110;p4"/>
          <p:cNvCxnSpPr/>
          <p:nvPr/>
        </p:nvCxnSpPr>
        <p:spPr>
          <a:xfrm>
            <a:off x="45720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111" name="Google Shape;111;p4"/>
          <p:cNvCxnSpPr/>
          <p:nvPr/>
        </p:nvCxnSpPr>
        <p:spPr>
          <a:xfrm>
            <a:off x="458787" y="38862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112" name="Google Shape;112;p4"/>
          <p:cNvSpPr txBox="1"/>
          <p:nvPr/>
        </p:nvSpPr>
        <p:spPr>
          <a:xfrm>
            <a:off x="495300" y="27590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In a single-bit error, only 1 bit in the data unit has changed.</a:t>
            </a:r>
            <a:endParaRPr/>
          </a:p>
        </p:txBody>
      </p:sp>
      <p:grpSp>
        <p:nvGrpSpPr>
          <p:cNvPr id="113" name="Google Shape;113;p4"/>
          <p:cNvGrpSpPr/>
          <p:nvPr/>
        </p:nvGrpSpPr>
        <p:grpSpPr>
          <a:xfrm>
            <a:off x="533400" y="1947862"/>
            <a:ext cx="1143000" cy="566737"/>
            <a:chOff x="1200" y="1248"/>
            <a:chExt cx="720" cy="357"/>
          </a:xfrm>
        </p:grpSpPr>
        <p:pic>
          <p:nvPicPr>
            <p:cNvPr id="114" name="Google Shape;114;p4"/>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15" name="Google Shape;115;p4"/>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generation at sender side</a:t>
            </a:r>
            <a:endParaRPr lang="en-US" dirty="0"/>
          </a:p>
        </p:txBody>
      </p:sp>
      <p:sp>
        <p:nvSpPr>
          <p:cNvPr id="3" name="Text Placeholder 2"/>
          <p:cNvSpPr>
            <a:spLocks noGrp="1"/>
          </p:cNvSpPr>
          <p:nvPr>
            <p:ph type="body" idx="1"/>
          </p:nvPr>
        </p:nvSpPr>
        <p:spPr/>
        <p:txBody>
          <a:bodyPr/>
          <a:lstStyle/>
          <a:p>
            <a:pPr marL="621030" indent="-514350">
              <a:buAutoNum type="arabicPeriod"/>
            </a:pPr>
            <a:r>
              <a:rPr lang="en-US" sz="2800" dirty="0" smtClean="0"/>
              <a:t>Find the length of the divisor ‘L’.</a:t>
            </a:r>
          </a:p>
          <a:p>
            <a:pPr marL="621030" indent="-514350">
              <a:buAutoNum type="arabicPeriod"/>
            </a:pPr>
            <a:r>
              <a:rPr lang="en-US" sz="2800" dirty="0" smtClean="0"/>
              <a:t>Append’L-1’ bits to the original message.</a:t>
            </a:r>
          </a:p>
          <a:p>
            <a:pPr marL="621030" indent="-514350">
              <a:buAutoNum type="arabicPeriod"/>
            </a:pPr>
            <a:r>
              <a:rPr lang="en-US" sz="2800" dirty="0" smtClean="0"/>
              <a:t>Perform binary division operation.</a:t>
            </a:r>
          </a:p>
          <a:p>
            <a:pPr marL="621030" indent="-514350">
              <a:buAutoNum type="arabicPeriod"/>
            </a:pPr>
            <a:r>
              <a:rPr lang="en-US" sz="2800" dirty="0" smtClean="0"/>
              <a:t>Remainder of the division =CRC.</a:t>
            </a:r>
          </a:p>
          <a:p>
            <a:pPr marL="621030" indent="-514350">
              <a:buAutoNum type="arabicPeriod"/>
            </a:pPr>
            <a:r>
              <a:rPr lang="en-US" sz="2800" dirty="0" smtClean="0"/>
              <a:t>Message to be transmitted=</a:t>
            </a:r>
            <a:r>
              <a:rPr lang="en-US" sz="2800" dirty="0" err="1" smtClean="0"/>
              <a:t>Message+CRC</a:t>
            </a:r>
            <a:endParaRPr lang="en-US" sz="28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40</a:t>
            </a:fld>
            <a:endParaRPr/>
          </a:p>
        </p:txBody>
      </p:sp>
    </p:spTree>
    <p:extLst>
      <p:ext uri="{BB962C8B-B14F-4D97-AF65-F5344CB8AC3E}">
        <p14:creationId xmlns:p14="http://schemas.microsoft.com/office/powerpoint/2010/main" val="2718781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CRC generation at </a:t>
            </a:r>
            <a:r>
              <a:rPr lang="en-US" sz="4000" dirty="0" smtClean="0"/>
              <a:t>Receiver </a:t>
            </a:r>
            <a:r>
              <a:rPr lang="en-US" sz="4000" dirty="0"/>
              <a:t>side</a:t>
            </a:r>
          </a:p>
        </p:txBody>
      </p:sp>
      <p:sp>
        <p:nvSpPr>
          <p:cNvPr id="3" name="Text Placeholder 2"/>
          <p:cNvSpPr>
            <a:spLocks noGrp="1"/>
          </p:cNvSpPr>
          <p:nvPr>
            <p:ph type="body" idx="1"/>
          </p:nvPr>
        </p:nvSpPr>
        <p:spPr/>
        <p:txBody>
          <a:bodyPr/>
          <a:lstStyle/>
          <a:p>
            <a:pPr marL="106680" indent="0">
              <a:buNone/>
            </a:pPr>
            <a:r>
              <a:rPr lang="en-US" sz="2800" dirty="0" smtClean="0"/>
              <a:t>1.Receive the transmitted </a:t>
            </a:r>
            <a:r>
              <a:rPr lang="en-US" sz="2800" dirty="0" smtClean="0">
                <a:sym typeface="Wingdings" panose="05000000000000000000" pitchFamily="2" charset="2"/>
              </a:rPr>
              <a:t></a:t>
            </a:r>
            <a:r>
              <a:rPr lang="en-US" sz="2800" dirty="0" err="1" smtClean="0"/>
              <a:t>Message+CRC</a:t>
            </a:r>
            <a:r>
              <a:rPr lang="en-US" sz="2800" dirty="0" smtClean="0"/>
              <a:t>.</a:t>
            </a:r>
          </a:p>
          <a:p>
            <a:pPr marL="106680" indent="0">
              <a:buNone/>
            </a:pPr>
            <a:r>
              <a:rPr lang="en-US" sz="2800" dirty="0" smtClean="0"/>
              <a:t>2. Divide it by divisor.</a:t>
            </a:r>
          </a:p>
          <a:p>
            <a:pPr marL="106680" indent="0">
              <a:buNone/>
            </a:pPr>
            <a:r>
              <a:rPr lang="en-US" sz="2800" dirty="0" smtClean="0"/>
              <a:t>3. If we found remainder</a:t>
            </a:r>
            <a:r>
              <a:rPr lang="en-US" sz="2800" dirty="0" smtClean="0">
                <a:sym typeface="Wingdings" panose="05000000000000000000" pitchFamily="2" charset="2"/>
              </a:rPr>
              <a:t> error occur.</a:t>
            </a:r>
          </a:p>
          <a:p>
            <a:pPr marL="106680" indent="0">
              <a:buNone/>
            </a:pPr>
            <a:r>
              <a:rPr lang="en-US" sz="2800" dirty="0" smtClean="0">
                <a:sym typeface="Wingdings" panose="05000000000000000000" pitchFamily="2" charset="2"/>
              </a:rPr>
              <a:t>4 </a:t>
            </a:r>
            <a:r>
              <a:rPr lang="en-US" sz="2800" dirty="0"/>
              <a:t>If </a:t>
            </a:r>
            <a:r>
              <a:rPr lang="en-US" sz="2800" dirty="0" smtClean="0"/>
              <a:t>there is no </a:t>
            </a:r>
            <a:r>
              <a:rPr lang="en-US" sz="2800" dirty="0"/>
              <a:t>remainder</a:t>
            </a:r>
            <a:r>
              <a:rPr lang="en-US" sz="2800" dirty="0">
                <a:sym typeface="Wingdings" panose="05000000000000000000" pitchFamily="2" charset="2"/>
              </a:rPr>
              <a:t> </a:t>
            </a:r>
            <a:r>
              <a:rPr lang="en-US" sz="2800" dirty="0" smtClean="0">
                <a:sym typeface="Wingdings" panose="05000000000000000000" pitchFamily="2" charset="2"/>
              </a:rPr>
              <a:t> no error in data. </a:t>
            </a:r>
            <a:endParaRPr lang="en-US" sz="2800" dirty="0"/>
          </a:p>
          <a:p>
            <a:pPr marL="106680" indent="0">
              <a:buNone/>
            </a:pPr>
            <a:endParaRPr lang="en-US" sz="2800" dirty="0"/>
          </a:p>
          <a:p>
            <a:pPr marL="106680" indent="0">
              <a:buNone/>
            </a:pP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41</a:t>
            </a:fld>
            <a:endParaRPr/>
          </a:p>
        </p:txBody>
      </p:sp>
    </p:spTree>
    <p:extLst>
      <p:ext uri="{BB962C8B-B14F-4D97-AF65-F5344CB8AC3E}">
        <p14:creationId xmlns:p14="http://schemas.microsoft.com/office/powerpoint/2010/main" val="2847317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0"/>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42</a:t>
            </a:fld>
            <a:endParaRPr/>
          </a:p>
        </p:txBody>
      </p:sp>
      <p:cxnSp>
        <p:nvCxnSpPr>
          <p:cNvPr id="579" name="Google Shape;579;p4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80" name="Google Shape;580;p4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81" name="Google Shape;581;p40"/>
          <p:cNvSpPr txBox="1"/>
          <p:nvPr/>
        </p:nvSpPr>
        <p:spPr>
          <a:xfrm>
            <a:off x="304800" y="762000"/>
            <a:ext cx="62960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10.21   </a:t>
            </a:r>
            <a:r>
              <a:rPr lang="en-US" sz="2400" b="1" i="1" u="none">
                <a:solidFill>
                  <a:schemeClr val="folHlink"/>
                </a:solidFill>
                <a:latin typeface="Times New Roman"/>
                <a:ea typeface="Times New Roman"/>
                <a:cs typeface="Times New Roman"/>
                <a:sym typeface="Times New Roman"/>
              </a:rPr>
              <a:t>A</a:t>
            </a:r>
            <a:r>
              <a:rPr lang="en-US" sz="2400" b="1" i="0" u="none">
                <a:solidFill>
                  <a:schemeClr val="folHlink"/>
                </a:solidFill>
                <a:latin typeface="Times New Roman"/>
                <a:ea typeface="Times New Roman"/>
                <a:cs typeface="Times New Roman"/>
                <a:sym typeface="Times New Roman"/>
              </a:rPr>
              <a:t> </a:t>
            </a:r>
            <a:r>
              <a:rPr lang="en-US" sz="2000" b="1" i="1" u="none">
                <a:solidFill>
                  <a:schemeClr val="dk1"/>
                </a:solidFill>
                <a:latin typeface="Times New Roman"/>
                <a:ea typeface="Times New Roman"/>
                <a:cs typeface="Times New Roman"/>
                <a:sym typeface="Times New Roman"/>
              </a:rPr>
              <a:t>polynomial to represent a binary word</a:t>
            </a:r>
            <a:endParaRPr/>
          </a:p>
        </p:txBody>
      </p:sp>
      <p:cxnSp>
        <p:nvCxnSpPr>
          <p:cNvPr id="582" name="Google Shape;582;p4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83" name="Google Shape;583;p40"/>
          <p:cNvPicPr preferRelativeResize="0"/>
          <p:nvPr/>
        </p:nvPicPr>
        <p:blipFill rotWithShape="1">
          <a:blip r:embed="rId3">
            <a:alphaModFix/>
          </a:blip>
          <a:srcRect/>
          <a:stretch/>
        </p:blipFill>
        <p:spPr>
          <a:xfrm>
            <a:off x="76200" y="2560637"/>
            <a:ext cx="8848725" cy="239236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1"/>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43</a:t>
            </a:fld>
            <a:endParaRPr/>
          </a:p>
        </p:txBody>
      </p:sp>
      <p:cxnSp>
        <p:nvCxnSpPr>
          <p:cNvPr id="590" name="Google Shape;590;p41"/>
          <p:cNvCxnSpPr/>
          <p:nvPr/>
        </p:nvCxnSpPr>
        <p:spPr>
          <a:xfrm>
            <a:off x="152400" y="152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91" name="Google Shape;591;p41"/>
          <p:cNvCxnSpPr/>
          <p:nvPr/>
        </p:nvCxnSpPr>
        <p:spPr>
          <a:xfrm>
            <a:off x="152400" y="990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92" name="Google Shape;592;p41"/>
          <p:cNvSpPr txBox="1"/>
          <p:nvPr/>
        </p:nvSpPr>
        <p:spPr>
          <a:xfrm>
            <a:off x="304800" y="381000"/>
            <a:ext cx="53213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10.22  </a:t>
            </a:r>
            <a:r>
              <a:rPr lang="en-US" sz="2000" b="1" i="1" u="none">
                <a:solidFill>
                  <a:schemeClr val="dk1"/>
                </a:solidFill>
                <a:latin typeface="Times New Roman"/>
                <a:ea typeface="Times New Roman"/>
                <a:cs typeface="Times New Roman"/>
                <a:sym typeface="Times New Roman"/>
              </a:rPr>
              <a:t>CRC division using polynomials</a:t>
            </a:r>
            <a:endParaRPr/>
          </a:p>
        </p:txBody>
      </p:sp>
      <p:cxnSp>
        <p:nvCxnSpPr>
          <p:cNvPr id="593" name="Google Shape;593;p4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94" name="Google Shape;594;p41"/>
          <p:cNvPicPr preferRelativeResize="0"/>
          <p:nvPr/>
        </p:nvPicPr>
        <p:blipFill rotWithShape="1">
          <a:blip r:embed="rId3">
            <a:alphaModFix/>
          </a:blip>
          <a:srcRect/>
          <a:stretch/>
        </p:blipFill>
        <p:spPr>
          <a:xfrm>
            <a:off x="1446212" y="1524000"/>
            <a:ext cx="6097587" cy="42973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2"/>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44</a:t>
            </a:fld>
            <a:endParaRPr/>
          </a:p>
        </p:txBody>
      </p:sp>
      <p:sp>
        <p:nvSpPr>
          <p:cNvPr id="601" name="Google Shape;601;p42"/>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02" name="Google Shape;602;p4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03" name="Google Shape;603;p42"/>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04" name="Google Shape;604;p4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05" name="Google Shape;605;p4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06" name="Google Shape;606;p42"/>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07" name="Google Shape;607;p4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608" name="Google Shape;608;p42"/>
          <p:cNvCxnSpPr/>
          <p:nvPr/>
        </p:nvCxnSpPr>
        <p:spPr>
          <a:xfrm>
            <a:off x="45720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609" name="Google Shape;609;p42"/>
          <p:cNvCxnSpPr/>
          <p:nvPr/>
        </p:nvCxnSpPr>
        <p:spPr>
          <a:xfrm>
            <a:off x="458787" y="4419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610" name="Google Shape;610;p42"/>
          <p:cNvSpPr txBox="1"/>
          <p:nvPr/>
        </p:nvSpPr>
        <p:spPr>
          <a:xfrm>
            <a:off x="495300" y="2759075"/>
            <a:ext cx="8077200" cy="155416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The divisor in a cyclic code is normally called the generator polynomial</a:t>
            </a:r>
            <a:endParaRPr/>
          </a:p>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or simply the generator.</a:t>
            </a:r>
            <a:endParaRPr/>
          </a:p>
        </p:txBody>
      </p:sp>
      <p:grpSp>
        <p:nvGrpSpPr>
          <p:cNvPr id="611" name="Google Shape;611;p42"/>
          <p:cNvGrpSpPr/>
          <p:nvPr/>
        </p:nvGrpSpPr>
        <p:grpSpPr>
          <a:xfrm>
            <a:off x="533400" y="2024062"/>
            <a:ext cx="1143000" cy="566737"/>
            <a:chOff x="1200" y="1248"/>
            <a:chExt cx="720" cy="357"/>
          </a:xfrm>
        </p:grpSpPr>
        <p:pic>
          <p:nvPicPr>
            <p:cNvPr id="612" name="Google Shape;612;p42"/>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613" name="Google Shape;613;p42"/>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3"/>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4400">
              <a:solidFill>
                <a:schemeClr val="dk2"/>
              </a:solidFill>
              <a:latin typeface="Tahoma"/>
              <a:ea typeface="Tahoma"/>
              <a:cs typeface="Tahoma"/>
              <a:sym typeface="Tahoma"/>
            </a:endParaRPr>
          </a:p>
        </p:txBody>
      </p:sp>
      <p:sp>
        <p:nvSpPr>
          <p:cNvPr id="619" name="Google Shape;619;p43"/>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Dataword: d(x) </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Syndrome: s(x)</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Codeword: c(x) </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Error: e(x)</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Generator: g(x)</a:t>
            </a:r>
            <a:endParaRPr/>
          </a:p>
          <a:p>
            <a:pPr marL="342900" marR="0" lvl="0" indent="-220980" algn="l" rtl="0">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p:txBody>
      </p:sp>
      <p:sp>
        <p:nvSpPr>
          <p:cNvPr id="620" name="Google Shape;620;p43"/>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4"/>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46</a:t>
            </a:fld>
            <a:endParaRPr/>
          </a:p>
        </p:txBody>
      </p:sp>
      <p:sp>
        <p:nvSpPr>
          <p:cNvPr id="627" name="Google Shape;627;p4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28" name="Google Shape;628;p4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29" name="Google Shape;629;p4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30" name="Google Shape;630;p4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31" name="Google Shape;631;p4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32" name="Google Shape;632;p4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33" name="Google Shape;633;p4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grpSp>
        <p:nvGrpSpPr>
          <p:cNvPr id="634" name="Google Shape;634;p44"/>
          <p:cNvGrpSpPr/>
          <p:nvPr/>
        </p:nvGrpSpPr>
        <p:grpSpPr>
          <a:xfrm>
            <a:off x="228600" y="2057400"/>
            <a:ext cx="8686800" cy="3657600"/>
            <a:chOff x="192" y="1440"/>
            <a:chExt cx="5137" cy="2016"/>
          </a:xfrm>
        </p:grpSpPr>
        <p:cxnSp>
          <p:nvCxnSpPr>
            <p:cNvPr id="635" name="Google Shape;635;p44"/>
            <p:cNvCxnSpPr/>
            <p:nvPr/>
          </p:nvCxnSpPr>
          <p:spPr>
            <a:xfrm>
              <a:off x="192" y="1440"/>
              <a:ext cx="5136" cy="0"/>
            </a:xfrm>
            <a:prstGeom prst="straightConnector1">
              <a:avLst/>
            </a:prstGeom>
            <a:noFill/>
            <a:ln w="76200" cap="flat" cmpd="sng">
              <a:solidFill>
                <a:srgbClr val="009900"/>
              </a:solidFill>
              <a:prstDash val="solid"/>
              <a:miter lim="800000"/>
              <a:headEnd type="none" w="med" len="med"/>
              <a:tailEnd type="none" w="med" len="med"/>
            </a:ln>
          </p:spPr>
        </p:cxnSp>
        <p:cxnSp>
          <p:nvCxnSpPr>
            <p:cNvPr id="636" name="Google Shape;636;p44"/>
            <p:cNvCxnSpPr/>
            <p:nvPr/>
          </p:nvCxnSpPr>
          <p:spPr>
            <a:xfrm>
              <a:off x="193" y="3456"/>
              <a:ext cx="5136" cy="0"/>
            </a:xfrm>
            <a:prstGeom prst="straightConnector1">
              <a:avLst/>
            </a:prstGeom>
            <a:noFill/>
            <a:ln w="76200" cap="flat" cmpd="sng">
              <a:solidFill>
                <a:srgbClr val="009900"/>
              </a:solidFill>
              <a:prstDash val="solid"/>
              <a:miter lim="800000"/>
              <a:headEnd type="none" w="med" len="med"/>
              <a:tailEnd type="none" w="med" len="med"/>
            </a:ln>
          </p:spPr>
        </p:cxnSp>
      </p:grpSp>
      <p:sp>
        <p:nvSpPr>
          <p:cNvPr id="637" name="Google Shape;637;p44"/>
          <p:cNvSpPr txBox="1"/>
          <p:nvPr/>
        </p:nvSpPr>
        <p:spPr>
          <a:xfrm>
            <a:off x="342900" y="2149475"/>
            <a:ext cx="8496300" cy="350361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In a cyclic code,</a:t>
            </a:r>
            <a:endParaRPr/>
          </a:p>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If </a:t>
            </a:r>
            <a:r>
              <a:rPr lang="en-US" sz="3200" b="1" i="1" u="none">
                <a:solidFill>
                  <a:schemeClr val="dk1"/>
                </a:solidFill>
                <a:latin typeface="Arial"/>
                <a:ea typeface="Arial"/>
                <a:cs typeface="Arial"/>
                <a:sym typeface="Arial"/>
              </a:rPr>
              <a:t>s</a:t>
            </a:r>
            <a:r>
              <a:rPr lang="en-US" sz="3200" b="1" i="0" u="none">
                <a:solidFill>
                  <a:schemeClr val="dk1"/>
                </a:solidFill>
                <a:latin typeface="Arial"/>
                <a:ea typeface="Arial"/>
                <a:cs typeface="Arial"/>
                <a:sym typeface="Arial"/>
              </a:rPr>
              <a:t>(x) ≠ 0, one or more bits is corrupted.</a:t>
            </a:r>
            <a:endParaRPr/>
          </a:p>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If </a:t>
            </a:r>
            <a:r>
              <a:rPr lang="en-US" sz="3200" b="1" i="1" u="none">
                <a:solidFill>
                  <a:schemeClr val="dk1"/>
                </a:solidFill>
                <a:latin typeface="Arial"/>
                <a:ea typeface="Arial"/>
                <a:cs typeface="Arial"/>
                <a:sym typeface="Arial"/>
              </a:rPr>
              <a:t>s</a:t>
            </a:r>
            <a:r>
              <a:rPr lang="en-US" sz="3200" b="1" i="0" u="none">
                <a:solidFill>
                  <a:schemeClr val="dk1"/>
                </a:solidFill>
                <a:latin typeface="Arial"/>
                <a:ea typeface="Arial"/>
                <a:cs typeface="Arial"/>
                <a:sym typeface="Arial"/>
              </a:rPr>
              <a:t>(x) = 0, either</a:t>
            </a:r>
            <a:br>
              <a:rPr lang="en-US" sz="3200" b="1" i="0" u="none">
                <a:solidFill>
                  <a:schemeClr val="dk1"/>
                </a:solidFill>
                <a:latin typeface="Arial"/>
                <a:ea typeface="Arial"/>
                <a:cs typeface="Arial"/>
                <a:sym typeface="Arial"/>
              </a:rPr>
            </a:br>
            <a:endParaRPr/>
          </a:p>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   </a:t>
            </a:r>
            <a:r>
              <a:rPr lang="en-US" sz="3200" b="1" i="0" u="none">
                <a:solidFill>
                  <a:schemeClr val="hlink"/>
                </a:solidFill>
                <a:latin typeface="Arial"/>
                <a:ea typeface="Arial"/>
                <a:cs typeface="Arial"/>
                <a:sym typeface="Arial"/>
              </a:rPr>
              <a:t>a.</a:t>
            </a:r>
            <a:r>
              <a:rPr lang="en-US" sz="3200" b="1" i="0" u="none">
                <a:solidFill>
                  <a:schemeClr val="dk1"/>
                </a:solidFill>
                <a:latin typeface="Arial"/>
                <a:ea typeface="Arial"/>
                <a:cs typeface="Arial"/>
                <a:sym typeface="Arial"/>
              </a:rPr>
              <a:t> No bit is corrupted. or</a:t>
            </a:r>
            <a:endParaRPr/>
          </a:p>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   </a:t>
            </a:r>
            <a:r>
              <a:rPr lang="en-US" sz="3200" b="1" i="0" u="none">
                <a:solidFill>
                  <a:schemeClr val="hlink"/>
                </a:solidFill>
                <a:latin typeface="Arial"/>
                <a:ea typeface="Arial"/>
                <a:cs typeface="Arial"/>
                <a:sym typeface="Arial"/>
              </a:rPr>
              <a:t>b.</a:t>
            </a:r>
            <a:r>
              <a:rPr lang="en-US" sz="3200" b="1" i="0" u="none">
                <a:solidFill>
                  <a:schemeClr val="dk1"/>
                </a:solidFill>
                <a:latin typeface="Arial"/>
                <a:ea typeface="Arial"/>
                <a:cs typeface="Arial"/>
                <a:sym typeface="Arial"/>
              </a:rPr>
              <a:t> Some bits are corrupted, but the</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       decoder failed to detect them.</a:t>
            </a:r>
            <a:endParaRPr/>
          </a:p>
        </p:txBody>
      </p:sp>
      <p:grpSp>
        <p:nvGrpSpPr>
          <p:cNvPr id="638" name="Google Shape;638;p44"/>
          <p:cNvGrpSpPr/>
          <p:nvPr/>
        </p:nvGrpSpPr>
        <p:grpSpPr>
          <a:xfrm>
            <a:off x="304800" y="1371600"/>
            <a:ext cx="1143000" cy="566737"/>
            <a:chOff x="1200" y="1248"/>
            <a:chExt cx="720" cy="357"/>
          </a:xfrm>
        </p:grpSpPr>
        <p:pic>
          <p:nvPicPr>
            <p:cNvPr id="639" name="Google Shape;639;p44"/>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640" name="Google Shape;640;p44"/>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5"/>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47</a:t>
            </a:fld>
            <a:endParaRPr/>
          </a:p>
        </p:txBody>
      </p:sp>
      <p:sp>
        <p:nvSpPr>
          <p:cNvPr id="647" name="Google Shape;647;p4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48" name="Google Shape;648;p4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49" name="Google Shape;649;p4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50" name="Google Shape;650;p4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51" name="Google Shape;651;p4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52" name="Google Shape;652;p4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53" name="Google Shape;653;p4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654" name="Google Shape;654;p45"/>
          <p:cNvCxnSpPr/>
          <p:nvPr/>
        </p:nvCxnSpPr>
        <p:spPr>
          <a:xfrm>
            <a:off x="45720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655" name="Google Shape;655;p45"/>
          <p:cNvCxnSpPr/>
          <p:nvPr/>
        </p:nvCxnSpPr>
        <p:spPr>
          <a:xfrm>
            <a:off x="458787" y="38862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656" name="Google Shape;656;p45"/>
          <p:cNvSpPr txBox="1"/>
          <p:nvPr/>
        </p:nvSpPr>
        <p:spPr>
          <a:xfrm>
            <a:off x="495300" y="27590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In a cyclic code, those </a:t>
            </a:r>
            <a:r>
              <a:rPr lang="en-US" sz="3200" b="1" i="1" u="none">
                <a:solidFill>
                  <a:schemeClr val="dk1"/>
                </a:solidFill>
                <a:latin typeface="Arial"/>
                <a:ea typeface="Arial"/>
                <a:cs typeface="Arial"/>
                <a:sym typeface="Arial"/>
              </a:rPr>
              <a:t>e</a:t>
            </a:r>
            <a:r>
              <a:rPr lang="en-US" sz="3200" b="1" i="0" u="none">
                <a:solidFill>
                  <a:schemeClr val="dk1"/>
                </a:solidFill>
                <a:latin typeface="Arial"/>
                <a:ea typeface="Arial"/>
                <a:cs typeface="Arial"/>
                <a:sym typeface="Arial"/>
              </a:rPr>
              <a:t>(x) errors that are divisible by </a:t>
            </a:r>
            <a:r>
              <a:rPr lang="en-US" sz="3200" b="1" i="1" u="none">
                <a:solidFill>
                  <a:schemeClr val="dk1"/>
                </a:solidFill>
                <a:latin typeface="Arial"/>
                <a:ea typeface="Arial"/>
                <a:cs typeface="Arial"/>
                <a:sym typeface="Arial"/>
              </a:rPr>
              <a:t>g</a:t>
            </a:r>
            <a:r>
              <a:rPr lang="en-US" sz="3200" b="1" i="0" u="none">
                <a:solidFill>
                  <a:schemeClr val="dk1"/>
                </a:solidFill>
                <a:latin typeface="Arial"/>
                <a:ea typeface="Arial"/>
                <a:cs typeface="Arial"/>
                <a:sym typeface="Arial"/>
              </a:rPr>
              <a:t>(x) are not caught.</a:t>
            </a:r>
            <a:endParaRPr/>
          </a:p>
        </p:txBody>
      </p:sp>
      <p:grpSp>
        <p:nvGrpSpPr>
          <p:cNvPr id="657" name="Google Shape;657;p45"/>
          <p:cNvGrpSpPr/>
          <p:nvPr/>
        </p:nvGrpSpPr>
        <p:grpSpPr>
          <a:xfrm>
            <a:off x="533400" y="2024062"/>
            <a:ext cx="1143000" cy="566737"/>
            <a:chOff x="1200" y="1248"/>
            <a:chExt cx="720" cy="357"/>
          </a:xfrm>
        </p:grpSpPr>
        <p:pic>
          <p:nvPicPr>
            <p:cNvPr id="658" name="Google Shape;658;p45"/>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659" name="Google Shape;659;p45"/>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664"/>
        <p:cNvGrpSpPr/>
        <p:nvPr/>
      </p:nvGrpSpPr>
      <p:grpSpPr>
        <a:xfrm>
          <a:off x="0" y="0"/>
          <a:ext cx="0" cy="0"/>
          <a:chOff x="0" y="0"/>
          <a:chExt cx="0" cy="0"/>
        </a:xfrm>
      </p:grpSpPr>
      <p:sp>
        <p:nvSpPr>
          <p:cNvPr id="665" name="Google Shape;665;p46"/>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48</a:t>
            </a:fld>
            <a:endParaRPr/>
          </a:p>
        </p:txBody>
      </p:sp>
      <p:sp>
        <p:nvSpPr>
          <p:cNvPr id="666" name="Google Shape;666;p4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7" name="Google Shape;667;p4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8" name="Google Shape;668;p4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9" name="Google Shape;669;p4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0" name="Google Shape;670;p4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1" name="Google Shape;671;p4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2" name="Google Shape;672;p4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673" name="Google Shape;673;p46"/>
          <p:cNvCxnSpPr/>
          <p:nvPr/>
        </p:nvCxnSpPr>
        <p:spPr>
          <a:xfrm>
            <a:off x="45720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674" name="Google Shape;674;p46"/>
          <p:cNvCxnSpPr/>
          <p:nvPr/>
        </p:nvCxnSpPr>
        <p:spPr>
          <a:xfrm>
            <a:off x="458787" y="4419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675" name="Google Shape;675;p46"/>
          <p:cNvSpPr txBox="1"/>
          <p:nvPr/>
        </p:nvSpPr>
        <p:spPr>
          <a:xfrm>
            <a:off x="495300" y="2759075"/>
            <a:ext cx="8077200" cy="155416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If the generator has more than one term and the coefficient of x</a:t>
            </a:r>
            <a:r>
              <a:rPr lang="en-US" sz="3200" b="1" i="0" u="none" baseline="30000">
                <a:solidFill>
                  <a:schemeClr val="dk1"/>
                </a:solidFill>
                <a:latin typeface="Arial"/>
                <a:ea typeface="Arial"/>
                <a:cs typeface="Arial"/>
                <a:sym typeface="Arial"/>
              </a:rPr>
              <a:t>0</a:t>
            </a:r>
            <a:r>
              <a:rPr lang="en-US" sz="3200" b="1" i="0" u="none">
                <a:solidFill>
                  <a:schemeClr val="dk1"/>
                </a:solidFill>
                <a:latin typeface="Arial"/>
                <a:ea typeface="Arial"/>
                <a:cs typeface="Arial"/>
                <a:sym typeface="Arial"/>
              </a:rPr>
              <a:t> is 1,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all single errors can be caught.</a:t>
            </a:r>
            <a:endParaRPr/>
          </a:p>
        </p:txBody>
      </p:sp>
      <p:grpSp>
        <p:nvGrpSpPr>
          <p:cNvPr id="676" name="Google Shape;676;p46"/>
          <p:cNvGrpSpPr/>
          <p:nvPr/>
        </p:nvGrpSpPr>
        <p:grpSpPr>
          <a:xfrm>
            <a:off x="533400" y="2024062"/>
            <a:ext cx="1143000" cy="566737"/>
            <a:chOff x="1200" y="1248"/>
            <a:chExt cx="720" cy="357"/>
          </a:xfrm>
        </p:grpSpPr>
        <p:pic>
          <p:nvPicPr>
            <p:cNvPr id="677" name="Google Shape;677;p46"/>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678" name="Google Shape;678;p46"/>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7"/>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49</a:t>
            </a:fld>
            <a:endParaRPr/>
          </a:p>
        </p:txBody>
      </p:sp>
      <p:sp>
        <p:nvSpPr>
          <p:cNvPr id="685" name="Google Shape;685;p47"/>
          <p:cNvSpPr txBox="1"/>
          <p:nvPr/>
        </p:nvSpPr>
        <p:spPr>
          <a:xfrm>
            <a:off x="152400" y="1295400"/>
            <a:ext cx="39798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Table 10.7  </a:t>
            </a:r>
            <a:r>
              <a:rPr lang="en-US" sz="2000" b="1" i="1" u="none">
                <a:solidFill>
                  <a:schemeClr val="dk1"/>
                </a:solidFill>
                <a:latin typeface="Times New Roman"/>
                <a:ea typeface="Times New Roman"/>
                <a:cs typeface="Times New Roman"/>
                <a:sym typeface="Times New Roman"/>
              </a:rPr>
              <a:t>Standard polynomials</a:t>
            </a:r>
            <a:endParaRPr/>
          </a:p>
        </p:txBody>
      </p:sp>
      <p:pic>
        <p:nvPicPr>
          <p:cNvPr id="686" name="Google Shape;686;p47"/>
          <p:cNvPicPr preferRelativeResize="0"/>
          <p:nvPr/>
        </p:nvPicPr>
        <p:blipFill rotWithShape="1">
          <a:blip r:embed="rId3">
            <a:alphaModFix/>
          </a:blip>
          <a:srcRect/>
          <a:stretch/>
        </p:blipFill>
        <p:spPr>
          <a:xfrm>
            <a:off x="73025" y="1703387"/>
            <a:ext cx="8994775" cy="27924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5</a:t>
            </a:fld>
            <a:endParaRPr/>
          </a:p>
        </p:txBody>
      </p:sp>
      <p:cxnSp>
        <p:nvCxnSpPr>
          <p:cNvPr id="122" name="Google Shape;122;p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23" name="Google Shape;123;p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24" name="Google Shape;124;p5"/>
          <p:cNvSpPr txBox="1"/>
          <p:nvPr/>
        </p:nvSpPr>
        <p:spPr>
          <a:xfrm>
            <a:off x="304800" y="762000"/>
            <a:ext cx="34194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10.1  </a:t>
            </a:r>
            <a:r>
              <a:rPr lang="en-US" sz="2000" b="1" i="1" u="none">
                <a:solidFill>
                  <a:schemeClr val="dk1"/>
                </a:solidFill>
                <a:latin typeface="Times New Roman"/>
                <a:ea typeface="Times New Roman"/>
                <a:cs typeface="Times New Roman"/>
                <a:sym typeface="Times New Roman"/>
              </a:rPr>
              <a:t>Single-bit error</a:t>
            </a:r>
            <a:endParaRPr/>
          </a:p>
        </p:txBody>
      </p:sp>
      <p:cxnSp>
        <p:nvCxnSpPr>
          <p:cNvPr id="125" name="Google Shape;125;p5"/>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126" name="Google Shape;126;p5"/>
          <p:cNvPicPr preferRelativeResize="0"/>
          <p:nvPr/>
        </p:nvPicPr>
        <p:blipFill rotWithShape="1">
          <a:blip r:embed="rId3">
            <a:alphaModFix/>
          </a:blip>
          <a:srcRect/>
          <a:stretch/>
        </p:blipFill>
        <p:spPr>
          <a:xfrm>
            <a:off x="495300" y="2587625"/>
            <a:ext cx="8153400" cy="16827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8"/>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50</a:t>
            </a:fld>
            <a:endParaRPr/>
          </a:p>
        </p:txBody>
      </p:sp>
      <p:sp>
        <p:nvSpPr>
          <p:cNvPr id="693" name="Google Shape;693;p48"/>
          <p:cNvSpPr txBox="1"/>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94" name="Google Shape;694;p48"/>
          <p:cNvSpPr txBox="1"/>
          <p:nvPr/>
        </p:nvSpPr>
        <p:spPr>
          <a:xfrm>
            <a:off x="228600" y="406400"/>
            <a:ext cx="36274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a:solidFill>
                  <a:schemeClr val="dk1"/>
                </a:solidFill>
                <a:latin typeface="Times"/>
                <a:ea typeface="Times"/>
                <a:cs typeface="Times"/>
                <a:sym typeface="Times"/>
              </a:rPr>
              <a:t>10-5   CHECKSUM</a:t>
            </a:r>
            <a:endParaRPr/>
          </a:p>
        </p:txBody>
      </p:sp>
      <p:sp>
        <p:nvSpPr>
          <p:cNvPr id="695" name="Google Shape;695;p48"/>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96" name="Google Shape;696;p48"/>
          <p:cNvSpPr txBox="1"/>
          <p:nvPr/>
        </p:nvSpPr>
        <p:spPr>
          <a:xfrm>
            <a:off x="152400" y="1524000"/>
            <a:ext cx="8229600" cy="222726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The last error detection method we discuss here is called the checksum. The checksum is used in the Internet by several protocols although not at the data link layer. However, we briefly discuss it here to complete our discussion on error checking</a:t>
            </a:r>
            <a:endParaRPr/>
          </a:p>
        </p:txBody>
      </p:sp>
      <p:sp>
        <p:nvSpPr>
          <p:cNvPr id="697" name="Google Shape;697;p48"/>
          <p:cNvSpPr txBox="1"/>
          <p:nvPr/>
        </p:nvSpPr>
        <p:spPr>
          <a:xfrm>
            <a:off x="152400" y="4679950"/>
            <a:ext cx="670560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a:solidFill>
                  <a:srgbClr val="0033CC"/>
                </a:solidFill>
                <a:latin typeface="Times New Roman"/>
                <a:ea typeface="Times New Roman"/>
                <a:cs typeface="Times New Roman"/>
                <a:sym typeface="Times New Roman"/>
              </a:rPr>
              <a:t>Idea</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One’s Complement</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Internet Checksum</a:t>
            </a:r>
            <a:endParaRPr/>
          </a:p>
        </p:txBody>
      </p:sp>
      <p:sp>
        <p:nvSpPr>
          <p:cNvPr id="698" name="Google Shape;698;p48"/>
          <p:cNvSpPr txBox="1"/>
          <p:nvPr/>
        </p:nvSpPr>
        <p:spPr>
          <a:xfrm>
            <a:off x="165100" y="42037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Checksum</a:t>
            </a:r>
            <a:endParaRPr lang="en-US" dirty="0"/>
          </a:p>
        </p:txBody>
      </p:sp>
      <p:sp>
        <p:nvSpPr>
          <p:cNvPr id="4" name="Text Placeholder 3"/>
          <p:cNvSpPr>
            <a:spLocks noGrp="1"/>
          </p:cNvSpPr>
          <p:nvPr>
            <p:ph type="body" idx="1"/>
          </p:nvPr>
        </p:nvSpPr>
        <p:spPr/>
        <p:txBody>
          <a:bodyPr/>
          <a:lstStyle/>
          <a:p>
            <a:r>
              <a:rPr lang="en-US" dirty="0" smtClean="0"/>
              <a:t>Checksum=</a:t>
            </a:r>
            <a:r>
              <a:rPr lang="en-US" dirty="0"/>
              <a:t> </a:t>
            </a:r>
            <a:r>
              <a:rPr lang="en-US" dirty="0" err="1" smtClean="0"/>
              <a:t>Check+sum</a:t>
            </a:r>
            <a:endParaRPr lang="en-US" dirty="0" smtClean="0"/>
          </a:p>
          <a:p>
            <a:r>
              <a:rPr lang="en-US" dirty="0" smtClean="0"/>
              <a:t>Sender side-</a:t>
            </a:r>
            <a:r>
              <a:rPr lang="en-US" dirty="0"/>
              <a:t> </a:t>
            </a:r>
            <a:r>
              <a:rPr lang="en-US" dirty="0" smtClean="0"/>
              <a:t>Checksum Creation</a:t>
            </a:r>
          </a:p>
          <a:p>
            <a:r>
              <a:rPr lang="en-US" dirty="0" smtClean="0"/>
              <a:t>Receiver side- Checksum Validation</a:t>
            </a:r>
            <a:endParaRPr lang="en-US"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51</a:t>
            </a:fld>
            <a:endParaRPr/>
          </a:p>
        </p:txBody>
      </p:sp>
    </p:spTree>
    <p:extLst>
      <p:ext uri="{BB962C8B-B14F-4D97-AF65-F5344CB8AC3E}">
        <p14:creationId xmlns:p14="http://schemas.microsoft.com/office/powerpoint/2010/main" val="2835859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Checksum operation at Sender Side</a:t>
            </a:r>
            <a:endParaRPr lang="en-US" sz="3600" dirty="0"/>
          </a:p>
        </p:txBody>
      </p:sp>
      <p:sp>
        <p:nvSpPr>
          <p:cNvPr id="3" name="Text Placeholder 2"/>
          <p:cNvSpPr>
            <a:spLocks noGrp="1"/>
          </p:cNvSpPr>
          <p:nvPr>
            <p:ph type="body" idx="1"/>
          </p:nvPr>
        </p:nvSpPr>
        <p:spPr/>
        <p:txBody>
          <a:bodyPr/>
          <a:lstStyle/>
          <a:p>
            <a:r>
              <a:rPr lang="en-US" sz="2800" dirty="0" smtClean="0"/>
              <a:t>Block of the original message in to “k” number of blocks with “n” bits in each block</a:t>
            </a:r>
          </a:p>
          <a:p>
            <a:r>
              <a:rPr lang="en-US" sz="2800" dirty="0" smtClean="0"/>
              <a:t>Sum all the “k” data blocks.</a:t>
            </a:r>
          </a:p>
          <a:p>
            <a:r>
              <a:rPr lang="en-US" sz="2800" dirty="0" smtClean="0"/>
              <a:t>Add the carry to the sum, if any.</a:t>
            </a:r>
          </a:p>
          <a:p>
            <a:r>
              <a:rPr lang="en-US" sz="2800" dirty="0" smtClean="0"/>
              <a:t>Do 1’s complement to the sum=Checksum</a:t>
            </a:r>
            <a:endParaRPr lang="en-US" sz="28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52</a:t>
            </a:fld>
            <a:endParaRPr/>
          </a:p>
        </p:txBody>
      </p:sp>
    </p:spTree>
    <p:extLst>
      <p:ext uri="{BB962C8B-B14F-4D97-AF65-F5344CB8AC3E}">
        <p14:creationId xmlns:p14="http://schemas.microsoft.com/office/powerpoint/2010/main" val="2079922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Checksum operation at Receiver Side</a:t>
            </a:r>
            <a:endParaRPr lang="en-US" sz="3600" dirty="0"/>
          </a:p>
        </p:txBody>
      </p:sp>
      <p:sp>
        <p:nvSpPr>
          <p:cNvPr id="3" name="Text Placeholder 2"/>
          <p:cNvSpPr>
            <a:spLocks noGrp="1"/>
          </p:cNvSpPr>
          <p:nvPr>
            <p:ph type="body" idx="1"/>
          </p:nvPr>
        </p:nvSpPr>
        <p:spPr>
          <a:xfrm>
            <a:off x="248403" y="1726036"/>
            <a:ext cx="8669259" cy="4351338"/>
          </a:xfrm>
        </p:spPr>
        <p:txBody>
          <a:bodyPr/>
          <a:lstStyle/>
          <a:p>
            <a:r>
              <a:rPr lang="en-US" sz="2800" dirty="0" smtClean="0"/>
              <a:t>Collect all the data blocks </a:t>
            </a:r>
            <a:r>
              <a:rPr lang="en-US" sz="2800" dirty="0" err="1" smtClean="0"/>
              <a:t>incuding</a:t>
            </a:r>
            <a:r>
              <a:rPr lang="en-US" sz="2800" dirty="0" smtClean="0"/>
              <a:t> the Checksum</a:t>
            </a:r>
          </a:p>
          <a:p>
            <a:r>
              <a:rPr lang="en-US" sz="2800" dirty="0" smtClean="0"/>
              <a:t>Sum all the data blocks and checksum</a:t>
            </a:r>
          </a:p>
          <a:p>
            <a:r>
              <a:rPr lang="en-US" sz="2800" dirty="0" smtClean="0"/>
              <a:t>If the result is all 1’s, ACCEPT; Else, REJECT</a:t>
            </a:r>
            <a:endParaRPr lang="en-US" sz="28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53</a:t>
            </a:fld>
            <a:endParaRPr/>
          </a:p>
        </p:txBody>
      </p:sp>
    </p:spTree>
    <p:extLst>
      <p:ext uri="{BB962C8B-B14F-4D97-AF65-F5344CB8AC3E}">
        <p14:creationId xmlns:p14="http://schemas.microsoft.com/office/powerpoint/2010/main" val="39252707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54</a:t>
            </a:fld>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7" y="1190625"/>
            <a:ext cx="8582025" cy="4476750"/>
          </a:xfrm>
          <a:prstGeom prst="rect">
            <a:avLst/>
          </a:prstGeom>
        </p:spPr>
      </p:pic>
    </p:spTree>
    <p:extLst>
      <p:ext uri="{BB962C8B-B14F-4D97-AF65-F5344CB8AC3E}">
        <p14:creationId xmlns:p14="http://schemas.microsoft.com/office/powerpoint/2010/main" val="59962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55</a:t>
            </a:fld>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249" y="936934"/>
            <a:ext cx="5835737" cy="4908202"/>
          </a:xfrm>
          <a:prstGeom prst="rect">
            <a:avLst/>
          </a:prstGeom>
        </p:spPr>
      </p:pic>
    </p:spTree>
    <p:extLst>
      <p:ext uri="{BB962C8B-B14F-4D97-AF65-F5344CB8AC3E}">
        <p14:creationId xmlns:p14="http://schemas.microsoft.com/office/powerpoint/2010/main" val="29129793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56</a:t>
            </a:fld>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11" y="236024"/>
            <a:ext cx="7523431" cy="6414056"/>
          </a:xfrm>
          <a:prstGeom prst="rect">
            <a:avLst/>
          </a:prstGeom>
        </p:spPr>
      </p:pic>
    </p:spTree>
    <p:extLst>
      <p:ext uri="{BB962C8B-B14F-4D97-AF65-F5344CB8AC3E}">
        <p14:creationId xmlns:p14="http://schemas.microsoft.com/office/powerpoint/2010/main" val="831887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9"/>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57</a:t>
            </a:fld>
            <a:endParaRPr/>
          </a:p>
        </p:txBody>
      </p:sp>
      <p:sp>
        <p:nvSpPr>
          <p:cNvPr id="705" name="Google Shape;705;p4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06" name="Google Shape;706;p4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07" name="Google Shape;707;p4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08" name="Google Shape;708;p4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09" name="Google Shape;709;p4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10" name="Google Shape;710;p49"/>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11" name="Google Shape;711;p4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12" name="Google Shape;712;p49"/>
          <p:cNvSpPr txBox="1"/>
          <p:nvPr/>
        </p:nvSpPr>
        <p:spPr>
          <a:xfrm>
            <a:off x="228600" y="1143000"/>
            <a:ext cx="8686800" cy="43624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dirty="0">
                <a:solidFill>
                  <a:schemeClr val="dk1"/>
                </a:solidFill>
                <a:latin typeface="Times New Roman"/>
                <a:ea typeface="Times New Roman"/>
                <a:cs typeface="Times New Roman"/>
                <a:sym typeface="Times New Roman"/>
              </a:rPr>
              <a:t>Suppose our data is a list of five 4-bit numbers that we want to send to a destination. In addition to sending these numbers, we send the sum of the numbers. For example, if the set of numbers is (7, 11, 12, 0, 6), we send (7, 11, 12, 0, 6, </a:t>
            </a:r>
            <a:r>
              <a:rPr lang="en-US" sz="2800" b="1" i="1" u="none" dirty="0">
                <a:solidFill>
                  <a:schemeClr val="hlink"/>
                </a:solidFill>
                <a:latin typeface="Times New Roman"/>
                <a:ea typeface="Times New Roman"/>
                <a:cs typeface="Times New Roman"/>
                <a:sym typeface="Times New Roman"/>
              </a:rPr>
              <a:t>36</a:t>
            </a:r>
            <a:r>
              <a:rPr lang="en-US" sz="2800" b="1" i="1" u="none" dirty="0">
                <a:solidFill>
                  <a:schemeClr val="dk1"/>
                </a:solidFill>
                <a:latin typeface="Times New Roman"/>
                <a:ea typeface="Times New Roman"/>
                <a:cs typeface="Times New Roman"/>
                <a:sym typeface="Times New Roman"/>
              </a:rPr>
              <a:t>), where 36 is the sum of the original numbers. The receiver adds the five numbers and compares the result with the sum. If the two are the same, the receiver assumes no error, accepts the five numbers, and discards the sum. Otherwise, there is an error somewhere and the data are not accepted.</a:t>
            </a:r>
            <a:endParaRPr dirty="0"/>
          </a:p>
        </p:txBody>
      </p:sp>
      <p:sp>
        <p:nvSpPr>
          <p:cNvPr id="713" name="Google Shape;713;p49"/>
          <p:cNvSpPr txBox="1"/>
          <p:nvPr/>
        </p:nvSpPr>
        <p:spPr>
          <a:xfrm>
            <a:off x="1143000" y="0"/>
            <a:ext cx="26908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a:solidFill>
                  <a:schemeClr val="hlink"/>
                </a:solidFill>
                <a:latin typeface="Times New Roman"/>
                <a:ea typeface="Times New Roman"/>
                <a:cs typeface="Times New Roman"/>
                <a:sym typeface="Times New Roman"/>
              </a:rPr>
              <a:t>Example 10.18</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58</a:t>
            </a:fld>
            <a:endParaRPr/>
          </a:p>
        </p:txBody>
      </p:sp>
      <p:sp>
        <p:nvSpPr>
          <p:cNvPr id="720" name="Google Shape;720;p50"/>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21" name="Google Shape;721;p5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22" name="Google Shape;722;p50"/>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23" name="Google Shape;723;p5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24" name="Google Shape;724;p5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25" name="Google Shape;725;p50"/>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26" name="Google Shape;726;p5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27" name="Google Shape;727;p50"/>
          <p:cNvSpPr txBox="1"/>
          <p:nvPr/>
        </p:nvSpPr>
        <p:spPr>
          <a:xfrm>
            <a:off x="228600" y="1143000"/>
            <a:ext cx="8686800" cy="2654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We can make the job of the receiver easier if we send the negative (complement) of the sum, called the </a:t>
            </a:r>
            <a:r>
              <a:rPr lang="en-US" sz="2800" b="1" i="1" u="none">
                <a:solidFill>
                  <a:schemeClr val="hlink"/>
                </a:solidFill>
                <a:latin typeface="Times New Roman"/>
                <a:ea typeface="Times New Roman"/>
                <a:cs typeface="Times New Roman"/>
                <a:sym typeface="Times New Roman"/>
              </a:rPr>
              <a:t>checksum</a:t>
            </a:r>
            <a:r>
              <a:rPr lang="en-US" sz="2800" b="1" i="1" u="none">
                <a:solidFill>
                  <a:schemeClr val="dk1"/>
                </a:solidFill>
                <a:latin typeface="Times New Roman"/>
                <a:ea typeface="Times New Roman"/>
                <a:cs typeface="Times New Roman"/>
                <a:sym typeface="Times New Roman"/>
              </a:rPr>
              <a:t>. In this case, we send (7, 11, 12, 0, 6, </a:t>
            </a:r>
            <a:r>
              <a:rPr lang="en-US" sz="2800" b="1" i="1" u="none">
                <a:solidFill>
                  <a:schemeClr val="hlink"/>
                </a:solidFill>
                <a:latin typeface="Times New Roman"/>
                <a:ea typeface="Times New Roman"/>
                <a:cs typeface="Times New Roman"/>
                <a:sym typeface="Times New Roman"/>
              </a:rPr>
              <a:t>−36</a:t>
            </a:r>
            <a:r>
              <a:rPr lang="en-US" sz="2800" b="1" i="1" u="none">
                <a:solidFill>
                  <a:schemeClr val="dk1"/>
                </a:solidFill>
                <a:latin typeface="Times New Roman"/>
                <a:ea typeface="Times New Roman"/>
                <a:cs typeface="Times New Roman"/>
                <a:sym typeface="Times New Roman"/>
              </a:rPr>
              <a:t>). The receiver can add all the numbers received (including the checksum). If the result is 0, it assumes no error; otherwise, there is an error.</a:t>
            </a:r>
            <a:endParaRPr/>
          </a:p>
        </p:txBody>
      </p:sp>
      <p:sp>
        <p:nvSpPr>
          <p:cNvPr id="728" name="Google Shape;728;p50"/>
          <p:cNvSpPr txBox="1"/>
          <p:nvPr/>
        </p:nvSpPr>
        <p:spPr>
          <a:xfrm>
            <a:off x="1143000" y="0"/>
            <a:ext cx="26908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a:solidFill>
                  <a:schemeClr val="hlink"/>
                </a:solidFill>
                <a:latin typeface="Times New Roman"/>
                <a:ea typeface="Times New Roman"/>
                <a:cs typeface="Times New Roman"/>
                <a:sym typeface="Times New Roman"/>
              </a:rPr>
              <a:t>Example 10.19</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59</a:t>
            </a:fld>
            <a:endParaRPr/>
          </a:p>
        </p:txBody>
      </p:sp>
      <p:sp>
        <p:nvSpPr>
          <p:cNvPr id="735" name="Google Shape;735;p5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36" name="Google Shape;736;p5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37" name="Google Shape;737;p5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38" name="Google Shape;738;p5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39" name="Google Shape;739;p5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40" name="Google Shape;740;p51"/>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41" name="Google Shape;741;p5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42" name="Google Shape;742;p51"/>
          <p:cNvSpPr txBox="1"/>
          <p:nvPr/>
        </p:nvSpPr>
        <p:spPr>
          <a:xfrm>
            <a:off x="228600" y="1143000"/>
            <a:ext cx="83058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How can we represent the number 21 in </a:t>
            </a:r>
            <a:r>
              <a:rPr lang="en-US" sz="2800" b="1" i="1" u="none">
                <a:solidFill>
                  <a:schemeClr val="hlink"/>
                </a:solidFill>
                <a:latin typeface="Times New Roman"/>
                <a:ea typeface="Times New Roman"/>
                <a:cs typeface="Times New Roman"/>
                <a:sym typeface="Times New Roman"/>
              </a:rPr>
              <a:t>one’s complement arithmetic</a:t>
            </a:r>
            <a:r>
              <a:rPr lang="en-US" sz="2800" b="1" i="1" u="none">
                <a:solidFill>
                  <a:schemeClr val="dk1"/>
                </a:solidFill>
                <a:latin typeface="Times New Roman"/>
                <a:ea typeface="Times New Roman"/>
                <a:cs typeface="Times New Roman"/>
                <a:sym typeface="Times New Roman"/>
              </a:rPr>
              <a:t> using only four bits?</a:t>
            </a:r>
            <a:endParaRPr/>
          </a:p>
        </p:txBody>
      </p:sp>
      <p:sp>
        <p:nvSpPr>
          <p:cNvPr id="743" name="Google Shape;743;p51"/>
          <p:cNvSpPr txBox="1"/>
          <p:nvPr/>
        </p:nvSpPr>
        <p:spPr>
          <a:xfrm>
            <a:off x="228600" y="3106737"/>
            <a:ext cx="86868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0"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The number 21 in binary is 10101 (it needs five bits). We can wrap the leftmost bit and add it to the four rightmost bits. We have (0101 + 1) = 0110 or </a:t>
            </a:r>
            <a:r>
              <a:rPr lang="en-US" sz="2800" b="1" i="1" u="none">
                <a:solidFill>
                  <a:schemeClr val="hlink"/>
                </a:solidFill>
                <a:latin typeface="Times"/>
                <a:ea typeface="Times"/>
                <a:cs typeface="Times"/>
                <a:sym typeface="Times"/>
              </a:rPr>
              <a:t>6</a:t>
            </a:r>
            <a:r>
              <a:rPr lang="en-US" sz="2800" b="1" i="1" u="none">
                <a:solidFill>
                  <a:schemeClr val="dk1"/>
                </a:solidFill>
                <a:latin typeface="Times"/>
                <a:ea typeface="Times"/>
                <a:cs typeface="Times"/>
                <a:sym typeface="Times"/>
              </a:rPr>
              <a:t>.</a:t>
            </a:r>
            <a:endParaRPr/>
          </a:p>
        </p:txBody>
      </p:sp>
      <p:sp>
        <p:nvSpPr>
          <p:cNvPr id="744" name="Google Shape;744;p51"/>
          <p:cNvSpPr txBox="1"/>
          <p:nvPr/>
        </p:nvSpPr>
        <p:spPr>
          <a:xfrm>
            <a:off x="1143000" y="0"/>
            <a:ext cx="26908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a:solidFill>
                  <a:schemeClr val="hlink"/>
                </a:solidFill>
                <a:latin typeface="Times New Roman"/>
                <a:ea typeface="Times New Roman"/>
                <a:cs typeface="Times New Roman"/>
                <a:sym typeface="Times New Roman"/>
              </a:rPr>
              <a:t>Example 10.20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6</a:t>
            </a:fld>
            <a:endParaRPr/>
          </a:p>
        </p:txBody>
      </p:sp>
      <p:sp>
        <p:nvSpPr>
          <p:cNvPr id="133" name="Google Shape;133;p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4" name="Google Shape;134;p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5" name="Google Shape;135;p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6" name="Google Shape;136;p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7" name="Google Shape;137;p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8" name="Google Shape;138;p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9" name="Google Shape;139;p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140" name="Google Shape;140;p6"/>
          <p:cNvCxnSpPr/>
          <p:nvPr/>
        </p:nvCxnSpPr>
        <p:spPr>
          <a:xfrm>
            <a:off x="45720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141" name="Google Shape;141;p6"/>
          <p:cNvCxnSpPr/>
          <p:nvPr/>
        </p:nvCxnSpPr>
        <p:spPr>
          <a:xfrm>
            <a:off x="458787" y="38862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142" name="Google Shape;142;p6"/>
          <p:cNvSpPr txBox="1"/>
          <p:nvPr/>
        </p:nvSpPr>
        <p:spPr>
          <a:xfrm>
            <a:off x="495300" y="27590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A burst error means that 2 or more bits in the data unit have changed.</a:t>
            </a:r>
            <a:endParaRPr/>
          </a:p>
        </p:txBody>
      </p:sp>
      <p:grpSp>
        <p:nvGrpSpPr>
          <p:cNvPr id="143" name="Google Shape;143;p6"/>
          <p:cNvGrpSpPr/>
          <p:nvPr/>
        </p:nvGrpSpPr>
        <p:grpSpPr>
          <a:xfrm>
            <a:off x="533400" y="2024062"/>
            <a:ext cx="1143000" cy="566737"/>
            <a:chOff x="1200" y="1248"/>
            <a:chExt cx="720" cy="357"/>
          </a:xfrm>
        </p:grpSpPr>
        <p:pic>
          <p:nvPicPr>
            <p:cNvPr id="144" name="Google Shape;144;p6"/>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45" name="Google Shape;145;p6"/>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52"/>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60</a:t>
            </a:fld>
            <a:endParaRPr/>
          </a:p>
        </p:txBody>
      </p:sp>
      <p:sp>
        <p:nvSpPr>
          <p:cNvPr id="751" name="Google Shape;751;p52"/>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52" name="Google Shape;752;p5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53" name="Google Shape;753;p52"/>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54" name="Google Shape;754;p5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55" name="Google Shape;755;p5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56" name="Google Shape;756;p52"/>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57" name="Google Shape;757;p5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58" name="Google Shape;758;p52"/>
          <p:cNvSpPr txBox="1"/>
          <p:nvPr/>
        </p:nvSpPr>
        <p:spPr>
          <a:xfrm>
            <a:off x="228600" y="1143000"/>
            <a:ext cx="84582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How can we represent the number −6 in one’s complement arithmetic using only four bits?</a:t>
            </a:r>
            <a:endParaRPr/>
          </a:p>
        </p:txBody>
      </p:sp>
      <p:sp>
        <p:nvSpPr>
          <p:cNvPr id="759" name="Google Shape;759;p52"/>
          <p:cNvSpPr txBox="1"/>
          <p:nvPr/>
        </p:nvSpPr>
        <p:spPr>
          <a:xfrm>
            <a:off x="228600" y="2286000"/>
            <a:ext cx="8686800" cy="35083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0"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In one’s complement arithmetic, the negative or complement of a number is found by inverting all bits. Positive 6 is 0110; negative 6 is 1001. If we consider only unsigned numbers, this is 9. In other words, the complement of 6 is 9. Another way to find the complement of a number in one’s complement arithmetic is to subtract the number from 2</a:t>
            </a:r>
            <a:r>
              <a:rPr lang="en-US" sz="2800" b="1" i="1" u="none" baseline="30000">
                <a:solidFill>
                  <a:schemeClr val="dk1"/>
                </a:solidFill>
                <a:latin typeface="Times"/>
                <a:ea typeface="Times"/>
                <a:cs typeface="Times"/>
                <a:sym typeface="Times"/>
              </a:rPr>
              <a:t>n</a:t>
            </a:r>
            <a:r>
              <a:rPr lang="en-US" sz="2800" b="1" i="1" u="none">
                <a:solidFill>
                  <a:schemeClr val="dk1"/>
                </a:solidFill>
                <a:latin typeface="Times"/>
                <a:ea typeface="Times"/>
                <a:cs typeface="Times"/>
                <a:sym typeface="Times"/>
              </a:rPr>
              <a:t> − 1 (16 − 1 in this case).</a:t>
            </a:r>
            <a:endParaRPr/>
          </a:p>
        </p:txBody>
      </p:sp>
      <p:sp>
        <p:nvSpPr>
          <p:cNvPr id="760" name="Google Shape;760;p52"/>
          <p:cNvSpPr txBox="1"/>
          <p:nvPr/>
        </p:nvSpPr>
        <p:spPr>
          <a:xfrm>
            <a:off x="1143000" y="0"/>
            <a:ext cx="26908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a:solidFill>
                  <a:schemeClr val="hlink"/>
                </a:solidFill>
                <a:latin typeface="Times New Roman"/>
                <a:ea typeface="Times New Roman"/>
                <a:cs typeface="Times New Roman"/>
                <a:sym typeface="Times New Roman"/>
              </a:rPr>
              <a:t>Example 10.21</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53"/>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61</a:t>
            </a:fld>
            <a:endParaRPr/>
          </a:p>
        </p:txBody>
      </p:sp>
      <p:sp>
        <p:nvSpPr>
          <p:cNvPr id="767" name="Google Shape;767;p53"/>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68" name="Google Shape;768;p5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69" name="Google Shape;769;p53"/>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70" name="Google Shape;770;p5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71" name="Google Shape;771;p5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72" name="Google Shape;772;p53"/>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73" name="Google Shape;773;p5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74" name="Google Shape;774;p53"/>
          <p:cNvSpPr txBox="1"/>
          <p:nvPr/>
        </p:nvSpPr>
        <p:spPr>
          <a:xfrm>
            <a:off x="228600" y="990600"/>
            <a:ext cx="8534400" cy="52165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Let us redo Exercise 10.19 using one’s complement arithmetic. Figure 10.24 shows the process at the sender and at the receiver. The sender initializes the checksum to 0 and adds all data items and the checksum (the checksum is considered as one data item and is shown in color). The result is 36. However, 36 cannot be expressed in 4 bits. The extra two bits are wrapped and added with the sum to create the wrapped sum value 6. In the figure, we have shown the details in binary. The sum is then complemented, resulting in the checksum value 9 (15 − 6 = 9). The sender now sends six data items to the receiver including the checksum 9. </a:t>
            </a:r>
            <a:endParaRPr/>
          </a:p>
        </p:txBody>
      </p:sp>
      <p:sp>
        <p:nvSpPr>
          <p:cNvPr id="775" name="Google Shape;775;p53"/>
          <p:cNvSpPr txBox="1"/>
          <p:nvPr/>
        </p:nvSpPr>
        <p:spPr>
          <a:xfrm>
            <a:off x="1143000" y="0"/>
            <a:ext cx="26908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a:solidFill>
                  <a:schemeClr val="hlink"/>
                </a:solidFill>
                <a:latin typeface="Times New Roman"/>
                <a:ea typeface="Times New Roman"/>
                <a:cs typeface="Times New Roman"/>
                <a:sym typeface="Times New Roman"/>
              </a:rPr>
              <a:t>Example 10.22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54"/>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62</a:t>
            </a:fld>
            <a:endParaRPr/>
          </a:p>
        </p:txBody>
      </p:sp>
      <p:sp>
        <p:nvSpPr>
          <p:cNvPr id="782" name="Google Shape;782;p5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83" name="Google Shape;783;p5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84" name="Google Shape;784;p5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85" name="Google Shape;785;p5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86" name="Google Shape;786;p5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87" name="Google Shape;787;p5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88" name="Google Shape;788;p5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89" name="Google Shape;789;p54"/>
          <p:cNvSpPr txBox="1"/>
          <p:nvPr/>
        </p:nvSpPr>
        <p:spPr>
          <a:xfrm>
            <a:off x="228600" y="1143000"/>
            <a:ext cx="8534400" cy="35083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The receiver follows the same procedure as the sender. It adds all data items (including the checksum); the result is 45. The sum is wrapped and becomes 15. The wrapped sum is complemented and becomes 0. Since the value of the checksum is 0, this means that the data is not corrupted. The receiver drops the checksum and keeps the other data items. If the checksum is not zero, the entire packet is dropped.</a:t>
            </a:r>
            <a:endParaRPr/>
          </a:p>
        </p:txBody>
      </p:sp>
      <p:sp>
        <p:nvSpPr>
          <p:cNvPr id="790" name="Google Shape;790;p54"/>
          <p:cNvSpPr txBox="1"/>
          <p:nvPr/>
        </p:nvSpPr>
        <p:spPr>
          <a:xfrm>
            <a:off x="1143000" y="0"/>
            <a:ext cx="47323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a:solidFill>
                  <a:schemeClr val="hlink"/>
                </a:solidFill>
                <a:latin typeface="Times New Roman"/>
                <a:ea typeface="Times New Roman"/>
                <a:cs typeface="Times New Roman"/>
                <a:sym typeface="Times New Roman"/>
              </a:rPr>
              <a:t>Example 10.22 (continued)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6"/>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63</a:t>
            </a:fld>
            <a:endParaRPr/>
          </a:p>
        </p:txBody>
      </p:sp>
      <p:sp>
        <p:nvSpPr>
          <p:cNvPr id="796" name="Google Shape;796;p56"/>
          <p:cNvSpPr txBox="1"/>
          <p:nvPr/>
        </p:nvSpPr>
        <p:spPr>
          <a:xfrm>
            <a:off x="304800" y="304800"/>
            <a:ext cx="35258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10.24  </a:t>
            </a:r>
            <a:r>
              <a:rPr lang="en-US" sz="2000" b="1" i="1" u="none">
                <a:solidFill>
                  <a:schemeClr val="dk1"/>
                </a:solidFill>
                <a:latin typeface="Times New Roman"/>
                <a:ea typeface="Times New Roman"/>
                <a:cs typeface="Times New Roman"/>
                <a:sym typeface="Times New Roman"/>
              </a:rPr>
              <a:t>Example 10.22</a:t>
            </a:r>
            <a:endParaRPr/>
          </a:p>
        </p:txBody>
      </p:sp>
      <p:pic>
        <p:nvPicPr>
          <p:cNvPr id="797" name="Google Shape;797;p56"/>
          <p:cNvPicPr preferRelativeResize="0"/>
          <p:nvPr/>
        </p:nvPicPr>
        <p:blipFill rotWithShape="1">
          <a:blip r:embed="rId3">
            <a:alphaModFix/>
          </a:blip>
          <a:srcRect/>
          <a:stretch/>
        </p:blipFill>
        <p:spPr>
          <a:xfrm>
            <a:off x="1243012" y="1285875"/>
            <a:ext cx="6657975" cy="42862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57"/>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64</a:t>
            </a:fld>
            <a:endParaRPr/>
          </a:p>
        </p:txBody>
      </p:sp>
      <p:sp>
        <p:nvSpPr>
          <p:cNvPr id="804" name="Google Shape;804;p5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05" name="Google Shape;805;p5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06" name="Google Shape;806;p5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07" name="Google Shape;807;p5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08" name="Google Shape;808;p5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09" name="Google Shape;809;p57"/>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10" name="Google Shape;810;p5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811" name="Google Shape;811;p57"/>
          <p:cNvCxnSpPr/>
          <p:nvPr/>
        </p:nvCxnSpPr>
        <p:spPr>
          <a:xfrm>
            <a:off x="457200" y="18288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812" name="Google Shape;812;p57"/>
          <p:cNvCxnSpPr/>
          <p:nvPr/>
        </p:nvCxnSpPr>
        <p:spPr>
          <a:xfrm>
            <a:off x="458787" y="5562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813" name="Google Shape;813;p57"/>
          <p:cNvSpPr txBox="1"/>
          <p:nvPr/>
        </p:nvSpPr>
        <p:spPr>
          <a:xfrm>
            <a:off x="495300" y="1892300"/>
            <a:ext cx="8077200" cy="3568700"/>
          </a:xfrm>
          <a:prstGeom prst="rect">
            <a:avLst/>
          </a:prstGeom>
          <a:solidFill>
            <a:srgbClr val="99FF3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Sender site:</a:t>
            </a:r>
            <a:endParaRPr/>
          </a:p>
          <a:p>
            <a:pPr marL="0" marR="0" lvl="0" indent="0" algn="l" rtl="0">
              <a:lnSpc>
                <a:spcPct val="100000"/>
              </a:lnSpc>
              <a:spcBef>
                <a:spcPts val="0"/>
              </a:spcBef>
              <a:spcAft>
                <a:spcPts val="0"/>
              </a:spcAft>
              <a:buClr>
                <a:schemeClr val="hlink"/>
              </a:buClr>
              <a:buSzPts val="2800"/>
              <a:buFont typeface="Arial"/>
              <a:buNone/>
            </a:pPr>
            <a:r>
              <a:rPr lang="en-US" sz="2800" b="1" i="0" u="none">
                <a:solidFill>
                  <a:schemeClr val="hlink"/>
                </a:solidFill>
                <a:latin typeface="Arial"/>
                <a:ea typeface="Arial"/>
                <a:cs typeface="Arial"/>
                <a:sym typeface="Arial"/>
              </a:rPr>
              <a:t>1.</a:t>
            </a:r>
            <a:r>
              <a:rPr lang="en-US" sz="2800" b="1" i="0" u="none">
                <a:solidFill>
                  <a:schemeClr val="dk1"/>
                </a:solidFill>
                <a:latin typeface="Arial"/>
                <a:ea typeface="Arial"/>
                <a:cs typeface="Arial"/>
                <a:sym typeface="Arial"/>
              </a:rPr>
              <a:t> The message is divided into 16-bit words.</a:t>
            </a:r>
            <a:endParaRPr/>
          </a:p>
          <a:p>
            <a:pPr marL="0" marR="0" lvl="0" indent="0" algn="l" rtl="0">
              <a:lnSpc>
                <a:spcPct val="100000"/>
              </a:lnSpc>
              <a:spcBef>
                <a:spcPts val="0"/>
              </a:spcBef>
              <a:spcAft>
                <a:spcPts val="0"/>
              </a:spcAft>
              <a:buClr>
                <a:schemeClr val="hlink"/>
              </a:buClr>
              <a:buSzPts val="2800"/>
              <a:buFont typeface="Arial"/>
              <a:buNone/>
            </a:pPr>
            <a:r>
              <a:rPr lang="en-US" sz="2800" b="1" i="0" u="none">
                <a:solidFill>
                  <a:schemeClr val="hlink"/>
                </a:solidFill>
                <a:latin typeface="Arial"/>
                <a:ea typeface="Arial"/>
                <a:cs typeface="Arial"/>
                <a:sym typeface="Arial"/>
              </a:rPr>
              <a:t>2.</a:t>
            </a:r>
            <a:r>
              <a:rPr lang="en-US" sz="2800" b="1" i="0" u="none">
                <a:solidFill>
                  <a:schemeClr val="dk1"/>
                </a:solidFill>
                <a:latin typeface="Arial"/>
                <a:ea typeface="Arial"/>
                <a:cs typeface="Arial"/>
                <a:sym typeface="Arial"/>
              </a:rPr>
              <a:t> The value of the checksum word is set to 0.</a:t>
            </a:r>
            <a:endParaRPr/>
          </a:p>
          <a:p>
            <a:pPr marL="0" marR="0" lvl="0" indent="0" algn="l" rtl="0">
              <a:lnSpc>
                <a:spcPct val="100000"/>
              </a:lnSpc>
              <a:spcBef>
                <a:spcPts val="0"/>
              </a:spcBef>
              <a:spcAft>
                <a:spcPts val="0"/>
              </a:spcAft>
              <a:buClr>
                <a:schemeClr val="hlink"/>
              </a:buClr>
              <a:buSzPts val="2800"/>
              <a:buFont typeface="Arial"/>
              <a:buNone/>
            </a:pPr>
            <a:r>
              <a:rPr lang="en-US" sz="2800" b="1" i="0" u="none">
                <a:solidFill>
                  <a:schemeClr val="hlink"/>
                </a:solidFill>
                <a:latin typeface="Arial"/>
                <a:ea typeface="Arial"/>
                <a:cs typeface="Arial"/>
                <a:sym typeface="Arial"/>
              </a:rPr>
              <a:t>3.</a:t>
            </a:r>
            <a:r>
              <a:rPr lang="en-US" sz="2800" b="1" i="0" u="none">
                <a:solidFill>
                  <a:schemeClr val="dk1"/>
                </a:solidFill>
                <a:latin typeface="Arial"/>
                <a:ea typeface="Arial"/>
                <a:cs typeface="Arial"/>
                <a:sym typeface="Arial"/>
              </a:rPr>
              <a:t> All words including the checksum are</a:t>
            </a:r>
            <a:br>
              <a:rPr lang="en-US" sz="2800" b="1" i="0" u="none">
                <a:solidFill>
                  <a:schemeClr val="dk1"/>
                </a:solidFill>
                <a:latin typeface="Arial"/>
                <a:ea typeface="Arial"/>
                <a:cs typeface="Arial"/>
                <a:sym typeface="Arial"/>
              </a:rPr>
            </a:br>
            <a:r>
              <a:rPr lang="en-US" sz="2800" b="1" i="0" u="none">
                <a:solidFill>
                  <a:schemeClr val="dk1"/>
                </a:solidFill>
                <a:latin typeface="Arial"/>
                <a:ea typeface="Arial"/>
                <a:cs typeface="Arial"/>
                <a:sym typeface="Arial"/>
              </a:rPr>
              <a:t>    added using one’s complement addition.</a:t>
            </a:r>
            <a:endParaRPr/>
          </a:p>
          <a:p>
            <a:pPr marL="0" marR="0" lvl="0" indent="0" algn="l" rtl="0">
              <a:lnSpc>
                <a:spcPct val="100000"/>
              </a:lnSpc>
              <a:spcBef>
                <a:spcPts val="0"/>
              </a:spcBef>
              <a:spcAft>
                <a:spcPts val="0"/>
              </a:spcAft>
              <a:buClr>
                <a:schemeClr val="hlink"/>
              </a:buClr>
              <a:buSzPts val="2800"/>
              <a:buFont typeface="Arial"/>
              <a:buNone/>
            </a:pPr>
            <a:r>
              <a:rPr lang="en-US" sz="2800" b="1" i="0" u="none">
                <a:solidFill>
                  <a:schemeClr val="hlink"/>
                </a:solidFill>
                <a:latin typeface="Arial"/>
                <a:ea typeface="Arial"/>
                <a:cs typeface="Arial"/>
                <a:sym typeface="Arial"/>
              </a:rPr>
              <a:t>4.</a:t>
            </a:r>
            <a:r>
              <a:rPr lang="en-US" sz="2800" b="1" i="0" u="none">
                <a:solidFill>
                  <a:schemeClr val="dk1"/>
                </a:solidFill>
                <a:latin typeface="Arial"/>
                <a:ea typeface="Arial"/>
                <a:cs typeface="Arial"/>
                <a:sym typeface="Arial"/>
              </a:rPr>
              <a:t> The sum is complemented and becomes the</a:t>
            </a:r>
            <a:br>
              <a:rPr lang="en-US" sz="2800" b="1" i="0" u="none">
                <a:solidFill>
                  <a:schemeClr val="dk1"/>
                </a:solidFill>
                <a:latin typeface="Arial"/>
                <a:ea typeface="Arial"/>
                <a:cs typeface="Arial"/>
                <a:sym typeface="Arial"/>
              </a:rPr>
            </a:br>
            <a:r>
              <a:rPr lang="en-US" sz="2800" b="1" i="0" u="none">
                <a:solidFill>
                  <a:schemeClr val="dk1"/>
                </a:solidFill>
                <a:latin typeface="Arial"/>
                <a:ea typeface="Arial"/>
                <a:cs typeface="Arial"/>
                <a:sym typeface="Arial"/>
              </a:rPr>
              <a:t>     checksum.</a:t>
            </a:r>
            <a:endParaRPr/>
          </a:p>
          <a:p>
            <a:pPr marL="0" marR="0" lvl="0" indent="0" algn="l" rtl="0">
              <a:lnSpc>
                <a:spcPct val="100000"/>
              </a:lnSpc>
              <a:spcBef>
                <a:spcPts val="0"/>
              </a:spcBef>
              <a:spcAft>
                <a:spcPts val="0"/>
              </a:spcAft>
              <a:buClr>
                <a:schemeClr val="hlink"/>
              </a:buClr>
              <a:buSzPts val="2800"/>
              <a:buFont typeface="Arial"/>
              <a:buNone/>
            </a:pPr>
            <a:r>
              <a:rPr lang="en-US" sz="2800" b="1" i="0" u="none">
                <a:solidFill>
                  <a:schemeClr val="hlink"/>
                </a:solidFill>
                <a:latin typeface="Arial"/>
                <a:ea typeface="Arial"/>
                <a:cs typeface="Arial"/>
                <a:sym typeface="Arial"/>
              </a:rPr>
              <a:t>5.</a:t>
            </a:r>
            <a:r>
              <a:rPr lang="en-US" sz="2800" b="1" i="0" u="none">
                <a:solidFill>
                  <a:schemeClr val="dk1"/>
                </a:solidFill>
                <a:latin typeface="Arial"/>
                <a:ea typeface="Arial"/>
                <a:cs typeface="Arial"/>
                <a:sym typeface="Arial"/>
              </a:rPr>
              <a:t> The checksum is sent with the data.</a:t>
            </a:r>
            <a:endParaRPr/>
          </a:p>
        </p:txBody>
      </p:sp>
      <p:grpSp>
        <p:nvGrpSpPr>
          <p:cNvPr id="814" name="Google Shape;814;p57"/>
          <p:cNvGrpSpPr/>
          <p:nvPr/>
        </p:nvGrpSpPr>
        <p:grpSpPr>
          <a:xfrm>
            <a:off x="533400" y="1185862"/>
            <a:ext cx="1143000" cy="566737"/>
            <a:chOff x="1200" y="1248"/>
            <a:chExt cx="720" cy="357"/>
          </a:xfrm>
        </p:grpSpPr>
        <p:pic>
          <p:nvPicPr>
            <p:cNvPr id="815" name="Google Shape;815;p57"/>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816" name="Google Shape;816;p57"/>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
        <p:nvSpPr>
          <p:cNvPr id="817" name="Google Shape;817;p57"/>
          <p:cNvSpPr txBox="1"/>
          <p:nvPr/>
        </p:nvSpPr>
        <p:spPr>
          <a:xfrm>
            <a:off x="2590800" y="0"/>
            <a:ext cx="38735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Internet Checksum</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58"/>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65</a:t>
            </a:fld>
            <a:endParaRPr/>
          </a:p>
        </p:txBody>
      </p:sp>
      <p:sp>
        <p:nvSpPr>
          <p:cNvPr id="824" name="Google Shape;824;p58"/>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25" name="Google Shape;825;p5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26" name="Google Shape;826;p58"/>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27" name="Google Shape;827;p5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28" name="Google Shape;828;p5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29" name="Google Shape;829;p58"/>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30" name="Google Shape;830;p5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831" name="Google Shape;831;p58"/>
          <p:cNvCxnSpPr/>
          <p:nvPr/>
        </p:nvCxnSpPr>
        <p:spPr>
          <a:xfrm>
            <a:off x="457200" y="18288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832" name="Google Shape;832;p58"/>
          <p:cNvCxnSpPr/>
          <p:nvPr/>
        </p:nvCxnSpPr>
        <p:spPr>
          <a:xfrm>
            <a:off x="458787" y="60198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833" name="Google Shape;833;p58"/>
          <p:cNvSpPr txBox="1"/>
          <p:nvPr/>
        </p:nvSpPr>
        <p:spPr>
          <a:xfrm>
            <a:off x="495300" y="1920875"/>
            <a:ext cx="8077200" cy="3995737"/>
          </a:xfrm>
          <a:prstGeom prst="rect">
            <a:avLst/>
          </a:prstGeom>
          <a:solidFill>
            <a:srgbClr val="99FF3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Receiver site:</a:t>
            </a:r>
            <a:endParaRPr/>
          </a:p>
          <a:p>
            <a:pPr marL="0" marR="0" lvl="0" indent="0" algn="l" rtl="0">
              <a:lnSpc>
                <a:spcPct val="100000"/>
              </a:lnSpc>
              <a:spcBef>
                <a:spcPts val="0"/>
              </a:spcBef>
              <a:spcAft>
                <a:spcPts val="0"/>
              </a:spcAft>
              <a:buClr>
                <a:schemeClr val="hlink"/>
              </a:buClr>
              <a:buSzPts val="2800"/>
              <a:buFont typeface="Arial"/>
              <a:buNone/>
            </a:pPr>
            <a:r>
              <a:rPr lang="en-US" sz="2800" b="1" i="0" u="none">
                <a:solidFill>
                  <a:schemeClr val="hlink"/>
                </a:solidFill>
                <a:latin typeface="Arial"/>
                <a:ea typeface="Arial"/>
                <a:cs typeface="Arial"/>
                <a:sym typeface="Arial"/>
              </a:rPr>
              <a:t>1.</a:t>
            </a:r>
            <a:r>
              <a:rPr lang="en-US" sz="2800" b="1" i="0" u="none">
                <a:solidFill>
                  <a:schemeClr val="dk1"/>
                </a:solidFill>
                <a:latin typeface="Arial"/>
                <a:ea typeface="Arial"/>
                <a:cs typeface="Arial"/>
                <a:sym typeface="Arial"/>
              </a:rPr>
              <a:t> The message (including checksum) is</a:t>
            </a:r>
            <a:br>
              <a:rPr lang="en-US" sz="2800" b="1" i="0" u="none">
                <a:solidFill>
                  <a:schemeClr val="dk1"/>
                </a:solidFill>
                <a:latin typeface="Arial"/>
                <a:ea typeface="Arial"/>
                <a:cs typeface="Arial"/>
                <a:sym typeface="Arial"/>
              </a:rPr>
            </a:br>
            <a:r>
              <a:rPr lang="en-US" sz="2800" b="1" i="0" u="none">
                <a:solidFill>
                  <a:schemeClr val="dk1"/>
                </a:solidFill>
                <a:latin typeface="Arial"/>
                <a:ea typeface="Arial"/>
                <a:cs typeface="Arial"/>
                <a:sym typeface="Arial"/>
              </a:rPr>
              <a:t>    divided into 16-bit words.</a:t>
            </a:r>
            <a:endParaRPr/>
          </a:p>
          <a:p>
            <a:pPr marL="0" marR="0" lvl="0" indent="0" algn="l" rtl="0">
              <a:lnSpc>
                <a:spcPct val="100000"/>
              </a:lnSpc>
              <a:spcBef>
                <a:spcPts val="0"/>
              </a:spcBef>
              <a:spcAft>
                <a:spcPts val="0"/>
              </a:spcAft>
              <a:buClr>
                <a:schemeClr val="hlink"/>
              </a:buClr>
              <a:buSzPts val="2800"/>
              <a:buFont typeface="Arial"/>
              <a:buNone/>
            </a:pPr>
            <a:r>
              <a:rPr lang="en-US" sz="2800" b="1" i="0" u="none">
                <a:solidFill>
                  <a:schemeClr val="hlink"/>
                </a:solidFill>
                <a:latin typeface="Arial"/>
                <a:ea typeface="Arial"/>
                <a:cs typeface="Arial"/>
                <a:sym typeface="Arial"/>
              </a:rPr>
              <a:t>2.</a:t>
            </a:r>
            <a:r>
              <a:rPr lang="en-US" sz="2800" b="1" i="0" u="none">
                <a:solidFill>
                  <a:schemeClr val="dk1"/>
                </a:solidFill>
                <a:latin typeface="Arial"/>
                <a:ea typeface="Arial"/>
                <a:cs typeface="Arial"/>
                <a:sym typeface="Arial"/>
              </a:rPr>
              <a:t> All words are added using one’s</a:t>
            </a:r>
            <a:br>
              <a:rPr lang="en-US" sz="2800" b="1" i="0" u="none">
                <a:solidFill>
                  <a:schemeClr val="dk1"/>
                </a:solidFill>
                <a:latin typeface="Arial"/>
                <a:ea typeface="Arial"/>
                <a:cs typeface="Arial"/>
                <a:sym typeface="Arial"/>
              </a:rPr>
            </a:br>
            <a:r>
              <a:rPr lang="en-US" sz="2800" b="1" i="0" u="none">
                <a:solidFill>
                  <a:schemeClr val="dk1"/>
                </a:solidFill>
                <a:latin typeface="Arial"/>
                <a:ea typeface="Arial"/>
                <a:cs typeface="Arial"/>
                <a:sym typeface="Arial"/>
              </a:rPr>
              <a:t>    complement addition.</a:t>
            </a:r>
            <a:endParaRPr/>
          </a:p>
          <a:p>
            <a:pPr marL="0" marR="0" lvl="0" indent="0" algn="l" rtl="0">
              <a:lnSpc>
                <a:spcPct val="100000"/>
              </a:lnSpc>
              <a:spcBef>
                <a:spcPts val="0"/>
              </a:spcBef>
              <a:spcAft>
                <a:spcPts val="0"/>
              </a:spcAft>
              <a:buClr>
                <a:schemeClr val="hlink"/>
              </a:buClr>
              <a:buSzPts val="2800"/>
              <a:buFont typeface="Arial"/>
              <a:buNone/>
            </a:pPr>
            <a:r>
              <a:rPr lang="en-US" sz="2800" b="1" i="0" u="none">
                <a:solidFill>
                  <a:schemeClr val="hlink"/>
                </a:solidFill>
                <a:latin typeface="Arial"/>
                <a:ea typeface="Arial"/>
                <a:cs typeface="Arial"/>
                <a:sym typeface="Arial"/>
              </a:rPr>
              <a:t>3.</a:t>
            </a:r>
            <a:r>
              <a:rPr lang="en-US" sz="2800" b="1" i="0" u="none">
                <a:solidFill>
                  <a:schemeClr val="dk1"/>
                </a:solidFill>
                <a:latin typeface="Arial"/>
                <a:ea typeface="Arial"/>
                <a:cs typeface="Arial"/>
                <a:sym typeface="Arial"/>
              </a:rPr>
              <a:t> The sum is complemented and becomes the</a:t>
            </a:r>
            <a:br>
              <a:rPr lang="en-US" sz="2800" b="1" i="0" u="none">
                <a:solidFill>
                  <a:schemeClr val="dk1"/>
                </a:solidFill>
                <a:latin typeface="Arial"/>
                <a:ea typeface="Arial"/>
                <a:cs typeface="Arial"/>
                <a:sym typeface="Arial"/>
              </a:rPr>
            </a:br>
            <a:r>
              <a:rPr lang="en-US" sz="2800" b="1" i="0" u="none">
                <a:solidFill>
                  <a:schemeClr val="dk1"/>
                </a:solidFill>
                <a:latin typeface="Arial"/>
                <a:ea typeface="Arial"/>
                <a:cs typeface="Arial"/>
                <a:sym typeface="Arial"/>
              </a:rPr>
              <a:t>    new checksum.</a:t>
            </a:r>
            <a:endParaRPr/>
          </a:p>
          <a:p>
            <a:pPr marL="0" marR="0" lvl="0" indent="0" algn="l" rtl="0">
              <a:lnSpc>
                <a:spcPct val="100000"/>
              </a:lnSpc>
              <a:spcBef>
                <a:spcPts val="0"/>
              </a:spcBef>
              <a:spcAft>
                <a:spcPts val="0"/>
              </a:spcAft>
              <a:buClr>
                <a:schemeClr val="hlink"/>
              </a:buClr>
              <a:buSzPts val="2800"/>
              <a:buFont typeface="Arial"/>
              <a:buNone/>
            </a:pPr>
            <a:r>
              <a:rPr lang="en-US" sz="2800" b="1" i="0" u="none">
                <a:solidFill>
                  <a:schemeClr val="hlink"/>
                </a:solidFill>
                <a:latin typeface="Arial"/>
                <a:ea typeface="Arial"/>
                <a:cs typeface="Arial"/>
                <a:sym typeface="Arial"/>
              </a:rPr>
              <a:t>4.</a:t>
            </a:r>
            <a:r>
              <a:rPr lang="en-US" sz="2800" b="1" i="0" u="none">
                <a:solidFill>
                  <a:schemeClr val="dk1"/>
                </a:solidFill>
                <a:latin typeface="Arial"/>
                <a:ea typeface="Arial"/>
                <a:cs typeface="Arial"/>
                <a:sym typeface="Arial"/>
              </a:rPr>
              <a:t> If the value of checksum is 0, the message</a:t>
            </a:r>
            <a:br>
              <a:rPr lang="en-US" sz="2800" b="1" i="0" u="none">
                <a:solidFill>
                  <a:schemeClr val="dk1"/>
                </a:solidFill>
                <a:latin typeface="Arial"/>
                <a:ea typeface="Arial"/>
                <a:cs typeface="Arial"/>
                <a:sym typeface="Arial"/>
              </a:rPr>
            </a:br>
            <a:r>
              <a:rPr lang="en-US" sz="2800" b="1" i="0" u="none">
                <a:solidFill>
                  <a:schemeClr val="dk1"/>
                </a:solidFill>
                <a:latin typeface="Arial"/>
                <a:ea typeface="Arial"/>
                <a:cs typeface="Arial"/>
                <a:sym typeface="Arial"/>
              </a:rPr>
              <a:t>    is accepted; otherwise, it is rejected.</a:t>
            </a:r>
            <a:endParaRPr/>
          </a:p>
        </p:txBody>
      </p:sp>
      <p:grpSp>
        <p:nvGrpSpPr>
          <p:cNvPr id="834" name="Google Shape;834;p58"/>
          <p:cNvGrpSpPr/>
          <p:nvPr/>
        </p:nvGrpSpPr>
        <p:grpSpPr>
          <a:xfrm>
            <a:off x="533400" y="1185862"/>
            <a:ext cx="1143000" cy="566737"/>
            <a:chOff x="1200" y="1248"/>
            <a:chExt cx="720" cy="357"/>
          </a:xfrm>
        </p:grpSpPr>
        <p:pic>
          <p:nvPicPr>
            <p:cNvPr id="835" name="Google Shape;835;p58"/>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836" name="Google Shape;836;p58"/>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
        <p:nvSpPr>
          <p:cNvPr id="837" name="Google Shape;837;p58"/>
          <p:cNvSpPr txBox="1"/>
          <p:nvPr/>
        </p:nvSpPr>
        <p:spPr>
          <a:xfrm>
            <a:off x="2590800" y="0"/>
            <a:ext cx="38735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Internet Checksum</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59"/>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66</a:t>
            </a:fld>
            <a:endParaRPr/>
          </a:p>
        </p:txBody>
      </p:sp>
      <p:sp>
        <p:nvSpPr>
          <p:cNvPr id="844" name="Google Shape;844;p5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45" name="Google Shape;845;p5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46" name="Google Shape;846;p5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47" name="Google Shape;847;p5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48" name="Google Shape;848;p5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49" name="Google Shape;849;p59"/>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50" name="Google Shape;850;p5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51" name="Google Shape;851;p59"/>
          <p:cNvSpPr txBox="1"/>
          <p:nvPr/>
        </p:nvSpPr>
        <p:spPr>
          <a:xfrm>
            <a:off x="228600" y="914400"/>
            <a:ext cx="8686800" cy="56435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Let us calculate the checksum for a text of 8 characters (“Forouzan”). The text needs to be divided into 2-byte (16-bit) words. We use ASCII (see Appendix A) to change each byte to a 2-digit hexadecimal number. For example, F is represented as 0x46 and o is represented as 0x6F. Figure 10.25 shows how the checksum is calculated at the sender and receiver sites. In part a of the figure, the value of partial sum for the first column is 0x36. We keep the rightmost digit (6) and insert the leftmost digit (3) as the carry in the second column. The process is repeated for each column. Note that if there is any corruption, the checksum recalculated by the receiver is not all 0s. We leave this an exercise.</a:t>
            </a:r>
            <a:endParaRPr/>
          </a:p>
        </p:txBody>
      </p:sp>
      <p:sp>
        <p:nvSpPr>
          <p:cNvPr id="852" name="Google Shape;852;p59"/>
          <p:cNvSpPr txBox="1"/>
          <p:nvPr/>
        </p:nvSpPr>
        <p:spPr>
          <a:xfrm>
            <a:off x="1143000" y="0"/>
            <a:ext cx="26908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a:solidFill>
                  <a:schemeClr val="hlink"/>
                </a:solidFill>
                <a:latin typeface="Times New Roman"/>
                <a:ea typeface="Times New Roman"/>
                <a:cs typeface="Times New Roman"/>
                <a:sym typeface="Times New Roman"/>
              </a:rPr>
              <a:t>Example 10.23</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g1b776004378_0_0"/>
          <p:cNvSpPr txBox="1">
            <a:spLocks noGrp="1"/>
          </p:cNvSpPr>
          <p:nvPr>
            <p:ph type="sldNum" idx="12"/>
          </p:nvPr>
        </p:nvSpPr>
        <p:spPr>
          <a:xfrm>
            <a:off x="-76200" y="6400800"/>
            <a:ext cx="1905000" cy="457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000"/>
              <a:buFont typeface="Arial"/>
              <a:buNone/>
            </a:pPr>
            <a:r>
              <a:rPr lang="en-US"/>
              <a:t>10.</a:t>
            </a:r>
            <a:fld id="{00000000-1234-1234-1234-123412341234}" type="slidenum">
              <a:rPr lang="en-US"/>
              <a:t>67</a:t>
            </a:fld>
            <a:endParaRPr/>
          </a:p>
        </p:txBody>
      </p:sp>
      <p:pic>
        <p:nvPicPr>
          <p:cNvPr id="859" name="Google Shape;859;g1b776004378_0_0"/>
          <p:cNvPicPr preferRelativeResize="0"/>
          <p:nvPr/>
        </p:nvPicPr>
        <p:blipFill>
          <a:blip r:embed="rId3">
            <a:alphaModFix/>
          </a:blip>
          <a:stretch>
            <a:fillRect/>
          </a:stretch>
        </p:blipFill>
        <p:spPr>
          <a:xfrm>
            <a:off x="2172217" y="152400"/>
            <a:ext cx="4799566" cy="6096000"/>
          </a:xfrm>
          <a:prstGeom prst="rect">
            <a:avLst/>
          </a:prstGeom>
          <a:noFill/>
          <a:ln>
            <a:noFill/>
          </a:ln>
        </p:spPr>
      </p:pic>
      <p:sp>
        <p:nvSpPr>
          <p:cNvPr id="860" name="Google Shape;860;g1b776004378_0_0"/>
          <p:cNvSpPr txBox="1"/>
          <p:nvPr/>
        </p:nvSpPr>
        <p:spPr>
          <a:xfrm>
            <a:off x="0" y="0"/>
            <a:ext cx="3000000" cy="61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800" b="1" i="1">
                <a:solidFill>
                  <a:schemeClr val="dk1"/>
                </a:solidFill>
                <a:latin typeface="Times New Roman"/>
                <a:ea typeface="Times New Roman"/>
                <a:cs typeface="Times New Roman"/>
                <a:sym typeface="Times New Roman"/>
              </a:rPr>
              <a:t>Appendix 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60"/>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68</a:t>
            </a:fld>
            <a:endParaRPr/>
          </a:p>
        </p:txBody>
      </p:sp>
      <p:cxnSp>
        <p:nvCxnSpPr>
          <p:cNvPr id="867" name="Google Shape;867;p6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868" name="Google Shape;868;p6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869" name="Google Shape;869;p60"/>
          <p:cNvSpPr txBox="1"/>
          <p:nvPr/>
        </p:nvSpPr>
        <p:spPr>
          <a:xfrm>
            <a:off x="304800" y="762000"/>
            <a:ext cx="35258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10.25  </a:t>
            </a:r>
            <a:r>
              <a:rPr lang="en-US" sz="2000" b="1" i="1" u="none">
                <a:solidFill>
                  <a:schemeClr val="dk1"/>
                </a:solidFill>
                <a:latin typeface="Times New Roman"/>
                <a:ea typeface="Times New Roman"/>
                <a:cs typeface="Times New Roman"/>
                <a:sym typeface="Times New Roman"/>
              </a:rPr>
              <a:t>Example 10.23</a:t>
            </a:r>
            <a:endParaRPr/>
          </a:p>
        </p:txBody>
      </p:sp>
      <p:cxnSp>
        <p:nvCxnSpPr>
          <p:cNvPr id="870" name="Google Shape;870;p6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871" name="Google Shape;871;p60"/>
          <p:cNvCxnSpPr/>
          <p:nvPr/>
        </p:nvCxnSpPr>
        <p:spPr>
          <a:xfrm>
            <a:off x="1828800" y="2743200"/>
            <a:ext cx="0" cy="152400"/>
          </a:xfrm>
          <a:prstGeom prst="straightConnector1">
            <a:avLst/>
          </a:prstGeom>
          <a:noFill/>
          <a:ln w="9525" cap="flat" cmpd="sng">
            <a:solidFill>
              <a:schemeClr val="dk1"/>
            </a:solidFill>
            <a:prstDash val="solid"/>
            <a:miter lim="800000"/>
            <a:headEnd type="none" w="med" len="med"/>
            <a:tailEnd type="none" w="med" len="med"/>
          </a:ln>
        </p:spPr>
      </p:cxnSp>
      <p:pic>
        <p:nvPicPr>
          <p:cNvPr id="872" name="Google Shape;872;p60"/>
          <p:cNvPicPr preferRelativeResize="0"/>
          <p:nvPr/>
        </p:nvPicPr>
        <p:blipFill rotWithShape="1">
          <a:blip r:embed="rId3">
            <a:alphaModFix/>
          </a:blip>
          <a:srcRect/>
          <a:stretch/>
        </p:blipFill>
        <p:spPr>
          <a:xfrm>
            <a:off x="406400" y="1631950"/>
            <a:ext cx="8255000" cy="420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7</a:t>
            </a:fld>
            <a:endParaRPr/>
          </a:p>
        </p:txBody>
      </p:sp>
      <p:cxnSp>
        <p:nvCxnSpPr>
          <p:cNvPr id="152" name="Google Shape;152;p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53" name="Google Shape;153;p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54" name="Google Shape;154;p7"/>
          <p:cNvSpPr txBox="1"/>
          <p:nvPr/>
        </p:nvSpPr>
        <p:spPr>
          <a:xfrm>
            <a:off x="304800" y="762000"/>
            <a:ext cx="41751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10.2  </a:t>
            </a:r>
            <a:r>
              <a:rPr lang="en-US" sz="2000" b="1" i="1" u="none">
                <a:solidFill>
                  <a:schemeClr val="dk1"/>
                </a:solidFill>
                <a:latin typeface="Times New Roman"/>
                <a:ea typeface="Times New Roman"/>
                <a:cs typeface="Times New Roman"/>
                <a:sym typeface="Times New Roman"/>
              </a:rPr>
              <a:t>Burst error of length 8</a:t>
            </a:r>
            <a:endParaRPr/>
          </a:p>
        </p:txBody>
      </p:sp>
      <p:cxnSp>
        <p:nvCxnSpPr>
          <p:cNvPr id="155" name="Google Shape;155;p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156" name="Google Shape;156;p7"/>
          <p:cNvPicPr preferRelativeResize="0"/>
          <p:nvPr/>
        </p:nvPicPr>
        <p:blipFill rotWithShape="1">
          <a:blip r:embed="rId3">
            <a:alphaModFix/>
          </a:blip>
          <a:srcRect/>
          <a:stretch/>
        </p:blipFill>
        <p:spPr>
          <a:xfrm>
            <a:off x="987425" y="1698625"/>
            <a:ext cx="7167562" cy="34591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to detect the errors</a:t>
            </a:r>
            <a:endParaRPr lang="en-US" dirty="0"/>
          </a:p>
        </p:txBody>
      </p:sp>
      <p:sp>
        <p:nvSpPr>
          <p:cNvPr id="4" name="Text Placeholder 3"/>
          <p:cNvSpPr>
            <a:spLocks noGrp="1"/>
          </p:cNvSpPr>
          <p:nvPr>
            <p:ph type="body" idx="1"/>
          </p:nvPr>
        </p:nvSpPr>
        <p:spPr>
          <a:xfrm>
            <a:off x="338938" y="1508753"/>
            <a:ext cx="8017409" cy="4330731"/>
          </a:xfrm>
        </p:spPr>
        <p:txBody>
          <a:bodyPr/>
          <a:lstStyle/>
          <a:p>
            <a:r>
              <a:rPr lang="en-US" sz="2400" dirty="0" smtClean="0"/>
              <a:t>Error detection means to decide whether the received data is correct or not without having a copy of the original message.</a:t>
            </a:r>
          </a:p>
          <a:p>
            <a:r>
              <a:rPr lang="en-US" sz="2400" dirty="0" smtClean="0"/>
              <a:t>To detect or correct errors, we need to send some extra bits with the data.</a:t>
            </a:r>
          </a:p>
          <a:p>
            <a:r>
              <a:rPr lang="en-US" sz="2400" dirty="0" smtClean="0"/>
              <a:t>The extra bits are called as redundant bits.</a:t>
            </a:r>
            <a:endParaRPr lang="en-US" sz="24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r>
              <a:rPr lang="en-US" smtClean="0"/>
              <a:t>10.</a:t>
            </a:r>
            <a:fld id="{00000000-1234-1234-1234-123412341234}" type="slidenum">
              <a:rPr lang="en-US" smtClean="0"/>
              <a:t>8</a:t>
            </a:fld>
            <a:endParaRPr/>
          </a:p>
        </p:txBody>
      </p:sp>
    </p:spTree>
    <p:extLst>
      <p:ext uri="{BB962C8B-B14F-4D97-AF65-F5344CB8AC3E}">
        <p14:creationId xmlns:p14="http://schemas.microsoft.com/office/powerpoint/2010/main" val="233534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Redundancy</a:t>
            </a:r>
            <a:endParaRPr/>
          </a:p>
        </p:txBody>
      </p:sp>
      <p:sp>
        <p:nvSpPr>
          <p:cNvPr id="162" name="Google Shape;162;p8"/>
          <p:cNvSpPr txBox="1">
            <a:spLocks noGrp="1"/>
          </p:cNvSpPr>
          <p:nvPr>
            <p:ph type="body" idx="1"/>
          </p:nvPr>
        </p:nvSpPr>
        <p:spPr>
          <a:xfrm>
            <a:off x="533400" y="1371600"/>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920"/>
              <a:buFont typeface="Noto Sans Symbols"/>
              <a:buChar char="■"/>
            </a:pPr>
            <a:r>
              <a:rPr lang="en-US" sz="3200" b="0" i="0" u="none" strike="noStrike" cap="none">
                <a:solidFill>
                  <a:schemeClr val="dk1"/>
                </a:solidFill>
                <a:latin typeface="Tahoma"/>
                <a:ea typeface="Tahoma"/>
                <a:cs typeface="Tahoma"/>
                <a:sym typeface="Tahoma"/>
              </a:rPr>
              <a:t>The central concept in error detection and correction</a:t>
            </a:r>
            <a:endParaRPr/>
          </a:p>
          <a:p>
            <a:pPr marL="342900" marR="0" lvl="0" indent="-220980" algn="l" rtl="0">
              <a:lnSpc>
                <a:spcPct val="100000"/>
              </a:lnSpc>
              <a:spcBef>
                <a:spcPts val="640"/>
              </a:spcBef>
              <a:spcAft>
                <a:spcPts val="0"/>
              </a:spcAft>
              <a:buClr>
                <a:schemeClr val="folHlink"/>
              </a:buClr>
              <a:buSzPts val="1920"/>
              <a:buFont typeface="Noto Sans Symbols"/>
              <a:buNone/>
            </a:pPr>
            <a:endParaRPr sz="3200" b="0" i="0" u="none" strike="noStrike" cap="none">
              <a:solidFill>
                <a:schemeClr val="dk1"/>
              </a:solidFill>
              <a:latin typeface="Tahoma"/>
              <a:ea typeface="Tahoma"/>
              <a:cs typeface="Tahoma"/>
              <a:sym typeface="Tahoma"/>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strike="noStrike" cap="none">
                <a:solidFill>
                  <a:schemeClr val="dk1"/>
                </a:solidFill>
                <a:latin typeface="Tahoma"/>
                <a:ea typeface="Tahoma"/>
                <a:cs typeface="Tahoma"/>
                <a:sym typeface="Tahoma"/>
              </a:rPr>
              <a:t>The redundant bits are added by the sender and removed by the receiver</a:t>
            </a:r>
            <a:endParaRPr/>
          </a:p>
          <a:p>
            <a:pPr marL="342900" marR="0" lvl="0" indent="-220980" algn="l" rtl="0">
              <a:lnSpc>
                <a:spcPct val="100000"/>
              </a:lnSpc>
              <a:spcBef>
                <a:spcPts val="640"/>
              </a:spcBef>
              <a:spcAft>
                <a:spcPts val="0"/>
              </a:spcAft>
              <a:buClr>
                <a:schemeClr val="folHlink"/>
              </a:buClr>
              <a:buSzPts val="1920"/>
              <a:buFont typeface="Noto Sans Symbols"/>
              <a:buNone/>
            </a:pPr>
            <a:endParaRPr sz="3200" b="0" i="0" u="none" strike="noStrike" cap="none">
              <a:solidFill>
                <a:schemeClr val="dk1"/>
              </a:solidFill>
              <a:latin typeface="Tahoma"/>
              <a:ea typeface="Tahoma"/>
              <a:cs typeface="Tahoma"/>
              <a:sym typeface="Tahoma"/>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strike="noStrike" cap="none">
                <a:solidFill>
                  <a:schemeClr val="dk1"/>
                </a:solidFill>
                <a:latin typeface="Tahoma"/>
                <a:ea typeface="Tahoma"/>
                <a:cs typeface="Tahoma"/>
                <a:sym typeface="Tahoma"/>
              </a:rPr>
              <a:t>Their presence helps the receiver to detect and correct corrupted bits</a:t>
            </a:r>
            <a:endParaRPr/>
          </a:p>
        </p:txBody>
      </p:sp>
      <p:sp>
        <p:nvSpPr>
          <p:cNvPr id="163" name="Google Shape;163;p8"/>
          <p:cNvSpPr txBox="1"/>
          <p:nvPr/>
        </p:nvSpPr>
        <p:spPr>
          <a:xfrm>
            <a:off x="-76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10.</a:t>
            </a:r>
            <a:fld id="{00000000-1234-1234-1234-123412341234}" type="slidenum">
              <a:rPr lang="en-US" sz="2000" b="1" i="0" u="none">
                <a:solidFill>
                  <a:schemeClr val="lt2"/>
                </a:solidFill>
                <a:latin typeface="Arial"/>
                <a:ea typeface="Arial"/>
                <a:cs typeface="Arial"/>
                <a:sym typeface="Arial"/>
              </a:rPr>
              <a:t>9</a:t>
            </a:fld>
            <a:endParaRP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1616</TotalTime>
  <Words>2258</Words>
  <Application>Microsoft Office PowerPoint</Application>
  <PresentationFormat>On-screen Show (4:3)</PresentationFormat>
  <Paragraphs>317</Paragraphs>
  <Slides>68</Slides>
  <Notes>54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Noto Sans Symbols</vt:lpstr>
      <vt:lpstr>Times New Roman</vt:lpstr>
      <vt:lpstr>Wingdings</vt:lpstr>
      <vt:lpstr>Arial</vt:lpstr>
      <vt:lpstr>Tahoma</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detect the errors</vt:lpstr>
      <vt:lpstr>Redundancy</vt:lpstr>
      <vt:lpstr> Redundancy</vt:lpstr>
      <vt:lpstr>PowerPoint Presentation</vt:lpstr>
      <vt:lpstr>Coding</vt:lpstr>
      <vt:lpstr>PowerPoint Presentation</vt:lpstr>
      <vt:lpstr>PowerPoint Presentation</vt:lpstr>
      <vt:lpstr>PowerPoint Presentation</vt:lpstr>
      <vt:lpstr>PowerPoint Presentation</vt:lpstr>
      <vt:lpstr>PowerPoint Presentation</vt:lpstr>
      <vt:lpstr>Error detection in block-coding</vt:lpstr>
      <vt:lpstr>PowerPoint Presentation</vt:lpstr>
      <vt:lpstr>PowerPoint Presentation</vt:lpstr>
      <vt:lpstr>PowerPoint Presentation</vt:lpstr>
      <vt:lpstr>PowerPoint Presentation</vt:lpstr>
      <vt:lpstr>PowerPoint Presentation</vt:lpstr>
      <vt:lpstr>Error correction in block-coding</vt:lpstr>
      <vt:lpstr>PowerPoint Presentation</vt:lpstr>
      <vt:lpstr>PowerPoint Presentation</vt:lpstr>
      <vt:lpstr>Hamming distance</vt:lpstr>
      <vt:lpstr>PowerPoint Presentation</vt:lpstr>
      <vt:lpstr>Minimum Hamming Distance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Cyclic Redundancy Check</vt:lpstr>
      <vt:lpstr>CRC generation at sender side</vt:lpstr>
      <vt:lpstr>CRC generation at Receiver side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Checksum</vt:lpstr>
      <vt:lpstr>Checksum operation at Sender Side</vt:lpstr>
      <vt:lpstr>Checksum operation at Receiver Side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Narzu</cp:lastModifiedBy>
  <cp:revision>24</cp:revision>
  <dcterms:created xsi:type="dcterms:W3CDTF">2000-01-15T04:50:39Z</dcterms:created>
  <dcterms:modified xsi:type="dcterms:W3CDTF">2023-04-04T17:42:50Z</dcterms:modified>
</cp:coreProperties>
</file>