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9" r:id="rId7"/>
    <p:sldId id="262" r:id="rId8"/>
    <p:sldId id="263" r:id="rId9"/>
    <p:sldId id="261" r:id="rId10"/>
    <p:sldId id="264" r:id="rId11"/>
    <p:sldId id="266" r:id="rId12"/>
    <p:sldId id="265" r:id="rId13"/>
    <p:sldId id="267" r:id="rId14"/>
    <p:sldId id="268" r:id="rId15"/>
    <p:sldId id="270" r:id="rId16"/>
    <p:sldId id="271" r:id="rId17"/>
    <p:sldId id="277" r:id="rId18"/>
    <p:sldId id="278" r:id="rId19"/>
    <p:sldId id="279" r:id="rId20"/>
    <p:sldId id="280" r:id="rId21"/>
    <p:sldId id="281" r:id="rId22"/>
    <p:sldId id="282" r:id="rId23"/>
    <p:sldId id="285" r:id="rId24"/>
    <p:sldId id="283" r:id="rId25"/>
    <p:sldId id="284" r:id="rId26"/>
    <p:sldId id="272" r:id="rId27"/>
    <p:sldId id="273" r:id="rId28"/>
    <p:sldId id="275" r:id="rId29"/>
    <p:sldId id="276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3AF385-3CB3-441A-91F5-A990E0E52529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88340F-EEC1-4D67-B3D1-B7ABEF75A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6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4" name="Google Shape;9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588182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6" name="Google Shape;32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764219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5" name="Google Shape;35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343233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1" name="Google Shape;34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431696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8" name="Google Shape;34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527872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5" name="Google Shape;455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869278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4" name="Google Shape;464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984566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3" name="Google Shape;473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449697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1" name="Google Shape;481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221997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8" name="Google Shape;498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6159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5569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8bb42a47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14" name="Google Shape;514;g8bb42a47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15" name="Google Shape;515;g8bb42a4771_0_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13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86131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8bb42a4771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20" name="Google Shape;520;g8bb42a4771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21" name="Google Shape;521;g8bb42a4771_0_56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14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5568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9" name="Google Shape;27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54581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6" name="Google Shape;28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30095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4" name="Google Shape;29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7677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2" name="Google Shape;30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243633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0" name="Google Shape;31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19798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2E472-9689-4175-8C1E-4AC26E7F7FFA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875BE-E254-4E0D-8DD7-1D039F94EEE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499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2E472-9689-4175-8C1E-4AC26E7F7FFA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875BE-E254-4E0D-8DD7-1D039F94E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20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2E472-9689-4175-8C1E-4AC26E7F7FFA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875BE-E254-4E0D-8DD7-1D039F94E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71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2E472-9689-4175-8C1E-4AC26E7F7FFA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875BE-E254-4E0D-8DD7-1D039F94E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87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2E472-9689-4175-8C1E-4AC26E7F7FFA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875BE-E254-4E0D-8DD7-1D039F94EEE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143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2E472-9689-4175-8C1E-4AC26E7F7FFA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875BE-E254-4E0D-8DD7-1D039F94E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572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2E472-9689-4175-8C1E-4AC26E7F7FFA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875BE-E254-4E0D-8DD7-1D039F94E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13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2E472-9689-4175-8C1E-4AC26E7F7FFA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875BE-E254-4E0D-8DD7-1D039F94E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56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2E472-9689-4175-8C1E-4AC26E7F7FFA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875BE-E254-4E0D-8DD7-1D039F94E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386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792E472-9689-4175-8C1E-4AC26E7F7FFA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B875BE-E254-4E0D-8DD7-1D039F94E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051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2E472-9689-4175-8C1E-4AC26E7F7FFA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875BE-E254-4E0D-8DD7-1D039F94E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617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792E472-9689-4175-8C1E-4AC26E7F7FFA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7B875BE-E254-4E0D-8DD7-1D039F94EEE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574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g"/><Relationship Id="rId5" Type="http://schemas.openxmlformats.org/officeDocument/2006/relationships/image" Target="../media/image31.jpg"/><Relationship Id="rId4" Type="http://schemas.openxmlformats.org/officeDocument/2006/relationships/image" Target="../media/image30.jp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chemeClr val="accent5">
                    <a:lumMod val="50000"/>
                  </a:schemeClr>
                </a:solidFill>
              </a:rPr>
              <a:t>Data Communications</a:t>
            </a:r>
            <a:br>
              <a:rPr lang="en-US" sz="6000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</a:rPr>
              <a:t>Chapter 1: Introduction</a:t>
            </a:r>
            <a:endParaRPr lang="en-US" sz="4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sz="2000" dirty="0">
                <a:solidFill>
                  <a:schemeClr val="accent5">
                    <a:lumMod val="50000"/>
                  </a:schemeClr>
                </a:solidFill>
                <a:ea typeface="Century"/>
                <a:cs typeface="Century"/>
                <a:sym typeface="Century"/>
              </a:rPr>
              <a:t>NARZU TARANNUM (NTR)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en-US" sz="200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accent5">
                    <a:lumMod val="50000"/>
                  </a:schemeClr>
                </a:solidFill>
                <a:ea typeface="Century"/>
                <a:cs typeface="Century"/>
                <a:sym typeface="Century"/>
              </a:rPr>
              <a:t>DEPT. OF CSE, BRAC UNIVERSITY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ea typeface="Century"/>
                <a:cs typeface="Century"/>
                <a:sym typeface="Century"/>
              </a:rPr>
              <a:t/>
            </a:r>
            <a:br>
              <a:rPr lang="en-US" dirty="0">
                <a:solidFill>
                  <a:schemeClr val="accent5">
                    <a:lumMod val="50000"/>
                  </a:schemeClr>
                </a:solidFill>
                <a:ea typeface="Century"/>
                <a:cs typeface="Century"/>
                <a:sym typeface="Century"/>
              </a:rPr>
            </a:b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05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9858428" cy="1208911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Five elements/components of data communication</a:t>
            </a:r>
            <a:r>
              <a:rPr lang="en-US" sz="3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3600" dirty="0"/>
          </a:p>
        </p:txBody>
      </p:sp>
      <p:pic>
        <p:nvPicPr>
          <p:cNvPr id="4" name="Google Shape;142;p9"/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rcRect/>
          <a:stretch/>
        </p:blipFill>
        <p:spPr>
          <a:xfrm>
            <a:off x="1096963" y="2568794"/>
            <a:ext cx="10058400" cy="25776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599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US" b="1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DATA COMMUNICATIONs</a:t>
            </a:r>
            <a:r>
              <a:rPr lang="en-US" sz="4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4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term </a:t>
            </a:r>
            <a:r>
              <a:rPr lang="en-US" b="1" i="1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telecommunication</a:t>
            </a:r>
            <a:r>
              <a:rPr lang="en-US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means communication at a distance. The word </a:t>
            </a:r>
            <a:r>
              <a:rPr lang="en-US" b="1" i="1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</a:t>
            </a:r>
            <a:r>
              <a:rPr lang="en-US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refers to information presented in whatever form is agreed upon by the parties creating and using the data. </a:t>
            </a:r>
            <a:r>
              <a:rPr lang="en-US" b="1" i="1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communications</a:t>
            </a:r>
            <a:r>
              <a:rPr lang="en-US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the exchange of data between two devices via some form of transmission medium such as a wire cable. </a:t>
            </a:r>
            <a:endParaRPr lang="en-US"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20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9602055" cy="95253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Characteristics of effective data communication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4323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3380"/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Delivery - </a:t>
            </a:r>
            <a:r>
              <a:rPr lang="en-US" sz="1400" dirty="0">
                <a:solidFill>
                  <a:schemeClr val="tx1"/>
                </a:solidFill>
              </a:rPr>
              <a:t>The system must deliver data to the correct destination</a:t>
            </a:r>
            <a:r>
              <a:rPr lang="en-US" sz="1400" dirty="0" smtClean="0">
                <a:solidFill>
                  <a:schemeClr val="tx1"/>
                </a:solidFill>
              </a:rPr>
              <a:t>.</a:t>
            </a:r>
          </a:p>
          <a:p>
            <a:pPr marL="457200" lvl="0" indent="-44323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3380"/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457200" lvl="0" indent="-44323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80"/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Accuracy </a:t>
            </a:r>
            <a:r>
              <a:rPr lang="en-US" sz="2800" dirty="0">
                <a:solidFill>
                  <a:schemeClr val="tx1"/>
                </a:solidFill>
              </a:rPr>
              <a:t>- </a:t>
            </a:r>
            <a:r>
              <a:rPr lang="en-US" sz="1400" dirty="0">
                <a:solidFill>
                  <a:schemeClr val="tx1"/>
                </a:solidFill>
              </a:rPr>
              <a:t>The system must deliver the data accurately</a:t>
            </a:r>
            <a:r>
              <a:rPr lang="en-US" sz="1400" dirty="0" smtClean="0">
                <a:solidFill>
                  <a:schemeClr val="tx1"/>
                </a:solidFill>
              </a:rPr>
              <a:t>.</a:t>
            </a:r>
          </a:p>
          <a:p>
            <a:pPr marL="457200" lvl="0" indent="-44323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80"/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457200" lvl="0" indent="-44323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80"/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Timeliness - </a:t>
            </a:r>
            <a:r>
              <a:rPr lang="en-US" sz="1400" dirty="0">
                <a:solidFill>
                  <a:schemeClr val="tx1"/>
                </a:solidFill>
              </a:rPr>
              <a:t>The system must deliver data in a timely manner. </a:t>
            </a:r>
            <a:r>
              <a:rPr lang="en-US" sz="1400" dirty="0" smtClean="0">
                <a:solidFill>
                  <a:schemeClr val="tx1"/>
                </a:solidFill>
              </a:rPr>
              <a:t>In </a:t>
            </a:r>
            <a:r>
              <a:rPr lang="en-US" sz="1400" dirty="0">
                <a:solidFill>
                  <a:schemeClr val="tx1"/>
                </a:solidFill>
              </a:rPr>
              <a:t>the case of video and audio, timely delivery </a:t>
            </a:r>
            <a:r>
              <a:rPr lang="en-US" sz="1400" dirty="0" smtClean="0">
                <a:solidFill>
                  <a:schemeClr val="tx1"/>
                </a:solidFill>
              </a:rPr>
              <a:t>  means 			delivering data as they are produced, in the same order that they are produced, and without significant delay.</a:t>
            </a:r>
            <a:endParaRPr lang="en-US" sz="1400" dirty="0">
              <a:solidFill>
                <a:schemeClr val="tx1"/>
              </a:solidFill>
            </a:endParaRPr>
          </a:p>
          <a:p>
            <a:pPr marL="457200" lvl="0" indent="-44323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8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Jitter - </a:t>
            </a:r>
            <a:r>
              <a:rPr lang="en-US" sz="1400" dirty="0">
                <a:solidFill>
                  <a:schemeClr val="tx1"/>
                </a:solidFill>
              </a:rPr>
              <a:t>Jitter refers to the variation in the packet arrival time. It is the uneven delay in the delivery of audio or video packets. 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760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7" name="Google Shape;517;g8bb42a4771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1444726"/>
            <a:ext cx="9144000" cy="41671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17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8bb42a4771_0_56"/>
          <p:cNvSpPr txBox="1">
            <a:spLocks noGrp="1"/>
          </p:cNvSpPr>
          <p:nvPr>
            <p:ph type="sldNum" idx="12"/>
          </p:nvPr>
        </p:nvSpPr>
        <p:spPr>
          <a:xfrm>
            <a:off x="9996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buSzPts val="1000"/>
            </a:pPr>
            <a:fld id="{00000000-1234-1234-1234-123412341234}" type="slidenum">
              <a:rPr lang="en-US"/>
              <a:pPr>
                <a:buSzPts val="1000"/>
              </a:pPr>
              <a:t>14</a:t>
            </a:fld>
            <a:endParaRPr/>
          </a:p>
        </p:txBody>
      </p:sp>
      <p:pic>
        <p:nvPicPr>
          <p:cNvPr id="524" name="Google Shape;524;g8bb42a4771_0_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4801" y="1351800"/>
            <a:ext cx="7711649" cy="43377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770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311356" cy="173875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Data flow (simplex, half-duplex, and full-duplex)</a:t>
            </a:r>
            <a:r>
              <a:rPr lang="en-US" sz="36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en-US" sz="3600" dirty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endParaRPr lang="en-US" dirty="0"/>
          </a:p>
        </p:txBody>
      </p:sp>
      <p:pic>
        <p:nvPicPr>
          <p:cNvPr id="4" name="Google Shape;152;p10"/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rcRect/>
          <a:stretch/>
        </p:blipFill>
        <p:spPr>
          <a:xfrm>
            <a:off x="3475649" y="1846263"/>
            <a:ext cx="5301027" cy="4022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554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320" y="529840"/>
            <a:ext cx="9314916" cy="117077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NETWORKS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/>
            </a:r>
            <a:b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1283" y="1743184"/>
            <a:ext cx="10058400" cy="4023360"/>
          </a:xfrm>
        </p:spPr>
        <p:txBody>
          <a:bodyPr>
            <a:normAutofit/>
          </a:bodyPr>
          <a:lstStyle/>
          <a:p>
            <a:r>
              <a:rPr lang="en-US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 </a:t>
            </a:r>
            <a:r>
              <a:rPr lang="en-US" sz="2400" i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network</a:t>
            </a:r>
            <a:r>
              <a:rPr lang="en-US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is a set of devices (often referred to as </a:t>
            </a:r>
            <a:r>
              <a:rPr lang="en-US" sz="2400" i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nodes</a:t>
            </a:r>
            <a:r>
              <a:rPr lang="en-US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) connected by communication </a:t>
            </a:r>
            <a:r>
              <a:rPr lang="en-US" sz="2400" i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links</a:t>
            </a:r>
            <a:r>
              <a:rPr lang="en-US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. A node can be a computer, printer, or any other device capable of sending and/or receiving data generated by other nodes on the network. A link can be a cable, air, optical fiber, or any medium which can transport a signal carrying information.</a:t>
            </a:r>
          </a:p>
          <a:p>
            <a:r>
              <a:rPr lang="en-US" sz="2400" i="1" u="sng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Topics discussed in this section:</a:t>
            </a:r>
          </a:p>
          <a:p>
            <a:pPr>
              <a:buSzPct val="117000"/>
              <a:buFont typeface="Wingdings" panose="05000000000000000000" pitchFamily="2" charset="2"/>
              <a:buChar char="§"/>
            </a:pPr>
            <a:r>
              <a:rPr lang="fr-FR" sz="2400" dirty="0">
                <a:solidFill>
                  <a:srgbClr val="0033CC"/>
                </a:solidFill>
                <a:latin typeface="Times New Roman" panose="02020603050405020304" pitchFamily="18" charset="0"/>
              </a:rPr>
              <a:t>Network </a:t>
            </a:r>
            <a:r>
              <a:rPr lang="fr-FR" sz="2400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Criteria</a:t>
            </a:r>
            <a:endParaRPr lang="fr-FR" sz="2400" dirty="0">
              <a:solidFill>
                <a:srgbClr val="0033CC"/>
              </a:solidFill>
              <a:latin typeface="Times New Roman" panose="02020603050405020304" pitchFamily="18" charset="0"/>
            </a:endParaRPr>
          </a:p>
          <a:p>
            <a:pPr>
              <a:buSzPct val="117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33CC"/>
                </a:solidFill>
                <a:latin typeface="Times New Roman" panose="02020603050405020304" pitchFamily="18" charset="0"/>
              </a:rPr>
              <a:t> Physical Structures</a:t>
            </a:r>
          </a:p>
          <a:p>
            <a:pPr>
              <a:buSzPct val="117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33CC"/>
                </a:solidFill>
                <a:latin typeface="Times New Roman" panose="02020603050405020304" pitchFamily="18" charset="0"/>
              </a:rPr>
              <a:t> Categories of Networks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1935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67000" y="1828801"/>
            <a:ext cx="6781800" cy="4325937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24"/>
          <p:cNvSpPr txBox="1"/>
          <p:nvPr/>
        </p:nvSpPr>
        <p:spPr>
          <a:xfrm>
            <a:off x="1623701" y="539319"/>
            <a:ext cx="8974863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ctr">
              <a:buClr>
                <a:schemeClr val="dk2"/>
              </a:buClr>
              <a:buSzPts val="3600"/>
            </a:pPr>
            <a:r>
              <a:rPr lang="en-US" sz="4000" b="1" dirty="0">
                <a:latin typeface="+mj-lt"/>
                <a:ea typeface="Tahoma"/>
                <a:cs typeface="Tahoma"/>
                <a:sym typeface="Tahoma"/>
              </a:rPr>
              <a:t>Elements of Communication over Networks</a:t>
            </a:r>
            <a:endParaRPr sz="4000" b="1" dirty="0"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24"/>
          <p:cNvSpPr txBox="1"/>
          <p:nvPr/>
        </p:nvSpPr>
        <p:spPr>
          <a:xfrm>
            <a:off x="8566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r">
              <a:buClr>
                <a:schemeClr val="dk1"/>
              </a:buClr>
              <a:buSzPts val="1400"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pPr algn="r">
                <a:buClr>
                  <a:schemeClr val="dk1"/>
                </a:buClr>
                <a:buSzPts val="1400"/>
              </a:pPr>
              <a:t>17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256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5"/>
          <p:cNvSpPr txBox="1">
            <a:spLocks noGrp="1"/>
          </p:cNvSpPr>
          <p:nvPr>
            <p:ph type="title"/>
          </p:nvPr>
        </p:nvSpPr>
        <p:spPr>
          <a:xfrm>
            <a:off x="2362201" y="381000"/>
            <a:ext cx="7793037" cy="762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3600"/>
            </a:pPr>
            <a:r>
              <a:rPr lang="en-US" b="1" dirty="0">
                <a:solidFill>
                  <a:schemeClr val="tx1"/>
                </a:solidFill>
                <a:ea typeface="Tahoma"/>
                <a:cs typeface="Tahoma"/>
                <a:sym typeface="Tahoma"/>
              </a:rPr>
              <a:t>Network Elements/Components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289" name="Google Shape;289;p25"/>
          <p:cNvSpPr txBox="1">
            <a:spLocks noGrp="1"/>
          </p:cNvSpPr>
          <p:nvPr>
            <p:ph type="body" idx="1"/>
          </p:nvPr>
        </p:nvSpPr>
        <p:spPr>
          <a:xfrm>
            <a:off x="1222509" y="1802437"/>
            <a:ext cx="9160631" cy="475218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Devices</a:t>
            </a:r>
            <a:endParaRPr dirty="0"/>
          </a:p>
          <a:p>
            <a:pPr marL="1143000" lvl="2" indent="-2286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Hardware (Devices and Media)</a:t>
            </a:r>
            <a:endParaRPr dirty="0"/>
          </a:p>
          <a:p>
            <a:pPr marL="1143000" lvl="2" indent="-2286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Software (Services and Processes) </a:t>
            </a:r>
            <a:endParaRPr dirty="0"/>
          </a:p>
          <a:p>
            <a:pPr marL="342900" indent="-251459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endParaRPr sz="24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90" name="Google Shape;290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39627" y="3342476"/>
            <a:ext cx="6779633" cy="2605398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25"/>
          <p:cNvSpPr txBox="1"/>
          <p:nvPr/>
        </p:nvSpPr>
        <p:spPr>
          <a:xfrm>
            <a:off x="8566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r">
              <a:buClr>
                <a:schemeClr val="dk1"/>
              </a:buClr>
              <a:buSzPts val="1400"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pPr algn="r">
                <a:buClr>
                  <a:schemeClr val="dk1"/>
                </a:buClr>
                <a:buSzPts val="1400"/>
              </a:pPr>
              <a:t>18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106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title"/>
          </p:nvPr>
        </p:nvSpPr>
        <p:spPr>
          <a:xfrm>
            <a:off x="2362201" y="381000"/>
            <a:ext cx="7793037" cy="762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3600"/>
            </a:pPr>
            <a:r>
              <a:rPr lang="en-US" b="1" dirty="0">
                <a:solidFill>
                  <a:schemeClr val="tx1"/>
                </a:solidFill>
                <a:ea typeface="Tahoma"/>
                <a:cs typeface="Tahoma"/>
                <a:sym typeface="Tahoma"/>
              </a:rPr>
              <a:t>Devices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297" name="Google Shape;297;p26"/>
          <p:cNvSpPr txBox="1">
            <a:spLocks noGrp="1"/>
          </p:cNvSpPr>
          <p:nvPr>
            <p:ph type="body" idx="1"/>
          </p:nvPr>
        </p:nvSpPr>
        <p:spPr>
          <a:xfrm>
            <a:off x="1905000" y="1792287"/>
            <a:ext cx="8382000" cy="506571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23622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None/>
            </a:pPr>
            <a:endParaRPr sz="28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indent="-23622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None/>
            </a:pPr>
            <a:endParaRPr sz="28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indent="-23622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None/>
            </a:pPr>
            <a:endParaRPr sz="28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indent="-23622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None/>
            </a:pPr>
            <a:endParaRPr sz="28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indent="-23622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None/>
            </a:pPr>
            <a:endParaRPr sz="28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indent="-23622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None/>
            </a:pPr>
            <a:endParaRPr sz="28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indent="-23622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None/>
            </a:pPr>
            <a:endParaRPr sz="28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indent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None/>
            </a:pPr>
            <a:r>
              <a:rPr lang="en-US" sz="3200" dirty="0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Two </a:t>
            </a:r>
            <a:r>
              <a:rPr lang="en-US" sz="32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Types:</a:t>
            </a:r>
            <a:endParaRPr dirty="0"/>
          </a:p>
          <a:p>
            <a:pPr marL="742950" lvl="1" indent="-28575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End Devices </a:t>
            </a:r>
            <a:endParaRPr dirty="0"/>
          </a:p>
          <a:p>
            <a:pPr marL="742950" lvl="1" indent="-28575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Intermediary Devices</a:t>
            </a:r>
            <a:endParaRPr dirty="0"/>
          </a:p>
          <a:p>
            <a:pPr marL="342900" indent="-23622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None/>
            </a:pPr>
            <a:endParaRPr sz="28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98" name="Google Shape;298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56090" y="1777526"/>
            <a:ext cx="6887910" cy="2931208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26"/>
          <p:cNvSpPr txBox="1"/>
          <p:nvPr/>
        </p:nvSpPr>
        <p:spPr>
          <a:xfrm>
            <a:off x="8566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r">
              <a:buClr>
                <a:schemeClr val="dk1"/>
              </a:buClr>
              <a:buSzPts val="1400"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pPr algn="r">
                <a:buClr>
                  <a:schemeClr val="dk1"/>
                </a:buClr>
                <a:buSzPts val="1400"/>
              </a:pPr>
              <a:t>19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554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97280" y="286603"/>
            <a:ext cx="9952432" cy="952537"/>
          </a:xfrm>
        </p:spPr>
        <p:txBody>
          <a:bodyPr/>
          <a:lstStyle/>
          <a:p>
            <a:pPr algn="ctr"/>
            <a:r>
              <a:rPr lang="en-US" b="1" dirty="0"/>
              <a:t>Information of Course Teachers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Narzu </a:t>
            </a:r>
            <a:r>
              <a:rPr lang="en-US" dirty="0" err="1"/>
              <a:t>Tarannum</a:t>
            </a:r>
            <a:r>
              <a:rPr lang="en-US" dirty="0"/>
              <a:t> </a:t>
            </a:r>
            <a:r>
              <a:rPr lang="en-US" dirty="0" smtClean="0"/>
              <a:t> (NTR)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smtClean="0"/>
              <a:t>narzu.tarannum@bracu.ac.bd</a:t>
            </a:r>
          </a:p>
          <a:p>
            <a:pPr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UB80609</a:t>
            </a:r>
            <a:endParaRPr lang="en-US" dirty="0"/>
          </a:p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67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7"/>
          <p:cNvSpPr txBox="1">
            <a:spLocks noGrp="1"/>
          </p:cNvSpPr>
          <p:nvPr>
            <p:ph type="title"/>
          </p:nvPr>
        </p:nvSpPr>
        <p:spPr>
          <a:xfrm>
            <a:off x="1964509" y="494232"/>
            <a:ext cx="8145462" cy="838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3600"/>
            </a:pPr>
            <a:r>
              <a:rPr lang="en-US" b="1" dirty="0">
                <a:solidFill>
                  <a:schemeClr val="tx1"/>
                </a:solidFill>
                <a:ea typeface="Tahoma"/>
                <a:cs typeface="Tahoma"/>
                <a:sym typeface="Tahoma"/>
              </a:rPr>
              <a:t>End Devices and their Role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305" name="Google Shape;305;p27"/>
          <p:cNvSpPr txBox="1">
            <a:spLocks noGrp="1"/>
          </p:cNvSpPr>
          <p:nvPr>
            <p:ph type="body" idx="1"/>
          </p:nvPr>
        </p:nvSpPr>
        <p:spPr>
          <a:xfrm>
            <a:off x="1119499" y="1811709"/>
            <a:ext cx="9511469" cy="432417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End devices form interface with human network &amp; communications network</a:t>
            </a:r>
            <a:endParaRPr dirty="0"/>
          </a:p>
        </p:txBody>
      </p:sp>
      <p:pic>
        <p:nvPicPr>
          <p:cNvPr id="306" name="Google Shape;306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95785" y="3087883"/>
            <a:ext cx="7052417" cy="274035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27"/>
          <p:cNvSpPr txBox="1"/>
          <p:nvPr/>
        </p:nvSpPr>
        <p:spPr>
          <a:xfrm>
            <a:off x="8566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r">
              <a:buClr>
                <a:schemeClr val="dk1"/>
              </a:buClr>
              <a:buSzPts val="1400"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pPr algn="r">
                <a:buClr>
                  <a:schemeClr val="dk1"/>
                </a:buClr>
                <a:buSzPts val="1400"/>
              </a:pPr>
              <a:t>20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481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8"/>
          <p:cNvSpPr txBox="1">
            <a:spLocks noGrp="1"/>
          </p:cNvSpPr>
          <p:nvPr>
            <p:ph type="body" idx="1"/>
          </p:nvPr>
        </p:nvSpPr>
        <p:spPr>
          <a:xfrm>
            <a:off x="1897627" y="1833651"/>
            <a:ext cx="7323285" cy="490043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lang="en-US" sz="2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Provides connectivity between end devices. </a:t>
            </a:r>
            <a:endParaRPr dirty="0"/>
          </a:p>
          <a:p>
            <a:pPr marL="742950" lvl="1" indent="-28575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lang="en-US" sz="2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Manages data as it flows through the network. </a:t>
            </a:r>
            <a:endParaRPr dirty="0"/>
          </a:p>
          <a:p>
            <a:pPr marL="742950" lvl="1" indent="-28575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lang="en-US" sz="2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Examples?</a:t>
            </a:r>
            <a:endParaRPr dirty="0"/>
          </a:p>
          <a:p>
            <a:pPr marL="742950" lvl="1" indent="-20193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None/>
            </a:pPr>
            <a:endParaRPr sz="24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indent="-251459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endParaRPr sz="24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13" name="Google Shape;313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33899" y="3700328"/>
            <a:ext cx="8253101" cy="1922805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28"/>
          <p:cNvSpPr/>
          <p:nvPr/>
        </p:nvSpPr>
        <p:spPr>
          <a:xfrm>
            <a:off x="3581400" y="4572000"/>
            <a:ext cx="914400" cy="6096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5" name="Google Shape;315;p28"/>
          <p:cNvSpPr/>
          <p:nvPr/>
        </p:nvSpPr>
        <p:spPr>
          <a:xfrm>
            <a:off x="8915400" y="4495800"/>
            <a:ext cx="914400" cy="6096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6" name="Google Shape;316;p28"/>
          <p:cNvSpPr/>
          <p:nvPr/>
        </p:nvSpPr>
        <p:spPr>
          <a:xfrm>
            <a:off x="5257800" y="4343400"/>
            <a:ext cx="2133600" cy="8382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7" name="Google Shape;317;p28"/>
          <p:cNvSpPr txBox="1"/>
          <p:nvPr/>
        </p:nvSpPr>
        <p:spPr>
          <a:xfrm>
            <a:off x="5489576" y="5957887"/>
            <a:ext cx="1216025" cy="366712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hlink"/>
              </a:buClr>
              <a:buSzPts val="1800"/>
            </a:pPr>
            <a:r>
              <a:rPr lang="en-US" b="1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Switches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8" name="Google Shape;318;p28"/>
          <p:cNvCxnSpPr/>
          <p:nvPr/>
        </p:nvCxnSpPr>
        <p:spPr>
          <a:xfrm rot="10800000">
            <a:off x="4343400" y="5105400"/>
            <a:ext cx="1066800" cy="838200"/>
          </a:xfrm>
          <a:prstGeom prst="straightConnector1">
            <a:avLst/>
          </a:prstGeom>
          <a:noFill/>
          <a:ln w="38100" cap="flat" cmpd="sng">
            <a:solidFill>
              <a:schemeClr val="hlink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19" name="Google Shape;319;p28"/>
          <p:cNvCxnSpPr/>
          <p:nvPr/>
        </p:nvCxnSpPr>
        <p:spPr>
          <a:xfrm rot="10800000" flipH="1">
            <a:off x="6705600" y="4953000"/>
            <a:ext cx="2286000" cy="990600"/>
          </a:xfrm>
          <a:prstGeom prst="straightConnector1">
            <a:avLst/>
          </a:prstGeom>
          <a:noFill/>
          <a:ln w="38100" cap="flat" cmpd="sng">
            <a:solidFill>
              <a:schemeClr val="hlink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20" name="Google Shape;320;p28"/>
          <p:cNvSpPr txBox="1"/>
          <p:nvPr/>
        </p:nvSpPr>
        <p:spPr>
          <a:xfrm>
            <a:off x="5641975" y="2986087"/>
            <a:ext cx="1085850" cy="366712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hlink"/>
              </a:buClr>
              <a:buSzPts val="1800"/>
            </a:pPr>
            <a:r>
              <a:rPr lang="en-US" b="1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Routers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1" name="Google Shape;321;p28"/>
          <p:cNvCxnSpPr/>
          <p:nvPr/>
        </p:nvCxnSpPr>
        <p:spPr>
          <a:xfrm>
            <a:off x="6096000" y="3429000"/>
            <a:ext cx="228600" cy="838200"/>
          </a:xfrm>
          <a:prstGeom prst="straightConnector1">
            <a:avLst/>
          </a:prstGeom>
          <a:noFill/>
          <a:ln w="38100" cap="flat" cmpd="sng">
            <a:solidFill>
              <a:schemeClr val="hlink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22" name="Google Shape;322;p28"/>
          <p:cNvSpPr txBox="1">
            <a:spLocks noGrp="1"/>
          </p:cNvSpPr>
          <p:nvPr>
            <p:ph type="title"/>
          </p:nvPr>
        </p:nvSpPr>
        <p:spPr>
          <a:xfrm>
            <a:off x="1871529" y="476428"/>
            <a:ext cx="7793037" cy="762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3600"/>
            </a:pPr>
            <a:r>
              <a:rPr lang="en-US" sz="3200" b="1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Intermediary </a:t>
            </a:r>
            <a:r>
              <a:rPr lang="en-US" sz="4400" b="1" dirty="0">
                <a:solidFill>
                  <a:schemeClr val="tx1"/>
                </a:solidFill>
                <a:ea typeface="Tahoma"/>
                <a:cs typeface="Tahoma"/>
                <a:sym typeface="Tahoma"/>
              </a:rPr>
              <a:t>devices</a:t>
            </a:r>
            <a:endParaRPr sz="4400" b="1" dirty="0">
              <a:solidFill>
                <a:schemeClr val="tx1"/>
              </a:solidFill>
            </a:endParaRPr>
          </a:p>
        </p:txBody>
      </p:sp>
      <p:sp>
        <p:nvSpPr>
          <p:cNvPr id="323" name="Google Shape;323;p28"/>
          <p:cNvSpPr txBox="1"/>
          <p:nvPr/>
        </p:nvSpPr>
        <p:spPr>
          <a:xfrm>
            <a:off x="8566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r">
              <a:buClr>
                <a:schemeClr val="dk1"/>
              </a:buClr>
              <a:buSzPts val="1400"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pPr algn="r">
                <a:buClr>
                  <a:schemeClr val="dk1"/>
                </a:buClr>
                <a:buSzPts val="1400"/>
              </a:pPr>
              <a:t>21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9939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9"/>
          <p:cNvSpPr txBox="1">
            <a:spLocks noGrp="1"/>
          </p:cNvSpPr>
          <p:nvPr>
            <p:ph type="title"/>
          </p:nvPr>
        </p:nvSpPr>
        <p:spPr>
          <a:xfrm>
            <a:off x="1922805" y="476428"/>
            <a:ext cx="7793037" cy="762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4000"/>
            </a:pPr>
            <a:r>
              <a:rPr lang="en-US" sz="4400" b="1" dirty="0">
                <a:solidFill>
                  <a:schemeClr val="tx1"/>
                </a:solidFill>
                <a:ea typeface="Tahoma"/>
                <a:cs typeface="Tahoma"/>
                <a:sym typeface="Tahoma"/>
              </a:rPr>
              <a:t>Intermediary devices</a:t>
            </a:r>
            <a:endParaRPr sz="4400" b="1" dirty="0">
              <a:solidFill>
                <a:schemeClr val="tx1"/>
              </a:solidFill>
            </a:endParaRPr>
          </a:p>
        </p:txBody>
      </p:sp>
      <p:pic>
        <p:nvPicPr>
          <p:cNvPr id="329" name="Google Shape;329;p29" descr="rtr02.jp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597494" y="1777525"/>
            <a:ext cx="4460905" cy="1006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29" descr="rtr04b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97496" y="2939753"/>
            <a:ext cx="4570576" cy="1477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29" descr="wrl42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45891" y="3874524"/>
            <a:ext cx="2375731" cy="1637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2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455633" y="1907137"/>
            <a:ext cx="344805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2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255664" y="4939470"/>
            <a:ext cx="5438242" cy="943598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29"/>
          <p:cNvSpPr txBox="1"/>
          <p:nvPr/>
        </p:nvSpPr>
        <p:spPr>
          <a:xfrm>
            <a:off x="7190901" y="5855293"/>
            <a:ext cx="962025" cy="366712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hlink"/>
              </a:buClr>
              <a:buSzPts val="1800"/>
            </a:pPr>
            <a:r>
              <a:rPr lang="en-US" b="1" dirty="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Switch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29"/>
          <p:cNvSpPr txBox="1"/>
          <p:nvPr/>
        </p:nvSpPr>
        <p:spPr>
          <a:xfrm>
            <a:off x="7185589" y="4501497"/>
            <a:ext cx="968375" cy="366712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hlink"/>
              </a:buClr>
              <a:buSzPts val="1800"/>
            </a:pPr>
            <a:r>
              <a:rPr lang="en-US" b="1" dirty="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Router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29"/>
          <p:cNvSpPr txBox="1"/>
          <p:nvPr/>
        </p:nvSpPr>
        <p:spPr>
          <a:xfrm>
            <a:off x="2717563" y="3347103"/>
            <a:ext cx="649287" cy="366712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hlink"/>
              </a:buClr>
              <a:buSzPts val="1800"/>
            </a:pPr>
            <a:r>
              <a:rPr lang="en-US" b="1" dirty="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Hub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9"/>
          <p:cNvSpPr txBox="1"/>
          <p:nvPr/>
        </p:nvSpPr>
        <p:spPr>
          <a:xfrm>
            <a:off x="1970518" y="5777001"/>
            <a:ext cx="2012950" cy="366712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hlink"/>
              </a:buClr>
              <a:buSzPts val="1800"/>
            </a:pPr>
            <a:r>
              <a:rPr lang="en-US" b="1" dirty="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Wireless Router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29"/>
          <p:cNvSpPr txBox="1"/>
          <p:nvPr/>
        </p:nvSpPr>
        <p:spPr>
          <a:xfrm>
            <a:off x="8566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r">
              <a:buClr>
                <a:schemeClr val="dk1"/>
              </a:buClr>
              <a:buSzPts val="1400"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pPr algn="r">
                <a:buClr>
                  <a:schemeClr val="dk1"/>
                </a:buClr>
                <a:buSzPts val="1400"/>
              </a:pPr>
              <a:t>22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473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2"/>
          <p:cNvSpPr txBox="1">
            <a:spLocks noGrp="1"/>
          </p:cNvSpPr>
          <p:nvPr>
            <p:ph type="title"/>
          </p:nvPr>
        </p:nvSpPr>
        <p:spPr>
          <a:xfrm>
            <a:off x="1781087" y="517732"/>
            <a:ext cx="7793037" cy="762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3600"/>
            </a:pPr>
            <a:r>
              <a:rPr lang="en-US" b="1" dirty="0">
                <a:solidFill>
                  <a:schemeClr val="tx1"/>
                </a:solidFill>
                <a:ea typeface="Tahoma"/>
                <a:cs typeface="Tahoma"/>
                <a:sym typeface="Tahoma"/>
              </a:rPr>
              <a:t>Media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358" name="Google Shape;358;p32"/>
          <p:cNvSpPr txBox="1">
            <a:spLocks noGrp="1"/>
          </p:cNvSpPr>
          <p:nvPr>
            <p:ph type="body" idx="1"/>
          </p:nvPr>
        </p:nvSpPr>
        <p:spPr>
          <a:xfrm>
            <a:off x="1170062" y="1754737"/>
            <a:ext cx="9811284" cy="488534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2209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endParaRPr sz="32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59" name="Google Shape;359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55378" y="1753268"/>
            <a:ext cx="6666431" cy="2100885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32"/>
          <p:cNvSpPr txBox="1"/>
          <p:nvPr/>
        </p:nvSpPr>
        <p:spPr>
          <a:xfrm>
            <a:off x="8566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r">
              <a:buClr>
                <a:schemeClr val="dk1"/>
              </a:buClr>
              <a:buSzPts val="1400"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pPr algn="r">
                <a:buClr>
                  <a:schemeClr val="dk1"/>
                </a:buClr>
                <a:buSzPts val="1400"/>
              </a:pPr>
              <a:t>23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" name="Google Shape;367;p33"/>
          <p:cNvGrpSpPr/>
          <p:nvPr/>
        </p:nvGrpSpPr>
        <p:grpSpPr>
          <a:xfrm>
            <a:off x="1219912" y="4161801"/>
            <a:ext cx="3087168" cy="1871529"/>
            <a:chOff x="1728" y="1440"/>
            <a:chExt cx="4032" cy="2881"/>
          </a:xfrm>
        </p:grpSpPr>
        <p:pic>
          <p:nvPicPr>
            <p:cNvPr id="7" name="Google Shape;368;p33" descr="Fig9-34 mod 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728" y="1440"/>
              <a:ext cx="4032" cy="28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Google Shape;369;p33"/>
            <p:cNvSpPr txBox="1"/>
            <p:nvPr/>
          </p:nvSpPr>
          <p:spPr>
            <a:xfrm>
              <a:off x="1776" y="3916"/>
              <a:ext cx="1105" cy="4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900"/>
                <a:buFont typeface="Tahoma"/>
                <a:buNone/>
              </a:pPr>
              <a:r>
                <a:rPr lang="en-US" sz="900" b="1" i="0" u="none" strike="noStrike" cap="none">
                  <a:solidFill>
                    <a:schemeClr val="lt2"/>
                  </a:solidFill>
                  <a:latin typeface="Tahoma"/>
                  <a:ea typeface="Tahoma"/>
                  <a:cs typeface="Tahoma"/>
                  <a:sym typeface="Tahoma"/>
                </a:rPr>
                <a:t>plastic outer coating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370;p33"/>
            <p:cNvSpPr txBox="1"/>
            <p:nvPr/>
          </p:nvSpPr>
          <p:spPr>
            <a:xfrm>
              <a:off x="2881" y="2927"/>
              <a:ext cx="1102" cy="4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900"/>
                <a:buFont typeface="Tahoma"/>
                <a:buNone/>
              </a:pPr>
              <a:r>
                <a:rPr lang="en-US" sz="900" b="1" i="0" u="none" strike="noStrike" cap="none">
                  <a:solidFill>
                    <a:schemeClr val="lt2"/>
                  </a:solidFill>
                  <a:latin typeface="Tahoma"/>
                  <a:ea typeface="Tahoma"/>
                  <a:cs typeface="Tahoma"/>
                  <a:sym typeface="Tahoma"/>
                </a:rPr>
                <a:t>woven or braided metal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371;p33"/>
            <p:cNvSpPr txBox="1"/>
            <p:nvPr/>
          </p:nvSpPr>
          <p:spPr>
            <a:xfrm>
              <a:off x="3647" y="3916"/>
              <a:ext cx="866" cy="4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900"/>
                <a:buFont typeface="Tahoma"/>
                <a:buNone/>
              </a:pPr>
              <a:r>
                <a:rPr lang="en-US" sz="900" b="1" i="0" u="none" strike="noStrike" cap="none">
                  <a:solidFill>
                    <a:schemeClr val="lt2"/>
                  </a:solidFill>
                  <a:latin typeface="Tahoma"/>
                  <a:ea typeface="Tahoma"/>
                  <a:cs typeface="Tahoma"/>
                  <a:sym typeface="Tahoma"/>
                </a:rPr>
                <a:t>insulating material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372;p33"/>
            <p:cNvSpPr txBox="1"/>
            <p:nvPr/>
          </p:nvSpPr>
          <p:spPr>
            <a:xfrm>
              <a:off x="4416" y="3024"/>
              <a:ext cx="1105" cy="2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900"/>
                <a:buFont typeface="Tahoma"/>
                <a:buNone/>
              </a:pPr>
              <a:r>
                <a:rPr lang="en-US" sz="900" b="1" i="0" u="none" strike="noStrike" cap="none">
                  <a:solidFill>
                    <a:schemeClr val="lt2"/>
                  </a:solidFill>
                  <a:latin typeface="Tahoma"/>
                  <a:ea typeface="Tahoma"/>
                  <a:cs typeface="Tahoma"/>
                  <a:sym typeface="Tahoma"/>
                </a:rPr>
                <a:t>copper wire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" name="Google Shape;373;p33"/>
            <p:cNvCxnSpPr/>
            <p:nvPr/>
          </p:nvCxnSpPr>
          <p:spPr>
            <a:xfrm>
              <a:off x="3888" y="3216"/>
              <a:ext cx="288" cy="192"/>
            </a:xfrm>
            <a:prstGeom prst="straightConnector1">
              <a:avLst/>
            </a:prstGeom>
            <a:noFill/>
            <a:ln w="5715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3" name="Google Shape;374;p33"/>
            <p:cNvCxnSpPr/>
            <p:nvPr/>
          </p:nvCxnSpPr>
          <p:spPr>
            <a:xfrm>
              <a:off x="4992" y="3216"/>
              <a:ext cx="432" cy="384"/>
            </a:xfrm>
            <a:prstGeom prst="straightConnector1">
              <a:avLst/>
            </a:prstGeom>
            <a:noFill/>
            <a:ln w="5715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" name="Google Shape;375;p33"/>
            <p:cNvCxnSpPr/>
            <p:nvPr/>
          </p:nvCxnSpPr>
          <p:spPr>
            <a:xfrm rot="10800000" flipH="1">
              <a:off x="4464" y="3696"/>
              <a:ext cx="288" cy="336"/>
            </a:xfrm>
            <a:prstGeom prst="straightConnector1">
              <a:avLst/>
            </a:prstGeom>
            <a:noFill/>
            <a:ln w="5715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" name="Google Shape;376;p33"/>
            <p:cNvCxnSpPr/>
            <p:nvPr/>
          </p:nvCxnSpPr>
          <p:spPr>
            <a:xfrm rot="10800000" flipH="1">
              <a:off x="2736" y="3792"/>
              <a:ext cx="384" cy="240"/>
            </a:xfrm>
            <a:prstGeom prst="straightConnector1">
              <a:avLst/>
            </a:prstGeom>
            <a:noFill/>
            <a:ln w="5715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grpSp>
        <p:nvGrpSpPr>
          <p:cNvPr id="16" name="Google Shape;377;p33"/>
          <p:cNvGrpSpPr/>
          <p:nvPr/>
        </p:nvGrpSpPr>
        <p:grpSpPr>
          <a:xfrm>
            <a:off x="4537817" y="4187441"/>
            <a:ext cx="2973938" cy="1880074"/>
            <a:chOff x="2160" y="1613"/>
            <a:chExt cx="3600" cy="2707"/>
          </a:xfrm>
        </p:grpSpPr>
        <p:pic>
          <p:nvPicPr>
            <p:cNvPr id="17" name="Google Shape;378;p33" descr="Fig9-33 mod 1"/>
            <p:cNvPicPr preferRelativeResize="0"/>
            <p:nvPr/>
          </p:nvPicPr>
          <p:blipFill rotWithShape="1">
            <a:blip r:embed="rId5">
              <a:alphaModFix/>
            </a:blip>
            <a:srcRect l="6451"/>
            <a:stretch/>
          </p:blipFill>
          <p:spPr>
            <a:xfrm>
              <a:off x="2160" y="1613"/>
              <a:ext cx="3600" cy="27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Google Shape;379;p33"/>
            <p:cNvSpPr txBox="1"/>
            <p:nvPr/>
          </p:nvSpPr>
          <p:spPr>
            <a:xfrm>
              <a:off x="2209" y="2785"/>
              <a:ext cx="1391" cy="2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000"/>
                <a:buFont typeface="Tahoma"/>
                <a:buNone/>
              </a:pPr>
              <a:r>
                <a:rPr lang="en-US" sz="1000" b="1" i="0" u="none" strike="noStrike" cap="none">
                  <a:solidFill>
                    <a:schemeClr val="lt2"/>
                  </a:solidFill>
                  <a:latin typeface="Tahoma"/>
                  <a:ea typeface="Tahoma"/>
                  <a:cs typeface="Tahoma"/>
                  <a:sym typeface="Tahoma"/>
                </a:rPr>
                <a:t>twisted-pair cable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380;p33"/>
            <p:cNvSpPr txBox="1"/>
            <p:nvPr/>
          </p:nvSpPr>
          <p:spPr>
            <a:xfrm>
              <a:off x="3887" y="2785"/>
              <a:ext cx="1392" cy="2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000"/>
                <a:buFont typeface="Tahoma"/>
                <a:buNone/>
              </a:pPr>
              <a:r>
                <a:rPr lang="en-US" sz="1000" b="1" i="0" u="none" strike="noStrike" cap="none">
                  <a:solidFill>
                    <a:schemeClr val="lt2"/>
                  </a:solidFill>
                  <a:latin typeface="Tahoma"/>
                  <a:ea typeface="Tahoma"/>
                  <a:cs typeface="Tahoma"/>
                  <a:sym typeface="Tahoma"/>
                </a:rPr>
                <a:t>twisted-pair wire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" name="Google Shape;381;p33"/>
            <p:cNvCxnSpPr/>
            <p:nvPr/>
          </p:nvCxnSpPr>
          <p:spPr>
            <a:xfrm>
              <a:off x="2544" y="2976"/>
              <a:ext cx="240" cy="336"/>
            </a:xfrm>
            <a:prstGeom prst="straightConnector1">
              <a:avLst/>
            </a:prstGeom>
            <a:noFill/>
            <a:ln w="5715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1" name="Google Shape;382;p33"/>
            <p:cNvCxnSpPr/>
            <p:nvPr/>
          </p:nvCxnSpPr>
          <p:spPr>
            <a:xfrm>
              <a:off x="4368" y="2976"/>
              <a:ext cx="240" cy="240"/>
            </a:xfrm>
            <a:prstGeom prst="straightConnector1">
              <a:avLst/>
            </a:prstGeom>
            <a:noFill/>
            <a:ln w="5715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grpSp>
        <p:nvGrpSpPr>
          <p:cNvPr id="22" name="Google Shape;383;p33"/>
          <p:cNvGrpSpPr/>
          <p:nvPr/>
        </p:nvGrpSpPr>
        <p:grpSpPr>
          <a:xfrm>
            <a:off x="7725398" y="4221624"/>
            <a:ext cx="3093577" cy="1837346"/>
            <a:chOff x="1632" y="1833"/>
            <a:chExt cx="4128" cy="2487"/>
          </a:xfrm>
        </p:grpSpPr>
        <p:pic>
          <p:nvPicPr>
            <p:cNvPr id="23" name="Google Shape;384;p33" descr="Fig9-35 mod 2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632" y="1833"/>
              <a:ext cx="4128" cy="24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" name="Google Shape;385;p33"/>
            <p:cNvSpPr txBox="1"/>
            <p:nvPr/>
          </p:nvSpPr>
          <p:spPr>
            <a:xfrm>
              <a:off x="4560" y="3793"/>
              <a:ext cx="769" cy="4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000"/>
                <a:buFont typeface="Tahoma"/>
                <a:buNone/>
              </a:pPr>
              <a:r>
                <a:rPr lang="en-US" sz="1000" b="1" i="0" u="none" strike="noStrike" cap="none">
                  <a:solidFill>
                    <a:schemeClr val="lt2"/>
                  </a:solidFill>
                  <a:latin typeface="Tahoma"/>
                  <a:ea typeface="Tahoma"/>
                  <a:cs typeface="Tahoma"/>
                  <a:sym typeface="Tahoma"/>
                </a:rPr>
                <a:t>protective coating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386;p33"/>
            <p:cNvSpPr txBox="1"/>
            <p:nvPr/>
          </p:nvSpPr>
          <p:spPr>
            <a:xfrm>
              <a:off x="4560" y="3119"/>
              <a:ext cx="961" cy="2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000"/>
                <a:buFont typeface="Tahoma"/>
                <a:buNone/>
              </a:pPr>
              <a:r>
                <a:rPr lang="en-US" sz="1000" b="1" i="0" u="none" strike="noStrike" cap="none">
                  <a:solidFill>
                    <a:schemeClr val="lt2"/>
                  </a:solidFill>
                  <a:latin typeface="Tahoma"/>
                  <a:ea typeface="Tahoma"/>
                  <a:cs typeface="Tahoma"/>
                  <a:sym typeface="Tahoma"/>
                </a:rPr>
                <a:t>glass cladding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387;p33"/>
            <p:cNvSpPr txBox="1"/>
            <p:nvPr/>
          </p:nvSpPr>
          <p:spPr>
            <a:xfrm>
              <a:off x="4368" y="1870"/>
              <a:ext cx="814" cy="4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000"/>
                <a:buFont typeface="Tahoma"/>
                <a:buNone/>
              </a:pPr>
              <a:r>
                <a:rPr lang="en-US" sz="1000" b="1" i="0" u="none" strike="noStrike" cap="none">
                  <a:solidFill>
                    <a:schemeClr val="lt2"/>
                  </a:solidFill>
                  <a:latin typeface="Tahoma"/>
                  <a:ea typeface="Tahoma"/>
                  <a:cs typeface="Tahoma"/>
                  <a:sym typeface="Tahoma"/>
                </a:rPr>
                <a:t>optical fiber core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" name="Google Shape;388;p33"/>
            <p:cNvCxnSpPr/>
            <p:nvPr/>
          </p:nvCxnSpPr>
          <p:spPr>
            <a:xfrm rot="10800000" flipH="1">
              <a:off x="5040" y="3072"/>
              <a:ext cx="288" cy="720"/>
            </a:xfrm>
            <a:prstGeom prst="straightConnector1">
              <a:avLst/>
            </a:prstGeom>
            <a:noFill/>
            <a:ln w="5715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8" name="Google Shape;389;p33"/>
            <p:cNvCxnSpPr/>
            <p:nvPr/>
          </p:nvCxnSpPr>
          <p:spPr>
            <a:xfrm rot="10800000" flipH="1">
              <a:off x="4800" y="2544"/>
              <a:ext cx="384" cy="624"/>
            </a:xfrm>
            <a:prstGeom prst="straightConnector1">
              <a:avLst/>
            </a:prstGeom>
            <a:noFill/>
            <a:ln w="5715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9" name="Google Shape;390;p33"/>
            <p:cNvCxnSpPr/>
            <p:nvPr/>
          </p:nvCxnSpPr>
          <p:spPr>
            <a:xfrm>
              <a:off x="4896" y="1968"/>
              <a:ext cx="432" cy="288"/>
            </a:xfrm>
            <a:prstGeom prst="straightConnector1">
              <a:avLst/>
            </a:prstGeom>
            <a:noFill/>
            <a:ln w="5715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8040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0"/>
          <p:cNvSpPr txBox="1">
            <a:spLocks noGrp="1"/>
          </p:cNvSpPr>
          <p:nvPr>
            <p:ph type="title"/>
          </p:nvPr>
        </p:nvSpPr>
        <p:spPr>
          <a:xfrm>
            <a:off x="2020369" y="637374"/>
            <a:ext cx="7793037" cy="762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3600"/>
            </a:pPr>
            <a:r>
              <a:rPr lang="en-US" b="1" dirty="0">
                <a:solidFill>
                  <a:schemeClr val="tx1"/>
                </a:solidFill>
                <a:ea typeface="Tahoma"/>
                <a:cs typeface="Tahoma"/>
                <a:sym typeface="Tahoma"/>
              </a:rPr>
              <a:t>Software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344" name="Google Shape;344;p30"/>
          <p:cNvSpPr txBox="1"/>
          <p:nvPr/>
        </p:nvSpPr>
        <p:spPr>
          <a:xfrm>
            <a:off x="1100271" y="1711295"/>
            <a:ext cx="8382000" cy="460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en-US" sz="2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Services : </a:t>
            </a:r>
            <a:endParaRPr sz="2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>
              <a:spcBef>
                <a:spcPts val="560"/>
              </a:spcBef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lang="en-US" sz="2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provides information in response to a request.</a:t>
            </a:r>
            <a:endParaRPr sz="2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>
              <a:spcBef>
                <a:spcPts val="560"/>
              </a:spcBef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lang="en-US" sz="2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 example e-mail hosting services and web hosting services. </a:t>
            </a:r>
            <a:endParaRPr sz="2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indent="-342900">
              <a:spcBef>
                <a:spcPts val="640"/>
              </a:spcBef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en-US" sz="2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Processes :</a:t>
            </a:r>
            <a:endParaRPr sz="2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>
              <a:spcBef>
                <a:spcPts val="560"/>
              </a:spcBef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lang="en-US" sz="2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Provide the functionality that directs and moves the messages through the network.</a:t>
            </a:r>
            <a:endParaRPr sz="2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>
              <a:spcBef>
                <a:spcPts val="560"/>
              </a:spcBef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lang="en-US" sz="2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Processes are less obvious to us but are critical to the operation of networks. </a:t>
            </a:r>
            <a:endParaRPr sz="2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30"/>
          <p:cNvSpPr txBox="1"/>
          <p:nvPr/>
        </p:nvSpPr>
        <p:spPr>
          <a:xfrm>
            <a:off x="8566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r">
              <a:buClr>
                <a:schemeClr val="dk1"/>
              </a:buClr>
              <a:buSzPts val="1400"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pPr algn="r">
                <a:buClr>
                  <a:schemeClr val="dk1"/>
                </a:buClr>
                <a:buSzPts val="1400"/>
              </a:pPr>
              <a:t>24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246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1"/>
          <p:cNvSpPr txBox="1">
            <a:spLocks noGrp="1"/>
          </p:cNvSpPr>
          <p:nvPr>
            <p:ph type="title"/>
          </p:nvPr>
        </p:nvSpPr>
        <p:spPr>
          <a:xfrm>
            <a:off x="2216923" y="577553"/>
            <a:ext cx="7793037" cy="762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3600"/>
            </a:pPr>
            <a:r>
              <a:rPr lang="en-US" b="1" dirty="0">
                <a:solidFill>
                  <a:schemeClr val="tx1"/>
                </a:solidFill>
                <a:ea typeface="Tahoma"/>
                <a:cs typeface="Tahoma"/>
                <a:sym typeface="Tahoma"/>
              </a:rPr>
              <a:t>Processes and Services</a:t>
            </a:r>
            <a:endParaRPr b="1" dirty="0">
              <a:solidFill>
                <a:schemeClr val="tx1"/>
              </a:solidFill>
            </a:endParaRPr>
          </a:p>
        </p:txBody>
      </p:sp>
      <p:pic>
        <p:nvPicPr>
          <p:cNvPr id="351" name="Google Shape;351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1350" y="1991170"/>
            <a:ext cx="7822250" cy="387623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31"/>
          <p:cNvSpPr txBox="1"/>
          <p:nvPr/>
        </p:nvSpPr>
        <p:spPr>
          <a:xfrm>
            <a:off x="8566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r">
              <a:buClr>
                <a:schemeClr val="dk1"/>
              </a:buClr>
              <a:buSzPts val="1400"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pPr algn="r">
                <a:buClr>
                  <a:schemeClr val="dk1"/>
                </a:buClr>
                <a:buSzPts val="1400"/>
              </a:pPr>
              <a:t>25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383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Network Criteria</a:t>
            </a:r>
            <a:r>
              <a:rPr lang="en-US" sz="3600" b="1" i="1" dirty="0">
                <a:solidFill>
                  <a:schemeClr val="tx1"/>
                </a:solidFill>
              </a:rPr>
              <a:t/>
            </a:r>
            <a:br>
              <a:rPr lang="en-US" sz="3600" b="1" i="1" dirty="0">
                <a:solidFill>
                  <a:schemeClr val="tx1"/>
                </a:solidFill>
              </a:rPr>
            </a:b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738" y="1726093"/>
            <a:ext cx="10058400" cy="402336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Performance</a:t>
            </a:r>
          </a:p>
          <a:p>
            <a:pPr lvl="1"/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Depends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on Network Elements</a:t>
            </a:r>
          </a:p>
          <a:p>
            <a:pPr lvl="1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Measured in terms of Delay and Throughput</a:t>
            </a: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Reliability</a:t>
            </a:r>
          </a:p>
          <a:p>
            <a:pPr lvl="1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Failure rate of network components</a:t>
            </a:r>
          </a:p>
          <a:p>
            <a:pPr lvl="1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Measured in terms of availability/robustness</a:t>
            </a: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Security</a:t>
            </a:r>
          </a:p>
          <a:p>
            <a:pPr lvl="1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Data protection against corruption/loss of data due to:</a:t>
            </a:r>
          </a:p>
          <a:p>
            <a:pPr lvl="3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Errors</a:t>
            </a:r>
          </a:p>
          <a:p>
            <a:pPr lvl="3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Malicious users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07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Physical Structures</a:t>
            </a:r>
            <a:r>
              <a:rPr lang="en-US" sz="3600" b="1" i="1" dirty="0">
                <a:solidFill>
                  <a:schemeClr val="tx1"/>
                </a:solidFill>
              </a:rPr>
              <a:t/>
            </a:r>
            <a:br>
              <a:rPr lang="en-US" sz="3600" b="1" i="1" dirty="0">
                <a:solidFill>
                  <a:schemeClr val="tx1"/>
                </a:solidFill>
              </a:rPr>
            </a:b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Type of Connection</a:t>
            </a:r>
          </a:p>
          <a:p>
            <a:pPr lvl="1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Point to Point - single transmitter and receiver</a:t>
            </a:r>
          </a:p>
          <a:p>
            <a:pPr lvl="1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Multipoint - multiple recipients of single transmission</a:t>
            </a: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Physical Topology</a:t>
            </a:r>
          </a:p>
          <a:p>
            <a:pPr lvl="1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Connection of devices</a:t>
            </a:r>
          </a:p>
          <a:p>
            <a:pPr lvl="1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Type of transmission - unicast, 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multicast,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broadcast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35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695916" cy="1450757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4000" b="1" dirty="0">
                <a:solidFill>
                  <a:schemeClr val="tx1"/>
                </a:solidFill>
              </a:rPr>
              <a:t>Types of connections: point-to-point and multipoint</a:t>
            </a:r>
            <a:br>
              <a:rPr lang="en-US" sz="4000" b="1" dirty="0">
                <a:solidFill>
                  <a:schemeClr val="tx1"/>
                </a:solidFill>
              </a:rPr>
            </a:b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860" y="1846263"/>
            <a:ext cx="6870606" cy="402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171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17472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Categories of topology</a:t>
            </a:r>
          </a:p>
        </p:txBody>
      </p:sp>
      <p:pic>
        <p:nvPicPr>
          <p:cNvPr id="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43280" y="3161759"/>
            <a:ext cx="7989749" cy="2724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210653" y="1796561"/>
            <a:ext cx="99586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Network Topology is the schematic description of a network arrangement, connecting various nodes(sender and receiver) through lines of connection. </a:t>
            </a:r>
          </a:p>
        </p:txBody>
      </p:sp>
    </p:spTree>
    <p:extLst>
      <p:ext uri="{BB962C8B-B14F-4D97-AF65-F5344CB8AC3E}">
        <p14:creationId xmlns:p14="http://schemas.microsoft.com/office/powerpoint/2010/main" val="4665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97280" y="286603"/>
            <a:ext cx="9371318" cy="884171"/>
          </a:xfrm>
        </p:spPr>
        <p:txBody>
          <a:bodyPr/>
          <a:lstStyle/>
          <a:p>
            <a:pPr algn="ctr"/>
            <a:r>
              <a:rPr lang="en-US" b="1" dirty="0"/>
              <a:t>Recommended Text book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16921" y="1674819"/>
            <a:ext cx="10058400" cy="402336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1. Data </a:t>
            </a:r>
            <a:r>
              <a:rPr lang="en-US" dirty="0"/>
              <a:t>Communications and Networking, 5th </a:t>
            </a:r>
            <a:r>
              <a:rPr lang="en-US" dirty="0" smtClean="0"/>
              <a:t>edition – By </a:t>
            </a:r>
            <a:r>
              <a:rPr lang="en-US" dirty="0" err="1" smtClean="0"/>
              <a:t>Behrouz</a:t>
            </a:r>
            <a:r>
              <a:rPr lang="en-US" dirty="0" smtClean="0"/>
              <a:t> A. </a:t>
            </a:r>
            <a:r>
              <a:rPr lang="en-US" dirty="0" err="1" smtClean="0"/>
              <a:t>Forouzan</a:t>
            </a:r>
            <a:r>
              <a:rPr lang="en-US" dirty="0" smtClean="0"/>
              <a:t>, ISBN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10: 1259064751 </a:t>
            </a:r>
            <a:r>
              <a:rPr lang="en-US" dirty="0" smtClean="0"/>
              <a:t>McGraw Hill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2. Data and Computer </a:t>
            </a:r>
            <a:r>
              <a:rPr lang="en-US" dirty="0" smtClean="0"/>
              <a:t>Communications, 10</a:t>
            </a:r>
            <a:r>
              <a:rPr lang="en-US" baseline="30000" dirty="0" smtClean="0"/>
              <a:t>th</a:t>
            </a:r>
            <a:r>
              <a:rPr lang="en-US" dirty="0" smtClean="0"/>
              <a:t> edition </a:t>
            </a:r>
            <a:r>
              <a:rPr lang="en-US" dirty="0"/>
              <a:t>– By William Stallings, ISBN-10:0133506487 Pearson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34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b="1" dirty="0" smtClean="0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A </a:t>
            </a:r>
            <a:r>
              <a:rPr lang="en-US" b="1" dirty="0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fully connected mesh topology (five devices)</a:t>
            </a:r>
            <a:r>
              <a:rPr lang="en-US" sz="3600" b="1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/>
            </a:r>
            <a:br>
              <a:rPr lang="en-US" sz="3600" b="1" dirty="0">
                <a:solidFill>
                  <a:schemeClr val="tx1"/>
                </a:solidFill>
                <a:ea typeface="Arial"/>
                <a:cs typeface="Arial"/>
                <a:sym typeface="Arial"/>
              </a:rPr>
            </a:b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It is a point-to-point connection to other nodes or devices. All the network nodes are connected to each other. Mesh has n(n1)/2 physical channels to link n devices. 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607" y="2774202"/>
            <a:ext cx="4076343" cy="3027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627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60966"/>
            <a:ext cx="9807154" cy="1114907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A star topology connecting four stations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4" name="Google Shape;246;p20"/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rcRect/>
          <a:stretch/>
        </p:blipFill>
        <p:spPr>
          <a:xfrm>
            <a:off x="2623559" y="2879933"/>
            <a:ext cx="6434984" cy="300811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1125196" y="1694011"/>
            <a:ext cx="100783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 this type of topology all the computers are connected to a single hub through a cable. This hub is the central node and all others nodes are connected to the central node. Hub acts as a repeater for data flow. </a:t>
            </a:r>
            <a:r>
              <a:rPr lang="en-US" dirty="0" smtClean="0"/>
              <a:t>Can </a:t>
            </a:r>
            <a:r>
              <a:rPr lang="en-US" dirty="0"/>
              <a:t>be used with twisted pair, Optical </a:t>
            </a:r>
            <a:r>
              <a:rPr lang="en-US" dirty="0" smtClean="0"/>
              <a:t>Fiber </a:t>
            </a:r>
            <a:r>
              <a:rPr lang="en-US" dirty="0"/>
              <a:t>or coaxial cable. </a:t>
            </a:r>
          </a:p>
        </p:txBody>
      </p:sp>
    </p:spTree>
    <p:extLst>
      <p:ext uri="{BB962C8B-B14F-4D97-AF65-F5344CB8AC3E}">
        <p14:creationId xmlns:p14="http://schemas.microsoft.com/office/powerpoint/2010/main" val="301479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591" y="435836"/>
            <a:ext cx="9673840" cy="98276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A bus topology connecting three stations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4" name="Google Shape;256;p21"/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rcRect/>
          <a:stretch/>
        </p:blipFill>
        <p:spPr>
          <a:xfrm>
            <a:off x="1584074" y="3280940"/>
            <a:ext cx="9260539" cy="206872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1247687" y="1811708"/>
            <a:ext cx="97507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Bus topology is a network type in which every computer and network device is connected to single cable. When it has exactly two endpoints, then it is called Linear Bus topology.</a:t>
            </a:r>
          </a:p>
        </p:txBody>
      </p:sp>
    </p:spTree>
    <p:extLst>
      <p:ext uri="{BB962C8B-B14F-4D97-AF65-F5344CB8AC3E}">
        <p14:creationId xmlns:p14="http://schemas.microsoft.com/office/powerpoint/2010/main" val="275070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US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A ring topology connecting six stations</a:t>
            </a:r>
            <a:r>
              <a:rPr lang="en-US" b="1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en-US" b="1" dirty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endParaRPr lang="en-US" b="1" dirty="0"/>
          </a:p>
        </p:txBody>
      </p:sp>
      <p:pic>
        <p:nvPicPr>
          <p:cNvPr id="4" name="Google Shape;266;p22"/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rcRect/>
          <a:stretch/>
        </p:blipFill>
        <p:spPr>
          <a:xfrm>
            <a:off x="2042444" y="3537959"/>
            <a:ext cx="7759582" cy="257115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1110953" y="1777525"/>
            <a:ext cx="101353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</a:rPr>
              <a:t>Ring topology is </a:t>
            </a:r>
            <a:r>
              <a:rPr lang="en-US" sz="1600" b="1" dirty="0">
                <a:latin typeface="arial" panose="020B0604020202020204" pitchFamily="34" charset="0"/>
              </a:rPr>
              <a:t>a type of network topology in which each device is connected to two other devices on either side via an RJ-45 cable or coaxial cable</a:t>
            </a:r>
            <a:r>
              <a:rPr lang="en-US" sz="1600" dirty="0">
                <a:latin typeface="arial" panose="020B0604020202020204" pitchFamily="34" charset="0"/>
              </a:rPr>
              <a:t>. This forms a circular ring of connected devices which gives it its name. Data is commonly transferred in one direction along the </a:t>
            </a:r>
            <a:r>
              <a:rPr lang="en-US" sz="1600" dirty="0" smtClean="0">
                <a:latin typeface="arial" panose="020B0604020202020204" pitchFamily="34" charset="0"/>
              </a:rPr>
              <a:t>ring</a:t>
            </a:r>
            <a:r>
              <a:rPr lang="en-US" sz="1600" dirty="0">
                <a:latin typeface="arial" panose="020B0604020202020204" pitchFamily="34" charset="0"/>
              </a:rPr>
              <a:t>.</a:t>
            </a:r>
            <a:r>
              <a:rPr lang="en-US" sz="1600" dirty="0" smtClean="0"/>
              <a:t> </a:t>
            </a:r>
            <a:r>
              <a:rPr lang="en-US" sz="1600" dirty="0"/>
              <a:t>The transmission is unidirectional, but it can be made bidirectional by having 2 connections between each Network Node, it is called Dual Ring </a:t>
            </a:r>
            <a:r>
              <a:rPr lang="en-US" sz="1600" dirty="0" smtClean="0"/>
              <a:t>Topology. In </a:t>
            </a:r>
            <a:r>
              <a:rPr lang="en-US" sz="1600" dirty="0"/>
              <a:t>Dual Ring Topology, two ring networks are formed, and data flow is in opposite direction in them. Also, if one ring fails, the second ring can act as a backup, to keep the network up.</a:t>
            </a:r>
          </a:p>
        </p:txBody>
      </p:sp>
    </p:spTree>
    <p:extLst>
      <p:ext uri="{BB962C8B-B14F-4D97-AF65-F5344CB8AC3E}">
        <p14:creationId xmlns:p14="http://schemas.microsoft.com/office/powerpoint/2010/main" val="61594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9610600" cy="114909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Categories of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+mj-lt"/>
              </a:rPr>
              <a:t>Local Area Networks (LANs)</a:t>
            </a:r>
          </a:p>
          <a:p>
            <a:pPr lvl="1"/>
            <a:r>
              <a:rPr lang="en-US" sz="2000" b="1" dirty="0">
                <a:solidFill>
                  <a:schemeClr val="tx1"/>
                </a:solidFill>
                <a:latin typeface="+mj-lt"/>
              </a:rPr>
              <a:t>Short distances</a:t>
            </a:r>
          </a:p>
          <a:p>
            <a:pPr lvl="1"/>
            <a:r>
              <a:rPr lang="en-US" sz="2000" b="1" dirty="0">
                <a:solidFill>
                  <a:schemeClr val="tx1"/>
                </a:solidFill>
                <a:latin typeface="+mj-lt"/>
              </a:rPr>
              <a:t>Designed to provide local interconnectivity</a:t>
            </a:r>
          </a:p>
          <a:p>
            <a:r>
              <a:rPr lang="en-US" b="1" dirty="0">
                <a:solidFill>
                  <a:schemeClr val="tx1"/>
                </a:solidFill>
                <a:latin typeface="+mj-lt"/>
              </a:rPr>
              <a:t>Wide Area Networks (WANs)</a:t>
            </a:r>
          </a:p>
          <a:p>
            <a:pPr lvl="1"/>
            <a:r>
              <a:rPr lang="en-US" sz="2000" b="1" dirty="0">
                <a:solidFill>
                  <a:schemeClr val="tx1"/>
                </a:solidFill>
                <a:latin typeface="+mj-lt"/>
              </a:rPr>
              <a:t>Long distances</a:t>
            </a:r>
          </a:p>
          <a:p>
            <a:pPr lvl="1"/>
            <a:r>
              <a:rPr lang="en-US" sz="2000" b="1" dirty="0">
                <a:solidFill>
                  <a:schemeClr val="tx1"/>
                </a:solidFill>
                <a:latin typeface="+mj-lt"/>
              </a:rPr>
              <a:t>Provide connectivity over large areas</a:t>
            </a:r>
          </a:p>
          <a:p>
            <a:r>
              <a:rPr lang="en-US" b="1" dirty="0">
                <a:solidFill>
                  <a:schemeClr val="tx1"/>
                </a:solidFill>
                <a:latin typeface="+mj-lt"/>
              </a:rPr>
              <a:t>Metropolitan Area Networks (MANs)</a:t>
            </a:r>
          </a:p>
          <a:p>
            <a:pPr lvl="1"/>
            <a:r>
              <a:rPr lang="en-US" sz="2000" b="1" dirty="0">
                <a:solidFill>
                  <a:schemeClr val="tx1"/>
                </a:solidFill>
                <a:latin typeface="+mj-lt"/>
              </a:rPr>
              <a:t>Provide connectivity over areas such as a city, a </a:t>
            </a:r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campus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+mj-lt"/>
              </a:rPr>
              <a:t>Personal </a:t>
            </a:r>
            <a:r>
              <a:rPr lang="en-US" b="1" dirty="0">
                <a:solidFill>
                  <a:schemeClr val="tx1"/>
                </a:solidFill>
                <a:latin typeface="+mj-lt"/>
              </a:rPr>
              <a:t>A</a:t>
            </a:r>
            <a:r>
              <a:rPr lang="en-US" b="1" dirty="0" smtClean="0">
                <a:solidFill>
                  <a:schemeClr val="tx1"/>
                </a:solidFill>
                <a:latin typeface="+mj-lt"/>
              </a:rPr>
              <a:t>rea </a:t>
            </a:r>
            <a:r>
              <a:rPr lang="en-US" b="1" dirty="0">
                <a:solidFill>
                  <a:schemeClr val="tx1"/>
                </a:solidFill>
                <a:latin typeface="+mj-lt"/>
              </a:rPr>
              <a:t>N</a:t>
            </a:r>
            <a:r>
              <a:rPr lang="en-US" b="1" dirty="0" smtClean="0">
                <a:solidFill>
                  <a:schemeClr val="tx1"/>
                </a:solidFill>
                <a:latin typeface="+mj-lt"/>
              </a:rPr>
              <a:t>etworks (PAN)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512976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2"/>
          <p:cNvSpPr txBox="1">
            <a:spLocks noGrp="1"/>
          </p:cNvSpPr>
          <p:nvPr>
            <p:ph type="title"/>
          </p:nvPr>
        </p:nvSpPr>
        <p:spPr>
          <a:xfrm>
            <a:off x="2362201" y="381000"/>
            <a:ext cx="7793037" cy="762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3600"/>
            </a:pPr>
            <a:r>
              <a:rPr lang="en-US" sz="4400" b="1" dirty="0">
                <a:solidFill>
                  <a:schemeClr val="tx1"/>
                </a:solidFill>
                <a:ea typeface="Tahoma"/>
                <a:cs typeface="Tahoma"/>
                <a:sym typeface="Tahoma"/>
              </a:rPr>
              <a:t>Personal Area Networks (PAN)</a:t>
            </a:r>
            <a:endParaRPr sz="4400" b="1" dirty="0">
              <a:solidFill>
                <a:schemeClr val="tx1"/>
              </a:solidFill>
            </a:endParaRPr>
          </a:p>
        </p:txBody>
      </p:sp>
      <p:sp>
        <p:nvSpPr>
          <p:cNvPr id="458" name="Google Shape;458;p42"/>
          <p:cNvSpPr txBox="1">
            <a:spLocks noGrp="1"/>
          </p:cNvSpPr>
          <p:nvPr>
            <p:ph type="body" idx="1"/>
          </p:nvPr>
        </p:nvSpPr>
        <p:spPr>
          <a:xfrm>
            <a:off x="1298961" y="1760434"/>
            <a:ext cx="9562744" cy="437544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network that connects computers, peripherals and other devices within a personal operating space. </a:t>
            </a:r>
            <a:endParaRPr dirty="0"/>
          </a:p>
          <a:p>
            <a:pPr marL="342900" indent="-34290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lang="en-US" sz="28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Eg</a:t>
            </a: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 Bluetooth</a:t>
            </a:r>
            <a:endParaRPr dirty="0"/>
          </a:p>
        </p:txBody>
      </p:sp>
      <p:pic>
        <p:nvPicPr>
          <p:cNvPr id="459" name="Google Shape;459;p42" descr="PA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19600" y="2997200"/>
            <a:ext cx="4076700" cy="2717800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42"/>
          <p:cNvSpPr txBox="1"/>
          <p:nvPr/>
        </p:nvSpPr>
        <p:spPr>
          <a:xfrm>
            <a:off x="4594226" y="6491287"/>
            <a:ext cx="2644775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1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http://www.conniq.com</a:t>
            </a:r>
            <a:r>
              <a:rPr lang="en-US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42"/>
          <p:cNvSpPr txBox="1"/>
          <p:nvPr/>
        </p:nvSpPr>
        <p:spPr>
          <a:xfrm>
            <a:off x="8566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r">
              <a:buClr>
                <a:schemeClr val="dk1"/>
              </a:buClr>
              <a:buSzPts val="1400"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pPr algn="r">
                <a:buClr>
                  <a:schemeClr val="dk1"/>
                </a:buClr>
                <a:buSzPts val="1400"/>
              </a:pPr>
              <a:t>35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95398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3"/>
          <p:cNvSpPr txBox="1">
            <a:spLocks noGrp="1"/>
          </p:cNvSpPr>
          <p:nvPr>
            <p:ph type="title"/>
          </p:nvPr>
        </p:nvSpPr>
        <p:spPr>
          <a:xfrm>
            <a:off x="2362201" y="381000"/>
            <a:ext cx="7793037" cy="762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4000"/>
            </a:pPr>
            <a:r>
              <a:rPr lang="en-US" sz="4000" b="1" dirty="0">
                <a:solidFill>
                  <a:schemeClr val="tx1"/>
                </a:solidFill>
                <a:ea typeface="Tahoma"/>
                <a:cs typeface="Tahoma"/>
                <a:sym typeface="Tahoma"/>
              </a:rPr>
              <a:t>Local Area Networks (LAN)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467" name="Google Shape;467;p43"/>
          <p:cNvSpPr txBox="1">
            <a:spLocks noGrp="1"/>
          </p:cNvSpPr>
          <p:nvPr>
            <p:ph type="body" idx="1"/>
          </p:nvPr>
        </p:nvSpPr>
        <p:spPr>
          <a:xfrm>
            <a:off x="1367328" y="1691341"/>
            <a:ext cx="6383708" cy="456418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  <a:ea typeface="Tahoma"/>
                <a:cs typeface="Tahoma"/>
                <a:sym typeface="Tahoma"/>
              </a:rPr>
              <a:t>Connects computers, peripherals and other devices within a building (e.g. office, home) or in a limited area.</a:t>
            </a:r>
            <a:endParaRPr dirty="0" smtClean="0">
              <a:solidFill>
                <a:schemeClr val="tx1"/>
              </a:solidFill>
              <a:latin typeface="+mj-lt"/>
            </a:endParaRPr>
          </a:p>
          <a:p>
            <a:pPr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  <a:ea typeface="Tahoma"/>
                <a:cs typeface="Tahoma"/>
                <a:sym typeface="Tahoma"/>
              </a:rPr>
              <a:t>Typical coverage 50 to 300 meters.</a:t>
            </a:r>
            <a:endParaRPr dirty="0" smtClean="0">
              <a:solidFill>
                <a:schemeClr val="tx1"/>
              </a:solidFill>
              <a:latin typeface="+mj-lt"/>
            </a:endParaRPr>
          </a:p>
          <a:p>
            <a:pPr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  <a:ea typeface="Tahoma"/>
                <a:cs typeface="Tahoma"/>
                <a:sym typeface="Tahoma"/>
              </a:rPr>
              <a:t>Ex. Ethernet, Wireless LANs</a:t>
            </a:r>
            <a:endParaRPr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468" name="Google Shape;468;p43" descr="LA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38146" y="1657884"/>
            <a:ext cx="2177442" cy="4255806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43"/>
          <p:cNvSpPr txBox="1"/>
          <p:nvPr/>
        </p:nvSpPr>
        <p:spPr>
          <a:xfrm>
            <a:off x="4267201" y="6477000"/>
            <a:ext cx="2644775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1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http://www.conniq.com</a:t>
            </a:r>
            <a:r>
              <a:rPr lang="en-US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43"/>
          <p:cNvSpPr txBox="1"/>
          <p:nvPr/>
        </p:nvSpPr>
        <p:spPr>
          <a:xfrm>
            <a:off x="8566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r">
              <a:buClr>
                <a:schemeClr val="dk1"/>
              </a:buClr>
              <a:buSzPts val="1400"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pPr algn="r">
                <a:buClr>
                  <a:schemeClr val="dk1"/>
                </a:buClr>
                <a:buSzPts val="1400"/>
              </a:pPr>
              <a:t>36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64478" y="3257604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Through </a:t>
            </a:r>
            <a:r>
              <a:rPr lang="en-US" dirty="0"/>
              <a:t>this type of network, users can easily communicate with each other by sending and receiving messages. 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LAN </a:t>
            </a:r>
            <a:r>
              <a:rPr lang="en-US" dirty="0"/>
              <a:t>is generally used for connecting two or more personal computers through some medium such as twisted pair, coaxial cable etc. 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Through </a:t>
            </a:r>
            <a:r>
              <a:rPr lang="en-US" dirty="0"/>
              <a:t>the number of computers connected in a LAN is </a:t>
            </a:r>
            <a:r>
              <a:rPr lang="en-US" dirty="0" smtClean="0"/>
              <a:t>limited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data is transferred at an extremely faster rate. </a:t>
            </a:r>
          </a:p>
        </p:txBody>
      </p:sp>
    </p:spTree>
    <p:extLst>
      <p:ext uri="{BB962C8B-B14F-4D97-AF65-F5344CB8AC3E}">
        <p14:creationId xmlns:p14="http://schemas.microsoft.com/office/powerpoint/2010/main" val="20275097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4"/>
          <p:cNvSpPr txBox="1">
            <a:spLocks noGrp="1"/>
          </p:cNvSpPr>
          <p:nvPr>
            <p:ph type="title"/>
          </p:nvPr>
        </p:nvSpPr>
        <p:spPr>
          <a:xfrm>
            <a:off x="2362201" y="381000"/>
            <a:ext cx="7793037" cy="762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4000"/>
            </a:pPr>
            <a:r>
              <a:rPr lang="en-US" sz="4400" b="1" dirty="0">
                <a:solidFill>
                  <a:schemeClr val="tx1"/>
                </a:solidFill>
                <a:ea typeface="Tahoma"/>
                <a:cs typeface="Tahoma"/>
                <a:sym typeface="Tahoma"/>
              </a:rPr>
              <a:t>Metropolitan Area Network (MAN)</a:t>
            </a:r>
            <a:endParaRPr sz="4400" b="1" dirty="0">
              <a:solidFill>
                <a:schemeClr val="tx1"/>
              </a:solidFill>
            </a:endParaRPr>
          </a:p>
        </p:txBody>
      </p:sp>
      <p:sp>
        <p:nvSpPr>
          <p:cNvPr id="476" name="Google Shape;476;p44"/>
          <p:cNvSpPr txBox="1">
            <a:spLocks noGrp="1"/>
          </p:cNvSpPr>
          <p:nvPr>
            <p:ph type="body" idx="1"/>
          </p:nvPr>
        </p:nvSpPr>
        <p:spPr>
          <a:xfrm>
            <a:off x="1152970" y="1703462"/>
            <a:ext cx="9742918" cy="460851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lang="en-US" sz="1800" dirty="0">
                <a:solidFill>
                  <a:schemeClr val="tx1"/>
                </a:solidFill>
              </a:rPr>
              <a:t>MAN is a network of computers that covers a large area like city. </a:t>
            </a:r>
            <a:endParaRPr lang="en-US" sz="18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lang="en-US" sz="1800" dirty="0" smtClean="0">
                <a:solidFill>
                  <a:schemeClr val="tx1"/>
                </a:solidFill>
              </a:rPr>
              <a:t>The </a:t>
            </a:r>
            <a:r>
              <a:rPr lang="en-US" sz="1800" dirty="0">
                <a:solidFill>
                  <a:schemeClr val="tx1"/>
                </a:solidFill>
              </a:rPr>
              <a:t>size of the MAN generally lies between LAN and WAN, typically covering a distance of 5 km to 50 km. </a:t>
            </a:r>
            <a:endParaRPr lang="en-US" sz="18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lang="en-US" sz="1800" dirty="0" smtClean="0">
                <a:solidFill>
                  <a:schemeClr val="tx1"/>
                </a:solidFill>
              </a:rPr>
              <a:t>The </a:t>
            </a:r>
            <a:r>
              <a:rPr lang="en-US" sz="1800" dirty="0">
                <a:solidFill>
                  <a:schemeClr val="tx1"/>
                </a:solidFill>
              </a:rPr>
              <a:t>geographical area covered by MAN is comparatively larger than LAN but smaller than WAN. </a:t>
            </a:r>
            <a:endParaRPr lang="en-US" sz="18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lang="en-US" sz="1800" dirty="0" smtClean="0">
                <a:solidFill>
                  <a:schemeClr val="tx1"/>
                </a:solidFill>
              </a:rPr>
              <a:t>MAN </a:t>
            </a:r>
            <a:r>
              <a:rPr lang="en-US" sz="1800" dirty="0">
                <a:solidFill>
                  <a:schemeClr val="tx1"/>
                </a:solidFill>
              </a:rPr>
              <a:t>is generally owned by private organizations. </a:t>
            </a:r>
            <a:endParaRPr lang="en-US" sz="18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lang="en-US" sz="1800" dirty="0" smtClean="0">
                <a:solidFill>
                  <a:schemeClr val="tx1"/>
                </a:solidFill>
              </a:rPr>
              <a:t>MAN </a:t>
            </a:r>
            <a:r>
              <a:rPr lang="en-US" sz="1800" dirty="0">
                <a:solidFill>
                  <a:schemeClr val="tx1"/>
                </a:solidFill>
              </a:rPr>
              <a:t>is generally connected with the help of optical fibers, copper wires </a:t>
            </a:r>
            <a:r>
              <a:rPr lang="en-US" sz="1800" dirty="0" smtClean="0">
                <a:solidFill>
                  <a:schemeClr val="tx1"/>
                </a:solidFill>
              </a:rPr>
              <a:t>etc.</a:t>
            </a:r>
            <a:endParaRPr sz="18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477" name="Google Shape;477;p44" descr="MA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97211" y="3324314"/>
            <a:ext cx="3299745" cy="2887588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44"/>
          <p:cNvSpPr txBox="1"/>
          <p:nvPr/>
        </p:nvSpPr>
        <p:spPr>
          <a:xfrm>
            <a:off x="8566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r">
              <a:buClr>
                <a:schemeClr val="dk1"/>
              </a:buClr>
              <a:buSzPts val="1400"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pPr algn="r">
                <a:buClr>
                  <a:schemeClr val="dk1"/>
                </a:buClr>
                <a:buSzPts val="1400"/>
              </a:pPr>
              <a:t>37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47618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5"/>
          <p:cNvSpPr txBox="1">
            <a:spLocks noGrp="1"/>
          </p:cNvSpPr>
          <p:nvPr>
            <p:ph type="title"/>
          </p:nvPr>
        </p:nvSpPr>
        <p:spPr>
          <a:xfrm>
            <a:off x="2199831" y="611737"/>
            <a:ext cx="7793037" cy="762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4000"/>
            </a:pPr>
            <a:r>
              <a:rPr lang="en-US" sz="4400" b="1" dirty="0">
                <a:solidFill>
                  <a:schemeClr val="tx1"/>
                </a:solidFill>
                <a:ea typeface="Tahoma"/>
                <a:cs typeface="Tahoma"/>
                <a:sym typeface="Tahoma"/>
              </a:rPr>
              <a:t>Wide Area Networks (WANs)</a:t>
            </a:r>
            <a:endParaRPr sz="4400" b="1" dirty="0">
              <a:solidFill>
                <a:schemeClr val="tx1"/>
              </a:solidFill>
            </a:endParaRPr>
          </a:p>
        </p:txBody>
      </p:sp>
      <p:sp>
        <p:nvSpPr>
          <p:cNvPr id="484" name="Google Shape;484;p45"/>
          <p:cNvSpPr txBox="1">
            <a:spLocks noGrp="1"/>
          </p:cNvSpPr>
          <p:nvPr>
            <p:ph type="body" idx="1"/>
          </p:nvPr>
        </p:nvSpPr>
        <p:spPr>
          <a:xfrm>
            <a:off x="1171234" y="1716978"/>
            <a:ext cx="10032302" cy="50768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lang="en-US" sz="1800" dirty="0">
                <a:solidFill>
                  <a:schemeClr val="tx1"/>
                </a:solidFill>
                <a:latin typeface="+mj-lt"/>
                <a:ea typeface="Tahoma"/>
                <a:cs typeface="Tahoma"/>
                <a:sym typeface="Tahoma"/>
              </a:rPr>
              <a:t>A network that spans larger geographical area. </a:t>
            </a:r>
            <a:endParaRPr sz="1800" dirty="0">
              <a:solidFill>
                <a:schemeClr val="tx1"/>
              </a:solidFill>
              <a:latin typeface="+mj-lt"/>
              <a:ea typeface="Tahoma"/>
              <a:cs typeface="Tahoma"/>
              <a:sym typeface="Tahoma"/>
            </a:endParaRPr>
          </a:p>
          <a:p>
            <a:pPr marL="342900" indent="-34290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WAN is a group of computers that are connected in a large area such as continent, country, etc. </a:t>
            </a:r>
            <a:endParaRPr lang="en-US" sz="1800" dirty="0" smtClean="0">
              <a:solidFill>
                <a:schemeClr val="tx1"/>
              </a:solidFill>
              <a:latin typeface="+mj-lt"/>
            </a:endParaRPr>
          </a:p>
          <a:p>
            <a:pPr marL="342900" indent="-34290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lang="en-US" sz="1800" dirty="0" smtClean="0">
                <a:solidFill>
                  <a:schemeClr val="tx1"/>
                </a:solidFill>
                <a:latin typeface="+mj-lt"/>
              </a:rPr>
              <a:t>WAN 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is generally used for connecting two or more LANs through some medium such as leased telephone lines, microwaves, </a:t>
            </a:r>
            <a:r>
              <a:rPr lang="en-US" sz="1800" dirty="0" smtClean="0">
                <a:solidFill>
                  <a:schemeClr val="tx1"/>
                </a:solidFill>
                <a:latin typeface="+mj-lt"/>
                <a:ea typeface="Tahoma"/>
                <a:cs typeface="Tahoma"/>
                <a:sym typeface="Tahoma"/>
              </a:rPr>
              <a:t>etc.</a:t>
            </a:r>
            <a:endParaRPr sz="1800" dirty="0">
              <a:solidFill>
                <a:schemeClr val="tx1"/>
              </a:solidFill>
              <a:latin typeface="+mj-lt"/>
            </a:endParaRPr>
          </a:p>
          <a:p>
            <a:pPr marL="342900" indent="-251459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None/>
            </a:pPr>
            <a:endParaRPr sz="2400" dirty="0">
              <a:solidFill>
                <a:schemeClr val="tx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indent="-251459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endParaRPr sz="24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85" name="Google Shape;485;p45" descr="WA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00950" y="3638550"/>
            <a:ext cx="2381250" cy="23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33600" y="3903663"/>
            <a:ext cx="5091112" cy="1963737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45"/>
          <p:cNvSpPr txBox="1"/>
          <p:nvPr/>
        </p:nvSpPr>
        <p:spPr>
          <a:xfrm>
            <a:off x="8566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r">
              <a:buClr>
                <a:schemeClr val="dk1"/>
              </a:buClr>
              <a:buSzPts val="1400"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pPr algn="r">
                <a:buClr>
                  <a:schemeClr val="dk1"/>
                </a:buClr>
                <a:buSzPts val="1400"/>
              </a:pPr>
              <a:t>38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52821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7"/>
          <p:cNvSpPr txBox="1">
            <a:spLocks noGrp="1"/>
          </p:cNvSpPr>
          <p:nvPr>
            <p:ph type="title"/>
          </p:nvPr>
        </p:nvSpPr>
        <p:spPr>
          <a:xfrm>
            <a:off x="1977640" y="757014"/>
            <a:ext cx="7793037" cy="762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4000"/>
            </a:pPr>
            <a:r>
              <a:rPr lang="en-US" sz="4400" b="1" dirty="0">
                <a:solidFill>
                  <a:schemeClr val="tx1"/>
                </a:solidFill>
                <a:ea typeface="Tahoma"/>
                <a:cs typeface="Tahoma"/>
                <a:sym typeface="Tahoma"/>
              </a:rPr>
              <a:t>Internet</a:t>
            </a:r>
            <a:endParaRPr sz="4400" b="1" dirty="0">
              <a:solidFill>
                <a:schemeClr val="tx1"/>
              </a:solidFill>
            </a:endParaRPr>
          </a:p>
        </p:txBody>
      </p:sp>
      <p:sp>
        <p:nvSpPr>
          <p:cNvPr id="501" name="Google Shape;501;p47"/>
          <p:cNvSpPr txBox="1">
            <a:spLocks noGrp="1"/>
          </p:cNvSpPr>
          <p:nvPr>
            <p:ph type="body" idx="1"/>
          </p:nvPr>
        </p:nvSpPr>
        <p:spPr>
          <a:xfrm>
            <a:off x="1187866" y="1760434"/>
            <a:ext cx="9099134" cy="437207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40767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The 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Internet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 (or 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internet</a:t>
            </a: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),or 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simply the 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Net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 (or 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net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), is a global system </a:t>
            </a: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of interconnected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 computer networks that uses the Internet protocol suite (</a:t>
            </a: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TCP/IP)to 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communicate between networks and devices. </a:t>
            </a:r>
            <a:endParaRPr lang="en-US" sz="1600" dirty="0" smtClean="0">
              <a:solidFill>
                <a:schemeClr val="tx1"/>
              </a:solidFill>
              <a:latin typeface="+mj-lt"/>
            </a:endParaRPr>
          </a:p>
          <a:p>
            <a:pPr marL="40767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It 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is a </a:t>
            </a:r>
            <a:r>
              <a:rPr lang="en-US" sz="1600" i="1" dirty="0">
                <a:solidFill>
                  <a:schemeClr val="tx1"/>
                </a:solidFill>
                <a:latin typeface="+mj-lt"/>
              </a:rPr>
              <a:t>network of networks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 that consists of private, public, academic, business, and government networks of local to global scope, linked by a broad array of electronic, wireless, and </a:t>
            </a: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optical networking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 technologies. </a:t>
            </a:r>
            <a:endParaRPr lang="en-US" sz="1600" dirty="0" smtClean="0">
              <a:solidFill>
                <a:schemeClr val="tx1"/>
              </a:solidFill>
              <a:latin typeface="+mj-lt"/>
            </a:endParaRPr>
          </a:p>
          <a:p>
            <a:pPr marL="40767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The 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Internet carries a vast range of information resources and services, such as the interlinked hypertext documents and applications of the World Wide Web (WWW), electronic mail, telephony, and file sharing.</a:t>
            </a:r>
            <a:endParaRPr sz="1600" dirty="0">
              <a:solidFill>
                <a:schemeClr val="tx1"/>
              </a:solidFill>
              <a:latin typeface="+mj-lt"/>
              <a:ea typeface="Tahoma"/>
              <a:cs typeface="Tahoma"/>
              <a:sym typeface="Tahoma"/>
            </a:endParaRPr>
          </a:p>
        </p:txBody>
      </p:sp>
      <p:pic>
        <p:nvPicPr>
          <p:cNvPr id="502" name="Google Shape;502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89988" y="3939611"/>
            <a:ext cx="6187156" cy="2102266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47"/>
          <p:cNvSpPr txBox="1"/>
          <p:nvPr/>
        </p:nvSpPr>
        <p:spPr>
          <a:xfrm>
            <a:off x="8566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r">
              <a:buClr>
                <a:schemeClr val="dk1"/>
              </a:buClr>
              <a:buSzPts val="1400"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pPr algn="r">
                <a:buClr>
                  <a:schemeClr val="dk1"/>
                </a:buClr>
                <a:buSzPts val="1400"/>
              </a:pPr>
              <a:t>39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298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9636238" cy="1003812"/>
          </a:xfrm>
        </p:spPr>
        <p:txBody>
          <a:bodyPr/>
          <a:lstStyle/>
          <a:p>
            <a:pPr algn="ctr"/>
            <a:r>
              <a:rPr lang="en-US" b="1" dirty="0" smtClean="0"/>
              <a:t>Topic covered in the semester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Topic 1</a:t>
            </a:r>
            <a:r>
              <a:rPr lang="en-US" dirty="0" smtClean="0"/>
              <a:t>: </a:t>
            </a:r>
            <a:r>
              <a:rPr lang="en-US" dirty="0"/>
              <a:t>Introduction to elements of data communication, Network topology, Protocols and standards, Network models: OSI and TCP/IP model, Physical and logical addressing</a:t>
            </a:r>
            <a:r>
              <a:rPr lang="en-US" dirty="0" smtClean="0"/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Topic 2: </a:t>
            </a:r>
            <a:r>
              <a:rPr lang="en-US" dirty="0"/>
              <a:t>Basics concepts of signal: Analog and digital signal and their properties, Transmission impairment, Data rate limit </a:t>
            </a:r>
            <a:r>
              <a:rPr lang="en-US" dirty="0" smtClean="0"/>
              <a:t>calculation.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Topic </a:t>
            </a:r>
            <a:r>
              <a:rPr lang="en-US" dirty="0" smtClean="0"/>
              <a:t>3: </a:t>
            </a:r>
            <a:r>
              <a:rPr lang="en-US" dirty="0"/>
              <a:t>Digital to Digital conversion- Line coding, Block coding and Scrambling </a:t>
            </a:r>
            <a:r>
              <a:rPr lang="en-US" dirty="0" smtClean="0"/>
              <a:t>techniques.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Topic 4: Analog </a:t>
            </a:r>
            <a:r>
              <a:rPr lang="en-US" dirty="0"/>
              <a:t>to Digital conversion techniques- PCM, DM</a:t>
            </a:r>
            <a:r>
              <a:rPr lang="en-US" dirty="0" smtClean="0"/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Topic </a:t>
            </a:r>
            <a:r>
              <a:rPr lang="en-US" dirty="0" smtClean="0"/>
              <a:t>5:</a:t>
            </a:r>
            <a:r>
              <a:rPr lang="en-US" dirty="0"/>
              <a:t> Bandwidth utilization: Multiplexing and spreading, FDM, WDM, Synchronous Time-Division Multiplexing, FHSS and Direct sequence spread spectrum.</a:t>
            </a:r>
            <a:endParaRPr lang="en-US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Topic </a:t>
            </a:r>
            <a:r>
              <a:rPr lang="en-US" dirty="0" smtClean="0"/>
              <a:t>6:</a:t>
            </a:r>
            <a:r>
              <a:rPr lang="en-US" dirty="0"/>
              <a:t> Major components of telephone network, Dial-Up modems and modem standards, Brief idea of DSL, Cable TV network for data transfer- Downstream and Upstream data band, Downstream and Upstream sharing, Guided and Unguided Medium- Twisted-Pair, Coaxial and fiber optic cable, radio and microwaves, wireless media.</a:t>
            </a:r>
            <a:endParaRPr lang="en-US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Topic </a:t>
            </a:r>
            <a:r>
              <a:rPr lang="en-US" dirty="0" smtClean="0"/>
              <a:t>7: </a:t>
            </a:r>
            <a:r>
              <a:rPr lang="en-US" dirty="0"/>
              <a:t>Data link layer concepts, services and multi-access protocols: Channel Partitioning, Random Access and Taking Turns protocols.</a:t>
            </a:r>
            <a:endParaRPr lang="en-US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Topic </a:t>
            </a:r>
            <a:r>
              <a:rPr lang="en-US" dirty="0" smtClean="0"/>
              <a:t>8: </a:t>
            </a:r>
            <a:r>
              <a:rPr lang="en-US" dirty="0"/>
              <a:t>Different types of error detection and correction mechanisms in the Data Link layer: Block coding, Hamming distance, CRC, Checksum.</a:t>
            </a:r>
            <a:endParaRPr lang="en-US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96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9704604" cy="1012358"/>
          </a:xfrm>
        </p:spPr>
        <p:txBody>
          <a:bodyPr/>
          <a:lstStyle/>
          <a:p>
            <a:pPr algn="ctr"/>
            <a:r>
              <a:rPr lang="en-US" b="1" dirty="0" smtClean="0"/>
              <a:t>What is Data Communications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8404" y="1683521"/>
            <a:ext cx="10699334" cy="452072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When we communicate we are sharing information- information is classified or organized data, which has some </a:t>
            </a:r>
            <a:r>
              <a:rPr lang="en-US" dirty="0" smtClean="0">
                <a:solidFill>
                  <a:srgbClr val="C00000"/>
                </a:solidFill>
              </a:rPr>
              <a:t>meaningful</a:t>
            </a:r>
            <a:r>
              <a:rPr lang="en-US" dirty="0" smtClean="0"/>
              <a:t> values for receiver.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Data can be a form of- </a:t>
            </a:r>
            <a:r>
              <a:rPr lang="en-US" dirty="0" smtClean="0">
                <a:solidFill>
                  <a:srgbClr val="C00000"/>
                </a:solidFill>
              </a:rPr>
              <a:t>text</a:t>
            </a:r>
            <a:r>
              <a:rPr lang="en-US" dirty="0" smtClean="0"/>
              <a:t>( in data communications, text is represented as a bit pattern, sequence of 0’s and 1’s), </a:t>
            </a:r>
            <a:r>
              <a:rPr lang="en-US" dirty="0" smtClean="0">
                <a:solidFill>
                  <a:srgbClr val="C00000"/>
                </a:solidFill>
              </a:rPr>
              <a:t>numbers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C00000"/>
                </a:solidFill>
              </a:rPr>
              <a:t>images</a:t>
            </a:r>
            <a:r>
              <a:rPr lang="en-US" dirty="0" smtClean="0"/>
              <a:t>(</a:t>
            </a:r>
            <a:r>
              <a:rPr lang="en-US" dirty="0" err="1" smtClean="0"/>
              <a:t>e.g</a:t>
            </a:r>
            <a:r>
              <a:rPr lang="en-US" dirty="0" smtClean="0"/>
              <a:t>-RGB, CMY), </a:t>
            </a:r>
            <a:r>
              <a:rPr lang="en-US" dirty="0" smtClean="0">
                <a:solidFill>
                  <a:srgbClr val="C00000"/>
                </a:solidFill>
              </a:rPr>
              <a:t>audio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C00000"/>
                </a:solidFill>
              </a:rPr>
              <a:t>video</a:t>
            </a:r>
          </a:p>
          <a:p>
            <a:pPr algn="ctr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C0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Google Shape;397;p34" descr="standard-formats-ascii-unicod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74693" y="3124199"/>
            <a:ext cx="3871244" cy="21400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727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9499505" cy="1208911"/>
          </a:xfrm>
        </p:spPr>
        <p:txBody>
          <a:bodyPr/>
          <a:lstStyle/>
          <a:p>
            <a:pPr algn="ctr"/>
            <a:r>
              <a:rPr lang="en-US" b="1" dirty="0"/>
              <a:t>What is Data Communications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2"/>
                </a:solidFill>
              </a:rPr>
              <a:t>Data communications- </a:t>
            </a:r>
            <a:r>
              <a:rPr lang="en-US" sz="2400" b="1" dirty="0">
                <a:solidFill>
                  <a:schemeClr val="tx1"/>
                </a:solidFill>
              </a:rPr>
              <a:t>Data communications are exchange of  data between two devices( usually sender and receiver) via some form of transmission medium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Transmission medium can be wired or wireless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Communication system- Hardware(physical equipment) and software(program)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10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"/>
          <p:cNvSpPr txBox="1">
            <a:spLocks noGrp="1"/>
          </p:cNvSpPr>
          <p:nvPr>
            <p:ph type="title"/>
          </p:nvPr>
        </p:nvSpPr>
        <p:spPr>
          <a:xfrm>
            <a:off x="2179637" y="300037"/>
            <a:ext cx="8145462" cy="838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3600"/>
            </a:pPr>
            <a:r>
              <a:rPr lang="en-US" sz="3600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Elements of Communication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97" name="Google Shape;97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7401" y="2209800"/>
            <a:ext cx="3705225" cy="316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24601" y="2590801"/>
            <a:ext cx="3571875" cy="2459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38401" y="1828801"/>
            <a:ext cx="1303337" cy="346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53200" y="2908300"/>
            <a:ext cx="533400" cy="36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010400" y="3276601"/>
            <a:ext cx="457200" cy="369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915400" y="4203700"/>
            <a:ext cx="533400" cy="36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81400" y="2819401"/>
            <a:ext cx="1219200" cy="414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648201" y="1905000"/>
            <a:ext cx="1341437" cy="3719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6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495801" y="1828800"/>
            <a:ext cx="1425575" cy="375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6"/>
          <p:cNvSpPr txBox="1"/>
          <p:nvPr/>
        </p:nvSpPr>
        <p:spPr>
          <a:xfrm>
            <a:off x="8566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r">
              <a:buClr>
                <a:schemeClr val="dk1"/>
              </a:buClr>
              <a:buSzPts val="1400"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pPr algn="r">
                <a:buClr>
                  <a:schemeClr val="dk1"/>
                </a:buClr>
                <a:buSzPts val="1400"/>
              </a:pPr>
              <a:t>7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0739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"/>
          <p:cNvSpPr txBox="1">
            <a:spLocks noGrp="1"/>
          </p:cNvSpPr>
          <p:nvPr>
            <p:ph type="title"/>
          </p:nvPr>
        </p:nvSpPr>
        <p:spPr>
          <a:xfrm>
            <a:off x="2179637" y="300037"/>
            <a:ext cx="8145462" cy="838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3600"/>
            </a:pPr>
            <a:r>
              <a:rPr lang="en-US" sz="3600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Elements of Communication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113" name="Google Shape;11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7401" y="2209800"/>
            <a:ext cx="3705225" cy="316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24601" y="2590801"/>
            <a:ext cx="3571875" cy="2459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90800" y="5105401"/>
            <a:ext cx="990600" cy="534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200400" y="1524001"/>
            <a:ext cx="1371600" cy="82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648201" y="5181601"/>
            <a:ext cx="1133475" cy="395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48400" y="3733801"/>
            <a:ext cx="990600" cy="534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458201" y="4953001"/>
            <a:ext cx="1133475" cy="395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696200" y="2819401"/>
            <a:ext cx="1371600" cy="82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828800" y="2514600"/>
            <a:ext cx="1219200" cy="411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391400" y="4114800"/>
            <a:ext cx="1219200" cy="411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696200" y="3657601"/>
            <a:ext cx="457200" cy="369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905000" y="1828800"/>
            <a:ext cx="876300" cy="59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7"/>
          <p:cNvSpPr txBox="1"/>
          <p:nvPr/>
        </p:nvSpPr>
        <p:spPr>
          <a:xfrm>
            <a:off x="8566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r">
              <a:buClr>
                <a:schemeClr val="dk1"/>
              </a:buClr>
              <a:buSzPts val="1400"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pPr algn="r">
                <a:buClr>
                  <a:schemeClr val="dk1"/>
                </a:buClr>
                <a:buSzPts val="1400"/>
              </a:pPr>
              <a:t>8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1672" y="1512606"/>
            <a:ext cx="10284008" cy="435648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95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0614" y="581114"/>
            <a:ext cx="8639798" cy="1136591"/>
          </a:xfrm>
        </p:spPr>
        <p:txBody>
          <a:bodyPr>
            <a:normAutofit/>
          </a:bodyPr>
          <a:lstStyle/>
          <a:p>
            <a:pPr lvl="0" algn="ctr"/>
            <a:r>
              <a:rPr lang="en-US" sz="3600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Elements of Communication over Networks</a:t>
            </a:r>
            <a:r>
              <a:rPr lang="en-US" sz="3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4675" lvl="1" indent="-9779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40"/>
              <a:buChar char="•"/>
            </a:pPr>
            <a:r>
              <a:rPr lang="en-US" sz="2800" b="1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Devices (Sender/Receiver) </a:t>
            </a:r>
            <a:endParaRPr lang="en-US" dirty="0">
              <a:solidFill>
                <a:schemeClr val="tx1"/>
              </a:solidFill>
            </a:endParaRPr>
          </a:p>
          <a:p>
            <a:pPr marL="914400" lvl="2" indent="-76200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Char char="•"/>
            </a:pPr>
            <a:r>
              <a:rPr lang="en-US" sz="2400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These are used to communicate with one another</a:t>
            </a:r>
            <a:endParaRPr lang="en-US" dirty="0">
              <a:solidFill>
                <a:schemeClr val="tx1"/>
              </a:solidFill>
            </a:endParaRPr>
          </a:p>
          <a:p>
            <a:pPr marL="574675" lvl="1" indent="0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None/>
            </a:pPr>
            <a:endParaRPr lang="en-US" sz="2800" b="1" dirty="0">
              <a:solidFill>
                <a:schemeClr val="tx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574675" lvl="1" indent="-97790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Char char="•"/>
            </a:pPr>
            <a:r>
              <a:rPr lang="en-US" sz="2800" b="1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Medium</a:t>
            </a:r>
            <a:endParaRPr lang="en-US" dirty="0">
              <a:solidFill>
                <a:schemeClr val="tx1"/>
              </a:solidFill>
            </a:endParaRPr>
          </a:p>
          <a:p>
            <a:pPr marL="914400" lvl="2" indent="-76200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Char char="•"/>
            </a:pPr>
            <a:r>
              <a:rPr lang="en-US" sz="2400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This is how the devices are connected together</a:t>
            </a:r>
            <a:endParaRPr lang="en-US" dirty="0">
              <a:solidFill>
                <a:schemeClr val="tx1"/>
              </a:solidFill>
            </a:endParaRPr>
          </a:p>
          <a:p>
            <a:pPr marL="574675" lvl="1" indent="0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None/>
            </a:pPr>
            <a:endParaRPr lang="en-US" sz="2800" b="1" dirty="0">
              <a:solidFill>
                <a:schemeClr val="tx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574675" lvl="1" indent="-97790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Char char="•"/>
            </a:pPr>
            <a:r>
              <a:rPr lang="en-US" sz="2800" b="1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Messages</a:t>
            </a:r>
            <a:endParaRPr lang="en-US" dirty="0">
              <a:solidFill>
                <a:schemeClr val="tx1"/>
              </a:solidFill>
            </a:endParaRPr>
          </a:p>
          <a:p>
            <a:pPr marL="914400" lvl="2" indent="-76200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Char char="•"/>
            </a:pPr>
            <a:r>
              <a:rPr lang="en-US" sz="2400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Information that travels over the medium</a:t>
            </a:r>
            <a:endParaRPr lang="en-US" dirty="0">
              <a:solidFill>
                <a:schemeClr val="tx1"/>
              </a:solidFill>
            </a:endParaRPr>
          </a:p>
          <a:p>
            <a:pPr marL="574675" lvl="1" indent="0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None/>
            </a:pPr>
            <a:endParaRPr lang="en-US" sz="2800" b="1" dirty="0">
              <a:solidFill>
                <a:schemeClr val="tx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574675" lvl="1" indent="-97790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Char char="•"/>
            </a:pPr>
            <a:r>
              <a:rPr lang="en-US" sz="2800" b="1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Rules/Protocols</a:t>
            </a:r>
            <a:endParaRPr lang="en-US" dirty="0">
              <a:solidFill>
                <a:schemeClr val="tx1"/>
              </a:solidFill>
            </a:endParaRPr>
          </a:p>
          <a:p>
            <a:pPr marL="914400" lvl="2" indent="-76200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Char char="•"/>
            </a:pPr>
            <a:r>
              <a:rPr lang="en-US" sz="2400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Governs how messages flow across network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15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299</TotalTime>
  <Words>1386</Words>
  <Application>Microsoft Office PowerPoint</Application>
  <PresentationFormat>Widescreen</PresentationFormat>
  <Paragraphs>190</Paragraphs>
  <Slides>39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0" baseType="lpstr">
      <vt:lpstr>Arial</vt:lpstr>
      <vt:lpstr>Arial</vt:lpstr>
      <vt:lpstr>Calibri</vt:lpstr>
      <vt:lpstr>Calibri Light</vt:lpstr>
      <vt:lpstr>Century</vt:lpstr>
      <vt:lpstr>Noto Sans Symbols</vt:lpstr>
      <vt:lpstr>Tahoma</vt:lpstr>
      <vt:lpstr>Times</vt:lpstr>
      <vt:lpstr>Times New Roman</vt:lpstr>
      <vt:lpstr>Wingdings</vt:lpstr>
      <vt:lpstr>Retrospect</vt:lpstr>
      <vt:lpstr>Data Communications Chapter 1: Introduction</vt:lpstr>
      <vt:lpstr>Information of Course Teachers</vt:lpstr>
      <vt:lpstr>Recommended Text book</vt:lpstr>
      <vt:lpstr>Topic covered in the semester</vt:lpstr>
      <vt:lpstr>What is Data Communications</vt:lpstr>
      <vt:lpstr>What is Data Communications</vt:lpstr>
      <vt:lpstr>Elements of Communication</vt:lpstr>
      <vt:lpstr>Elements of Communication</vt:lpstr>
      <vt:lpstr>Elements of Communication over Networks </vt:lpstr>
      <vt:lpstr>Five elements/components of data communication </vt:lpstr>
      <vt:lpstr>DATA COMMUNICATIONs </vt:lpstr>
      <vt:lpstr>Characteristics of effective data communication</vt:lpstr>
      <vt:lpstr>PowerPoint Presentation</vt:lpstr>
      <vt:lpstr>PowerPoint Presentation</vt:lpstr>
      <vt:lpstr>Data flow (simplex, half-duplex, and full-duplex) </vt:lpstr>
      <vt:lpstr>NETWORKS </vt:lpstr>
      <vt:lpstr>PowerPoint Presentation</vt:lpstr>
      <vt:lpstr>Network Elements/Components</vt:lpstr>
      <vt:lpstr>Devices</vt:lpstr>
      <vt:lpstr>End Devices and their Role</vt:lpstr>
      <vt:lpstr>Intermediary devices</vt:lpstr>
      <vt:lpstr>Intermediary devices</vt:lpstr>
      <vt:lpstr>Media</vt:lpstr>
      <vt:lpstr>Software</vt:lpstr>
      <vt:lpstr>Processes and Services</vt:lpstr>
      <vt:lpstr>Network Criteria </vt:lpstr>
      <vt:lpstr>Physical Structures </vt:lpstr>
      <vt:lpstr> Types of connections: point-to-point and multipoint </vt:lpstr>
      <vt:lpstr>Categories of topology</vt:lpstr>
      <vt:lpstr>A fully connected mesh topology (five devices) </vt:lpstr>
      <vt:lpstr>A star topology connecting four stations</vt:lpstr>
      <vt:lpstr>A bus topology connecting three stations</vt:lpstr>
      <vt:lpstr>A ring topology connecting six stations </vt:lpstr>
      <vt:lpstr>Categories of Networks</vt:lpstr>
      <vt:lpstr>Personal Area Networks (PAN)</vt:lpstr>
      <vt:lpstr>Local Area Networks (LAN)</vt:lpstr>
      <vt:lpstr>Metropolitan Area Network (MAN)</vt:lpstr>
      <vt:lpstr>Wide Area Networks (WANs)</vt:lpstr>
      <vt:lpstr>Internet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Communications Chapter 1: Introduction</dc:title>
  <dc:creator>Narzu</dc:creator>
  <cp:lastModifiedBy>Narzu</cp:lastModifiedBy>
  <cp:revision>35</cp:revision>
  <dcterms:created xsi:type="dcterms:W3CDTF">2023-01-21T17:02:38Z</dcterms:created>
  <dcterms:modified xsi:type="dcterms:W3CDTF">2023-01-24T14:22:36Z</dcterms:modified>
</cp:coreProperties>
</file>