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2"/>
  </p:notesMasterIdLst>
  <p:sldIdLst>
    <p:sldId id="323" r:id="rId2"/>
    <p:sldId id="257" r:id="rId3"/>
    <p:sldId id="258" r:id="rId4"/>
    <p:sldId id="259" r:id="rId5"/>
    <p:sldId id="260" r:id="rId6"/>
    <p:sldId id="261" r:id="rId7"/>
    <p:sldId id="322" r:id="rId8"/>
    <p:sldId id="262" r:id="rId9"/>
    <p:sldId id="263" r:id="rId10"/>
    <p:sldId id="264" r:id="rId11"/>
    <p:sldId id="265" r:id="rId12"/>
    <p:sldId id="324" r:id="rId13"/>
    <p:sldId id="266" r:id="rId14"/>
    <p:sldId id="267" r:id="rId15"/>
    <p:sldId id="268" r:id="rId16"/>
    <p:sldId id="269" r:id="rId17"/>
    <p:sldId id="272" r:id="rId18"/>
    <p:sldId id="325" r:id="rId19"/>
    <p:sldId id="273" r:id="rId20"/>
    <p:sldId id="326" r:id="rId21"/>
    <p:sldId id="327" r:id="rId22"/>
    <p:sldId id="328" r:id="rId23"/>
    <p:sldId id="329" r:id="rId24"/>
    <p:sldId id="330" r:id="rId25"/>
    <p:sldId id="274" r:id="rId26"/>
    <p:sldId id="331" r:id="rId27"/>
    <p:sldId id="276" r:id="rId28"/>
    <p:sldId id="279" r:id="rId29"/>
    <p:sldId id="277" r:id="rId30"/>
    <p:sldId id="278" r:id="rId31"/>
    <p:sldId id="332" r:id="rId32"/>
    <p:sldId id="333" r:id="rId33"/>
    <p:sldId id="280" r:id="rId34"/>
    <p:sldId id="334" r:id="rId35"/>
    <p:sldId id="337" r:id="rId36"/>
    <p:sldId id="335" r:id="rId37"/>
    <p:sldId id="336" r:id="rId38"/>
    <p:sldId id="338" r:id="rId39"/>
    <p:sldId id="281" r:id="rId40"/>
    <p:sldId id="282" r:id="rId41"/>
    <p:sldId id="283" r:id="rId42"/>
    <p:sldId id="339" r:id="rId43"/>
    <p:sldId id="340" r:id="rId44"/>
    <p:sldId id="341" r:id="rId45"/>
    <p:sldId id="284" r:id="rId46"/>
    <p:sldId id="285" r:id="rId47"/>
    <p:sldId id="286" r:id="rId48"/>
    <p:sldId id="287" r:id="rId49"/>
    <p:sldId id="342" r:id="rId50"/>
    <p:sldId id="288" r:id="rId51"/>
    <p:sldId id="289" r:id="rId52"/>
    <p:sldId id="363" r:id="rId53"/>
    <p:sldId id="290" r:id="rId54"/>
    <p:sldId id="343" r:id="rId55"/>
    <p:sldId id="344" r:id="rId56"/>
    <p:sldId id="345" r:id="rId57"/>
    <p:sldId id="346" r:id="rId58"/>
    <p:sldId id="348" r:id="rId59"/>
    <p:sldId id="347" r:id="rId60"/>
    <p:sldId id="291" r:id="rId61"/>
    <p:sldId id="292" r:id="rId62"/>
    <p:sldId id="350" r:id="rId63"/>
    <p:sldId id="293" r:id="rId64"/>
    <p:sldId id="294" r:id="rId65"/>
    <p:sldId id="296" r:id="rId66"/>
    <p:sldId id="365" r:id="rId67"/>
    <p:sldId id="364" r:id="rId68"/>
    <p:sldId id="351" r:id="rId69"/>
    <p:sldId id="352" r:id="rId70"/>
    <p:sldId id="298" r:id="rId71"/>
    <p:sldId id="353" r:id="rId72"/>
    <p:sldId id="299" r:id="rId73"/>
    <p:sldId id="349" r:id="rId74"/>
    <p:sldId id="302" r:id="rId75"/>
    <p:sldId id="300" r:id="rId76"/>
    <p:sldId id="301" r:id="rId77"/>
    <p:sldId id="303" r:id="rId78"/>
    <p:sldId id="354" r:id="rId79"/>
    <p:sldId id="305" r:id="rId80"/>
    <p:sldId id="306" r:id="rId81"/>
    <p:sldId id="307" r:id="rId82"/>
    <p:sldId id="355" r:id="rId83"/>
    <p:sldId id="308" r:id="rId84"/>
    <p:sldId id="309" r:id="rId85"/>
    <p:sldId id="310" r:id="rId86"/>
    <p:sldId id="311" r:id="rId87"/>
    <p:sldId id="312" r:id="rId88"/>
    <p:sldId id="313" r:id="rId89"/>
    <p:sldId id="314" r:id="rId90"/>
    <p:sldId id="315" r:id="rId91"/>
    <p:sldId id="316" r:id="rId92"/>
    <p:sldId id="317" r:id="rId93"/>
    <p:sldId id="358" r:id="rId94"/>
    <p:sldId id="318" r:id="rId95"/>
    <p:sldId id="359" r:id="rId96"/>
    <p:sldId id="360" r:id="rId97"/>
    <p:sldId id="319" r:id="rId98"/>
    <p:sldId id="320" r:id="rId99"/>
    <p:sldId id="361" r:id="rId100"/>
    <p:sldId id="362" r:id="rId101"/>
  </p:sldIdLst>
  <p:sldSz cx="9144000" cy="6858000" type="screen4x3"/>
  <p:notesSz cx="6858000" cy="9144000"/>
  <p:embeddedFontLst>
    <p:embeddedFont>
      <p:font typeface="Bahnschrift SemiLight" panose="020B0502040204020203" pitchFamily="34" charset="0"/>
      <p:regular r:id="rId103"/>
    </p:embeddedFont>
    <p:embeddedFont>
      <p:font typeface="Cambria Math" panose="02040503050406030204" pitchFamily="18" charset="0"/>
      <p:regular r:id="rId104"/>
    </p:embeddedFont>
    <p:embeddedFont>
      <p:font typeface="Tahoma" panose="020B0604030504040204" pitchFamily="34" charset="0"/>
      <p:regular r:id="rId105"/>
      <p:bold r:id="rId106"/>
    </p:embeddedFont>
    <p:embeddedFont>
      <p:font typeface="Century" panose="02040604050505020304" pitchFamily="18" charset="0"/>
      <p:regular r:id="rId107"/>
    </p:embeddedFont>
    <p:embeddedFont>
      <p:font typeface="Times" panose="02020603050405020304" pitchFamily="18" charset="0"/>
      <p:regular r:id="rId108"/>
      <p:bold r:id="rId109"/>
      <p:italic r:id="rId110"/>
      <p:bold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2" roundtripDataSignature="AMtx7mhj6/rDBblFKcl7CpQohote8a71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customschemas.google.com/relationships/presentationmetadata" Target="metadata"/><Relationship Id="rId16" Type="http://schemas.openxmlformats.org/officeDocument/2006/relationships/slide" Target="slides/slide15.xml"/><Relationship Id="rId107" Type="http://schemas.openxmlformats.org/officeDocument/2006/relationships/font" Target="fonts/font5.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fntdata"/><Relationship Id="rId108" Type="http://schemas.openxmlformats.org/officeDocument/2006/relationships/font" Target="fonts/font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4.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7.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8.fntdata"/><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313290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42439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7955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24282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6378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38272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83121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9311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11447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13501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87331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622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9149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79717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900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90816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66416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16491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28257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92757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9265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97960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3739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28515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45004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57582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27899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CE1221F-0D71-43A3-8FC4-B7898C9ACA9E}" type="slidenum">
              <a:rPr lang="en-US" sz="1200" b="0" i="0" baseline="0"/>
              <a:pPr/>
              <a:t>34</a:t>
            </a:fld>
            <a:endParaRPr lang="en-US" sz="1200" b="0" i="0" baseline="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627198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CE1221F-0D71-43A3-8FC4-B7898C9ACA9E}" type="slidenum">
              <a:rPr lang="en-US" sz="1200" b="0" i="0" baseline="0"/>
              <a:pPr/>
              <a:t>35</a:t>
            </a:fld>
            <a:endParaRPr lang="en-US" sz="1200" b="0" i="0" baseline="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67382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DE85362-A073-4FD1-91A8-4252EC2EF833}" type="slidenum">
              <a:rPr lang="en-US" sz="1200" b="0" i="0" baseline="0"/>
              <a:pPr/>
              <a:t>36</a:t>
            </a:fld>
            <a:endParaRPr lang="en-US" sz="1200" b="0" i="0" baseline="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0454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5DF3137-F946-46D7-A8B4-1D3CBE63D689}" type="slidenum">
              <a:rPr lang="en-US" sz="1200" b="0" i="0" baseline="0"/>
              <a:pPr/>
              <a:t>37</a:t>
            </a:fld>
            <a:endParaRPr lang="en-US" sz="1200" b="0" i="0" baseline="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36046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98568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15878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2" name="Google Shape;43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1617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8563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64301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228336F-8EA9-4D88-82D3-9F65387E0BB7}" type="slidenum">
              <a:rPr lang="en-US" sz="1200" b="0" i="0" baseline="0"/>
              <a:pPr/>
              <a:t>42</a:t>
            </a:fld>
            <a:endParaRPr lang="en-US" sz="1200" b="0" i="0" baseline="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80117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BBEDA82-3935-4D86-9776-98D02C17B6AB}" type="slidenum">
              <a:rPr lang="en-US" sz="1200" b="0" i="0" baseline="0"/>
              <a:pPr/>
              <a:t>43</a:t>
            </a:fld>
            <a:endParaRPr lang="en-US" sz="1200" b="0" i="0" baseline="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664668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D545F58-41BE-4795-8D8C-E406AF7802CD}" type="slidenum">
              <a:rPr lang="en-US" sz="1200" b="0" i="0" baseline="0"/>
              <a:pPr/>
              <a:t>44</a:t>
            </a:fld>
            <a:endParaRPr lang="en-US" sz="1200" b="0" i="0" baseline="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15755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80291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67294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118906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9" name="Google Shape;4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926264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01585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18053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408642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2" name="Google Shape;53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45572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194477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06373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35839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673467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570272F-D60A-4176-ADFC-AF3783F00909}" type="slidenum">
              <a:rPr lang="en-US" sz="1200" b="0" i="0" baseline="0"/>
              <a:pPr/>
              <a:t>56</a:t>
            </a:fld>
            <a:endParaRPr lang="en-US" sz="1200" b="0" i="0" baseline="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637098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B32D2A5-228D-443A-A424-2779CB3A0F42}" type="slidenum">
              <a:rPr lang="en-US" sz="1200" b="0" i="0" baseline="0"/>
              <a:pPr/>
              <a:t>57</a:t>
            </a:fld>
            <a:endParaRPr lang="en-US" sz="1200" b="0" i="0" baseline="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191040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570272F-D60A-4176-ADFC-AF3783F00909}" type="slidenum">
              <a:rPr lang="en-US" sz="1200" b="0" i="0" baseline="0"/>
              <a:pPr/>
              <a:t>58</a:t>
            </a:fld>
            <a:endParaRPr lang="en-US" sz="1200" b="0" i="0" baseline="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009293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C261154-DF08-40C0-8795-C7FDCAEEC581}" type="slidenum">
              <a:rPr lang="en-US" sz="1200" b="0" i="0" baseline="0"/>
              <a:pPr/>
              <a:t>59</a:t>
            </a:fld>
            <a:endParaRPr lang="en-US" sz="1200" b="0" i="0" baseline="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303278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9" name="Google Shape;55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5630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064539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197960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0" name="Google Shape;58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89327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0" name="Google Shape;58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772281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398024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5" name="Google Shape;62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570404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68624E8-FAA9-4197-A38C-3E9E02275437}" type="slidenum">
              <a:rPr lang="en-US" sz="1200" b="0" i="0" baseline="0"/>
              <a:pPr/>
              <a:t>66</a:t>
            </a:fld>
            <a:endParaRPr lang="en-US" sz="1200" b="0" i="0" baseline="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86677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2924F0E-69AE-407F-B15D-4EDE4B34F8DB}" type="slidenum">
              <a:rPr lang="en-US" sz="1200" b="0" i="0" baseline="0"/>
              <a:pPr/>
              <a:t>67</a:t>
            </a:fld>
            <a:endParaRPr lang="en-US" sz="1200" b="0" i="0" baseline="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598763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B62D53A-1217-4634-9A91-19029825AD72}" type="slidenum">
              <a:rPr lang="en-US" sz="1200" b="0" i="0" baseline="0"/>
              <a:pPr/>
              <a:t>68</a:t>
            </a:fld>
            <a:endParaRPr lang="en-US" sz="1200" b="0" i="0" baseline="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875277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043117B-5683-4685-A08D-9BA5E021A049}" type="slidenum">
              <a:rPr lang="en-US" sz="1200" b="0" i="0" baseline="0"/>
              <a:pPr/>
              <a:t>69</a:t>
            </a:fld>
            <a:endParaRPr lang="en-US" sz="1200" b="0" i="0" baseline="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051420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3622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108831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570113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163965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570272F-D60A-4176-ADFC-AF3783F00909}" type="slidenum">
              <a:rPr lang="en-US" sz="1200" b="0" i="0" baseline="0"/>
              <a:pPr/>
              <a:t>73</a:t>
            </a:fld>
            <a:endParaRPr lang="en-US" sz="1200" b="0" i="0" baseline="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349031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8" name="Google Shape;70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930742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3" name="Google Shape;67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99845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0" name="Google Shape;69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803197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8" name="Google Shape;71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27836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446036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7" name="Google Shape;74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881436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4" name="Google Shape;76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87877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772124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1" name="Google Shape;78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336467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295464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9" name="Google Shape;79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336621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7" name="Google Shape;81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280363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5" name="Google Shape;83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420755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2" name="Google Shape;85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031706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1" name="Google Shape;87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872585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8" name="Google Shape;88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533104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5" name="Google Shape;90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142782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89097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470966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4" name="Google Shape;93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259695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2" name="Google Shape;9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146741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251652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8" name="Google Shape;96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358985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449951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4338779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6" name="Google Shape;986;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5844166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2" name="Google Shape;1002;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718056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932252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3343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6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a:prstGeom prst="rect">
            <a:avLst/>
          </a:prstGeo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0"/>
            <a:ext cx="7543800" cy="1143000"/>
          </a:xfrm>
          <a:prstGeom prst="rect">
            <a:avLst/>
          </a:prstGeo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9792E472-9689-4175-8C1E-4AC26E7F7FFA}" type="datetimeFigureOut">
              <a:rPr lang="en-US" smtClean="0"/>
              <a:t>2/28/2023</a:t>
            </a:fld>
            <a:endParaRPr lang="en-US"/>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7B875BE-E254-4E0D-8DD7-1D039F94EEE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98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70"/>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22" name="Google Shape;22;p70"/>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3" name="Google Shape;23;p7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
        <p:cNvGrpSpPr/>
        <p:nvPr/>
      </p:nvGrpSpPr>
      <p:grpSpPr>
        <a:xfrm>
          <a:off x="0" y="0"/>
          <a:ext cx="0" cy="0"/>
          <a:chOff x="0" y="0"/>
          <a:chExt cx="0" cy="0"/>
        </a:xfrm>
      </p:grpSpPr>
      <p:sp>
        <p:nvSpPr>
          <p:cNvPr id="25" name="Google Shape;25;p7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26" name="Google Shape;26;p7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7" name="Google Shape;27;p7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
        <p:cNvGrpSpPr/>
        <p:nvPr/>
      </p:nvGrpSpPr>
      <p:grpSpPr>
        <a:xfrm>
          <a:off x="0" y="0"/>
          <a:ext cx="0" cy="0"/>
          <a:chOff x="0" y="0"/>
          <a:chExt cx="0" cy="0"/>
        </a:xfrm>
      </p:grpSpPr>
      <p:sp>
        <p:nvSpPr>
          <p:cNvPr id="29" name="Google Shape;29;p7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30" name="Google Shape;30;p72"/>
          <p:cNvSpPr>
            <a:spLocks noGrp="1"/>
          </p:cNvSpPr>
          <p:nvPr>
            <p:ph type="pic" idx="2"/>
          </p:nvPr>
        </p:nvSpPr>
        <p:spPr>
          <a:xfrm>
            <a:off x="3887788" y="987425"/>
            <a:ext cx="4629150" cy="4873625"/>
          </a:xfrm>
          <a:prstGeom prst="rect">
            <a:avLst/>
          </a:prstGeom>
          <a:noFill/>
          <a:ln>
            <a:noFill/>
          </a:ln>
        </p:spPr>
      </p:sp>
      <p:sp>
        <p:nvSpPr>
          <p:cNvPr id="31" name="Google Shape;31;p7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2" name="Google Shape;32;p7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7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35" name="Google Shape;35;p7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36" name="Google Shape;36;p7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7" name="Google Shape;37;p7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7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40" name="Google Shape;40;p7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43" name="Google Shape;43;p7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4" name="Google Shape;44;p7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5" name="Google Shape;45;p7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6" name="Google Shape;46;p7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7" name="Google Shape;47;p7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7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50" name="Google Shape;50;p76"/>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1" name="Google Shape;51;p76"/>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2" name="Google Shape;52;p7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77"/>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55" name="Google Shape;55;p77"/>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
        <p:nvSpPr>
          <p:cNvPr id="56" name="Google Shape;56;p7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2.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9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lgn="ctr"/>
            <a:r>
              <a:rPr lang="en-US" sz="4500" dirty="0">
                <a:solidFill>
                  <a:schemeClr val="tx1"/>
                </a:solidFill>
                <a:latin typeface="+mj-lt"/>
              </a:rPr>
              <a:t>Data Communications</a:t>
            </a:r>
            <a:br>
              <a:rPr lang="en-US" sz="4500" dirty="0">
                <a:solidFill>
                  <a:schemeClr val="tx1"/>
                </a:solidFill>
                <a:latin typeface="+mj-lt"/>
              </a:rPr>
            </a:br>
            <a:r>
              <a:rPr lang="en-US" sz="3300" dirty="0">
                <a:solidFill>
                  <a:schemeClr val="tx1"/>
                </a:solidFill>
                <a:latin typeface="+mj-lt"/>
              </a:rPr>
              <a:t>Chapter </a:t>
            </a:r>
            <a:r>
              <a:rPr lang="en-US" sz="3300" dirty="0" smtClean="0">
                <a:solidFill>
                  <a:schemeClr val="tx1"/>
                </a:solidFill>
                <a:latin typeface="+mj-lt"/>
              </a:rPr>
              <a:t>3: </a:t>
            </a:r>
            <a:r>
              <a:rPr lang="en-US" sz="3600" b="1" dirty="0">
                <a:solidFill>
                  <a:schemeClr val="tx1"/>
                </a:solidFill>
                <a:latin typeface="+mj-lt"/>
              </a:rPr>
              <a:t>Data and Signals</a:t>
            </a:r>
            <a:r>
              <a:rPr lang="en-US" sz="1100" dirty="0">
                <a:solidFill>
                  <a:schemeClr val="tx1"/>
                </a:solidFill>
                <a:latin typeface="+mj-lt"/>
              </a:rPr>
              <a:t/>
            </a:r>
            <a:br>
              <a:rPr lang="en-US" sz="1100" dirty="0">
                <a:solidFill>
                  <a:schemeClr val="tx1"/>
                </a:solidFill>
                <a:latin typeface="+mj-lt"/>
              </a:rPr>
            </a:br>
            <a:endParaRPr lang="en-US" sz="3300" dirty="0">
              <a:solidFill>
                <a:schemeClr val="tx1"/>
              </a:solidFill>
              <a:latin typeface="+mj-lt"/>
            </a:endParaRPr>
          </a:p>
        </p:txBody>
      </p:sp>
      <p:sp>
        <p:nvSpPr>
          <p:cNvPr id="3" name="Subtitle 2"/>
          <p:cNvSpPr>
            <a:spLocks noGrp="1"/>
          </p:cNvSpPr>
          <p:nvPr>
            <p:ph type="subTitle" idx="1"/>
          </p:nvPr>
        </p:nvSpPr>
        <p:spPr/>
        <p:txBody>
          <a:bodyPr/>
          <a:lstStyle/>
          <a:p>
            <a:pPr algn="ctr"/>
            <a:r>
              <a:rPr lang="en-US" sz="1500" b="1" i="1" dirty="0">
                <a:solidFill>
                  <a:schemeClr val="accent5">
                    <a:lumMod val="50000"/>
                  </a:schemeClr>
                </a:solidFill>
                <a:latin typeface="Bahnschrift SemiLight" panose="020B0502040204020203" pitchFamily="34" charset="0"/>
                <a:ea typeface="Century"/>
                <a:cs typeface="Century"/>
                <a:sym typeface="Century"/>
              </a:rPr>
              <a:t>NARZU TARANNUM (NTR) </a:t>
            </a:r>
            <a:r>
              <a:rPr lang="en-US" sz="1500" b="1" i="1" dirty="0">
                <a:solidFill>
                  <a:schemeClr val="accent5">
                    <a:lumMod val="50000"/>
                  </a:schemeClr>
                </a:solidFill>
                <a:latin typeface="Bahnschrift SemiLight" panose="020B0502040204020203" pitchFamily="34" charset="0"/>
              </a:rPr>
              <a:t/>
            </a:r>
            <a:br>
              <a:rPr lang="en-US" sz="1500" b="1" i="1" dirty="0">
                <a:solidFill>
                  <a:schemeClr val="accent5">
                    <a:lumMod val="50000"/>
                  </a:schemeClr>
                </a:solidFill>
                <a:latin typeface="Bahnschrift SemiLight" panose="020B0502040204020203" pitchFamily="34" charset="0"/>
              </a:rPr>
            </a:br>
            <a:r>
              <a:rPr lang="en-US" sz="1500" b="1" i="1" dirty="0">
                <a:solidFill>
                  <a:schemeClr val="accent5">
                    <a:lumMod val="50000"/>
                  </a:schemeClr>
                </a:solidFill>
                <a:latin typeface="Bahnschrift SemiLight" panose="020B0502040204020203" pitchFamily="34" charset="0"/>
                <a:ea typeface="Century"/>
                <a:cs typeface="Century"/>
                <a:sym typeface="Century"/>
              </a:rPr>
              <a:t>DEPT. OF CSE, BRAC UNIVERSITY </a:t>
            </a:r>
            <a:r>
              <a:rPr lang="en-US" dirty="0">
                <a:solidFill>
                  <a:schemeClr val="accent5">
                    <a:lumMod val="50000"/>
                  </a:schemeClr>
                </a:solidFill>
                <a:ea typeface="Century"/>
                <a:cs typeface="Century"/>
                <a:sym typeface="Century"/>
              </a:rPr>
              <a:t/>
            </a:r>
            <a:br>
              <a:rPr lang="en-US" dirty="0">
                <a:solidFill>
                  <a:schemeClr val="accent5">
                    <a:lumMod val="50000"/>
                  </a:schemeClr>
                </a:solidFill>
                <a:ea typeface="Century"/>
                <a:cs typeface="Century"/>
                <a:sym typeface="Century"/>
              </a:rPr>
            </a:br>
            <a:endParaRPr lang="en-US" dirty="0">
              <a:solidFill>
                <a:schemeClr val="accent5">
                  <a:lumMod val="50000"/>
                </a:schemeClr>
              </a:solidFill>
            </a:endParaRPr>
          </a:p>
        </p:txBody>
      </p:sp>
    </p:spTree>
    <p:extLst>
      <p:ext uri="{BB962C8B-B14F-4D97-AF65-F5344CB8AC3E}">
        <p14:creationId xmlns:p14="http://schemas.microsoft.com/office/powerpoint/2010/main" val="1270588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cxnSp>
        <p:nvCxnSpPr>
          <p:cNvPr id="196" name="Google Shape;196;p9"/>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197" name="Google Shape;197;p9"/>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198" name="Google Shape;198;p9"/>
          <p:cNvSpPr txBox="1"/>
          <p:nvPr/>
        </p:nvSpPr>
        <p:spPr>
          <a:xfrm>
            <a:off x="304800" y="762000"/>
            <a:ext cx="289718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3200" b="1" i="0" u="none" strike="noStrike" cap="none" dirty="0" smtClean="0">
                <a:solidFill>
                  <a:schemeClr val="folHlink"/>
                </a:solidFill>
                <a:latin typeface="Times New Roman"/>
                <a:ea typeface="Times New Roman"/>
                <a:cs typeface="Times New Roman"/>
                <a:sym typeface="Times New Roman"/>
              </a:rPr>
              <a:t> </a:t>
            </a:r>
            <a:r>
              <a:rPr lang="en-US" sz="3200" b="1" u="none" strike="noStrike" cap="none" dirty="0">
                <a:solidFill>
                  <a:schemeClr val="dk1"/>
                </a:solidFill>
                <a:latin typeface="Times New Roman"/>
                <a:ea typeface="Times New Roman"/>
                <a:cs typeface="Times New Roman"/>
                <a:sym typeface="Times New Roman"/>
              </a:rPr>
              <a:t>A sine wave</a:t>
            </a:r>
            <a:endParaRPr sz="3200" b="0" u="none" strike="noStrike" cap="none" dirty="0">
              <a:solidFill>
                <a:srgbClr val="000000"/>
              </a:solidFill>
              <a:sym typeface="Arial"/>
            </a:endParaRPr>
          </a:p>
        </p:txBody>
      </p:sp>
      <p:cxnSp>
        <p:nvCxnSpPr>
          <p:cNvPr id="199" name="Google Shape;199;p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200" name="Google Shape;200;p9"/>
          <p:cNvPicPr preferRelativeResize="0"/>
          <p:nvPr/>
        </p:nvPicPr>
        <p:blipFill rotWithShape="1">
          <a:blip r:embed="rId3">
            <a:alphaModFix/>
          </a:blip>
          <a:srcRect/>
          <a:stretch/>
        </p:blipFill>
        <p:spPr>
          <a:xfrm>
            <a:off x="771787" y="3172561"/>
            <a:ext cx="7075487" cy="2084387"/>
          </a:xfrm>
          <a:prstGeom prst="rect">
            <a:avLst/>
          </a:prstGeom>
          <a:noFill/>
          <a:ln>
            <a:noFill/>
          </a:ln>
        </p:spPr>
      </p:pic>
      <p:sp>
        <p:nvSpPr>
          <p:cNvPr id="8" name="Google Shape;254;p13"/>
          <p:cNvSpPr txBox="1"/>
          <p:nvPr/>
        </p:nvSpPr>
        <p:spPr>
          <a:xfrm>
            <a:off x="228600" y="1447800"/>
            <a:ext cx="8534400"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400" b="1" i="1" dirty="0" smtClean="0">
                <a:solidFill>
                  <a:schemeClr val="dk1"/>
                </a:solidFill>
                <a:latin typeface="Times New Roman"/>
                <a:cs typeface="Times New Roman"/>
                <a:sym typeface="Times New Roman"/>
              </a:rPr>
              <a:t>A sine wave can be represented by three parameters: </a:t>
            </a:r>
            <a:r>
              <a:rPr lang="en-US" sz="2400" b="1" i="1" dirty="0" smtClean="0">
                <a:solidFill>
                  <a:srgbClr val="C00000"/>
                </a:solidFill>
                <a:latin typeface="Times New Roman"/>
                <a:cs typeface="Times New Roman"/>
                <a:sym typeface="Times New Roman"/>
              </a:rPr>
              <a:t>the peak amplitude</a:t>
            </a:r>
            <a:r>
              <a:rPr lang="en-US" sz="2400" b="1" i="1" dirty="0" smtClean="0">
                <a:solidFill>
                  <a:schemeClr val="dk1"/>
                </a:solidFill>
                <a:latin typeface="Times New Roman"/>
                <a:cs typeface="Times New Roman"/>
                <a:sym typeface="Times New Roman"/>
              </a:rPr>
              <a:t>, </a:t>
            </a:r>
            <a:r>
              <a:rPr lang="en-US" sz="2400" b="1" i="1" dirty="0" smtClean="0">
                <a:solidFill>
                  <a:srgbClr val="C00000"/>
                </a:solidFill>
                <a:latin typeface="Times New Roman"/>
                <a:cs typeface="Times New Roman"/>
                <a:sym typeface="Times New Roman"/>
              </a:rPr>
              <a:t>the frequency </a:t>
            </a:r>
            <a:r>
              <a:rPr lang="en-US" sz="2400" b="1" i="1" dirty="0" smtClean="0">
                <a:solidFill>
                  <a:schemeClr val="dk1"/>
                </a:solidFill>
                <a:latin typeface="Times New Roman"/>
                <a:cs typeface="Times New Roman"/>
                <a:sym typeface="Times New Roman"/>
              </a:rPr>
              <a:t>and </a:t>
            </a:r>
            <a:r>
              <a:rPr lang="en-US" sz="2400" b="1" i="1" dirty="0" smtClean="0">
                <a:solidFill>
                  <a:srgbClr val="C00000"/>
                </a:solidFill>
                <a:latin typeface="Times New Roman"/>
                <a:cs typeface="Times New Roman"/>
                <a:sym typeface="Times New Roman"/>
              </a:rPr>
              <a:t>the phase</a:t>
            </a:r>
            <a:r>
              <a:rPr lang="en-US" sz="2400" b="1" i="1" dirty="0" smtClean="0">
                <a:solidFill>
                  <a:schemeClr val="dk1"/>
                </a:solidFill>
                <a:latin typeface="Times New Roman"/>
                <a:cs typeface="Times New Roman"/>
                <a:sym typeface="Times New Roman"/>
              </a:rPr>
              <a:t>. These three parameters fully describe a sine wave.</a:t>
            </a:r>
            <a:endParaRPr sz="2400" b="0" i="0" u="none" strike="noStrike" cap="none" dirty="0">
              <a:solidFill>
                <a:srgbClr val="000000"/>
              </a:solidFil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100</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12" name="Picture 2" descr="Meme Creator - Funny Thank you End of lecture Meme Generator at  MemeCreator.org!">
            <a:extLst>
              <a:ext uri="{FF2B5EF4-FFF2-40B4-BE49-F238E27FC236}">
                <a16:creationId xmlns="" xmlns:a16="http://schemas.microsoft.com/office/drawing/2014/main" id="{D00140B7-9D43-4194-ADDD-59A775DCA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72" y="1726617"/>
            <a:ext cx="3026834" cy="353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39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cxnSp>
        <p:nvCxnSpPr>
          <p:cNvPr id="206" name="Google Shape;206;p10"/>
          <p:cNvCxnSpPr/>
          <p:nvPr/>
        </p:nvCxnSpPr>
        <p:spPr>
          <a:xfrm>
            <a:off x="152400" y="762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207" name="Google Shape;207;p10"/>
          <p:cNvCxnSpPr/>
          <p:nvPr/>
        </p:nvCxnSpPr>
        <p:spPr>
          <a:xfrm>
            <a:off x="152400" y="11430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208" name="Google Shape;208;p10"/>
          <p:cNvSpPr txBox="1"/>
          <p:nvPr/>
        </p:nvSpPr>
        <p:spPr>
          <a:xfrm>
            <a:off x="304800" y="304800"/>
            <a:ext cx="837728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400" b="1" u="none" strike="noStrike" cap="none" dirty="0">
                <a:solidFill>
                  <a:schemeClr val="dk1"/>
                </a:solidFill>
                <a:latin typeface="Times New Roman"/>
                <a:ea typeface="Times New Roman"/>
                <a:cs typeface="Times New Roman"/>
                <a:sym typeface="Times New Roman"/>
              </a:rPr>
              <a:t>Two signals with the same phase and frequency, </a:t>
            </a:r>
            <a:r>
              <a:rPr lang="en-US" sz="2400" b="1" u="none" strike="noStrike" cap="none" dirty="0" smtClean="0">
                <a:solidFill>
                  <a:schemeClr val="dk1"/>
                </a:solidFill>
                <a:latin typeface="Times New Roman"/>
                <a:ea typeface="Times New Roman"/>
                <a:cs typeface="Times New Roman"/>
                <a:sym typeface="Times New Roman"/>
              </a:rPr>
              <a:t>but                             		different </a:t>
            </a:r>
            <a:r>
              <a:rPr lang="en-US" sz="2400" b="1" u="none" strike="noStrike" cap="none" dirty="0">
                <a:solidFill>
                  <a:schemeClr val="dk1"/>
                </a:solidFill>
                <a:latin typeface="Times New Roman"/>
                <a:ea typeface="Times New Roman"/>
                <a:cs typeface="Times New Roman"/>
                <a:sym typeface="Times New Roman"/>
              </a:rPr>
              <a:t>amplitudes</a:t>
            </a:r>
            <a:endParaRPr sz="2400" b="0" u="none" strike="noStrike" cap="none" dirty="0">
              <a:solidFill>
                <a:srgbClr val="000000"/>
              </a:solidFill>
              <a:sym typeface="Arial"/>
            </a:endParaRPr>
          </a:p>
        </p:txBody>
      </p:sp>
      <p:cxnSp>
        <p:nvCxnSpPr>
          <p:cNvPr id="209" name="Google Shape;209;p10"/>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210" name="Google Shape;210;p10"/>
          <p:cNvPicPr preferRelativeResize="0"/>
          <p:nvPr/>
        </p:nvPicPr>
        <p:blipFill rotWithShape="1">
          <a:blip r:embed="rId3">
            <a:alphaModFix/>
          </a:blip>
          <a:srcRect/>
          <a:stretch/>
        </p:blipFill>
        <p:spPr>
          <a:xfrm>
            <a:off x="1329180" y="2738487"/>
            <a:ext cx="5901179" cy="3398364"/>
          </a:xfrm>
          <a:prstGeom prst="rect">
            <a:avLst/>
          </a:prstGeom>
          <a:noFill/>
          <a:ln>
            <a:noFill/>
          </a:ln>
        </p:spPr>
      </p:pic>
      <p:sp>
        <p:nvSpPr>
          <p:cNvPr id="8" name="Google Shape;254;p13"/>
          <p:cNvSpPr txBox="1"/>
          <p:nvPr/>
        </p:nvSpPr>
        <p:spPr>
          <a:xfrm>
            <a:off x="247454" y="1287545"/>
            <a:ext cx="8534400" cy="101562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r>
              <a:rPr lang="en-US" sz="2000" b="0" i="1" u="none" strike="noStrike" cap="none" dirty="0" smtClean="0">
                <a:solidFill>
                  <a:srgbClr val="000000"/>
                </a:solidFill>
                <a:sym typeface="Arial"/>
              </a:rPr>
              <a:t>The </a:t>
            </a:r>
            <a:r>
              <a:rPr lang="en-US" sz="2000" b="0" i="1" u="none" strike="noStrike" cap="none" dirty="0" smtClean="0">
                <a:solidFill>
                  <a:srgbClr val="C00000"/>
                </a:solidFill>
                <a:sym typeface="Arial"/>
              </a:rPr>
              <a:t>peak amplitude </a:t>
            </a:r>
            <a:r>
              <a:rPr lang="en-US" sz="2000" b="0" i="1" u="none" strike="noStrike" cap="none" dirty="0" smtClean="0">
                <a:solidFill>
                  <a:srgbClr val="000000"/>
                </a:solidFill>
                <a:sym typeface="Arial"/>
              </a:rPr>
              <a:t>of a signal is the absolute value of its highest intensity, proportional to the energy it carries.</a:t>
            </a: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r>
              <a:rPr lang="en-US" sz="2000" i="1" dirty="0" smtClean="0"/>
              <a:t>For electric signals, peak amplitude is normally measured in volts.</a:t>
            </a:r>
            <a:endParaRPr sz="2000" b="0" i="1" u="none" strike="noStrike" cap="none" dirty="0">
              <a:solidFill>
                <a:srgbClr val="000000"/>
              </a:solidFil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cxnSp>
        <p:nvCxnSpPr>
          <p:cNvPr id="196" name="Google Shape;196;p9"/>
          <p:cNvCxnSpPr/>
          <p:nvPr/>
        </p:nvCxnSpPr>
        <p:spPr>
          <a:xfrm>
            <a:off x="95839" y="26945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197" name="Google Shape;197;p9"/>
          <p:cNvCxnSpPr/>
          <p:nvPr/>
        </p:nvCxnSpPr>
        <p:spPr>
          <a:xfrm>
            <a:off x="124120" y="1088796"/>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198" name="Google Shape;198;p9"/>
          <p:cNvSpPr txBox="1"/>
          <p:nvPr/>
        </p:nvSpPr>
        <p:spPr>
          <a:xfrm>
            <a:off x="163398" y="403782"/>
            <a:ext cx="5398416"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3200" b="1" u="none" strike="noStrike" cap="none" dirty="0" smtClean="0">
                <a:solidFill>
                  <a:schemeClr val="folHlink"/>
                </a:solidFill>
                <a:latin typeface="Times New Roman"/>
                <a:ea typeface="Times New Roman"/>
                <a:cs typeface="Times New Roman"/>
                <a:sym typeface="Times New Roman"/>
              </a:rPr>
              <a:t> </a:t>
            </a:r>
            <a:r>
              <a:rPr lang="en-US" sz="3200" b="1" dirty="0" smtClean="0">
                <a:solidFill>
                  <a:schemeClr val="dk1"/>
                </a:solidFill>
                <a:latin typeface="Times New Roman"/>
                <a:ea typeface="Times New Roman"/>
                <a:cs typeface="Times New Roman"/>
                <a:sym typeface="Times New Roman"/>
              </a:rPr>
              <a:t>Period and Frequency</a:t>
            </a:r>
            <a:endParaRPr sz="3200" b="0" u="none" strike="noStrike" cap="none" dirty="0">
              <a:solidFill>
                <a:srgbClr val="000000"/>
              </a:solidFill>
              <a:sym typeface="Arial"/>
            </a:endParaRPr>
          </a:p>
        </p:txBody>
      </p:sp>
      <p:cxnSp>
        <p:nvCxnSpPr>
          <p:cNvPr id="199" name="Google Shape;199;p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254;p13"/>
          <p:cNvSpPr txBox="1"/>
          <p:nvPr/>
        </p:nvSpPr>
        <p:spPr>
          <a:xfrm>
            <a:off x="228600" y="1466654"/>
            <a:ext cx="8613742" cy="563227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r>
              <a:rPr lang="en-US" sz="2000" b="0" i="0" u="none" strike="noStrike" cap="none" dirty="0" smtClean="0">
                <a:solidFill>
                  <a:srgbClr val="000000"/>
                </a:solidFill>
                <a:sym typeface="Arial"/>
              </a:rPr>
              <a:t>Period refers to the amount of time, in seconds, a signal needs to complete 1 cycle.</a:t>
            </a:r>
          </a:p>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r>
              <a:rPr lang="en-US" sz="2000" dirty="0" smtClean="0"/>
              <a:t>Frequency refers to the number of periods in 1 s.</a:t>
            </a:r>
          </a:p>
          <a:p>
            <a:pPr marL="342900" lvl="0" indent="-342900" algn="just">
              <a:buClr>
                <a:schemeClr val="dk1"/>
              </a:buClr>
              <a:buSzPts val="2800"/>
              <a:buFont typeface="Arial" panose="020B0604020202020204" pitchFamily="34" charset="0"/>
              <a:buChar char="•"/>
            </a:pPr>
            <a:r>
              <a:rPr lang="en-US" sz="2000" dirty="0"/>
              <a:t>Frequency and period are the inverse of each other</a:t>
            </a:r>
            <a:r>
              <a:rPr lang="en-US" sz="2000" dirty="0" smtClean="0"/>
              <a:t>.</a:t>
            </a:r>
          </a:p>
          <a:p>
            <a:pPr lvl="0" algn="ctr">
              <a:buClr>
                <a:schemeClr val="dk1"/>
              </a:buClr>
              <a:buSzPts val="2800"/>
            </a:pPr>
            <a:endParaRPr lang="en-US" sz="2000" dirty="0" smtClean="0"/>
          </a:p>
          <a:p>
            <a:pPr marL="342900" lvl="0" indent="-342900" algn="just">
              <a:buClr>
                <a:schemeClr val="dk1"/>
              </a:buClr>
              <a:buSzPts val="2800"/>
              <a:buFont typeface="Arial" panose="020B0604020202020204" pitchFamily="34" charset="0"/>
              <a:buChar char="•"/>
            </a:pPr>
            <a:endParaRPr lang="en-US" sz="2000" dirty="0" smtClean="0"/>
          </a:p>
          <a:p>
            <a:pPr marL="342900" lvl="0" indent="-342900" algn="just">
              <a:buClr>
                <a:schemeClr val="dk1"/>
              </a:buClr>
              <a:buSzPts val="2800"/>
              <a:buFont typeface="Arial" panose="020B0604020202020204" pitchFamily="34" charset="0"/>
              <a:buChar char="•"/>
            </a:pPr>
            <a:endParaRPr lang="en-US" sz="2000" dirty="0" smtClean="0"/>
          </a:p>
          <a:p>
            <a:pPr marL="342900" lvl="0" indent="-342900" algn="just">
              <a:buClr>
                <a:schemeClr val="dk1"/>
              </a:buClr>
              <a:buSzPts val="2800"/>
              <a:buFont typeface="Arial" panose="020B0604020202020204" pitchFamily="34" charset="0"/>
              <a:buChar char="•"/>
            </a:pPr>
            <a:r>
              <a:rPr lang="en-US" sz="2000" dirty="0" smtClean="0"/>
              <a:t>Frequency is the rate of change with respect to time.</a:t>
            </a:r>
          </a:p>
          <a:p>
            <a:pPr marL="342900" lvl="0" indent="-342900" algn="just">
              <a:buClr>
                <a:schemeClr val="dk1"/>
              </a:buClr>
              <a:buSzPts val="2800"/>
              <a:buFont typeface="Arial" panose="020B0604020202020204" pitchFamily="34" charset="0"/>
              <a:buChar char="•"/>
            </a:pPr>
            <a:r>
              <a:rPr lang="en-US" sz="2000" dirty="0" smtClean="0"/>
              <a:t>Change in a short span of time means </a:t>
            </a:r>
            <a:r>
              <a:rPr lang="en-US" sz="2000" b="1" i="1" dirty="0" smtClean="0"/>
              <a:t>high frequency</a:t>
            </a:r>
            <a:r>
              <a:rPr lang="en-US" sz="2000" dirty="0" smtClean="0"/>
              <a:t>.</a:t>
            </a:r>
          </a:p>
          <a:p>
            <a:pPr marL="342900" indent="-342900" algn="just">
              <a:buClr>
                <a:schemeClr val="dk1"/>
              </a:buClr>
              <a:buSzPts val="2800"/>
              <a:buFont typeface="Arial" panose="020B0604020202020204" pitchFamily="34" charset="0"/>
              <a:buChar char="•"/>
            </a:pPr>
            <a:r>
              <a:rPr lang="en-US" sz="2000" dirty="0"/>
              <a:t>Change </a:t>
            </a:r>
            <a:r>
              <a:rPr lang="en-US" sz="2000" dirty="0" smtClean="0"/>
              <a:t>over </a:t>
            </a:r>
            <a:r>
              <a:rPr lang="en-US" sz="2000" dirty="0"/>
              <a:t>a </a:t>
            </a:r>
            <a:r>
              <a:rPr lang="en-US" sz="2000" dirty="0" smtClean="0"/>
              <a:t>long </a:t>
            </a:r>
            <a:r>
              <a:rPr lang="en-US" sz="2000" dirty="0"/>
              <a:t>span of time means </a:t>
            </a:r>
            <a:r>
              <a:rPr lang="en-US" sz="2000" b="1" i="1" dirty="0" smtClean="0"/>
              <a:t>low </a:t>
            </a:r>
            <a:r>
              <a:rPr lang="en-US" sz="2000" b="1" i="1" dirty="0"/>
              <a:t>frequency</a:t>
            </a:r>
            <a:r>
              <a:rPr lang="en-US" sz="2000" dirty="0" smtClean="0"/>
              <a:t>.</a:t>
            </a:r>
          </a:p>
          <a:p>
            <a:pPr marL="342900" indent="-342900" algn="just">
              <a:buClr>
                <a:schemeClr val="dk1"/>
              </a:buClr>
              <a:buSzPts val="2800"/>
              <a:buFont typeface="Arial" panose="020B0604020202020204" pitchFamily="34" charset="0"/>
              <a:buChar char="•"/>
            </a:pPr>
            <a:r>
              <a:rPr lang="en-US" sz="2000" dirty="0" smtClean="0"/>
              <a:t>If a signal does not change at all, its frequency is </a:t>
            </a:r>
            <a:r>
              <a:rPr lang="en-US" sz="2000" b="1" i="1" dirty="0" smtClean="0"/>
              <a:t>zero</a:t>
            </a:r>
            <a:r>
              <a:rPr lang="en-US" sz="2000" dirty="0" smtClean="0"/>
              <a:t>.</a:t>
            </a:r>
          </a:p>
          <a:p>
            <a:pPr marL="342900" indent="-342900" algn="just">
              <a:buClr>
                <a:schemeClr val="dk1"/>
              </a:buClr>
              <a:buSzPts val="2800"/>
              <a:buFont typeface="Arial" panose="020B0604020202020204" pitchFamily="34" charset="0"/>
              <a:buChar char="•"/>
            </a:pPr>
            <a:r>
              <a:rPr lang="en-US" sz="2000" dirty="0" smtClean="0"/>
              <a:t>If a signal changes instantaneously, its frequency is </a:t>
            </a:r>
            <a:r>
              <a:rPr lang="en-US" sz="2000" b="1" i="1" dirty="0" smtClean="0"/>
              <a:t>infinite</a:t>
            </a:r>
            <a:r>
              <a:rPr lang="en-US" sz="2000" dirty="0" smtClean="0"/>
              <a:t>.</a:t>
            </a:r>
            <a:endParaRPr lang="en-US" sz="2000" dirty="0"/>
          </a:p>
          <a:p>
            <a:pPr marL="342900" lvl="0" indent="-342900" algn="just">
              <a:buClr>
                <a:schemeClr val="dk1"/>
              </a:buClr>
              <a:buSzPts val="2800"/>
              <a:buFont typeface="Arial" panose="020B0604020202020204" pitchFamily="34" charset="0"/>
              <a:buChar char="•"/>
            </a:pPr>
            <a:endParaRPr lang="en-US" sz="2400" dirty="0" smtClean="0"/>
          </a:p>
          <a:p>
            <a:pPr marL="342900" lvl="0" indent="-342900" algn="just">
              <a:buClr>
                <a:schemeClr val="dk1"/>
              </a:buClr>
              <a:buSzPts val="2800"/>
              <a:buFont typeface="Arial" panose="020B0604020202020204" pitchFamily="34" charset="0"/>
              <a:buChar char="•"/>
            </a:pPr>
            <a:endParaRPr lang="en-US" sz="2400" dirty="0" smtClean="0"/>
          </a:p>
          <a:p>
            <a:pPr marL="342900" lvl="0" indent="-342900" algn="just">
              <a:buClr>
                <a:schemeClr val="dk1"/>
              </a:buClr>
              <a:buSzPts val="2800"/>
              <a:buFont typeface="Arial" panose="020B0604020202020204" pitchFamily="34" charset="0"/>
              <a:buChar char="•"/>
            </a:pPr>
            <a:endParaRPr lang="en-US" sz="2400" dirty="0"/>
          </a:p>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endParaRPr lang="en-US" sz="2400" dirty="0" smtClean="0"/>
          </a:p>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endParaRPr sz="2400" b="0" i="0" u="none" strike="noStrike" cap="none" dirty="0">
              <a:solidFill>
                <a:srgbClr val="000000"/>
              </a:solidFill>
              <a:sym typeface="Arial"/>
            </a:endParaRPr>
          </a:p>
        </p:txBody>
      </p:sp>
      <p:pic>
        <p:nvPicPr>
          <p:cNvPr id="9" name="Google Shape;229;p11"/>
          <p:cNvPicPr preferRelativeResize="0"/>
          <p:nvPr/>
        </p:nvPicPr>
        <p:blipFill rotWithShape="1">
          <a:blip r:embed="rId3">
            <a:alphaModFix/>
          </a:blip>
          <a:srcRect/>
          <a:stretch/>
        </p:blipFill>
        <p:spPr>
          <a:xfrm>
            <a:off x="1979629" y="2865747"/>
            <a:ext cx="3110960" cy="533203"/>
          </a:xfrm>
          <a:prstGeom prst="rect">
            <a:avLst/>
          </a:prstGeom>
          <a:noFill/>
          <a:ln w="28575" cap="flat" cmpd="sng">
            <a:solidFill>
              <a:srgbClr val="3366FF"/>
            </a:solidFill>
            <a:prstDash val="solid"/>
            <a:miter lim="800000"/>
            <a:headEnd type="none" w="sm" len="sm"/>
            <a:tailEnd type="none" w="sm" len="sm"/>
          </a:ln>
        </p:spPr>
      </p:pic>
    </p:spTree>
    <p:extLst>
      <p:ext uri="{BB962C8B-B14F-4D97-AF65-F5344CB8AC3E}">
        <p14:creationId xmlns:p14="http://schemas.microsoft.com/office/powerpoint/2010/main" val="96252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
        <p:nvSpPr>
          <p:cNvPr id="216" name="Google Shape;216;p1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17" name="Google Shape;217;p1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18" name="Google Shape;218;p1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19" name="Google Shape;219;p1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20" name="Google Shape;220;p1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21" name="Google Shape;221;p1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22" name="Google Shape;222;p1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223" name="Google Shape;223;p11"/>
          <p:cNvCxnSpPr/>
          <p:nvPr/>
        </p:nvCxnSpPr>
        <p:spPr>
          <a:xfrm>
            <a:off x="457200" y="29718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224" name="Google Shape;224;p11"/>
          <p:cNvCxnSpPr/>
          <p:nvPr/>
        </p:nvCxnSpPr>
        <p:spPr>
          <a:xfrm>
            <a:off x="458787" y="42672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225" name="Google Shape;225;p11"/>
          <p:cNvSpPr txBox="1"/>
          <p:nvPr/>
        </p:nvSpPr>
        <p:spPr>
          <a:xfrm>
            <a:off x="495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Frequency and period are the inverse of each other.</a:t>
            </a:r>
            <a:endParaRPr sz="1400" b="0" i="0" u="none" strike="noStrike" cap="none" dirty="0">
              <a:solidFill>
                <a:srgbClr val="000000"/>
              </a:solidFill>
              <a:latin typeface="Arial"/>
              <a:ea typeface="Arial"/>
              <a:cs typeface="Arial"/>
              <a:sym typeface="Arial"/>
            </a:endParaRPr>
          </a:p>
        </p:txBody>
      </p:sp>
      <p:grpSp>
        <p:nvGrpSpPr>
          <p:cNvPr id="226" name="Google Shape;226;p11"/>
          <p:cNvGrpSpPr/>
          <p:nvPr/>
        </p:nvGrpSpPr>
        <p:grpSpPr>
          <a:xfrm>
            <a:off x="457200" y="2362200"/>
            <a:ext cx="1143000" cy="566737"/>
            <a:chOff x="1200" y="1248"/>
            <a:chExt cx="720" cy="357"/>
          </a:xfrm>
        </p:grpSpPr>
        <p:pic>
          <p:nvPicPr>
            <p:cNvPr id="227" name="Google Shape;227;p11"/>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228" name="Google Shape;228;p11"/>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pic>
        <p:nvPicPr>
          <p:cNvPr id="229" name="Google Shape;229;p11"/>
          <p:cNvPicPr preferRelativeResize="0"/>
          <p:nvPr/>
        </p:nvPicPr>
        <p:blipFill rotWithShape="1">
          <a:blip r:embed="rId4">
            <a:alphaModFix/>
          </a:blip>
          <a:srcRect/>
          <a:stretch/>
        </p:blipFill>
        <p:spPr>
          <a:xfrm>
            <a:off x="2884487" y="4419600"/>
            <a:ext cx="3375025" cy="666750"/>
          </a:xfrm>
          <a:prstGeom prst="rect">
            <a:avLst/>
          </a:prstGeom>
          <a:noFill/>
          <a:ln w="28575" cap="flat" cmpd="sng">
            <a:solidFill>
              <a:srgbClr val="3366FF"/>
            </a:solidFill>
            <a:prstDash val="solid"/>
            <a:miter lim="800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cxnSp>
        <p:nvCxnSpPr>
          <p:cNvPr id="235" name="Google Shape;235;p12"/>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236" name="Google Shape;236;p12"/>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237" name="Google Shape;237;p12"/>
          <p:cNvSpPr txBox="1"/>
          <p:nvPr/>
        </p:nvSpPr>
        <p:spPr>
          <a:xfrm>
            <a:off x="304800" y="228600"/>
            <a:ext cx="816047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400" b="1" u="none" strike="noStrike" cap="none" dirty="0">
                <a:solidFill>
                  <a:schemeClr val="dk1"/>
                </a:solidFill>
                <a:latin typeface="Times New Roman"/>
                <a:ea typeface="Times New Roman"/>
                <a:cs typeface="Times New Roman"/>
                <a:sym typeface="Times New Roman"/>
              </a:rPr>
              <a:t>Two signals with the same amplitude and phase,</a:t>
            </a:r>
            <a:br>
              <a:rPr lang="en-US" sz="2400" b="1" u="none" strike="noStrike" cap="none" dirty="0">
                <a:solidFill>
                  <a:schemeClr val="dk1"/>
                </a:solidFill>
                <a:latin typeface="Times New Roman"/>
                <a:ea typeface="Times New Roman"/>
                <a:cs typeface="Times New Roman"/>
                <a:sym typeface="Times New Roman"/>
              </a:rPr>
            </a:br>
            <a:r>
              <a:rPr lang="en-US" sz="2400" b="1" u="none" strike="noStrike" cap="none" dirty="0">
                <a:solidFill>
                  <a:schemeClr val="dk1"/>
                </a:solidFill>
                <a:latin typeface="Times New Roman"/>
                <a:ea typeface="Times New Roman"/>
                <a:cs typeface="Times New Roman"/>
                <a:sym typeface="Times New Roman"/>
              </a:rPr>
              <a:t>                        but different frequencies</a:t>
            </a:r>
            <a:endParaRPr sz="2400" b="0" u="none" strike="noStrike" cap="none" dirty="0">
              <a:solidFill>
                <a:srgbClr val="000000"/>
              </a:solidFill>
              <a:sym typeface="Arial"/>
            </a:endParaRPr>
          </a:p>
        </p:txBody>
      </p:sp>
      <p:cxnSp>
        <p:nvCxnSpPr>
          <p:cNvPr id="238" name="Google Shape;238;p12"/>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239" name="Google Shape;239;p12"/>
          <p:cNvPicPr preferRelativeResize="0"/>
          <p:nvPr/>
        </p:nvPicPr>
        <p:blipFill rotWithShape="1">
          <a:blip r:embed="rId3">
            <a:alphaModFix/>
          </a:blip>
          <a:srcRect/>
          <a:stretch/>
        </p:blipFill>
        <p:spPr>
          <a:xfrm>
            <a:off x="1885950" y="1066800"/>
            <a:ext cx="5429250" cy="517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
        <p:nvSpPr>
          <p:cNvPr id="245" name="Google Shape;245;p1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46" name="Google Shape;246;p1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247" name="Google Shape;247;p13"/>
          <p:cNvGrpSpPr/>
          <p:nvPr/>
        </p:nvGrpSpPr>
        <p:grpSpPr>
          <a:xfrm>
            <a:off x="490537" y="773112"/>
            <a:ext cx="738187" cy="474662"/>
            <a:chOff x="309" y="487"/>
            <a:chExt cx="465" cy="299"/>
          </a:xfrm>
        </p:grpSpPr>
        <p:sp>
          <p:nvSpPr>
            <p:cNvPr id="248" name="Google Shape;248;p1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49" name="Google Shape;249;p1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250" name="Google Shape;250;p1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1" name="Google Shape;251;p1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2" name="Google Shape;252;p1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3" name="Google Shape;253;p1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4" name="Google Shape;254;p13"/>
          <p:cNvSpPr txBox="1"/>
          <p:nvPr/>
        </p:nvSpPr>
        <p:spPr>
          <a:xfrm>
            <a:off x="228600" y="1447800"/>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dirty="0">
                <a:solidFill>
                  <a:schemeClr val="dk1"/>
                </a:solidFill>
                <a:latin typeface="Times New Roman"/>
                <a:ea typeface="Times New Roman"/>
                <a:cs typeface="Times New Roman"/>
                <a:sym typeface="Times New Roman"/>
              </a:rPr>
              <a:t>The power we use at home has a frequency of </a:t>
            </a:r>
            <a:r>
              <a:rPr lang="en-US" sz="2800" b="1" i="1" u="none" strike="noStrike" cap="none" dirty="0">
                <a:solidFill>
                  <a:schemeClr val="hlink"/>
                </a:solidFill>
                <a:latin typeface="Times New Roman"/>
                <a:ea typeface="Times New Roman"/>
                <a:cs typeface="Times New Roman"/>
                <a:sym typeface="Times New Roman"/>
              </a:rPr>
              <a:t>60 Hz</a:t>
            </a:r>
            <a:r>
              <a:rPr lang="en-US" sz="2800" b="1" i="1" u="none" strike="noStrike" cap="none" dirty="0">
                <a:solidFill>
                  <a:schemeClr val="dk1"/>
                </a:solidFill>
                <a:latin typeface="Times New Roman"/>
                <a:ea typeface="Times New Roman"/>
                <a:cs typeface="Times New Roman"/>
                <a:sym typeface="Times New Roman"/>
              </a:rPr>
              <a:t>. The period of this sine wave can be determined as follows:</a:t>
            </a:r>
            <a:endParaRPr sz="1400" b="0" i="0" u="none" strike="noStrike" cap="none" dirty="0">
              <a:solidFill>
                <a:srgbClr val="000000"/>
              </a:solidFill>
              <a:latin typeface="Arial"/>
              <a:ea typeface="Arial"/>
              <a:cs typeface="Arial"/>
              <a:sym typeface="Arial"/>
            </a:endParaRPr>
          </a:p>
        </p:txBody>
      </p:sp>
      <p:sp>
        <p:nvSpPr>
          <p:cNvPr id="255" name="Google Shape;255;p13"/>
          <p:cNvSpPr txBox="1"/>
          <p:nvPr/>
        </p:nvSpPr>
        <p:spPr>
          <a:xfrm>
            <a:off x="1143000" y="182562"/>
            <a:ext cx="22844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a:t>
            </a:r>
            <a:endParaRPr sz="1400" b="0" i="0" u="none" strike="noStrike" cap="none">
              <a:solidFill>
                <a:srgbClr val="000000"/>
              </a:solidFill>
              <a:latin typeface="Arial"/>
              <a:ea typeface="Arial"/>
              <a:cs typeface="Arial"/>
              <a:sym typeface="Arial"/>
            </a:endParaRPr>
          </a:p>
        </p:txBody>
      </p:sp>
      <p:pic>
        <p:nvPicPr>
          <p:cNvPr id="256" name="Google Shape;256;p13"/>
          <p:cNvPicPr preferRelativeResize="0"/>
          <p:nvPr/>
        </p:nvPicPr>
        <p:blipFill rotWithShape="1">
          <a:blip r:embed="rId3">
            <a:alphaModFix/>
          </a:blip>
          <a:srcRect/>
          <a:stretch/>
        </p:blipFill>
        <p:spPr>
          <a:xfrm>
            <a:off x="1408112" y="3149600"/>
            <a:ext cx="6327775" cy="711200"/>
          </a:xfrm>
          <a:prstGeom prst="rect">
            <a:avLst/>
          </a:prstGeom>
          <a:noFill/>
          <a:ln w="57150" cap="flat" cmpd="sng">
            <a:solidFill>
              <a:srgbClr val="3366FF"/>
            </a:solidFill>
            <a:prstDash val="solid"/>
            <a:miter lim="800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262" name="Google Shape;262;p1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3" name="Google Shape;263;p1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264" name="Google Shape;264;p14"/>
          <p:cNvGrpSpPr/>
          <p:nvPr/>
        </p:nvGrpSpPr>
        <p:grpSpPr>
          <a:xfrm>
            <a:off x="490537" y="773112"/>
            <a:ext cx="738187" cy="474662"/>
            <a:chOff x="309" y="487"/>
            <a:chExt cx="465" cy="299"/>
          </a:xfrm>
        </p:grpSpPr>
        <p:sp>
          <p:nvSpPr>
            <p:cNvPr id="265" name="Google Shape;265;p1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6" name="Google Shape;266;p1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267" name="Google Shape;267;p1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8" name="Google Shape;268;p1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9" name="Google Shape;269;p1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70" name="Google Shape;270;p1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71" name="Google Shape;271;p14"/>
          <p:cNvSpPr txBox="1"/>
          <p:nvPr/>
        </p:nvSpPr>
        <p:spPr>
          <a:xfrm>
            <a:off x="228600" y="14478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period of a signal is 100 ms. What is its frequency in kilohertz?</a:t>
            </a:r>
            <a:endParaRPr sz="1400" b="0" i="0" u="none" strike="noStrike" cap="none">
              <a:solidFill>
                <a:srgbClr val="000000"/>
              </a:solidFill>
              <a:latin typeface="Arial"/>
              <a:ea typeface="Arial"/>
              <a:cs typeface="Arial"/>
              <a:sym typeface="Arial"/>
            </a:endParaRPr>
          </a:p>
        </p:txBody>
      </p:sp>
      <p:sp>
        <p:nvSpPr>
          <p:cNvPr id="272" name="Google Shape;272;p14"/>
          <p:cNvSpPr txBox="1"/>
          <p:nvPr/>
        </p:nvSpPr>
        <p:spPr>
          <a:xfrm>
            <a:off x="1143000" y="182562"/>
            <a:ext cx="22844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3.5</a:t>
            </a:r>
            <a:endParaRPr sz="1400" b="0" i="0" u="none" strike="noStrike" cap="none">
              <a:solidFill>
                <a:srgbClr val="000000"/>
              </a:solidFill>
              <a:latin typeface="Arial"/>
              <a:ea typeface="Arial"/>
              <a:cs typeface="Arial"/>
              <a:sym typeface="Arial"/>
            </a:endParaRPr>
          </a:p>
        </p:txBody>
      </p:sp>
      <p:sp>
        <p:nvSpPr>
          <p:cNvPr id="273" name="Google Shape;273;p14"/>
          <p:cNvSpPr txBox="1"/>
          <p:nvPr/>
        </p:nvSpPr>
        <p:spPr>
          <a:xfrm>
            <a:off x="304800" y="26670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First we change 100 ms to seconds, and then we calculate the frequency from the period (1 Hz = 10</a:t>
            </a:r>
            <a:r>
              <a:rPr lang="en-US" sz="2800" b="1" i="1" u="none" strike="noStrike" cap="none" baseline="30000">
                <a:solidFill>
                  <a:schemeClr val="dk1"/>
                </a:solidFill>
                <a:latin typeface="Times New Roman"/>
                <a:ea typeface="Times New Roman"/>
                <a:cs typeface="Times New Roman"/>
                <a:sym typeface="Times New Roman"/>
              </a:rPr>
              <a:t>−3</a:t>
            </a:r>
            <a:r>
              <a:rPr lang="en-US" sz="2800" b="1" i="1" u="none" strike="noStrike" cap="none">
                <a:solidFill>
                  <a:schemeClr val="dk1"/>
                </a:solidFill>
                <a:latin typeface="Times New Roman"/>
                <a:ea typeface="Times New Roman"/>
                <a:cs typeface="Times New Roman"/>
                <a:sym typeface="Times New Roman"/>
              </a:rPr>
              <a:t> kHz).</a:t>
            </a:r>
            <a:endParaRPr sz="1400" b="0" i="0" u="none" strike="noStrike" cap="none">
              <a:solidFill>
                <a:srgbClr val="000000"/>
              </a:solidFill>
              <a:latin typeface="Arial"/>
              <a:ea typeface="Arial"/>
              <a:cs typeface="Arial"/>
              <a:sym typeface="Arial"/>
            </a:endParaRPr>
          </a:p>
        </p:txBody>
      </p:sp>
      <p:pic>
        <p:nvPicPr>
          <p:cNvPr id="274" name="Google Shape;274;p14"/>
          <p:cNvPicPr preferRelativeResize="0"/>
          <p:nvPr/>
        </p:nvPicPr>
        <p:blipFill rotWithShape="1">
          <a:blip r:embed="rId3">
            <a:alphaModFix/>
          </a:blip>
          <a:srcRect/>
          <a:stretch/>
        </p:blipFill>
        <p:spPr>
          <a:xfrm>
            <a:off x="1425575" y="4778375"/>
            <a:ext cx="6291262" cy="1241425"/>
          </a:xfrm>
          <a:prstGeom prst="rect">
            <a:avLst/>
          </a:prstGeom>
          <a:noFill/>
          <a:ln w="57150" cap="flat" cmpd="sng">
            <a:solidFill>
              <a:srgbClr val="3366FF"/>
            </a:solidFill>
            <a:prstDash val="solid"/>
            <a:miter lim="800000"/>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
        <p:nvSpPr>
          <p:cNvPr id="316" name="Google Shape;316;p1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17" name="Google Shape;317;p1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18" name="Google Shape;318;p1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19" name="Google Shape;319;p1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20" name="Google Shape;320;p1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21" name="Google Shape;321;p1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22" name="Google Shape;322;p1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323" name="Google Shape;323;p17"/>
          <p:cNvCxnSpPr/>
          <p:nvPr/>
        </p:nvCxnSpPr>
        <p:spPr>
          <a:xfrm>
            <a:off x="457200" y="29718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324" name="Google Shape;324;p17"/>
          <p:cNvCxnSpPr/>
          <p:nvPr/>
        </p:nvCxnSpPr>
        <p:spPr>
          <a:xfrm>
            <a:off x="458787" y="41910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325" name="Google Shape;325;p17"/>
          <p:cNvSpPr txBox="1"/>
          <p:nvPr/>
        </p:nvSpPr>
        <p:spPr>
          <a:xfrm>
            <a:off x="457593" y="2997888"/>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Phase describes the position of the waveform  relative to time 0.</a:t>
            </a:r>
            <a:endParaRPr sz="1400" b="0" i="0" u="none" strike="noStrike" cap="none" dirty="0">
              <a:solidFill>
                <a:srgbClr val="000000"/>
              </a:solidFill>
              <a:latin typeface="Arial"/>
              <a:ea typeface="Arial"/>
              <a:cs typeface="Arial"/>
              <a:sym typeface="Arial"/>
            </a:endParaRPr>
          </a:p>
        </p:txBody>
      </p:sp>
      <p:grpSp>
        <p:nvGrpSpPr>
          <p:cNvPr id="326" name="Google Shape;326;p17"/>
          <p:cNvGrpSpPr/>
          <p:nvPr/>
        </p:nvGrpSpPr>
        <p:grpSpPr>
          <a:xfrm>
            <a:off x="457200" y="2286000"/>
            <a:ext cx="1143000" cy="566737"/>
            <a:chOff x="1200" y="1248"/>
            <a:chExt cx="720" cy="357"/>
          </a:xfrm>
        </p:grpSpPr>
        <p:pic>
          <p:nvPicPr>
            <p:cNvPr id="327" name="Google Shape;327;p1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28" name="Google Shape;328;p17"/>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
        <p:nvSpPr>
          <p:cNvPr id="2" name="Rectangle 1"/>
          <p:cNvSpPr/>
          <p:nvPr/>
        </p:nvSpPr>
        <p:spPr>
          <a:xfrm>
            <a:off x="1117076" y="0"/>
            <a:ext cx="3803715" cy="584775"/>
          </a:xfrm>
          <a:prstGeom prst="rect">
            <a:avLst/>
          </a:prstGeom>
        </p:spPr>
        <p:txBody>
          <a:bodyPr wrap="square">
            <a:spAutoFit/>
          </a:bodyPr>
          <a:lstStyle/>
          <a:p>
            <a:pPr lvl="0" algn="just">
              <a:buClr>
                <a:schemeClr val="dk1"/>
              </a:buClr>
              <a:buSzPts val="2800"/>
            </a:pPr>
            <a:r>
              <a:rPr lang="en-US" sz="3200" b="1" dirty="0" smtClean="0"/>
              <a:t>Phase</a:t>
            </a:r>
            <a:endParaRPr lang="en-US"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33546" y="203462"/>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52400" y="985101"/>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70787" y="375501"/>
            <a:ext cx="4079875"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t>Phase</a:t>
            </a:r>
            <a:endParaRPr sz="3200" b="0" i="0" u="none" strike="noStrike" cap="none" dirty="0">
              <a:solidFill>
                <a:srgbClr val="000000"/>
              </a:solidFill>
              <a:sym typeface="Arial"/>
            </a:endParaRPr>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254;p13"/>
          <p:cNvSpPr txBox="1"/>
          <p:nvPr/>
        </p:nvSpPr>
        <p:spPr>
          <a:xfrm>
            <a:off x="228600" y="1447800"/>
            <a:ext cx="8613742" cy="31392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r>
              <a:rPr lang="en-US" sz="2200" b="0" i="1" u="none" strike="noStrike" cap="none" dirty="0" smtClean="0">
                <a:solidFill>
                  <a:srgbClr val="000000"/>
                </a:solidFill>
                <a:sym typeface="Arial"/>
              </a:rPr>
              <a:t>The term </a:t>
            </a:r>
            <a:r>
              <a:rPr lang="en-US" sz="2200" b="0" i="1" u="none" strike="noStrike" cap="none" dirty="0" smtClean="0">
                <a:solidFill>
                  <a:srgbClr val="C00000"/>
                </a:solidFill>
                <a:sym typeface="Arial"/>
              </a:rPr>
              <a:t>phase</a:t>
            </a:r>
            <a:r>
              <a:rPr lang="en-US" sz="2200" b="0" i="1" u="none" strike="noStrike" cap="none" dirty="0" smtClean="0">
                <a:solidFill>
                  <a:srgbClr val="000000"/>
                </a:solidFill>
                <a:sym typeface="Arial"/>
              </a:rPr>
              <a:t> or </a:t>
            </a:r>
            <a:r>
              <a:rPr lang="en-US" sz="2200" b="0" i="1" u="none" strike="noStrike" cap="none" dirty="0" smtClean="0">
                <a:solidFill>
                  <a:srgbClr val="C00000"/>
                </a:solidFill>
                <a:sym typeface="Arial"/>
              </a:rPr>
              <a:t>phase shift</a:t>
            </a:r>
            <a:r>
              <a:rPr lang="en-US" sz="2200" b="0" i="1" u="none" strike="noStrike" cap="none" dirty="0" smtClean="0">
                <a:solidFill>
                  <a:srgbClr val="000000"/>
                </a:solidFill>
                <a:sym typeface="Arial"/>
              </a:rPr>
              <a:t>, describe the position of the waveform relative to time 0.</a:t>
            </a:r>
          </a:p>
          <a:p>
            <a:pPr marL="342900" lvl="0" indent="-342900" algn="just">
              <a:buClr>
                <a:schemeClr val="dk1"/>
              </a:buClr>
              <a:buSzPts val="2800"/>
              <a:buFont typeface="Arial" panose="020B0604020202020204" pitchFamily="34" charset="0"/>
              <a:buChar char="•"/>
            </a:pPr>
            <a:r>
              <a:rPr lang="en-US" sz="2200" i="1" dirty="0"/>
              <a:t>Phase is measured in degrees or </a:t>
            </a:r>
            <a:r>
              <a:rPr lang="en-US" sz="2200" i="1" dirty="0" smtClean="0"/>
              <a:t>radians.</a:t>
            </a:r>
          </a:p>
          <a:p>
            <a:pPr marL="342900" indent="-342900" algn="just">
              <a:buClr>
                <a:schemeClr val="dk1"/>
              </a:buClr>
              <a:buSzPts val="2800"/>
              <a:buFont typeface="Arial" panose="020B0604020202020204" pitchFamily="34" charset="0"/>
              <a:buChar char="•"/>
            </a:pPr>
            <a:r>
              <a:rPr lang="en-US" sz="2200" i="1" dirty="0" smtClean="0"/>
              <a:t> 360</a:t>
            </a:r>
            <a:r>
              <a:rPr lang="en-US" sz="2200" i="1" dirty="0"/>
              <a:t>° is </a:t>
            </a:r>
            <a:r>
              <a:rPr lang="en-US" sz="2200" i="1" dirty="0" smtClean="0"/>
              <a:t>2π </a:t>
            </a:r>
            <a:r>
              <a:rPr lang="en-US" sz="2200" i="1" dirty="0"/>
              <a:t>rad; </a:t>
            </a:r>
            <a:r>
              <a:rPr lang="en-US" sz="2200" i="1" dirty="0">
                <a:solidFill>
                  <a:srgbClr val="C00000"/>
                </a:solidFill>
              </a:rPr>
              <a:t>1° =</a:t>
            </a:r>
            <a:r>
              <a:rPr lang="en-US" sz="2200" i="1" dirty="0" smtClean="0">
                <a:solidFill>
                  <a:srgbClr val="C00000"/>
                </a:solidFill>
              </a:rPr>
              <a:t> 2</a:t>
            </a:r>
            <a:r>
              <a:rPr lang="el-GR" sz="2200" i="1" dirty="0" smtClean="0">
                <a:solidFill>
                  <a:srgbClr val="C00000"/>
                </a:solidFill>
              </a:rPr>
              <a:t>π</a:t>
            </a:r>
            <a:r>
              <a:rPr lang="en-US" sz="2200" i="1" dirty="0" smtClean="0">
                <a:solidFill>
                  <a:srgbClr val="C00000"/>
                </a:solidFill>
              </a:rPr>
              <a:t>/360 </a:t>
            </a:r>
            <a:r>
              <a:rPr lang="en-US" sz="2200" i="1" dirty="0">
                <a:solidFill>
                  <a:srgbClr val="C00000"/>
                </a:solidFill>
              </a:rPr>
              <a:t>rad</a:t>
            </a:r>
            <a:r>
              <a:rPr lang="en-US" sz="2200" i="1" dirty="0"/>
              <a:t>, and 1 rad =</a:t>
            </a:r>
            <a:r>
              <a:rPr lang="en-US" sz="2200" i="1" dirty="0" smtClean="0"/>
              <a:t>360/2</a:t>
            </a:r>
            <a:r>
              <a:rPr lang="el-GR" sz="2200" i="1" dirty="0" smtClean="0"/>
              <a:t>π</a:t>
            </a:r>
            <a:r>
              <a:rPr lang="en-US" sz="2200" i="1" dirty="0" smtClean="0"/>
              <a:t> </a:t>
            </a:r>
            <a:r>
              <a:rPr lang="en-US" sz="2200" i="1" dirty="0"/>
              <a:t>°</a:t>
            </a:r>
            <a:r>
              <a:rPr lang="en-US" sz="2200" i="1" dirty="0" smtClean="0"/>
              <a:t>. </a:t>
            </a:r>
          </a:p>
          <a:p>
            <a:pPr marL="342900" lvl="0" indent="-342900" algn="just">
              <a:buClr>
                <a:schemeClr val="dk1"/>
              </a:buClr>
              <a:buSzPts val="2800"/>
              <a:buFont typeface="Arial" panose="020B0604020202020204" pitchFamily="34" charset="0"/>
              <a:buChar char="•"/>
            </a:pPr>
            <a:r>
              <a:rPr lang="en-US" sz="2200" i="1" dirty="0" smtClean="0"/>
              <a:t>A </a:t>
            </a:r>
            <a:r>
              <a:rPr lang="en-US" sz="2200" i="1" dirty="0"/>
              <a:t>phase shift of 360° corresponds to a shift of a complete period; </a:t>
            </a:r>
            <a:endParaRPr lang="en-US" sz="2200" i="1" dirty="0" smtClean="0"/>
          </a:p>
          <a:p>
            <a:pPr marL="342900" lvl="0" indent="-342900" algn="just">
              <a:buClr>
                <a:schemeClr val="dk1"/>
              </a:buClr>
              <a:buSzPts val="2800"/>
              <a:buFont typeface="Arial" panose="020B0604020202020204" pitchFamily="34" charset="0"/>
              <a:buChar char="•"/>
            </a:pPr>
            <a:r>
              <a:rPr lang="en-US" sz="2200" i="1" dirty="0"/>
              <a:t>A</a:t>
            </a:r>
            <a:r>
              <a:rPr lang="en-US" sz="2200" i="1" dirty="0" smtClean="0"/>
              <a:t> </a:t>
            </a:r>
            <a:r>
              <a:rPr lang="en-US" sz="2200" i="1" dirty="0"/>
              <a:t>phase shift of 180° corresponds to a shift of one-half of a period; </a:t>
            </a:r>
            <a:endParaRPr lang="en-US" sz="2200" i="1" dirty="0" smtClean="0"/>
          </a:p>
          <a:p>
            <a:pPr marL="342900" lvl="0" indent="-342900" algn="just">
              <a:buClr>
                <a:schemeClr val="dk1"/>
              </a:buClr>
              <a:buSzPts val="2800"/>
              <a:buFont typeface="Arial" panose="020B0604020202020204" pitchFamily="34" charset="0"/>
              <a:buChar char="•"/>
            </a:pPr>
            <a:r>
              <a:rPr lang="en-US" sz="2200" i="1" dirty="0" smtClean="0"/>
              <a:t>A </a:t>
            </a:r>
            <a:r>
              <a:rPr lang="en-US" sz="2200" i="1" dirty="0"/>
              <a:t>phase shift of 90° corresponds to a shift of one-quarter of a period</a:t>
            </a:r>
            <a:endParaRPr sz="2200" b="0" i="1" u="none" strike="noStrike" cap="none" dirty="0">
              <a:solidFill>
                <a:srgbClr val="000000"/>
              </a:solidFill>
              <a:sym typeface="Arial"/>
            </a:endParaRPr>
          </a:p>
        </p:txBody>
      </p:sp>
    </p:spTree>
    <p:extLst>
      <p:ext uri="{BB962C8B-B14F-4D97-AF65-F5344CB8AC3E}">
        <p14:creationId xmlns:p14="http://schemas.microsoft.com/office/powerpoint/2010/main" val="48637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cxnSp>
        <p:nvCxnSpPr>
          <p:cNvPr id="334" name="Google Shape;334;p18"/>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35" name="Google Shape;335;p18"/>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36" name="Google Shape;336;p18"/>
          <p:cNvSpPr txBox="1"/>
          <p:nvPr/>
        </p:nvSpPr>
        <p:spPr>
          <a:xfrm>
            <a:off x="304800" y="152400"/>
            <a:ext cx="7680325"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Three sine waves with the same amplitude and frequency,</a:t>
            </a:r>
            <a:br>
              <a:rPr lang="en-US" sz="2000" b="1" i="1" u="none" strike="noStrike" cap="none" dirty="0">
                <a:solidFill>
                  <a:schemeClr val="dk1"/>
                </a:solidFill>
                <a:latin typeface="Times New Roman"/>
                <a:ea typeface="Times New Roman"/>
                <a:cs typeface="Times New Roman"/>
                <a:sym typeface="Times New Roman"/>
              </a:rPr>
            </a:br>
            <a:r>
              <a:rPr lang="en-US" sz="2000" b="1" i="1" u="none" strike="noStrike" cap="none" dirty="0">
                <a:solidFill>
                  <a:schemeClr val="dk1"/>
                </a:solidFill>
                <a:latin typeface="Times New Roman"/>
                <a:ea typeface="Times New Roman"/>
                <a:cs typeface="Times New Roman"/>
                <a:sym typeface="Times New Roman"/>
              </a:rPr>
              <a:t>                        but different phases</a:t>
            </a:r>
            <a:endParaRPr sz="1400" b="0" i="0" u="none" strike="noStrike" cap="none" dirty="0">
              <a:solidFill>
                <a:srgbClr val="000000"/>
              </a:solidFill>
              <a:latin typeface="Arial"/>
              <a:ea typeface="Arial"/>
              <a:cs typeface="Arial"/>
              <a:sym typeface="Arial"/>
            </a:endParaRPr>
          </a:p>
        </p:txBody>
      </p:sp>
      <p:cxnSp>
        <p:nvCxnSpPr>
          <p:cNvPr id="337" name="Google Shape;337;p18"/>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38" name="Google Shape;338;p18"/>
          <p:cNvPicPr preferRelativeResize="0"/>
          <p:nvPr/>
        </p:nvPicPr>
        <p:blipFill rotWithShape="1">
          <a:blip r:embed="rId3">
            <a:alphaModFix/>
          </a:blip>
          <a:srcRect/>
          <a:stretch/>
        </p:blipFill>
        <p:spPr>
          <a:xfrm>
            <a:off x="1905000" y="1143000"/>
            <a:ext cx="5110162" cy="496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
        <p:nvSpPr>
          <p:cNvPr id="92" name="Google Shape;92;p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3" name="Google Shape;93;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 name="Google Shape;94;p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5" name="Google Shape;95;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 name="Google Shape;96;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 name="Google Shape;97;p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8" name="Google Shape;98;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99" name="Google Shape;99;p2"/>
          <p:cNvCxnSpPr/>
          <p:nvPr/>
        </p:nvCxnSpPr>
        <p:spPr>
          <a:xfrm>
            <a:off x="457200" y="30480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00" name="Google Shape;100;p2"/>
          <p:cNvCxnSpPr/>
          <p:nvPr/>
        </p:nvCxnSpPr>
        <p:spPr>
          <a:xfrm>
            <a:off x="458787" y="42672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101" name="Google Shape;101;p2"/>
          <p:cNvSpPr txBox="1"/>
          <p:nvPr/>
        </p:nvSpPr>
        <p:spPr>
          <a:xfrm>
            <a:off x="495300" y="3124200"/>
            <a:ext cx="8077200" cy="1569620"/>
          </a:xfrm>
          <a:prstGeom prst="rect">
            <a:avLst/>
          </a:prstGeom>
          <a:solidFill>
            <a:srgbClr val="99FF33"/>
          </a:solidFill>
          <a:ln>
            <a:noFill/>
          </a:ln>
        </p:spPr>
        <p:txBody>
          <a:bodyPr spcFirstLastPara="1" wrap="square" lIns="91425" tIns="45700" rIns="91425" bIns="45700" anchor="t" anchorCtr="0">
            <a:spAutoFit/>
          </a:bodyPr>
          <a:lstStyle/>
          <a:p>
            <a:pPr lvl="0" algn="ctr">
              <a:buClr>
                <a:schemeClr val="dk1"/>
              </a:buClr>
              <a:buSzPts val="3200"/>
            </a:pPr>
            <a:r>
              <a:rPr lang="en-US" sz="3200" b="1" dirty="0">
                <a:solidFill>
                  <a:schemeClr val="dk1"/>
                </a:solidFill>
              </a:rPr>
              <a:t>D</a:t>
            </a:r>
            <a:r>
              <a:rPr lang="en-US" sz="3200" b="1" i="0" u="none" strike="noStrike" cap="none" dirty="0" smtClean="0">
                <a:solidFill>
                  <a:schemeClr val="dk1"/>
                </a:solidFill>
                <a:latin typeface="Arial"/>
                <a:ea typeface="Arial"/>
                <a:cs typeface="Arial"/>
                <a:sym typeface="Arial"/>
              </a:rPr>
              <a:t>ata </a:t>
            </a:r>
            <a:r>
              <a:rPr lang="en-US" sz="3200" b="1" i="0" u="none" strike="noStrike" cap="none" dirty="0">
                <a:solidFill>
                  <a:schemeClr val="dk1"/>
                </a:solidFill>
                <a:latin typeface="Arial"/>
                <a:ea typeface="Arial"/>
                <a:cs typeface="Arial"/>
                <a:sym typeface="Arial"/>
              </a:rPr>
              <a:t>must be transformed to electromagnetic </a:t>
            </a:r>
            <a:r>
              <a:rPr lang="en-US" sz="3200" b="1" i="0" u="none" strike="noStrike" cap="none" dirty="0" smtClean="0">
                <a:solidFill>
                  <a:schemeClr val="dk1"/>
                </a:solidFill>
                <a:latin typeface="Arial"/>
                <a:ea typeface="Arial"/>
                <a:cs typeface="Arial"/>
                <a:sym typeface="Arial"/>
              </a:rPr>
              <a:t>signals</a:t>
            </a:r>
            <a:r>
              <a:rPr lang="en-US" sz="3200" b="1" dirty="0" smtClean="0">
                <a:solidFill>
                  <a:schemeClr val="dk1"/>
                </a:solidFill>
              </a:rPr>
              <a:t>, </a:t>
            </a:r>
            <a:r>
              <a:rPr lang="en-US" sz="3200" b="1" dirty="0">
                <a:solidFill>
                  <a:schemeClr val="dk1"/>
                </a:solidFill>
              </a:rPr>
              <a:t>To be </a:t>
            </a:r>
            <a:r>
              <a:rPr lang="en-US" sz="3200" b="1" dirty="0" smtClean="0">
                <a:solidFill>
                  <a:schemeClr val="dk1"/>
                </a:solidFill>
              </a:rPr>
              <a:t>transmitted</a:t>
            </a:r>
            <a:endParaRPr sz="1400" b="0" i="0" u="none" strike="noStrike" cap="none" dirty="0">
              <a:solidFill>
                <a:srgbClr val="000000"/>
              </a:solidFill>
              <a:latin typeface="Arial"/>
              <a:ea typeface="Arial"/>
              <a:cs typeface="Arial"/>
              <a:sym typeface="Arial"/>
            </a:endParaRPr>
          </a:p>
        </p:txBody>
      </p:sp>
      <p:grpSp>
        <p:nvGrpSpPr>
          <p:cNvPr id="102" name="Google Shape;102;p2"/>
          <p:cNvGrpSpPr/>
          <p:nvPr/>
        </p:nvGrpSpPr>
        <p:grpSpPr>
          <a:xfrm>
            <a:off x="457200" y="2362200"/>
            <a:ext cx="1143000" cy="566737"/>
            <a:chOff x="1200" y="1248"/>
            <a:chExt cx="720" cy="357"/>
          </a:xfrm>
        </p:grpSpPr>
        <p:pic>
          <p:nvPicPr>
            <p:cNvPr id="103" name="Google Shape;103;p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04" name="Google Shape;104;p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52400" y="165754"/>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99534" y="956821"/>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295374" y="271806"/>
            <a:ext cx="4079875"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smtClean="0"/>
              <a:t>0 degree Phase</a:t>
            </a:r>
            <a:endParaRPr sz="3200" b="0" i="0" u="none" strike="noStrike" cap="none" dirty="0">
              <a:solidFill>
                <a:srgbClr val="000000"/>
              </a:solidFill>
              <a:sym typeface="Arial"/>
            </a:endParaRPr>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254;p13"/>
          <p:cNvSpPr txBox="1"/>
          <p:nvPr/>
        </p:nvSpPr>
        <p:spPr>
          <a:xfrm>
            <a:off x="228600" y="1447800"/>
            <a:ext cx="8613742" cy="1569620"/>
          </a:xfrm>
          <a:prstGeom prst="rect">
            <a:avLst/>
          </a:prstGeom>
          <a:noFill/>
          <a:ln>
            <a:noFill/>
          </a:ln>
        </p:spPr>
        <p:txBody>
          <a:bodyPr spcFirstLastPara="1" wrap="square" lIns="91425" tIns="45700" rIns="91425" bIns="45700" anchor="t" anchorCtr="0">
            <a:spAutoFit/>
          </a:bodyPr>
          <a:lstStyle/>
          <a:p>
            <a:pPr marL="342900" lvl="0" indent="-342900" algn="just">
              <a:buClr>
                <a:schemeClr val="dk1"/>
              </a:buClr>
              <a:buSzPts val="2800"/>
              <a:buFont typeface="Arial" panose="020B0604020202020204" pitchFamily="34" charset="0"/>
              <a:buChar char="•"/>
            </a:pPr>
            <a:r>
              <a:rPr lang="en-US" sz="2400" dirty="0" smtClean="0"/>
              <a:t> </a:t>
            </a:r>
            <a:r>
              <a:rPr lang="en-US" sz="2400" dirty="0"/>
              <a:t>A sine wave with a phase of 0° starts at time 0 with a zero amplitude. The amplitude is increasing. </a:t>
            </a:r>
            <a:endParaRPr lang="en-US" sz="2400" dirty="0" smtClean="0"/>
          </a:p>
          <a:p>
            <a:pPr marL="342900" lvl="0" indent="-342900" algn="just">
              <a:buClr>
                <a:schemeClr val="dk1"/>
              </a:buClr>
              <a:buSzPts val="2800"/>
              <a:buFont typeface="Arial" panose="020B0604020202020204" pitchFamily="34" charset="0"/>
              <a:buChar char="•"/>
            </a:pPr>
            <a:r>
              <a:rPr lang="en-US" sz="2400" dirty="0" smtClean="0"/>
              <a:t> </a:t>
            </a:r>
            <a:r>
              <a:rPr lang="en-US" sz="2400" dirty="0"/>
              <a:t>A sine wave with a phase of 0° is not shifted. </a:t>
            </a:r>
            <a:endParaRPr lang="en-US" sz="2400" dirty="0" smtClean="0"/>
          </a:p>
          <a:p>
            <a:pPr marL="342900" lvl="0" indent="-342900" algn="just">
              <a:buClr>
                <a:schemeClr val="dk1"/>
              </a:buClr>
              <a:buSzPts val="2800"/>
              <a:buFont typeface="Arial" panose="020B0604020202020204" pitchFamily="34" charset="0"/>
              <a:buChar char="•"/>
            </a:pPr>
            <a:r>
              <a:rPr lang="en-US" sz="2400" dirty="0" smtClean="0"/>
              <a:t> </a:t>
            </a:r>
            <a:endParaRPr sz="2200" b="0" i="1" u="none" strike="noStrike" cap="none" dirty="0">
              <a:solidFill>
                <a:srgbClr val="000000"/>
              </a:solidFill>
              <a:sym typeface="Arial"/>
            </a:endParaRPr>
          </a:p>
        </p:txBody>
      </p:sp>
      <p:pic>
        <p:nvPicPr>
          <p:cNvPr id="9" name="Google Shape;338;p18"/>
          <p:cNvPicPr preferRelativeResize="0"/>
          <p:nvPr/>
        </p:nvPicPr>
        <p:blipFill rotWithShape="1">
          <a:blip r:embed="rId3">
            <a:alphaModFix/>
          </a:blip>
          <a:srcRect r="32" b="71002"/>
          <a:stretch/>
        </p:blipFill>
        <p:spPr>
          <a:xfrm>
            <a:off x="1622196" y="2934093"/>
            <a:ext cx="5108542" cy="1439944"/>
          </a:xfrm>
          <a:prstGeom prst="rect">
            <a:avLst/>
          </a:prstGeom>
          <a:noFill/>
          <a:ln>
            <a:noFill/>
          </a:ln>
        </p:spPr>
      </p:pic>
    </p:spTree>
    <p:extLst>
      <p:ext uri="{BB962C8B-B14F-4D97-AF65-F5344CB8AC3E}">
        <p14:creationId xmlns:p14="http://schemas.microsoft.com/office/powerpoint/2010/main" val="3336318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42973" y="156328"/>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90107" y="975674"/>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51934" y="262379"/>
            <a:ext cx="4079875" cy="800179"/>
          </a:xfrm>
          <a:prstGeom prst="rect">
            <a:avLst/>
          </a:prstGeom>
          <a:noFill/>
          <a:ln>
            <a:noFill/>
          </a:ln>
        </p:spPr>
        <p:txBody>
          <a:bodyPr spcFirstLastPara="1" wrap="square" lIns="91425" tIns="45700" rIns="91425" bIns="45700" anchor="t" anchorCtr="0">
            <a:spAutoFit/>
          </a:bodyPr>
          <a:lstStyle/>
          <a:p>
            <a:pPr>
              <a:buClr>
                <a:schemeClr val="folHlink"/>
              </a:buClr>
              <a:buSzPts val="2400"/>
            </a:pPr>
            <a:r>
              <a:rPr lang="en-US" sz="3200" b="1" dirty="0" smtClean="0"/>
              <a:t>90 degree </a:t>
            </a:r>
            <a:r>
              <a:rPr lang="en-US" sz="3200" b="1" dirty="0"/>
              <a:t>Phase</a:t>
            </a:r>
            <a:endParaRPr lang="en-US" sz="3200" dirty="0"/>
          </a:p>
          <a:p>
            <a:pPr lvl="0">
              <a:buClr>
                <a:schemeClr val="folHlink"/>
              </a:buClr>
              <a:buSzPts val="2400"/>
            </a:pPr>
            <a:endParaRPr sz="1400" b="0" i="0" u="none" strike="noStrike" cap="none" dirty="0">
              <a:solidFill>
                <a:srgbClr val="000000"/>
              </a:solidFill>
              <a:latin typeface="Arial"/>
              <a:ea typeface="Arial"/>
              <a:cs typeface="Arial"/>
              <a:sym typeface="Arial"/>
            </a:endParaRPr>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249810" y="1466537"/>
            <a:ext cx="8658520" cy="1323439"/>
          </a:xfrm>
          <a:prstGeom prst="rect">
            <a:avLst/>
          </a:prstGeom>
        </p:spPr>
        <p:txBody>
          <a:bodyPr wrap="square">
            <a:spAutoFit/>
          </a:bodyPr>
          <a:lstStyle/>
          <a:p>
            <a:pPr marL="342900" lvl="0" indent="-342900" algn="just">
              <a:buClr>
                <a:schemeClr val="dk1"/>
              </a:buClr>
              <a:buSzPts val="2800"/>
              <a:buFont typeface="Arial" panose="020B0604020202020204" pitchFamily="34" charset="0"/>
              <a:buChar char="•"/>
            </a:pPr>
            <a:r>
              <a:rPr lang="en-US" sz="2000" dirty="0"/>
              <a:t>A sine wave with a phase of 90° starts at time 0 with a peak amplitude. The amplitude is decreasing</a:t>
            </a:r>
            <a:r>
              <a:rPr lang="en-US" sz="2000" dirty="0" smtClean="0"/>
              <a:t>.</a:t>
            </a:r>
          </a:p>
          <a:p>
            <a:pPr marL="342900" lvl="0" indent="-342900" algn="just">
              <a:buClr>
                <a:schemeClr val="dk1"/>
              </a:buClr>
              <a:buSzPts val="2800"/>
              <a:buFont typeface="Arial" panose="020B0604020202020204" pitchFamily="34" charset="0"/>
              <a:buChar char="•"/>
            </a:pPr>
            <a:r>
              <a:rPr lang="en-US" sz="2000" dirty="0"/>
              <a:t>A sine wave with a phase of 90° is shifted to the left </a:t>
            </a:r>
            <a:r>
              <a:rPr lang="en-US" sz="2000" dirty="0" smtClean="0"/>
              <a:t> by ¼   cycle</a:t>
            </a:r>
            <a:r>
              <a:rPr lang="en-US" sz="2000" dirty="0"/>
              <a:t>. </a:t>
            </a:r>
            <a:endParaRPr lang="en-US" sz="2000" dirty="0" smtClean="0"/>
          </a:p>
          <a:p>
            <a:pPr marL="342900" lvl="0" indent="-342900" algn="just">
              <a:buClr>
                <a:schemeClr val="dk1"/>
              </a:buClr>
              <a:buSzPts val="2800"/>
              <a:buFont typeface="Arial" panose="020B0604020202020204" pitchFamily="34" charset="0"/>
              <a:buChar char="•"/>
            </a:pPr>
            <a:r>
              <a:rPr lang="en-US" sz="2000" dirty="0" smtClean="0"/>
              <a:t>However</a:t>
            </a:r>
            <a:r>
              <a:rPr lang="en-US" sz="2000" dirty="0"/>
              <a:t>, note </a:t>
            </a:r>
            <a:r>
              <a:rPr lang="en-US" sz="2000" dirty="0" smtClean="0"/>
              <a:t>that </a:t>
            </a:r>
            <a:r>
              <a:rPr lang="en-US" sz="2000" dirty="0"/>
              <a:t>the signal does not really exist before time </a:t>
            </a:r>
            <a:r>
              <a:rPr lang="en-US" sz="2000" dirty="0" smtClean="0"/>
              <a:t>0.</a:t>
            </a:r>
            <a:endParaRPr lang="en-US" sz="2000" dirty="0"/>
          </a:p>
        </p:txBody>
      </p:sp>
      <p:pic>
        <p:nvPicPr>
          <p:cNvPr id="9" name="Google Shape;338;p18"/>
          <p:cNvPicPr preferRelativeResize="0"/>
          <p:nvPr/>
        </p:nvPicPr>
        <p:blipFill rotWithShape="1">
          <a:blip r:embed="rId3">
            <a:alphaModFix/>
          </a:blip>
          <a:srcRect l="-1307" t="31846" r="2061" b="37780"/>
          <a:stretch/>
        </p:blipFill>
        <p:spPr>
          <a:xfrm>
            <a:off x="1772241" y="3337088"/>
            <a:ext cx="5505252" cy="1611984"/>
          </a:xfrm>
          <a:prstGeom prst="rect">
            <a:avLst/>
          </a:prstGeom>
          <a:noFill/>
          <a:ln>
            <a:noFill/>
          </a:ln>
        </p:spPr>
      </p:pic>
    </p:spTree>
    <p:extLst>
      <p:ext uri="{BB962C8B-B14F-4D97-AF65-F5344CB8AC3E}">
        <p14:creationId xmlns:p14="http://schemas.microsoft.com/office/powerpoint/2010/main" val="628461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05266" y="222316"/>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42973" y="1032235"/>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14227" y="375501"/>
            <a:ext cx="4079875"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smtClean="0"/>
              <a:t>180 </a:t>
            </a:r>
            <a:r>
              <a:rPr lang="en-US" sz="3200" b="1" dirty="0"/>
              <a:t>degree Phase</a:t>
            </a:r>
            <a:endParaRPr lang="en-US" sz="3200" dirty="0"/>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254;p13"/>
          <p:cNvSpPr txBox="1"/>
          <p:nvPr/>
        </p:nvSpPr>
        <p:spPr>
          <a:xfrm>
            <a:off x="228600" y="1447800"/>
            <a:ext cx="8613742" cy="1661953"/>
          </a:xfrm>
          <a:prstGeom prst="rect">
            <a:avLst/>
          </a:prstGeom>
          <a:noFill/>
          <a:ln>
            <a:noFill/>
          </a:ln>
        </p:spPr>
        <p:txBody>
          <a:bodyPr spcFirstLastPara="1" wrap="square" lIns="91425" tIns="45700" rIns="91425" bIns="45700" anchor="t" anchorCtr="0">
            <a:spAutoFit/>
          </a:bodyPr>
          <a:lstStyle/>
          <a:p>
            <a:pPr marL="342900" lvl="0" indent="-342900" algn="just">
              <a:buClr>
                <a:schemeClr val="dk1"/>
              </a:buClr>
              <a:buSzPts val="2800"/>
              <a:buFont typeface="Arial" panose="020B0604020202020204" pitchFamily="34" charset="0"/>
              <a:buChar char="•"/>
            </a:pPr>
            <a:r>
              <a:rPr lang="en-US" sz="2000" dirty="0"/>
              <a:t>A sine wave with a phase of 180° starts at time 0 with a zero amplitude. The amplitude is decreasing</a:t>
            </a:r>
            <a:r>
              <a:rPr lang="en-US" sz="2000" dirty="0" smtClean="0"/>
              <a:t>.</a:t>
            </a:r>
          </a:p>
          <a:p>
            <a:pPr marL="342900" indent="-342900" algn="just">
              <a:buClr>
                <a:schemeClr val="dk1"/>
              </a:buClr>
              <a:buSzPts val="2800"/>
              <a:buFont typeface="Arial" panose="020B0604020202020204" pitchFamily="34" charset="0"/>
              <a:buChar char="•"/>
            </a:pPr>
            <a:r>
              <a:rPr lang="en-US" sz="2000" dirty="0"/>
              <a:t>A sine wave with a phase of 180° is shifted to the left </a:t>
            </a:r>
            <a:r>
              <a:rPr lang="en-US" sz="2000" dirty="0" smtClean="0"/>
              <a:t>by ½ cycle.</a:t>
            </a:r>
          </a:p>
          <a:p>
            <a:pPr marL="342900" indent="-342900" algn="just">
              <a:buClr>
                <a:schemeClr val="dk1"/>
              </a:buClr>
              <a:buSzPts val="2800"/>
              <a:buFont typeface="Arial" panose="020B0604020202020204" pitchFamily="34" charset="0"/>
              <a:buChar char="•"/>
            </a:pPr>
            <a:r>
              <a:rPr lang="en-US" sz="2000" dirty="0" smtClean="0"/>
              <a:t>However</a:t>
            </a:r>
            <a:r>
              <a:rPr lang="en-US" sz="2000" dirty="0"/>
              <a:t>, note that the signal does not really exist before time </a:t>
            </a:r>
            <a:r>
              <a:rPr lang="en-US" sz="2000" dirty="0" smtClean="0"/>
              <a:t>0.</a:t>
            </a:r>
            <a:endParaRPr lang="en-US" sz="2000" i="1" dirty="0"/>
          </a:p>
          <a:p>
            <a:pPr marL="342900" lvl="0" indent="-342900" algn="just">
              <a:buClr>
                <a:schemeClr val="dk1"/>
              </a:buClr>
              <a:buSzPts val="2800"/>
              <a:buFont typeface="Arial" panose="020B0604020202020204" pitchFamily="34" charset="0"/>
              <a:buChar char="•"/>
            </a:pPr>
            <a:endParaRPr sz="2200" b="0" i="1" u="none" strike="noStrike" cap="none" dirty="0">
              <a:solidFill>
                <a:srgbClr val="000000"/>
              </a:solidFill>
              <a:sym typeface="Arial"/>
            </a:endParaRPr>
          </a:p>
        </p:txBody>
      </p:sp>
      <p:pic>
        <p:nvPicPr>
          <p:cNvPr id="9" name="Google Shape;338;p18"/>
          <p:cNvPicPr preferRelativeResize="0"/>
          <p:nvPr/>
        </p:nvPicPr>
        <p:blipFill rotWithShape="1">
          <a:blip r:embed="rId3">
            <a:alphaModFix/>
          </a:blip>
          <a:srcRect l="538" t="62030"/>
          <a:stretch/>
        </p:blipFill>
        <p:spPr>
          <a:xfrm>
            <a:off x="1970201" y="3299381"/>
            <a:ext cx="5082667" cy="1885492"/>
          </a:xfrm>
          <a:prstGeom prst="rect">
            <a:avLst/>
          </a:prstGeom>
          <a:noFill/>
          <a:ln>
            <a:noFill/>
          </a:ln>
        </p:spPr>
      </p:pic>
    </p:spTree>
    <p:extLst>
      <p:ext uri="{BB962C8B-B14F-4D97-AF65-F5344CB8AC3E}">
        <p14:creationId xmlns:p14="http://schemas.microsoft.com/office/powerpoint/2010/main" val="77970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05266" y="222316"/>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42973" y="1032235"/>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14227" y="375501"/>
            <a:ext cx="4079875"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smtClean="0"/>
              <a:t>Wavelength</a:t>
            </a:r>
            <a:endParaRPr lang="en-US" sz="3200" b="1" dirty="0"/>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254;p13"/>
          <p:cNvSpPr txBox="1"/>
          <p:nvPr/>
        </p:nvSpPr>
        <p:spPr>
          <a:xfrm>
            <a:off x="228600" y="1447800"/>
            <a:ext cx="8613742" cy="2308284"/>
          </a:xfrm>
          <a:prstGeom prst="rect">
            <a:avLst/>
          </a:prstGeom>
          <a:noFill/>
          <a:ln>
            <a:noFill/>
          </a:ln>
        </p:spPr>
        <p:txBody>
          <a:bodyPr spcFirstLastPara="1" wrap="square" lIns="91425" tIns="45700" rIns="91425" bIns="45700" anchor="t" anchorCtr="0">
            <a:spAutoFit/>
          </a:bodyPr>
          <a:lstStyle/>
          <a:p>
            <a:pPr marL="342900" lvl="0" indent="-342900" algn="just">
              <a:buClr>
                <a:schemeClr val="dk1"/>
              </a:buClr>
              <a:buSzPts val="2800"/>
              <a:buFont typeface="Arial" panose="020B0604020202020204" pitchFamily="34" charset="0"/>
              <a:buChar char="•"/>
            </a:pPr>
            <a:r>
              <a:rPr lang="en-US" sz="2400" dirty="0"/>
              <a:t>The wavelength of a wave </a:t>
            </a:r>
            <a:r>
              <a:rPr lang="en-US" sz="2400" b="1" dirty="0"/>
              <a:t>describes how long the wave is</a:t>
            </a:r>
            <a:r>
              <a:rPr lang="en-US" sz="2400" dirty="0"/>
              <a:t>. The distance from the "crest" (top) of one wave to the crest of the next wave is the wavelength. Alternately, we can measure from the "trough" (bottom) of one wave to the trough of the next wave and get the same value for the wavelength.</a:t>
            </a:r>
            <a:endParaRPr sz="2200" b="0" i="1" u="none" strike="noStrike" cap="none" dirty="0">
              <a:solidFill>
                <a:srgbClr val="000000"/>
              </a:solidFill>
              <a:sym typeface="Arial"/>
            </a:endParaRPr>
          </a:p>
        </p:txBody>
      </p:sp>
      <p:pic>
        <p:nvPicPr>
          <p:cNvPr id="2" name="Picture 1"/>
          <p:cNvPicPr>
            <a:picLocks noChangeAspect="1"/>
          </p:cNvPicPr>
          <p:nvPr/>
        </p:nvPicPr>
        <p:blipFill>
          <a:blip r:embed="rId3"/>
          <a:stretch>
            <a:fillRect/>
          </a:stretch>
        </p:blipFill>
        <p:spPr>
          <a:xfrm>
            <a:off x="3006013" y="3885524"/>
            <a:ext cx="2924583" cy="1933845"/>
          </a:xfrm>
          <a:prstGeom prst="rect">
            <a:avLst/>
          </a:prstGeom>
        </p:spPr>
      </p:pic>
    </p:spTree>
    <p:extLst>
      <p:ext uri="{BB962C8B-B14F-4D97-AF65-F5344CB8AC3E}">
        <p14:creationId xmlns:p14="http://schemas.microsoft.com/office/powerpoint/2010/main" val="369122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05266" y="222316"/>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42973" y="1032235"/>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14227" y="375501"/>
            <a:ext cx="4079875"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smtClean="0"/>
              <a:t>Wavelength</a:t>
            </a:r>
            <a:endParaRPr lang="en-US" sz="3200" b="1" dirty="0"/>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8" name="Google Shape;254;p13"/>
              <p:cNvSpPr txBox="1"/>
              <p:nvPr/>
            </p:nvSpPr>
            <p:spPr>
              <a:xfrm>
                <a:off x="266307" y="1164995"/>
                <a:ext cx="8566608" cy="5044354"/>
              </a:xfrm>
              <a:prstGeom prst="rect">
                <a:avLst/>
              </a:prstGeom>
              <a:noFill/>
              <a:ln>
                <a:noFill/>
              </a:ln>
            </p:spPr>
            <p:txBody>
              <a:bodyPr spcFirstLastPara="1" wrap="square" lIns="91425" tIns="45700" rIns="91425" bIns="45700" anchor="t" anchorCtr="0">
                <a:spAutoFit/>
              </a:bodyPr>
              <a:lstStyle/>
              <a:p>
                <a:pPr marL="342900" lvl="0" indent="-342900" algn="just">
                  <a:buClr>
                    <a:schemeClr val="dk1"/>
                  </a:buClr>
                  <a:buSzPts val="2800"/>
                  <a:buFont typeface="Arial" panose="020B0604020202020204" pitchFamily="34" charset="0"/>
                  <a:buChar char="•"/>
                </a:pPr>
                <a:r>
                  <a:rPr lang="en-US" sz="2000" dirty="0" smtClean="0"/>
                  <a:t>In data communications, we often use wavelength to describe the transmission of light in an optical fiber. </a:t>
                </a:r>
              </a:p>
              <a:p>
                <a:pPr marL="342900" lvl="0" indent="-342900" algn="just">
                  <a:buClr>
                    <a:schemeClr val="dk1"/>
                  </a:buClr>
                  <a:buSzPts val="2800"/>
                  <a:buFont typeface="Arial" panose="020B0604020202020204" pitchFamily="34" charset="0"/>
                  <a:buChar char="•"/>
                </a:pPr>
                <a:r>
                  <a:rPr lang="en-US" sz="2000" dirty="0" smtClean="0"/>
                  <a:t>The </a:t>
                </a:r>
                <a:r>
                  <a:rPr lang="en-US" sz="2000" dirty="0"/>
                  <a:t>wavelength is the distance a simple signal can travel in one period. </a:t>
                </a:r>
                <a:endParaRPr lang="en-US" sz="2000" dirty="0" smtClean="0"/>
              </a:p>
              <a:p>
                <a:pPr marL="342900" lvl="0" indent="-342900" algn="just">
                  <a:buClr>
                    <a:schemeClr val="dk1"/>
                  </a:buClr>
                  <a:buSzPts val="2800"/>
                  <a:buFont typeface="Arial" panose="020B0604020202020204" pitchFamily="34" charset="0"/>
                  <a:buChar char="•"/>
                </a:pPr>
                <a:r>
                  <a:rPr lang="en-US" sz="2000" dirty="0" smtClean="0"/>
                  <a:t>Wavelength </a:t>
                </a:r>
                <a:r>
                  <a:rPr lang="en-US" sz="2000" dirty="0"/>
                  <a:t>can be calculated if one is given the propagation speed (the speed of light) and the period of the signal. </a:t>
                </a:r>
                <a:endParaRPr lang="en-US" sz="2000" dirty="0" smtClean="0"/>
              </a:p>
              <a:p>
                <a:pPr marL="342900" lvl="0" indent="-342900" algn="just">
                  <a:buClr>
                    <a:schemeClr val="dk1"/>
                  </a:buClr>
                  <a:buSzPts val="2800"/>
                  <a:buFont typeface="Arial" panose="020B0604020202020204" pitchFamily="34" charset="0"/>
                  <a:buChar char="•"/>
                </a:pPr>
                <a:r>
                  <a:rPr lang="en-US" sz="2000" dirty="0" smtClean="0"/>
                  <a:t>However</a:t>
                </a:r>
                <a:r>
                  <a:rPr lang="en-US" sz="2000" dirty="0"/>
                  <a:t>, since period and frequency are related to each other, if we represent wavelength by </a:t>
                </a:r>
                <a:r>
                  <a:rPr lang="el-GR" sz="2000" dirty="0"/>
                  <a:t> </a:t>
                </a:r>
                <a:r>
                  <a:rPr lang="el-GR" sz="2000" dirty="0" smtClean="0"/>
                  <a:t>λ</a:t>
                </a:r>
                <a:r>
                  <a:rPr lang="en-US" sz="2000" dirty="0" smtClean="0"/>
                  <a:t>, </a:t>
                </a:r>
                <a:r>
                  <a:rPr lang="en-US" sz="2000" dirty="0"/>
                  <a:t>propagation speed by c (speed of light), and frequency by1, we </a:t>
                </a:r>
                <a:r>
                  <a:rPr lang="en-US" sz="2000" dirty="0" smtClean="0"/>
                  <a:t>get</a:t>
                </a:r>
              </a:p>
              <a:p>
                <a:pPr marL="342900" lvl="0" indent="-342900" algn="just">
                  <a:buClr>
                    <a:schemeClr val="dk1"/>
                  </a:buClr>
                  <a:buSzPts val="2800"/>
                  <a:buFont typeface="Arial" panose="020B0604020202020204" pitchFamily="34" charset="0"/>
                  <a:buChar char="•"/>
                </a:pPr>
                <a:r>
                  <a:rPr lang="en-US" sz="1800" dirty="0"/>
                  <a:t>Wavelength =</a:t>
                </a:r>
                <a:r>
                  <a:rPr lang="en-US" sz="1800" dirty="0" smtClean="0"/>
                  <a:t>propagation </a:t>
                </a:r>
                <a:r>
                  <a:rPr lang="en-US" sz="1800" dirty="0"/>
                  <a:t>speed x </a:t>
                </a:r>
                <a:r>
                  <a:rPr lang="en-US" sz="1800" dirty="0" smtClean="0"/>
                  <a:t>period= </a:t>
                </a:r>
                <a:r>
                  <a:rPr lang="en-US" sz="1800" dirty="0"/>
                  <a:t>propagation speed </a:t>
                </a:r>
                <a:r>
                  <a:rPr lang="en-US" sz="1800" dirty="0" smtClean="0"/>
                  <a:t>/ frequency</a:t>
                </a:r>
              </a:p>
              <a:p>
                <a:pPr lvl="0" algn="just">
                  <a:buClr>
                    <a:schemeClr val="dk1"/>
                  </a:buClr>
                  <a:buSzPts val="2800"/>
                </a:pPr>
                <a:r>
                  <a:rPr lang="en-US" sz="1800" dirty="0" smtClean="0"/>
                  <a:t>	</a:t>
                </a:r>
                <a:r>
                  <a:rPr lang="en-US" sz="2400" dirty="0" smtClean="0"/>
                  <a:t> </a:t>
                </a:r>
                <a:r>
                  <a:rPr lang="el-GR" sz="2400" dirty="0" smtClean="0"/>
                  <a:t>λ</a:t>
                </a:r>
                <a:r>
                  <a:rPr lang="en-US" sz="2400" dirty="0" smtClean="0"/>
                  <a:t>=c/f</a:t>
                </a:r>
              </a:p>
              <a:p>
                <a:pPr lvl="0" algn="just">
                  <a:buClr>
                    <a:schemeClr val="dk1"/>
                  </a:buClr>
                  <a:buSzPts val="2800"/>
                </a:pPr>
                <a:r>
                  <a:rPr lang="en-US" sz="1800" dirty="0"/>
                  <a:t>The propagation speed of electromagnetic signals depends on the medium and on the frequency of the signal. For example, in a vacuum, light is propagated with a speed of </a:t>
                </a:r>
                <a14:m>
                  <m:oMath xmlns:m="http://schemas.openxmlformats.org/officeDocument/2006/math">
                    <m:r>
                      <a:rPr lang="en-US" sz="1800" i="1" dirty="0" smtClean="0">
                        <a:latin typeface="Cambria Math" panose="02040503050406030204" pitchFamily="18" charset="0"/>
                      </a:rPr>
                      <m:t>3 </m:t>
                    </m:r>
                    <m:r>
                      <a:rPr lang="en-US" sz="1800" i="1" dirty="0" smtClean="0">
                        <a:latin typeface="Cambria Math" panose="02040503050406030204" pitchFamily="18" charset="0"/>
                      </a:rPr>
                      <m:t>𝑥</m:t>
                    </m:r>
                    <m:r>
                      <a:rPr lang="en-US" sz="1800" i="1" dirty="0" smtClean="0">
                        <a:latin typeface="Cambria Math" panose="02040503050406030204" pitchFamily="18" charset="0"/>
                      </a:rPr>
                      <m:t> </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8</m:t>
                        </m:r>
                      </m:sup>
                    </m:sSup>
                  </m:oMath>
                </a14:m>
                <a:r>
                  <a:rPr lang="en-US" sz="1800" dirty="0" smtClean="0"/>
                  <a:t> </a:t>
                </a:r>
                <a:r>
                  <a:rPr lang="en-US" sz="1800" dirty="0" err="1"/>
                  <a:t>mls</a:t>
                </a:r>
                <a:r>
                  <a:rPr lang="en-US" sz="1800" dirty="0"/>
                  <a:t>. </a:t>
                </a:r>
                <a:endParaRPr lang="en-US" sz="1800" dirty="0" smtClean="0"/>
              </a:p>
              <a:p>
                <a:pPr lvl="0" algn="just">
                  <a:buClr>
                    <a:schemeClr val="dk1"/>
                  </a:buClr>
                  <a:buSzPts val="2800"/>
                </a:pPr>
                <a:r>
                  <a:rPr lang="en-US" sz="1800" dirty="0" smtClean="0"/>
                  <a:t>The </a:t>
                </a:r>
                <a:r>
                  <a:rPr lang="en-US" sz="1800" dirty="0"/>
                  <a:t>wavelength is normally measured in micrometers (microns) instead of meters. </a:t>
                </a:r>
                <a:endParaRPr lang="en-US" sz="1800" dirty="0" smtClean="0"/>
              </a:p>
              <a:p>
                <a:pPr lvl="0" algn="just">
                  <a:buClr>
                    <a:schemeClr val="dk1"/>
                  </a:buClr>
                  <a:buSzPts val="2800"/>
                </a:pPr>
                <a:r>
                  <a:rPr lang="en-US" sz="1800" dirty="0" smtClean="0"/>
                  <a:t>For </a:t>
                </a:r>
                <a:r>
                  <a:rPr lang="en-US" sz="1800" dirty="0"/>
                  <a:t>example, the wavelength of red light (frequency =4 x </a:t>
                </a:r>
                <a14:m>
                  <m:oMath xmlns:m="http://schemas.openxmlformats.org/officeDocument/2006/math">
                    <m:sSup>
                      <m:sSupPr>
                        <m:ctrlPr>
                          <a:rPr lang="en-US" sz="1800" i="1" dirty="0" smtClean="0">
                            <a:latin typeface="Cambria Math" panose="02040503050406030204" pitchFamily="18" charset="0"/>
                          </a:rPr>
                        </m:ctrlPr>
                      </m:sSupPr>
                      <m:e>
                        <m:r>
                          <a:rPr lang="en-US" sz="1800" b="0" i="1" dirty="0" smtClean="0">
                            <a:latin typeface="Cambria Math" panose="02040503050406030204" pitchFamily="18" charset="0"/>
                          </a:rPr>
                          <m:t>10</m:t>
                        </m:r>
                      </m:e>
                      <m:sup>
                        <m:r>
                          <a:rPr lang="en-US" sz="1800" b="0" i="1" dirty="0" smtClean="0">
                            <a:latin typeface="Cambria Math" panose="02040503050406030204" pitchFamily="18" charset="0"/>
                          </a:rPr>
                          <m:t>14</m:t>
                        </m:r>
                      </m:sup>
                    </m:sSup>
                  </m:oMath>
                </a14:m>
                <a:r>
                  <a:rPr lang="en-US" sz="1800" dirty="0" smtClean="0"/>
                  <a:t>) </a:t>
                </a:r>
                <a:r>
                  <a:rPr lang="en-US" sz="1800" dirty="0"/>
                  <a:t>in air </a:t>
                </a:r>
                <a:r>
                  <a:rPr lang="en-US" sz="1800" dirty="0" smtClean="0"/>
                  <a:t>is</a:t>
                </a:r>
              </a:p>
              <a:p>
                <a:pPr lvl="0" algn="just">
                  <a:buClr>
                    <a:schemeClr val="dk1"/>
                  </a:buClr>
                  <a:buSzPts val="2800"/>
                </a:pPr>
                <a:r>
                  <a:rPr lang="en-US" sz="1800" dirty="0" smtClean="0"/>
                  <a:t>	</a:t>
                </a:r>
                <a:r>
                  <a:rPr lang="el-GR" sz="1800" dirty="0" smtClean="0"/>
                  <a:t>λ </a:t>
                </a:r>
                <a:r>
                  <a:rPr lang="en-US" sz="1800" b="0" u="none" strike="noStrike" cap="none" dirty="0" smtClean="0">
                    <a:solidFill>
                      <a:srgbClr val="000000"/>
                    </a:solidFill>
                    <a:sym typeface="Arial"/>
                  </a:rPr>
                  <a:t>=</a:t>
                </a:r>
                <a14:m>
                  <m:oMath xmlns:m="http://schemas.openxmlformats.org/officeDocument/2006/math">
                    <m:f>
                      <m:fPr>
                        <m:ctrlPr>
                          <a:rPr lang="en-US" sz="1800" b="0" i="1" u="none" strike="noStrike" cap="none" smtClean="0">
                            <a:solidFill>
                              <a:srgbClr val="000000"/>
                            </a:solidFill>
                            <a:latin typeface="Cambria Math" panose="02040503050406030204" pitchFamily="18" charset="0"/>
                            <a:sym typeface="Arial"/>
                          </a:rPr>
                        </m:ctrlPr>
                      </m:fPr>
                      <m:num>
                        <m:r>
                          <a:rPr lang="en-US" sz="1800" b="0" i="1" u="none" strike="noStrike" cap="none" smtClean="0">
                            <a:solidFill>
                              <a:srgbClr val="000000"/>
                            </a:solidFill>
                            <a:latin typeface="Cambria Math" panose="02040503050406030204" pitchFamily="18" charset="0"/>
                            <a:sym typeface="Arial"/>
                          </a:rPr>
                          <m:t>𝑐</m:t>
                        </m:r>
                      </m:num>
                      <m:den>
                        <m:r>
                          <a:rPr lang="en-US" sz="1800" b="0" i="1" u="none" strike="noStrike" cap="none" smtClean="0">
                            <a:solidFill>
                              <a:srgbClr val="000000"/>
                            </a:solidFill>
                            <a:latin typeface="Cambria Math" panose="02040503050406030204" pitchFamily="18" charset="0"/>
                            <a:sym typeface="Arial"/>
                          </a:rPr>
                          <m:t>𝑓</m:t>
                        </m:r>
                      </m:den>
                    </m:f>
                  </m:oMath>
                </a14:m>
                <a:r>
                  <a:rPr lang="en-US" sz="1800" b="0" i="1" u="none" strike="noStrike" cap="none" dirty="0" smtClean="0">
                    <a:solidFill>
                      <a:srgbClr val="000000"/>
                    </a:solidFill>
                    <a:sym typeface="Arial"/>
                  </a:rPr>
                  <a:t> =</a:t>
                </a:r>
                <a14:m>
                  <m:oMath xmlns:m="http://schemas.openxmlformats.org/officeDocument/2006/math">
                    <m:f>
                      <m:fPr>
                        <m:ctrlPr>
                          <a:rPr lang="en-US" sz="1800" i="1" smtClean="0">
                            <a:latin typeface="Cambria Math" panose="02040503050406030204" pitchFamily="18" charset="0"/>
                          </a:rPr>
                        </m:ctrlPr>
                      </m:fPr>
                      <m:num>
                        <m:r>
                          <m:rPr>
                            <m:nor/>
                          </m:rPr>
                          <a:rPr lang="en-US" sz="1800" dirty="0"/>
                          <m:t>3 </m:t>
                        </m:r>
                        <m:r>
                          <m:rPr>
                            <m:nor/>
                          </m:rPr>
                          <a:rPr lang="en-US" sz="1800" dirty="0"/>
                          <m:t>x</m:t>
                        </m:r>
                        <m:r>
                          <m:rPr>
                            <m:nor/>
                          </m:rPr>
                          <a:rPr lang="en-US" sz="1800" dirty="0"/>
                          <m:t> </m:t>
                        </m:r>
                        <m:sSup>
                          <m:sSupPr>
                            <m:ctrlPr>
                              <a:rPr lang="en-US"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8</m:t>
                            </m:r>
                          </m:sup>
                        </m:sSup>
                      </m:num>
                      <m:den>
                        <m:r>
                          <m:rPr>
                            <m:nor/>
                          </m:rPr>
                          <a:rPr lang="en-US" sz="1800" dirty="0"/>
                          <m:t>4 </m:t>
                        </m:r>
                        <m:r>
                          <m:rPr>
                            <m:nor/>
                          </m:rPr>
                          <a:rPr lang="en-US" sz="1800" dirty="0"/>
                          <m:t>x</m:t>
                        </m:r>
                        <m:r>
                          <m:rPr>
                            <m:nor/>
                          </m:rPr>
                          <a:rPr lang="en-US" sz="1800" dirty="0"/>
                          <m:t> </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10</m:t>
                            </m:r>
                          </m:e>
                          <m:sup>
                            <m:r>
                              <a:rPr lang="en-US" sz="1800" i="1" dirty="0">
                                <a:latin typeface="Cambria Math" panose="02040503050406030204" pitchFamily="18" charset="0"/>
                              </a:rPr>
                              <m:t>14</m:t>
                            </m:r>
                          </m:sup>
                        </m:sSup>
                      </m:den>
                    </m:f>
                  </m:oMath>
                </a14:m>
                <a:r>
                  <a:rPr lang="en-US" sz="1800" b="0" i="1" u="none" strike="noStrike" cap="none" dirty="0" smtClean="0">
                    <a:solidFill>
                      <a:srgbClr val="000000"/>
                    </a:solidFill>
                    <a:sym typeface="Arial"/>
                  </a:rPr>
                  <a:t> = 0.75 </a:t>
                </a:r>
                <a:r>
                  <a:rPr lang="en-US" sz="1800" dirty="0" smtClean="0"/>
                  <a:t>x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oMath>
                </a14:m>
                <a:r>
                  <a:rPr lang="en-US" sz="1800" b="0" i="1" u="none" strike="noStrike" cap="none" dirty="0" smtClean="0">
                    <a:solidFill>
                      <a:srgbClr val="000000"/>
                    </a:solidFill>
                    <a:sym typeface="Arial"/>
                  </a:rPr>
                  <a:t> m =0.75 µm</a:t>
                </a:r>
                <a:endParaRPr sz="1800" b="0" i="1" u="none" strike="noStrike" cap="none" dirty="0">
                  <a:solidFill>
                    <a:srgbClr val="000000"/>
                  </a:solidFill>
                  <a:sym typeface="Arial"/>
                </a:endParaRPr>
              </a:p>
            </p:txBody>
          </p:sp>
        </mc:Choice>
        <mc:Fallback xmlns="">
          <p:sp>
            <p:nvSpPr>
              <p:cNvPr id="8" name="Google Shape;254;p13"/>
              <p:cNvSpPr txBox="1">
                <a:spLocks noRot="1" noChangeAspect="1" noMove="1" noResize="1" noEditPoints="1" noAdjustHandles="1" noChangeArrowheads="1" noChangeShapeType="1" noTextEdit="1"/>
              </p:cNvSpPr>
              <p:nvPr/>
            </p:nvSpPr>
            <p:spPr>
              <a:xfrm>
                <a:off x="266307" y="1164995"/>
                <a:ext cx="8566608" cy="5044354"/>
              </a:xfrm>
              <a:prstGeom prst="rect">
                <a:avLst/>
              </a:prstGeom>
              <a:blipFill rotWithShape="0">
                <a:blip r:embed="rId3"/>
                <a:stretch>
                  <a:fillRect l="-1281" t="-2536" r="-71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27964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86413" y="184608"/>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76986" y="994528"/>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210532" y="290660"/>
            <a:ext cx="40798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Wavelength and period</a:t>
            </a:r>
            <a:endParaRPr sz="1400" b="0" i="0" u="none" strike="noStrike" cap="none" dirty="0">
              <a:solidFill>
                <a:srgbClr val="000000"/>
              </a:solidFill>
              <a:latin typeface="Arial"/>
              <a:ea typeface="Arial"/>
              <a:cs typeface="Arial"/>
              <a:sym typeface="Arial"/>
            </a:endParaRPr>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48" name="Google Shape;348;p19"/>
          <p:cNvPicPr preferRelativeResize="0"/>
          <p:nvPr/>
        </p:nvPicPr>
        <p:blipFill rotWithShape="1">
          <a:blip r:embed="rId3">
            <a:alphaModFix/>
          </a:blip>
          <a:srcRect/>
          <a:stretch/>
        </p:blipFill>
        <p:spPr>
          <a:xfrm>
            <a:off x="457200" y="2778125"/>
            <a:ext cx="8034337" cy="20050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cxnSp>
        <p:nvCxnSpPr>
          <p:cNvPr id="361" name="Google Shape;361;p21"/>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62" name="Google Shape;362;p21"/>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63" name="Google Shape;363;p21"/>
          <p:cNvSpPr txBox="1"/>
          <p:nvPr/>
        </p:nvSpPr>
        <p:spPr>
          <a:xfrm>
            <a:off x="304800" y="457200"/>
            <a:ext cx="854043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u="none" strike="noStrike" cap="none" dirty="0" smtClean="0">
                <a:solidFill>
                  <a:schemeClr val="folHlink"/>
                </a:solidFill>
                <a:latin typeface="Times New Roman"/>
                <a:ea typeface="Times New Roman"/>
                <a:cs typeface="Times New Roman"/>
                <a:sym typeface="Times New Roman"/>
              </a:rPr>
              <a:t>  </a:t>
            </a:r>
            <a:r>
              <a:rPr lang="en-US" sz="2400" b="1" u="none" strike="noStrike" cap="none" dirty="0">
                <a:solidFill>
                  <a:schemeClr val="dk1"/>
                </a:solidFill>
                <a:latin typeface="Times New Roman"/>
                <a:ea typeface="Times New Roman"/>
                <a:cs typeface="Times New Roman"/>
                <a:sym typeface="Times New Roman"/>
              </a:rPr>
              <a:t>The time-domain and frequency-domain plots of a sine wave</a:t>
            </a:r>
            <a:endParaRPr sz="2400" b="0" u="none" strike="noStrike" cap="none" dirty="0">
              <a:solidFill>
                <a:srgbClr val="000000"/>
              </a:solidFill>
              <a:sym typeface="Arial"/>
            </a:endParaRPr>
          </a:p>
        </p:txBody>
      </p:sp>
      <p:cxnSp>
        <p:nvCxnSpPr>
          <p:cNvPr id="364" name="Google Shape;364;p21"/>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380;p22"/>
          <p:cNvSpPr txBox="1"/>
          <p:nvPr/>
        </p:nvSpPr>
        <p:spPr>
          <a:xfrm>
            <a:off x="228600" y="1447800"/>
            <a:ext cx="8534400" cy="3631723"/>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2800"/>
              <a:buFont typeface="Arial" panose="020B0604020202020204" pitchFamily="34" charset="0"/>
              <a:buChar char="•"/>
            </a:pPr>
            <a:r>
              <a:rPr lang="en-US" sz="1600" dirty="0"/>
              <a:t>The </a:t>
            </a:r>
            <a:r>
              <a:rPr lang="en-US" sz="1600" dirty="0">
                <a:solidFill>
                  <a:srgbClr val="C00000"/>
                </a:solidFill>
              </a:rPr>
              <a:t>time-domain plot </a:t>
            </a:r>
            <a:r>
              <a:rPr lang="en-US" sz="1600" dirty="0"/>
              <a:t>shows changes in signal amplitude with respect to time (it is an amplitude-versus-time plot). Phase is not explicitly shown on a time-domain plot. </a:t>
            </a:r>
            <a:endParaRPr lang="en-US" sz="1600" dirty="0" smtClean="0"/>
          </a:p>
          <a:p>
            <a:pPr marL="285750" lvl="0" indent="-285750" algn="just">
              <a:buClr>
                <a:schemeClr val="dk1"/>
              </a:buClr>
              <a:buSzPts val="2800"/>
              <a:buFont typeface="Arial" panose="020B0604020202020204" pitchFamily="34" charset="0"/>
              <a:buChar char="•"/>
            </a:pPr>
            <a:endParaRPr lang="en-US" sz="1600" b="0" i="0" u="none" strike="noStrike" cap="none" dirty="0">
              <a:solidFill>
                <a:srgbClr val="000000"/>
              </a:solidFill>
              <a:sym typeface="Arial"/>
            </a:endParaRPr>
          </a:p>
          <a:p>
            <a:pPr marL="285750" lvl="0" indent="-285750" algn="just">
              <a:buClr>
                <a:schemeClr val="dk1"/>
              </a:buClr>
              <a:buSzPts val="2800"/>
              <a:buFont typeface="Arial" panose="020B0604020202020204" pitchFamily="34" charset="0"/>
              <a:buChar char="•"/>
            </a:pPr>
            <a:r>
              <a:rPr lang="en-US" sz="1600" dirty="0" smtClean="0"/>
              <a:t>The </a:t>
            </a:r>
            <a:r>
              <a:rPr lang="en-US" sz="1600" dirty="0">
                <a:solidFill>
                  <a:srgbClr val="C00000"/>
                </a:solidFill>
              </a:rPr>
              <a:t>frequency-domain </a:t>
            </a:r>
            <a:r>
              <a:rPr lang="en-US" sz="1600" dirty="0" smtClean="0">
                <a:solidFill>
                  <a:srgbClr val="C00000"/>
                </a:solidFill>
              </a:rPr>
              <a:t>plot </a:t>
            </a:r>
            <a:r>
              <a:rPr lang="en-US" sz="1600" dirty="0"/>
              <a:t>show the relationship between amplitude and </a:t>
            </a:r>
            <a:r>
              <a:rPr lang="en-US" sz="1600" dirty="0" smtClean="0"/>
              <a:t>frequency. </a:t>
            </a:r>
            <a:r>
              <a:rPr lang="en-US" sz="1600" dirty="0"/>
              <a:t>A frequency-domain plot is concerned with only the peak value and the frequency. Changes of amplitude during one period are not </a:t>
            </a:r>
            <a:r>
              <a:rPr lang="en-US" sz="1600" dirty="0" smtClean="0"/>
              <a:t>shown.</a:t>
            </a:r>
          </a:p>
          <a:p>
            <a:pPr marL="285750" lvl="0" indent="-285750" algn="just">
              <a:buClr>
                <a:schemeClr val="dk1"/>
              </a:buClr>
              <a:buSzPts val="2800"/>
              <a:buFont typeface="Arial" panose="020B0604020202020204" pitchFamily="34" charset="0"/>
              <a:buChar char="•"/>
            </a:pPr>
            <a:r>
              <a:rPr lang="en-US" sz="1600" dirty="0"/>
              <a:t>The </a:t>
            </a:r>
            <a:r>
              <a:rPr lang="en-US" sz="1600" dirty="0">
                <a:solidFill>
                  <a:srgbClr val="C00000"/>
                </a:solidFill>
              </a:rPr>
              <a:t>advantage</a:t>
            </a:r>
            <a:r>
              <a:rPr lang="en-US" sz="1600" dirty="0"/>
              <a:t> of the </a:t>
            </a:r>
            <a:r>
              <a:rPr lang="en-US" sz="1600" dirty="0">
                <a:solidFill>
                  <a:srgbClr val="C00000"/>
                </a:solidFill>
              </a:rPr>
              <a:t>frequency domain </a:t>
            </a:r>
            <a:r>
              <a:rPr lang="en-US" sz="1600" dirty="0"/>
              <a:t>is that we can immediately see the values of the frequency and peak amplitude. The </a:t>
            </a:r>
            <a:r>
              <a:rPr lang="en-US" sz="1600" dirty="0">
                <a:solidFill>
                  <a:srgbClr val="C00000"/>
                </a:solidFill>
              </a:rPr>
              <a:t>position</a:t>
            </a:r>
            <a:r>
              <a:rPr lang="en-US" sz="1600" dirty="0"/>
              <a:t> of the spike shows the </a:t>
            </a:r>
            <a:r>
              <a:rPr lang="en-US" sz="1600" dirty="0">
                <a:solidFill>
                  <a:srgbClr val="C00000"/>
                </a:solidFill>
              </a:rPr>
              <a:t>frequency</a:t>
            </a:r>
            <a:r>
              <a:rPr lang="en-US" sz="1600" dirty="0"/>
              <a:t>; its </a:t>
            </a:r>
            <a:r>
              <a:rPr lang="en-US" sz="1600" dirty="0">
                <a:solidFill>
                  <a:srgbClr val="C00000"/>
                </a:solidFill>
              </a:rPr>
              <a:t>height</a:t>
            </a:r>
            <a:r>
              <a:rPr lang="en-US" sz="1600" dirty="0"/>
              <a:t> shows the </a:t>
            </a:r>
            <a:r>
              <a:rPr lang="en-US" sz="1600" dirty="0">
                <a:solidFill>
                  <a:srgbClr val="C00000"/>
                </a:solidFill>
              </a:rPr>
              <a:t>peak amplitude</a:t>
            </a:r>
            <a:r>
              <a:rPr lang="en-US" sz="1600" dirty="0" smtClean="0">
                <a:solidFill>
                  <a:srgbClr val="C00000"/>
                </a:solidFill>
              </a:rPr>
              <a:t>.</a:t>
            </a:r>
          </a:p>
          <a:p>
            <a:pPr marL="285750" lvl="0" indent="-285750" algn="just">
              <a:buClr>
                <a:schemeClr val="dk1"/>
              </a:buClr>
              <a:buSzPts val="2800"/>
              <a:buFont typeface="Arial" panose="020B0604020202020204" pitchFamily="34" charset="0"/>
              <a:buChar char="•"/>
            </a:pPr>
            <a:endParaRPr lang="en-US" sz="1400" b="0" i="0" u="none" strike="noStrike" cap="none" dirty="0">
              <a:solidFill>
                <a:srgbClr val="000000"/>
              </a:solidFill>
              <a:latin typeface="Arial"/>
              <a:ea typeface="Arial"/>
              <a:cs typeface="Arial"/>
              <a:sym typeface="Arial"/>
            </a:endParaRPr>
          </a:p>
          <a:p>
            <a:pPr marL="342900" lvl="0" indent="-342900" algn="just">
              <a:buClr>
                <a:schemeClr val="dk1"/>
              </a:buClr>
              <a:buSzPts val="2800"/>
              <a:buFont typeface="Arial" panose="020B0604020202020204" pitchFamily="34" charset="0"/>
              <a:buChar char="•"/>
            </a:pPr>
            <a:r>
              <a:rPr lang="en-US" sz="2400" b="1" i="1" dirty="0">
                <a:solidFill>
                  <a:srgbClr val="C00000"/>
                </a:solidFill>
              </a:rPr>
              <a:t>A complete sine wave in the time domain can be represented by one single spike in the frequency domain.</a:t>
            </a:r>
            <a:endParaRPr sz="2400" b="1" i="1" u="none" strike="noStrike" cap="none" dirty="0">
              <a:solidFill>
                <a:srgbClr val="C00000"/>
              </a:solidFill>
              <a:sym typeface="Arial"/>
            </a:endParaRPr>
          </a:p>
        </p:txBody>
      </p:sp>
    </p:spTree>
    <p:extLst>
      <p:ext uri="{BB962C8B-B14F-4D97-AF65-F5344CB8AC3E}">
        <p14:creationId xmlns:p14="http://schemas.microsoft.com/office/powerpoint/2010/main" val="750693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cxnSp>
        <p:nvCxnSpPr>
          <p:cNvPr id="361" name="Google Shape;361;p21"/>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62" name="Google Shape;362;p21"/>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63" name="Google Shape;363;p21"/>
          <p:cNvSpPr txBox="1"/>
          <p:nvPr/>
        </p:nvSpPr>
        <p:spPr>
          <a:xfrm>
            <a:off x="304800" y="457200"/>
            <a:ext cx="79819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The time-domain and frequency-domain plots of a sine wave</a:t>
            </a:r>
            <a:endParaRPr sz="1400" b="0" i="0" u="none" strike="noStrike" cap="none" dirty="0">
              <a:solidFill>
                <a:srgbClr val="000000"/>
              </a:solidFill>
              <a:latin typeface="Arial"/>
              <a:ea typeface="Arial"/>
              <a:cs typeface="Arial"/>
              <a:sym typeface="Arial"/>
            </a:endParaRPr>
          </a:p>
        </p:txBody>
      </p:sp>
      <p:cxnSp>
        <p:nvCxnSpPr>
          <p:cNvPr id="364" name="Google Shape;364;p21"/>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65" name="Google Shape;365;p21"/>
          <p:cNvPicPr preferRelativeResize="0"/>
          <p:nvPr/>
        </p:nvPicPr>
        <p:blipFill rotWithShape="1">
          <a:blip r:embed="rId3">
            <a:alphaModFix/>
          </a:blip>
          <a:srcRect/>
          <a:stretch/>
        </p:blipFill>
        <p:spPr>
          <a:xfrm>
            <a:off x="968375" y="1447800"/>
            <a:ext cx="7056437" cy="4619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
        <p:nvSpPr>
          <p:cNvPr id="397" name="Google Shape;397;p2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98" name="Google Shape;398;p2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99" name="Google Shape;399;p2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0" name="Google Shape;400;p2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1" name="Google Shape;401;p2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2" name="Google Shape;402;p2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3" name="Google Shape;403;p2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404" name="Google Shape;404;p24"/>
          <p:cNvCxnSpPr/>
          <p:nvPr/>
        </p:nvCxnSpPr>
        <p:spPr>
          <a:xfrm>
            <a:off x="457200" y="29718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405" name="Google Shape;405;p24"/>
          <p:cNvCxnSpPr/>
          <p:nvPr/>
        </p:nvCxnSpPr>
        <p:spPr>
          <a:xfrm>
            <a:off x="458787" y="51816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406" name="Google Shape;406;p24"/>
          <p:cNvSpPr txBox="1"/>
          <p:nvPr/>
        </p:nvSpPr>
        <p:spPr>
          <a:xfrm>
            <a:off x="495300" y="3063875"/>
            <a:ext cx="8077200" cy="2062063"/>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A single-frequency sine wave is not useful in data communications;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we need to send a </a:t>
            </a:r>
            <a:r>
              <a:rPr lang="en-US" sz="3200" b="1" i="0" u="none" strike="noStrike" cap="none" dirty="0">
                <a:solidFill>
                  <a:srgbClr val="C00000"/>
                </a:solidFill>
                <a:latin typeface="Arial"/>
                <a:ea typeface="Arial"/>
                <a:cs typeface="Arial"/>
                <a:sym typeface="Arial"/>
              </a:rPr>
              <a:t>composite </a:t>
            </a:r>
            <a:r>
              <a:rPr lang="en-US" sz="3200" b="1" i="0" u="none" strike="noStrike" cap="none" dirty="0">
                <a:solidFill>
                  <a:schemeClr val="dk1"/>
                </a:solidFill>
                <a:latin typeface="Arial"/>
                <a:ea typeface="Arial"/>
                <a:cs typeface="Arial"/>
                <a:sym typeface="Arial"/>
              </a:rPr>
              <a:t>signal, a signal made of many simple sine waves.</a:t>
            </a:r>
            <a:endParaRPr sz="1400" b="0" i="0" u="none" strike="noStrike" cap="none" dirty="0">
              <a:solidFill>
                <a:srgbClr val="000000"/>
              </a:solidFill>
              <a:latin typeface="Arial"/>
              <a:ea typeface="Arial"/>
              <a:cs typeface="Arial"/>
              <a:sym typeface="Arial"/>
            </a:endParaRPr>
          </a:p>
        </p:txBody>
      </p:sp>
      <p:grpSp>
        <p:nvGrpSpPr>
          <p:cNvPr id="407" name="Google Shape;407;p24"/>
          <p:cNvGrpSpPr/>
          <p:nvPr/>
        </p:nvGrpSpPr>
        <p:grpSpPr>
          <a:xfrm>
            <a:off x="457200" y="2362200"/>
            <a:ext cx="1143000" cy="566737"/>
            <a:chOff x="1200" y="1248"/>
            <a:chExt cx="720" cy="357"/>
          </a:xfrm>
        </p:grpSpPr>
        <p:pic>
          <p:nvPicPr>
            <p:cNvPr id="408" name="Google Shape;408;p2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409" name="Google Shape;409;p24"/>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
        <p:nvSpPr>
          <p:cNvPr id="16" name="Google Shape;346;p19"/>
          <p:cNvSpPr txBox="1"/>
          <p:nvPr/>
        </p:nvSpPr>
        <p:spPr>
          <a:xfrm>
            <a:off x="893649" y="0"/>
            <a:ext cx="4079875" cy="523180"/>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2800" b="1" dirty="0" smtClean="0"/>
              <a:t>Composite Signals</a:t>
            </a:r>
            <a:endParaRPr lang="en-US" sz="2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
        <p:nvSpPr>
          <p:cNvPr id="371" name="Google Shape;371;p2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2" name="Google Shape;372;p2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373" name="Google Shape;373;p22"/>
          <p:cNvGrpSpPr/>
          <p:nvPr/>
        </p:nvGrpSpPr>
        <p:grpSpPr>
          <a:xfrm>
            <a:off x="490537" y="773112"/>
            <a:ext cx="738187" cy="474662"/>
            <a:chOff x="309" y="487"/>
            <a:chExt cx="465" cy="299"/>
          </a:xfrm>
        </p:grpSpPr>
        <p:sp>
          <p:nvSpPr>
            <p:cNvPr id="374" name="Google Shape;374;p2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5" name="Google Shape;375;p2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376" name="Google Shape;376;p2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7" name="Google Shape;377;p2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8" name="Google Shape;378;p2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9" name="Google Shape;379;p2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80" name="Google Shape;380;p22"/>
          <p:cNvSpPr txBox="1"/>
          <p:nvPr/>
        </p:nvSpPr>
        <p:spPr>
          <a:xfrm>
            <a:off x="228600" y="1447800"/>
            <a:ext cx="85344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r>
              <a:rPr lang="en-US" sz="2800" b="1" i="1" u="none" strike="noStrike" cap="none" dirty="0">
                <a:solidFill>
                  <a:schemeClr val="dk1"/>
                </a:solidFill>
                <a:latin typeface="Arial"/>
                <a:ea typeface="Arial"/>
                <a:cs typeface="Arial"/>
                <a:sym typeface="Arial"/>
              </a:rPr>
              <a:t>The frequency domain is more compact and useful when we are dealing with more than one sine wave. For example, Figure </a:t>
            </a:r>
            <a:r>
              <a:rPr lang="en-US" sz="2800" b="1" i="1" dirty="0" smtClean="0">
                <a:solidFill>
                  <a:schemeClr val="dk1"/>
                </a:solidFill>
              </a:rPr>
              <a:t>of next slide </a:t>
            </a:r>
            <a:r>
              <a:rPr lang="en-US" sz="2800" b="1" i="1" u="none" strike="noStrike" cap="none" dirty="0" smtClean="0">
                <a:solidFill>
                  <a:schemeClr val="dk1"/>
                </a:solidFill>
                <a:latin typeface="Arial"/>
                <a:ea typeface="Arial"/>
                <a:cs typeface="Arial"/>
                <a:sym typeface="Arial"/>
              </a:rPr>
              <a:t>shows </a:t>
            </a:r>
            <a:r>
              <a:rPr lang="en-US" sz="2800" b="1" i="1" u="none" strike="noStrike" cap="none" dirty="0">
                <a:solidFill>
                  <a:schemeClr val="dk1"/>
                </a:solidFill>
                <a:latin typeface="Arial"/>
                <a:ea typeface="Arial"/>
                <a:cs typeface="Arial"/>
                <a:sym typeface="Arial"/>
              </a:rPr>
              <a:t>three sine waves, each with different amplitude and frequency. All can be represented by three spikes in the frequency domain.</a:t>
            </a:r>
            <a:endParaRPr sz="1400" b="0" i="0" u="none" strike="noStrike" cap="none" dirty="0">
              <a:solidFill>
                <a:srgbClr val="000000"/>
              </a:solidFill>
              <a:latin typeface="Arial"/>
              <a:ea typeface="Arial"/>
              <a:cs typeface="Arial"/>
              <a:sym typeface="Arial"/>
            </a:endParaRPr>
          </a:p>
        </p:txBody>
      </p:sp>
      <p:sp>
        <p:nvSpPr>
          <p:cNvPr id="381" name="Google Shape;381;p22"/>
          <p:cNvSpPr txBox="1"/>
          <p:nvPr/>
        </p:nvSpPr>
        <p:spPr>
          <a:xfrm>
            <a:off x="1143000" y="182562"/>
            <a:ext cx="22844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110" name="Google Shape;110;p3"/>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11" name="Google Shape;111;p3"/>
          <p:cNvSpPr txBox="1"/>
          <p:nvPr/>
        </p:nvSpPr>
        <p:spPr>
          <a:xfrm>
            <a:off x="228600" y="76200"/>
            <a:ext cx="5662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dirty="0">
                <a:solidFill>
                  <a:schemeClr val="dk1"/>
                </a:solidFill>
                <a:latin typeface="Times"/>
                <a:ea typeface="Times"/>
                <a:cs typeface="Times"/>
                <a:sym typeface="Times"/>
              </a:rPr>
              <a:t>3-1   ANALOG AND DIGITAL</a:t>
            </a:r>
            <a:endParaRPr sz="1400" b="0" i="0" u="none" strike="noStrike" cap="none" dirty="0">
              <a:solidFill>
                <a:srgbClr val="000000"/>
              </a:solidFill>
              <a:latin typeface="Arial"/>
              <a:ea typeface="Arial"/>
              <a:cs typeface="Arial"/>
              <a:sym typeface="Arial"/>
            </a:endParaRPr>
          </a:p>
        </p:txBody>
      </p:sp>
      <p:sp>
        <p:nvSpPr>
          <p:cNvPr id="112" name="Google Shape;112;p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13" name="Google Shape;113;p3"/>
          <p:cNvSpPr txBox="1"/>
          <p:nvPr/>
        </p:nvSpPr>
        <p:spPr>
          <a:xfrm>
            <a:off x="76200" y="990600"/>
            <a:ext cx="8915400" cy="180022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Data can be </a:t>
            </a:r>
            <a:r>
              <a:rPr lang="en-US" sz="2800" b="1" i="1" u="none" strike="noStrike" cap="none">
                <a:solidFill>
                  <a:schemeClr val="hlink"/>
                </a:solidFill>
                <a:latin typeface="Times New Roman"/>
                <a:ea typeface="Times New Roman"/>
                <a:cs typeface="Times New Roman"/>
                <a:sym typeface="Times New Roman"/>
              </a:rPr>
              <a:t>analog</a:t>
            </a:r>
            <a:r>
              <a:rPr lang="en-US" sz="2800" b="1" i="1" u="none" strike="noStrike" cap="none">
                <a:solidFill>
                  <a:schemeClr val="dk1"/>
                </a:solidFill>
                <a:latin typeface="Times New Roman"/>
                <a:ea typeface="Times New Roman"/>
                <a:cs typeface="Times New Roman"/>
                <a:sym typeface="Times New Roman"/>
              </a:rPr>
              <a:t> or </a:t>
            </a:r>
            <a:r>
              <a:rPr lang="en-US" sz="2800" b="1" i="1" u="none" strike="noStrike" cap="none">
                <a:solidFill>
                  <a:schemeClr val="hlink"/>
                </a:solidFill>
                <a:latin typeface="Times New Roman"/>
                <a:ea typeface="Times New Roman"/>
                <a:cs typeface="Times New Roman"/>
                <a:sym typeface="Times New Roman"/>
              </a:rPr>
              <a:t>digital</a:t>
            </a:r>
            <a:r>
              <a:rPr lang="en-US" sz="2800" b="1" i="1" u="none" strike="noStrike" cap="none">
                <a:solidFill>
                  <a:schemeClr val="dk1"/>
                </a:solidFill>
                <a:latin typeface="Times New Roman"/>
                <a:ea typeface="Times New Roman"/>
                <a:cs typeface="Times New Roman"/>
                <a:sym typeface="Times New Roman"/>
              </a:rPr>
              <a:t>. The term </a:t>
            </a:r>
            <a:r>
              <a:rPr lang="en-US" sz="2800" b="1" i="1" u="none" strike="noStrike" cap="none">
                <a:solidFill>
                  <a:schemeClr val="hlink"/>
                </a:solidFill>
                <a:latin typeface="Times New Roman"/>
                <a:ea typeface="Times New Roman"/>
                <a:cs typeface="Times New Roman"/>
                <a:sym typeface="Times New Roman"/>
              </a:rPr>
              <a:t>analog data</a:t>
            </a:r>
            <a:r>
              <a:rPr lang="en-US" sz="2800" b="1" i="1" u="none" strike="noStrike" cap="none">
                <a:solidFill>
                  <a:schemeClr val="dk1"/>
                </a:solidFill>
                <a:latin typeface="Times New Roman"/>
                <a:ea typeface="Times New Roman"/>
                <a:cs typeface="Times New Roman"/>
                <a:sym typeface="Times New Roman"/>
              </a:rPr>
              <a:t> refers to information that is continuous; </a:t>
            </a:r>
            <a:r>
              <a:rPr lang="en-US" sz="2800" b="1" i="1" u="none" strike="noStrike" cap="none">
                <a:solidFill>
                  <a:schemeClr val="hlink"/>
                </a:solidFill>
                <a:latin typeface="Times New Roman"/>
                <a:ea typeface="Times New Roman"/>
                <a:cs typeface="Times New Roman"/>
                <a:sym typeface="Times New Roman"/>
              </a:rPr>
              <a:t>digital data</a:t>
            </a:r>
            <a:r>
              <a:rPr lang="en-US" sz="2800" b="1" i="1" u="none" strike="noStrike" cap="none">
                <a:solidFill>
                  <a:schemeClr val="dk1"/>
                </a:solidFill>
                <a:latin typeface="Times New Roman"/>
                <a:ea typeface="Times New Roman"/>
                <a:cs typeface="Times New Roman"/>
                <a:sym typeface="Times New Roman"/>
              </a:rPr>
              <a:t> refers to information that has discrete states. Analog data take on continuous values. Digital data take on discrete values.</a:t>
            </a:r>
            <a:endParaRPr sz="1400" b="0" i="0" u="none" strike="noStrike" cap="none">
              <a:solidFill>
                <a:srgbClr val="000000"/>
              </a:solidFill>
              <a:latin typeface="Arial"/>
              <a:ea typeface="Arial"/>
              <a:cs typeface="Arial"/>
              <a:sym typeface="Arial"/>
            </a:endParaRPr>
          </a:p>
        </p:txBody>
      </p:sp>
      <p:sp>
        <p:nvSpPr>
          <p:cNvPr id="114" name="Google Shape;114;p3"/>
          <p:cNvSpPr txBox="1"/>
          <p:nvPr/>
        </p:nvSpPr>
        <p:spPr>
          <a:xfrm>
            <a:off x="152400" y="4679950"/>
            <a:ext cx="67056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Analog and Digital Data</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Analog and Digital Signals</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Periodic and Nonperiodic Signals</a:t>
            </a:r>
            <a:endParaRPr sz="1400" b="0" i="0" u="none" strike="noStrike" cap="none">
              <a:solidFill>
                <a:srgbClr val="000000"/>
              </a:solidFill>
              <a:latin typeface="Arial"/>
              <a:ea typeface="Arial"/>
              <a:cs typeface="Arial"/>
              <a:sym typeface="Arial"/>
            </a:endParaRPr>
          </a:p>
        </p:txBody>
      </p:sp>
      <p:sp>
        <p:nvSpPr>
          <p:cNvPr id="115" name="Google Shape;115;p3"/>
          <p:cNvSpPr txBox="1"/>
          <p:nvPr/>
        </p:nvSpPr>
        <p:spPr>
          <a:xfrm>
            <a:off x="165100" y="42037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cxnSp>
        <p:nvCxnSpPr>
          <p:cNvPr id="387" name="Google Shape;387;p23"/>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88" name="Google Shape;388;p23"/>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89" name="Google Shape;389;p23"/>
          <p:cNvSpPr txBox="1"/>
          <p:nvPr/>
        </p:nvSpPr>
        <p:spPr>
          <a:xfrm>
            <a:off x="304800" y="381000"/>
            <a:ext cx="78914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The time domain and frequency domain of three sine waves</a:t>
            </a:r>
            <a:endParaRPr sz="1400" b="0" i="0" u="none" strike="noStrike" cap="none" dirty="0">
              <a:solidFill>
                <a:srgbClr val="000000"/>
              </a:solidFill>
              <a:latin typeface="Arial"/>
              <a:ea typeface="Arial"/>
              <a:cs typeface="Arial"/>
              <a:sym typeface="Arial"/>
            </a:endParaRPr>
          </a:p>
        </p:txBody>
      </p:sp>
      <p:cxnSp>
        <p:nvCxnSpPr>
          <p:cNvPr id="390" name="Google Shape;390;p23"/>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91" name="Google Shape;391;p23"/>
          <p:cNvPicPr preferRelativeResize="0"/>
          <p:nvPr/>
        </p:nvPicPr>
        <p:blipFill rotWithShape="1">
          <a:blip r:embed="rId3">
            <a:alphaModFix/>
          </a:blip>
          <a:srcRect/>
          <a:stretch/>
        </p:blipFill>
        <p:spPr>
          <a:xfrm>
            <a:off x="228600" y="1981200"/>
            <a:ext cx="8583612" cy="31543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05266" y="222316"/>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42973" y="1032235"/>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14227" y="375501"/>
            <a:ext cx="4079875"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t>Composite Signals</a:t>
            </a:r>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254;p13"/>
          <p:cNvSpPr txBox="1"/>
          <p:nvPr/>
        </p:nvSpPr>
        <p:spPr>
          <a:xfrm>
            <a:off x="228600" y="1447800"/>
            <a:ext cx="8613742" cy="2954615"/>
          </a:xfrm>
          <a:prstGeom prst="rect">
            <a:avLst/>
          </a:prstGeom>
          <a:noFill/>
          <a:ln>
            <a:noFill/>
          </a:ln>
        </p:spPr>
        <p:txBody>
          <a:bodyPr spcFirstLastPara="1" wrap="square" lIns="91425" tIns="45700" rIns="91425" bIns="45700" anchor="t" anchorCtr="0">
            <a:spAutoFit/>
          </a:bodyPr>
          <a:lstStyle/>
          <a:p>
            <a:pPr marL="342900" lvl="0" indent="-342900" algn="just">
              <a:buClr>
                <a:schemeClr val="dk1"/>
              </a:buClr>
              <a:buSzPts val="2800"/>
              <a:buFont typeface="Arial" panose="020B0604020202020204" pitchFamily="34" charset="0"/>
              <a:buChar char="•"/>
            </a:pPr>
            <a:r>
              <a:rPr lang="en-US" sz="2400" dirty="0" smtClean="0"/>
              <a:t> </a:t>
            </a:r>
            <a:r>
              <a:rPr lang="en-US" sz="2000" dirty="0" smtClean="0"/>
              <a:t>Any </a:t>
            </a:r>
            <a:r>
              <a:rPr lang="en-US" sz="2000" dirty="0"/>
              <a:t>composite signal is a </a:t>
            </a:r>
            <a:r>
              <a:rPr lang="en-US" sz="2000" dirty="0">
                <a:solidFill>
                  <a:srgbClr val="C00000"/>
                </a:solidFill>
              </a:rPr>
              <a:t>combination of simple sine waves </a:t>
            </a:r>
            <a:r>
              <a:rPr lang="en-US" sz="2000" dirty="0"/>
              <a:t>with different frequencies, amplitudes, and </a:t>
            </a:r>
            <a:r>
              <a:rPr lang="en-US" sz="2000" dirty="0" smtClean="0"/>
              <a:t>phases.</a:t>
            </a:r>
          </a:p>
          <a:p>
            <a:pPr marL="342900" lvl="0" indent="-342900" algn="just">
              <a:buClr>
                <a:schemeClr val="dk1"/>
              </a:buClr>
              <a:buSzPts val="2800"/>
              <a:buFont typeface="Arial" panose="020B0604020202020204" pitchFamily="34" charset="0"/>
              <a:buChar char="•"/>
            </a:pPr>
            <a:r>
              <a:rPr lang="en-US" sz="2000" dirty="0"/>
              <a:t>A composite signal can be </a:t>
            </a:r>
            <a:r>
              <a:rPr lang="en-US" sz="2000" dirty="0">
                <a:solidFill>
                  <a:srgbClr val="C00000"/>
                </a:solidFill>
              </a:rPr>
              <a:t>periodic</a:t>
            </a:r>
            <a:r>
              <a:rPr lang="en-US" sz="2000" dirty="0"/>
              <a:t> or </a:t>
            </a:r>
            <a:r>
              <a:rPr lang="en-US" sz="2000" dirty="0" smtClean="0">
                <a:solidFill>
                  <a:srgbClr val="C00000"/>
                </a:solidFill>
              </a:rPr>
              <a:t>non-periodic</a:t>
            </a:r>
            <a:r>
              <a:rPr lang="en-US" sz="2000" dirty="0">
                <a:solidFill>
                  <a:srgbClr val="C00000"/>
                </a:solidFill>
              </a:rPr>
              <a:t>.</a:t>
            </a:r>
            <a:r>
              <a:rPr lang="en-US" sz="2000" dirty="0"/>
              <a:t> </a:t>
            </a:r>
            <a:endParaRPr lang="en-US" sz="2000" dirty="0" smtClean="0"/>
          </a:p>
          <a:p>
            <a:pPr marL="342900" lvl="0" indent="-342900" algn="just">
              <a:buClr>
                <a:schemeClr val="dk1"/>
              </a:buClr>
              <a:buSzPts val="2800"/>
              <a:buFont typeface="Arial" panose="020B0604020202020204" pitchFamily="34" charset="0"/>
              <a:buChar char="•"/>
            </a:pPr>
            <a:endParaRPr lang="en-US" sz="2000" dirty="0" smtClean="0"/>
          </a:p>
          <a:p>
            <a:pPr marL="342900" lvl="0" indent="-342900" algn="just">
              <a:buClr>
                <a:schemeClr val="dk1"/>
              </a:buClr>
              <a:buSzPts val="2800"/>
              <a:buFont typeface="Arial" panose="020B0604020202020204" pitchFamily="34" charset="0"/>
              <a:buChar char="•"/>
            </a:pPr>
            <a:r>
              <a:rPr lang="en-US" sz="2000" i="1" dirty="0"/>
              <a:t>If the composite signal is </a:t>
            </a:r>
            <a:r>
              <a:rPr lang="en-US" sz="2000" i="1" dirty="0">
                <a:solidFill>
                  <a:srgbClr val="00B050"/>
                </a:solidFill>
              </a:rPr>
              <a:t>periodic</a:t>
            </a:r>
            <a:r>
              <a:rPr lang="en-US" sz="2000" i="1" dirty="0"/>
              <a:t>, the decomposition gives a series of signals with </a:t>
            </a:r>
            <a:r>
              <a:rPr lang="en-US" sz="2000" i="1" dirty="0">
                <a:solidFill>
                  <a:srgbClr val="00B050"/>
                </a:solidFill>
              </a:rPr>
              <a:t>discrete frequencies</a:t>
            </a:r>
            <a:r>
              <a:rPr lang="en-US" sz="2000" i="1" dirty="0"/>
              <a:t>; </a:t>
            </a:r>
            <a:endParaRPr lang="en-US" sz="2000" i="1" dirty="0" smtClean="0"/>
          </a:p>
          <a:p>
            <a:pPr marL="342900" lvl="0" indent="-342900" algn="just">
              <a:buClr>
                <a:schemeClr val="dk1"/>
              </a:buClr>
              <a:buSzPts val="2800"/>
              <a:buFont typeface="Arial" panose="020B0604020202020204" pitchFamily="34" charset="0"/>
              <a:buChar char="•"/>
            </a:pPr>
            <a:r>
              <a:rPr lang="en-US" sz="2000" i="1" dirty="0" smtClean="0"/>
              <a:t>If the </a:t>
            </a:r>
            <a:r>
              <a:rPr lang="en-US" sz="2000" i="1" dirty="0"/>
              <a:t>composite signal is </a:t>
            </a:r>
            <a:r>
              <a:rPr lang="en-US" sz="2000" i="1" dirty="0" smtClean="0">
                <a:solidFill>
                  <a:srgbClr val="00B050"/>
                </a:solidFill>
              </a:rPr>
              <a:t>non-periodic</a:t>
            </a:r>
            <a:r>
              <a:rPr lang="en-US" sz="2000" i="1" dirty="0"/>
              <a:t>, the decomposition gives a combination of sine waves with </a:t>
            </a:r>
            <a:r>
              <a:rPr lang="en-US" sz="2000" i="1" dirty="0">
                <a:solidFill>
                  <a:srgbClr val="00B050"/>
                </a:solidFill>
              </a:rPr>
              <a:t>continuous frequencies</a:t>
            </a:r>
            <a:r>
              <a:rPr lang="en-US" sz="2000" i="1" dirty="0"/>
              <a:t>. </a:t>
            </a:r>
          </a:p>
          <a:p>
            <a:pPr lvl="0" algn="just">
              <a:buClr>
                <a:schemeClr val="dk1"/>
              </a:buClr>
              <a:buSzPts val="2800"/>
            </a:pPr>
            <a:endParaRPr sz="2200" b="0" i="1" u="none" strike="noStrike" cap="none" dirty="0">
              <a:solidFill>
                <a:srgbClr val="000000"/>
              </a:solidFill>
              <a:sym typeface="Arial"/>
            </a:endParaRPr>
          </a:p>
        </p:txBody>
      </p:sp>
    </p:spTree>
    <p:extLst>
      <p:ext uri="{BB962C8B-B14F-4D97-AF65-F5344CB8AC3E}">
        <p14:creationId xmlns:p14="http://schemas.microsoft.com/office/powerpoint/2010/main" val="2819966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
        <p:nvSpPr>
          <p:cNvPr id="371" name="Google Shape;371;p2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2" name="Google Shape;372;p2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373" name="Google Shape;373;p22"/>
          <p:cNvGrpSpPr/>
          <p:nvPr/>
        </p:nvGrpSpPr>
        <p:grpSpPr>
          <a:xfrm>
            <a:off x="490537" y="773112"/>
            <a:ext cx="738187" cy="474662"/>
            <a:chOff x="309" y="487"/>
            <a:chExt cx="465" cy="299"/>
          </a:xfrm>
        </p:grpSpPr>
        <p:sp>
          <p:nvSpPr>
            <p:cNvPr id="374" name="Google Shape;374;p2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5" name="Google Shape;375;p2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376" name="Google Shape;376;p2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7" name="Google Shape;377;p2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8" name="Google Shape;378;p2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9" name="Google Shape;379;p2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80" name="Google Shape;380;p22"/>
          <p:cNvSpPr txBox="1"/>
          <p:nvPr/>
        </p:nvSpPr>
        <p:spPr>
          <a:xfrm>
            <a:off x="228600" y="1447800"/>
            <a:ext cx="8534400" cy="2677616"/>
          </a:xfrm>
          <a:prstGeom prst="rect">
            <a:avLst/>
          </a:prstGeom>
          <a:noFill/>
          <a:ln>
            <a:noFill/>
          </a:ln>
        </p:spPr>
        <p:txBody>
          <a:bodyPr spcFirstLastPara="1" wrap="square" lIns="91425" tIns="45700" rIns="91425" bIns="45700" anchor="t" anchorCtr="0">
            <a:spAutoFit/>
          </a:bodyPr>
          <a:lstStyle/>
          <a:p>
            <a:pPr lvl="0" algn="just" eaLnBrk="0" fontAlgn="base" hangingPunct="0">
              <a:spcBef>
                <a:spcPct val="0"/>
              </a:spcBef>
              <a:spcAft>
                <a:spcPct val="0"/>
              </a:spcAft>
              <a:buClrTx/>
            </a:pPr>
            <a:r>
              <a:rPr lang="en-US" sz="2800" b="1" i="1" kern="1200" dirty="0">
                <a:latin typeface="Times New Roman" panose="02020603050405020304" pitchFamily="18" charset="0"/>
              </a:rPr>
              <a:t>Figure </a:t>
            </a:r>
            <a:r>
              <a:rPr lang="en-US" sz="2800" b="1" i="1" kern="1200" dirty="0" smtClean="0">
                <a:latin typeface="Times New Roman" panose="02020603050405020304" pitchFamily="18" charset="0"/>
              </a:rPr>
              <a:t>of next slide </a:t>
            </a:r>
            <a:r>
              <a:rPr lang="en-US" sz="2800" b="1" i="1" kern="1200" dirty="0">
                <a:latin typeface="Times New Roman" panose="02020603050405020304" pitchFamily="18" charset="0"/>
              </a:rPr>
              <a:t>shows a periodic composite signal with frequency f. This type of signal is not typical of those found in data communications. We can consider it to be three alarm systems, each with a different frequency. The analysis of this signal can give us a good understanding of how to decompose signals.</a:t>
            </a:r>
          </a:p>
        </p:txBody>
      </p:sp>
      <p:sp>
        <p:nvSpPr>
          <p:cNvPr id="381" name="Google Shape;381;p22"/>
          <p:cNvSpPr txBox="1"/>
          <p:nvPr/>
        </p:nvSpPr>
        <p:spPr>
          <a:xfrm>
            <a:off x="1143000" y="182562"/>
            <a:ext cx="22844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dirty="0">
                <a:solidFill>
                  <a:schemeClr val="hlink"/>
                </a:solidFill>
                <a:latin typeface="Times New Roman"/>
                <a:ea typeface="Times New Roman"/>
                <a:cs typeface="Times New Roman"/>
                <a:sym typeface="Times New Roman"/>
              </a:rPr>
              <a:t>Example </a:t>
            </a:r>
            <a:r>
              <a:rPr lang="en-US" sz="3200" b="1" i="1" u="none" strike="noStrike" cap="none" dirty="0" smtClean="0">
                <a:solidFill>
                  <a:schemeClr val="hlink"/>
                </a:solidFill>
                <a:latin typeface="Times New Roman"/>
                <a:ea typeface="Times New Roman"/>
                <a:cs typeface="Times New Roman"/>
                <a:sym typeface="Times New Roman"/>
              </a:rPr>
              <a:t>3.8</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49885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cxnSp>
        <p:nvCxnSpPr>
          <p:cNvPr id="415" name="Google Shape;415;p25"/>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16" name="Google Shape;416;p25"/>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17" name="Google Shape;417;p25"/>
          <p:cNvSpPr txBox="1"/>
          <p:nvPr/>
        </p:nvSpPr>
        <p:spPr>
          <a:xfrm>
            <a:off x="304800" y="457200"/>
            <a:ext cx="45354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A composite periodic signal</a:t>
            </a:r>
            <a:endParaRPr sz="1400" b="0" i="0" u="none" strike="noStrike" cap="none" dirty="0">
              <a:solidFill>
                <a:srgbClr val="000000"/>
              </a:solidFill>
              <a:latin typeface="Arial"/>
              <a:ea typeface="Arial"/>
              <a:cs typeface="Arial"/>
              <a:sym typeface="Arial"/>
            </a:endParaRPr>
          </a:p>
        </p:txBody>
      </p:sp>
      <p:cxnSp>
        <p:nvCxnSpPr>
          <p:cNvPr id="418" name="Google Shape;418;p2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19" name="Google Shape;419;p25"/>
          <p:cNvPicPr preferRelativeResize="0"/>
          <p:nvPr/>
        </p:nvPicPr>
        <p:blipFill rotWithShape="1">
          <a:blip r:embed="rId3">
            <a:alphaModFix/>
          </a:blip>
          <a:srcRect/>
          <a:stretch/>
        </p:blipFill>
        <p:spPr>
          <a:xfrm>
            <a:off x="423862" y="1981200"/>
            <a:ext cx="8491537" cy="30749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149B76D6-AA59-46E3-A9E8-126032834E35}" type="slidenum">
              <a:rPr lang="en-US" sz="2000" i="0" baseline="0">
                <a:latin typeface="Arial" panose="020B0604020202020204" pitchFamily="34" charset="0"/>
              </a:rPr>
              <a:pPr/>
              <a:t>34</a:t>
            </a:fld>
            <a:endParaRPr lang="en-US" sz="2000" i="0" baseline="0">
              <a:latin typeface="Arial" panose="020B0604020202020204" pitchFamily="34" charset="0"/>
            </a:endParaRPr>
          </a:p>
        </p:txBody>
      </p:sp>
      <p:sp>
        <p:nvSpPr>
          <p:cNvPr id="61443"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p:cNvSpPr txBox="1">
            <a:spLocks noChangeArrowheads="1"/>
          </p:cNvSpPr>
          <p:nvPr/>
        </p:nvSpPr>
        <p:spPr bwMode="auto">
          <a:xfrm>
            <a:off x="304800" y="152400"/>
            <a:ext cx="76690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400" i="0" baseline="0" dirty="0" smtClean="0">
                <a:solidFill>
                  <a:schemeClr val="folHlink"/>
                </a:solidFill>
              </a:rPr>
              <a:t>Figure: </a:t>
            </a:r>
            <a:r>
              <a:rPr lang="en-US" sz="2000" baseline="0" dirty="0" smtClean="0"/>
              <a:t>Decomposition </a:t>
            </a:r>
            <a:r>
              <a:rPr lang="en-US" sz="2000" baseline="0" dirty="0"/>
              <a:t>of a composite periodic signal in the time and</a:t>
            </a:r>
            <a:br>
              <a:rPr lang="en-US" sz="2000" baseline="0" dirty="0"/>
            </a:br>
            <a:r>
              <a:rPr lang="en-US" sz="2000" baseline="0" dirty="0"/>
              <a:t>                          frequency domains</a:t>
            </a:r>
          </a:p>
        </p:txBody>
      </p:sp>
      <p:sp>
        <p:nvSpPr>
          <p:cNvPr id="6144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4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476375"/>
            <a:ext cx="7340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651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149B76D6-AA59-46E3-A9E8-126032834E35}" type="slidenum">
              <a:rPr lang="en-US" sz="2000" i="0" baseline="0">
                <a:latin typeface="Arial" panose="020B0604020202020204" pitchFamily="34" charset="0"/>
              </a:rPr>
              <a:pPr/>
              <a:t>35</a:t>
            </a:fld>
            <a:endParaRPr lang="en-US" sz="2000" i="0" baseline="0">
              <a:latin typeface="Arial" panose="020B0604020202020204" pitchFamily="34" charset="0"/>
            </a:endParaRPr>
          </a:p>
        </p:txBody>
      </p:sp>
      <p:sp>
        <p:nvSpPr>
          <p:cNvPr id="61443"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p:cNvSpPr txBox="1">
            <a:spLocks noChangeArrowheads="1"/>
          </p:cNvSpPr>
          <p:nvPr/>
        </p:nvSpPr>
        <p:spPr bwMode="auto">
          <a:xfrm>
            <a:off x="304799" y="152400"/>
            <a:ext cx="85223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400" i="0" baseline="0" dirty="0" smtClean="0">
                <a:solidFill>
                  <a:schemeClr val="folHlink"/>
                </a:solidFill>
              </a:rPr>
              <a:t>  </a:t>
            </a:r>
            <a:r>
              <a:rPr lang="en-US" sz="2400" i="0" baseline="0" dirty="0"/>
              <a:t>Decomposition of a composite periodic signal in the time and</a:t>
            </a:r>
            <a:br>
              <a:rPr lang="en-US" sz="2400" i="0" baseline="0" dirty="0"/>
            </a:br>
            <a:r>
              <a:rPr lang="en-US" sz="2400" i="0" baseline="0" dirty="0"/>
              <a:t>                          frequency domains</a:t>
            </a:r>
          </a:p>
        </p:txBody>
      </p:sp>
      <p:sp>
        <p:nvSpPr>
          <p:cNvPr id="6144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135802" y="1246358"/>
            <a:ext cx="8854289" cy="3533871"/>
          </a:xfrm>
          <a:prstGeom prst="rect">
            <a:avLst/>
          </a:prstGeom>
        </p:spPr>
        <p:txBody>
          <a:bodyPr wrap="square">
            <a:spAutoFit/>
          </a:bodyPr>
          <a:lstStyle/>
          <a:p>
            <a:pPr marL="285750" indent="-285750">
              <a:buFont typeface="Arial" panose="020B0604020202020204" pitchFamily="34" charset="0"/>
              <a:buChar char="•"/>
            </a:pPr>
            <a:r>
              <a:rPr lang="en-US" sz="1800" dirty="0"/>
              <a:t>It is very difficult to manually decompose this signal into a series of simple sine waves. </a:t>
            </a:r>
            <a:endParaRPr lang="en-US" sz="1800" dirty="0" smtClean="0"/>
          </a:p>
          <a:p>
            <a:pPr marL="285750" indent="-285750">
              <a:buFont typeface="Arial" panose="020B0604020202020204" pitchFamily="34" charset="0"/>
              <a:buChar char="•"/>
            </a:pPr>
            <a:r>
              <a:rPr lang="en-US" sz="1800" dirty="0" smtClean="0"/>
              <a:t>Figure of last slide </a:t>
            </a:r>
            <a:r>
              <a:rPr lang="en-US" sz="1800" dirty="0"/>
              <a:t>shows the result of decomposing the above signal in both the </a:t>
            </a:r>
            <a:r>
              <a:rPr lang="en-US" sz="1800" dirty="0">
                <a:solidFill>
                  <a:srgbClr val="00B050"/>
                </a:solidFill>
              </a:rPr>
              <a:t>time and frequency domains</a:t>
            </a:r>
            <a:r>
              <a:rPr lang="en-US" sz="1800" dirty="0"/>
              <a:t>. </a:t>
            </a:r>
            <a:endParaRPr lang="en-US" sz="1800" dirty="0" smtClean="0"/>
          </a:p>
          <a:p>
            <a:pPr marL="285750" indent="-285750">
              <a:buFont typeface="Arial" panose="020B0604020202020204" pitchFamily="34" charset="0"/>
              <a:buChar char="•"/>
            </a:pPr>
            <a:r>
              <a:rPr lang="en-US" sz="1800" dirty="0" smtClean="0"/>
              <a:t>The </a:t>
            </a:r>
            <a:r>
              <a:rPr lang="en-US" sz="1800" dirty="0"/>
              <a:t>amplitude of the sine wave with frequency f is almost the same as the peak amplitude of the composite signal. The amplitude of the sine wave with frequency 3f is one-third of that of the first, and the amplitude of the sine wave with frequency 9f is one-ninth of the </a:t>
            </a:r>
            <a:r>
              <a:rPr lang="en-US" sz="1800" dirty="0" smtClean="0"/>
              <a:t>first.</a:t>
            </a:r>
          </a:p>
          <a:p>
            <a:pPr marL="285750" indent="-285750">
              <a:buFont typeface="Arial" panose="020B0604020202020204" pitchFamily="34" charset="0"/>
              <a:buChar char="•"/>
            </a:pPr>
            <a:r>
              <a:rPr lang="en-US" sz="1800" dirty="0"/>
              <a:t>Note that the </a:t>
            </a:r>
            <a:r>
              <a:rPr lang="en-US" sz="1800" dirty="0">
                <a:solidFill>
                  <a:srgbClr val="00B050"/>
                </a:solidFill>
              </a:rPr>
              <a:t>frequency decomposition </a:t>
            </a:r>
            <a:r>
              <a:rPr lang="en-US" sz="1800" dirty="0"/>
              <a:t>of the signal is </a:t>
            </a:r>
            <a:r>
              <a:rPr lang="en-US" sz="1800" dirty="0">
                <a:solidFill>
                  <a:srgbClr val="00B050"/>
                </a:solidFill>
              </a:rPr>
              <a:t>discrete</a:t>
            </a:r>
            <a:r>
              <a:rPr lang="en-US" sz="1800" dirty="0"/>
              <a:t>; it has frequencies f, 3f, and 9f. Because f is an integral number, 3f and 9f are also integral numbers. There are no frequencies such as 1.2f or 2.6f. The frequency domain of a periodic composite signal is always made of </a:t>
            </a:r>
            <a:r>
              <a:rPr lang="en-US" sz="1800" dirty="0" smtClean="0">
                <a:solidFill>
                  <a:srgbClr val="00B050"/>
                </a:solidFill>
              </a:rPr>
              <a:t>discrete spikes</a:t>
            </a:r>
            <a:r>
              <a:rPr lang="en-US" sz="1800" dirty="0" smtClean="0"/>
              <a:t>.</a:t>
            </a:r>
            <a:endParaRPr lang="en-US" sz="1800" dirty="0"/>
          </a:p>
        </p:txBody>
      </p:sp>
    </p:spTree>
    <p:extLst>
      <p:ext uri="{BB962C8B-B14F-4D97-AF65-F5344CB8AC3E}">
        <p14:creationId xmlns:p14="http://schemas.microsoft.com/office/powerpoint/2010/main" val="3361138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1683886C-5452-45F3-BC86-A0DBD9401BC0}" type="slidenum">
              <a:rPr lang="en-US" sz="2000" i="0" baseline="0">
                <a:latin typeface="Arial" panose="020B0604020202020204" pitchFamily="34" charset="0"/>
              </a:rPr>
              <a:pPr/>
              <a:t>36</a:t>
            </a:fld>
            <a:endParaRPr lang="en-US" sz="2000" i="0" baseline="0">
              <a:latin typeface="Arial" panose="020B0604020202020204" pitchFamily="34" charset="0"/>
            </a:endParaRPr>
          </a:p>
        </p:txBody>
      </p:sp>
      <p:sp>
        <p:nvSpPr>
          <p:cNvPr id="6349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6349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63493" name="Group 4"/>
          <p:cNvGrpSpPr>
            <a:grpSpLocks/>
          </p:cNvGrpSpPr>
          <p:nvPr/>
        </p:nvGrpSpPr>
        <p:grpSpPr bwMode="auto">
          <a:xfrm>
            <a:off x="490538" y="773113"/>
            <a:ext cx="738187" cy="474662"/>
            <a:chOff x="309" y="487"/>
            <a:chExt cx="465" cy="299"/>
          </a:xfrm>
        </p:grpSpPr>
        <p:sp>
          <p:nvSpPr>
            <p:cNvPr id="6350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6350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6349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6349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6349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6349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p>
        </p:txBody>
      </p:sp>
      <p:sp>
        <p:nvSpPr>
          <p:cNvPr id="63498"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dirty="0"/>
              <a:t>Figure </a:t>
            </a:r>
            <a:r>
              <a:rPr lang="en-US" baseline="0" dirty="0" smtClean="0"/>
              <a:t>of next slide </a:t>
            </a:r>
            <a:r>
              <a:rPr lang="en-US" baseline="0" dirty="0"/>
              <a:t>shows a </a:t>
            </a:r>
            <a:r>
              <a:rPr lang="en-US" baseline="0" dirty="0" smtClean="0"/>
              <a:t>non-periodic </a:t>
            </a:r>
            <a:r>
              <a:rPr lang="en-US" baseline="0" dirty="0"/>
              <a:t>composite signal. It can be the signal created by a microphone or a telephone set when a word or two is pronounced. In this case, the composite signal cannot be periodic, because that implies that we are repeating the same word or words with exactly the same tone.</a:t>
            </a:r>
          </a:p>
        </p:txBody>
      </p:sp>
      <p:sp>
        <p:nvSpPr>
          <p:cNvPr id="63499" name="Text Box 12"/>
          <p:cNvSpPr txBox="1">
            <a:spLocks noChangeArrowheads="1"/>
          </p:cNvSpPr>
          <p:nvPr/>
        </p:nvSpPr>
        <p:spPr bwMode="auto">
          <a:xfrm>
            <a:off x="1143000" y="182563"/>
            <a:ext cx="2305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a:t>
            </a:r>
            <a:r>
              <a:rPr lang="en-US" sz="3200" baseline="0" dirty="0" smtClean="0">
                <a:solidFill>
                  <a:schemeClr val="hlink"/>
                </a:solidFill>
              </a:rPr>
              <a:t>3.9</a:t>
            </a:r>
            <a:endParaRPr lang="en-US" sz="3200" baseline="0" dirty="0">
              <a:solidFill>
                <a:schemeClr val="hlink"/>
              </a:solidFill>
            </a:endParaRPr>
          </a:p>
        </p:txBody>
      </p:sp>
    </p:spTree>
    <p:extLst>
      <p:ext uri="{BB962C8B-B14F-4D97-AF65-F5344CB8AC3E}">
        <p14:creationId xmlns:p14="http://schemas.microsoft.com/office/powerpoint/2010/main" val="2436897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9DB10E52-8E75-40F1-ABB6-5BEE6D78FAAA}" type="slidenum">
              <a:rPr lang="en-US" sz="2000" i="0" baseline="0">
                <a:latin typeface="Arial" panose="020B0604020202020204" pitchFamily="34" charset="0"/>
              </a:rPr>
              <a:pPr/>
              <a:t>37</a:t>
            </a:fld>
            <a:endParaRPr lang="en-US" sz="2000" i="0" baseline="0">
              <a:latin typeface="Arial" panose="020B0604020202020204" pitchFamily="34" charset="0"/>
            </a:endParaRPr>
          </a:p>
        </p:txBody>
      </p:sp>
      <p:sp>
        <p:nvSpPr>
          <p:cNvPr id="65539" name="Line 2"/>
          <p:cNvSpPr>
            <a:spLocks noChangeShapeType="1"/>
          </p:cNvSpPr>
          <p:nvPr/>
        </p:nvSpPr>
        <p:spPr bwMode="auto">
          <a:xfrm>
            <a:off x="135802" y="32517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0" name="Line 3"/>
          <p:cNvSpPr>
            <a:spLocks noChangeShapeType="1"/>
          </p:cNvSpPr>
          <p:nvPr/>
        </p:nvSpPr>
        <p:spPr bwMode="auto">
          <a:xfrm>
            <a:off x="98079" y="114526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1" name="Text Box 4"/>
          <p:cNvSpPr txBox="1">
            <a:spLocks noChangeArrowheads="1"/>
          </p:cNvSpPr>
          <p:nvPr/>
        </p:nvSpPr>
        <p:spPr bwMode="auto">
          <a:xfrm>
            <a:off x="413442" y="499450"/>
            <a:ext cx="7415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400" i="0" baseline="0" dirty="0" smtClean="0">
                <a:solidFill>
                  <a:schemeClr val="folHlink"/>
                </a:solidFill>
              </a:rPr>
              <a:t>Figure:  </a:t>
            </a:r>
            <a:r>
              <a:rPr lang="en-US" sz="2000" baseline="0" dirty="0"/>
              <a:t>The time and frequency domains of a </a:t>
            </a:r>
            <a:r>
              <a:rPr lang="en-US" sz="2000" baseline="0" dirty="0" smtClean="0"/>
              <a:t>non-periodic </a:t>
            </a:r>
            <a:r>
              <a:rPr lang="en-US" sz="2000" baseline="0" dirty="0"/>
              <a:t>signal</a:t>
            </a:r>
          </a:p>
        </p:txBody>
      </p:sp>
      <p:sp>
        <p:nvSpPr>
          <p:cNvPr id="6554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00" y="3014803"/>
            <a:ext cx="8345487" cy="27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3909" y="1487123"/>
            <a:ext cx="8845235" cy="1077218"/>
          </a:xfrm>
          <a:prstGeom prst="rect">
            <a:avLst/>
          </a:prstGeom>
        </p:spPr>
        <p:txBody>
          <a:bodyPr wrap="square">
            <a:spAutoFit/>
          </a:bodyPr>
          <a:lstStyle/>
          <a:p>
            <a:pPr marL="285750" indent="-285750">
              <a:buFont typeface="Arial" panose="020B0604020202020204" pitchFamily="34" charset="0"/>
              <a:buChar char="•"/>
            </a:pPr>
            <a:r>
              <a:rPr lang="en-US" sz="1600" dirty="0"/>
              <a:t>In a time-domain representation of this composite signal, there are an infinite </a:t>
            </a:r>
            <a:r>
              <a:rPr lang="en-US" sz="1600" dirty="0" smtClean="0"/>
              <a:t>number </a:t>
            </a:r>
            <a:r>
              <a:rPr lang="en-US" sz="1600" dirty="0"/>
              <a:t>of simple sine frequencies</a:t>
            </a:r>
            <a:r>
              <a:rPr lang="en-US" sz="1600" dirty="0" smtClean="0"/>
              <a:t>.</a:t>
            </a:r>
          </a:p>
          <a:p>
            <a:pPr marL="285750" indent="-285750">
              <a:buFont typeface="Arial" panose="020B0604020202020204" pitchFamily="34" charset="0"/>
              <a:buChar char="•"/>
            </a:pPr>
            <a:r>
              <a:rPr lang="en-US" sz="1600" dirty="0" smtClean="0"/>
              <a:t> </a:t>
            </a:r>
            <a:r>
              <a:rPr lang="en-US" sz="1600" dirty="0"/>
              <a:t>Although the number of frequencies in a human voice is infinite, the range is limited</a:t>
            </a:r>
            <a:r>
              <a:rPr lang="en-US" sz="1600" dirty="0" smtClean="0"/>
              <a:t>.</a:t>
            </a:r>
          </a:p>
          <a:p>
            <a:pPr marL="285750" indent="-285750">
              <a:buFont typeface="Arial" panose="020B0604020202020204" pitchFamily="34" charset="0"/>
              <a:buChar char="•"/>
            </a:pPr>
            <a:r>
              <a:rPr lang="en-US" sz="1600" dirty="0" smtClean="0"/>
              <a:t> </a:t>
            </a:r>
            <a:r>
              <a:rPr lang="en-US" sz="1600" dirty="0"/>
              <a:t>A normal human being can create a continuous range of frequencies between 0 and 4 kHz.</a:t>
            </a:r>
          </a:p>
        </p:txBody>
      </p:sp>
    </p:spTree>
    <p:extLst>
      <p:ext uri="{BB962C8B-B14F-4D97-AF65-F5344CB8AC3E}">
        <p14:creationId xmlns:p14="http://schemas.microsoft.com/office/powerpoint/2010/main" val="3357919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05266" y="222316"/>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42973" y="1032235"/>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14227" y="375501"/>
            <a:ext cx="4079875"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smtClean="0"/>
              <a:t>Bandwidth</a:t>
            </a:r>
            <a:endParaRPr lang="en-US" sz="3200" b="1" dirty="0"/>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254;p13"/>
          <p:cNvSpPr txBox="1"/>
          <p:nvPr/>
        </p:nvSpPr>
        <p:spPr>
          <a:xfrm>
            <a:off x="228600" y="1447800"/>
            <a:ext cx="8613742" cy="2800726"/>
          </a:xfrm>
          <a:prstGeom prst="rect">
            <a:avLst/>
          </a:prstGeom>
          <a:noFill/>
          <a:ln>
            <a:noFill/>
          </a:ln>
        </p:spPr>
        <p:txBody>
          <a:bodyPr spcFirstLastPara="1" wrap="square" lIns="91425" tIns="45700" rIns="91425" bIns="45700" anchor="t" anchorCtr="0">
            <a:spAutoFit/>
          </a:bodyPr>
          <a:lstStyle/>
          <a:p>
            <a:pPr marL="342900" indent="-342900" algn="just">
              <a:buClr>
                <a:schemeClr val="dk1"/>
              </a:buClr>
              <a:buSzPts val="2800"/>
              <a:buFont typeface="Arial" panose="020B0604020202020204" pitchFamily="34" charset="0"/>
              <a:buChar char="•"/>
            </a:pPr>
            <a:r>
              <a:rPr lang="en-US" sz="2200" dirty="0"/>
              <a:t>The bandwidth of a composite signal is the </a:t>
            </a:r>
            <a:r>
              <a:rPr lang="en-US" sz="2200" dirty="0">
                <a:solidFill>
                  <a:schemeClr val="hlink"/>
                </a:solidFill>
              </a:rPr>
              <a:t>difference</a:t>
            </a:r>
            <a:r>
              <a:rPr lang="en-US" sz="2200" dirty="0"/>
              <a:t> between the highest and the lowest frequencies contained in that signal</a:t>
            </a:r>
            <a:r>
              <a:rPr lang="en-US" sz="2200" dirty="0" smtClean="0"/>
              <a:t>.</a:t>
            </a:r>
          </a:p>
          <a:p>
            <a:pPr marL="342900" indent="-342900" algn="just">
              <a:buClr>
                <a:schemeClr val="dk1"/>
              </a:buClr>
              <a:buSzPts val="2800"/>
              <a:buFont typeface="Arial" panose="020B0604020202020204" pitchFamily="34" charset="0"/>
              <a:buChar char="•"/>
            </a:pPr>
            <a:r>
              <a:rPr lang="en-US" sz="2200" dirty="0"/>
              <a:t>The range of frequencies contained in a composite signal is its </a:t>
            </a:r>
            <a:r>
              <a:rPr lang="en-US" sz="2200" dirty="0">
                <a:solidFill>
                  <a:srgbClr val="00B050"/>
                </a:solidFill>
              </a:rPr>
              <a:t>bandwidth</a:t>
            </a:r>
            <a:r>
              <a:rPr lang="en-US" sz="2200" dirty="0" smtClean="0">
                <a:solidFill>
                  <a:srgbClr val="00B050"/>
                </a:solidFill>
              </a:rPr>
              <a:t>.</a:t>
            </a:r>
          </a:p>
          <a:p>
            <a:pPr marL="342900" indent="-342900" algn="just">
              <a:buClr>
                <a:schemeClr val="dk1"/>
              </a:buClr>
              <a:buSzPts val="2800"/>
              <a:buFont typeface="Arial" panose="020B0604020202020204" pitchFamily="34" charset="0"/>
              <a:buChar char="•"/>
            </a:pPr>
            <a:r>
              <a:rPr lang="en-US" sz="2200" dirty="0" smtClean="0"/>
              <a:t> </a:t>
            </a:r>
            <a:r>
              <a:rPr lang="en-US" sz="2200" dirty="0"/>
              <a:t>The </a:t>
            </a:r>
            <a:r>
              <a:rPr lang="en-US" sz="2200" dirty="0" smtClean="0"/>
              <a:t>bandwidth </a:t>
            </a:r>
            <a:r>
              <a:rPr lang="en-US" sz="2200" dirty="0"/>
              <a:t>is normally a difference between two numbers. For example, if a composite signal contains frequencies between 1000 and 5000, its bandwidth is 5000 − 1000, or 4000. </a:t>
            </a:r>
          </a:p>
          <a:p>
            <a:pPr marL="342900" lvl="0" indent="-342900" algn="just">
              <a:buClr>
                <a:schemeClr val="dk1"/>
              </a:buClr>
              <a:buSzPts val="2800"/>
              <a:buFont typeface="Arial" panose="020B0604020202020204" pitchFamily="34" charset="0"/>
              <a:buChar char="•"/>
            </a:pPr>
            <a:endParaRPr sz="2200" b="0" i="1" u="none" strike="noStrike" cap="none" dirty="0">
              <a:solidFill>
                <a:srgbClr val="000000"/>
              </a:solidFill>
              <a:sym typeface="Arial"/>
            </a:endParaRPr>
          </a:p>
        </p:txBody>
      </p:sp>
    </p:spTree>
    <p:extLst>
      <p:ext uri="{BB962C8B-B14F-4D97-AF65-F5344CB8AC3E}">
        <p14:creationId xmlns:p14="http://schemas.microsoft.com/office/powerpoint/2010/main" val="3051659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cxnSp>
        <p:nvCxnSpPr>
          <p:cNvPr id="425" name="Google Shape;425;p26"/>
          <p:cNvCxnSpPr/>
          <p:nvPr/>
        </p:nvCxnSpPr>
        <p:spPr>
          <a:xfrm>
            <a:off x="152400" y="762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26" name="Google Shape;426;p26"/>
          <p:cNvCxnSpPr/>
          <p:nvPr/>
        </p:nvCxnSpPr>
        <p:spPr>
          <a:xfrm>
            <a:off x="152400" y="9144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27" name="Google Shape;427;p26"/>
          <p:cNvSpPr txBox="1"/>
          <p:nvPr/>
        </p:nvSpPr>
        <p:spPr>
          <a:xfrm>
            <a:off x="304800" y="304800"/>
            <a:ext cx="82407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The bandwidth of periodic and </a:t>
            </a:r>
            <a:r>
              <a:rPr lang="en-US" sz="2000" b="1" i="1" u="none" strike="noStrike" cap="none" dirty="0" err="1">
                <a:solidFill>
                  <a:schemeClr val="dk1"/>
                </a:solidFill>
                <a:latin typeface="Times New Roman"/>
                <a:ea typeface="Times New Roman"/>
                <a:cs typeface="Times New Roman"/>
                <a:sym typeface="Times New Roman"/>
              </a:rPr>
              <a:t>nonperiodic</a:t>
            </a:r>
            <a:r>
              <a:rPr lang="en-US" sz="2000" b="1" i="1" u="none" strike="noStrike" cap="none" dirty="0">
                <a:solidFill>
                  <a:schemeClr val="dk1"/>
                </a:solidFill>
                <a:latin typeface="Times New Roman"/>
                <a:ea typeface="Times New Roman"/>
                <a:cs typeface="Times New Roman"/>
                <a:sym typeface="Times New Roman"/>
              </a:rPr>
              <a:t> composite signals</a:t>
            </a:r>
            <a:endParaRPr sz="1400" b="0" i="0" u="none" strike="noStrike" cap="none" dirty="0">
              <a:solidFill>
                <a:srgbClr val="000000"/>
              </a:solidFill>
              <a:latin typeface="Arial"/>
              <a:ea typeface="Arial"/>
              <a:cs typeface="Arial"/>
              <a:sym typeface="Arial"/>
            </a:endParaRPr>
          </a:p>
        </p:txBody>
      </p:sp>
      <p:cxnSp>
        <p:nvCxnSpPr>
          <p:cNvPr id="428" name="Google Shape;428;p26"/>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29" name="Google Shape;429;p26"/>
          <p:cNvPicPr preferRelativeResize="0"/>
          <p:nvPr/>
        </p:nvPicPr>
        <p:blipFill rotWithShape="1">
          <a:blip r:embed="rId3">
            <a:alphaModFix/>
          </a:blip>
          <a:srcRect/>
          <a:stretch/>
        </p:blipFill>
        <p:spPr>
          <a:xfrm>
            <a:off x="1581150" y="1090612"/>
            <a:ext cx="6115050" cy="50053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
        <p:nvSpPr>
          <p:cNvPr id="121" name="Google Shape;121;p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2" name="Google Shape;122;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3" name="Google Shape;123;p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4" name="Google Shape;124;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5" name="Google Shape;125;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6" name="Google Shape;126;p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7" name="Google Shape;127;p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128" name="Google Shape;128;p4"/>
          <p:cNvCxnSpPr/>
          <p:nvPr/>
        </p:nvCxnSpPr>
        <p:spPr>
          <a:xfrm>
            <a:off x="457200" y="2547937"/>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29" name="Google Shape;129;p4"/>
          <p:cNvCxnSpPr/>
          <p:nvPr/>
        </p:nvCxnSpPr>
        <p:spPr>
          <a:xfrm>
            <a:off x="457200" y="5257800"/>
            <a:ext cx="8153400" cy="0"/>
          </a:xfrm>
          <a:prstGeom prst="straightConnector1">
            <a:avLst/>
          </a:prstGeom>
          <a:noFill/>
          <a:ln w="76200" cap="flat" cmpd="sng">
            <a:solidFill>
              <a:srgbClr val="009900"/>
            </a:solidFill>
            <a:prstDash val="solid"/>
            <a:miter lim="800000"/>
            <a:headEnd type="none" w="sm" len="sm"/>
            <a:tailEnd type="none" w="sm" len="sm"/>
          </a:ln>
        </p:spPr>
      </p:cxnSp>
      <p:grpSp>
        <p:nvGrpSpPr>
          <p:cNvPr id="130" name="Google Shape;130;p4"/>
          <p:cNvGrpSpPr/>
          <p:nvPr/>
        </p:nvGrpSpPr>
        <p:grpSpPr>
          <a:xfrm>
            <a:off x="457200" y="1905000"/>
            <a:ext cx="1143000" cy="566737"/>
            <a:chOff x="1200" y="1248"/>
            <a:chExt cx="720" cy="357"/>
          </a:xfrm>
        </p:grpSpPr>
        <p:pic>
          <p:nvPicPr>
            <p:cNvPr id="131" name="Google Shape;131;p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32" name="Google Shape;132;p4"/>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
        <p:nvSpPr>
          <p:cNvPr id="133" name="Google Shape;133;p4"/>
          <p:cNvSpPr txBox="1"/>
          <p:nvPr/>
        </p:nvSpPr>
        <p:spPr>
          <a:xfrm>
            <a:off x="495300" y="2624137"/>
            <a:ext cx="8077200" cy="2554505"/>
          </a:xfrm>
          <a:prstGeom prst="rect">
            <a:avLst/>
          </a:prstGeom>
          <a:solidFill>
            <a:srgbClr val="99FF33"/>
          </a:solidFill>
          <a:ln>
            <a:noFill/>
          </a:ln>
        </p:spPr>
        <p:txBody>
          <a:bodyPr spcFirstLastPara="1" wrap="square" lIns="91425" tIns="45700" rIns="91425" bIns="45700" anchor="t" anchorCtr="0">
            <a:spAutoFit/>
          </a:bodyPr>
          <a:lstStyle/>
          <a:p>
            <a:pPr marL="457200" marR="0" lvl="0" indent="-457200" rtl="0">
              <a:lnSpc>
                <a:spcPct val="100000"/>
              </a:lnSpc>
              <a:spcBef>
                <a:spcPts val="0"/>
              </a:spcBef>
              <a:spcAft>
                <a:spcPts val="0"/>
              </a:spcAft>
              <a:buClr>
                <a:schemeClr val="dk1"/>
              </a:buClr>
              <a:buSzPts val="3200"/>
              <a:buFont typeface="Arial" panose="020B0604020202020204" pitchFamily="34" charset="0"/>
              <a:buChar char="•"/>
            </a:pPr>
            <a:r>
              <a:rPr lang="en-US" sz="3200" b="1" i="0" u="none" strike="noStrike" cap="none" dirty="0">
                <a:solidFill>
                  <a:schemeClr val="dk1"/>
                </a:solidFill>
                <a:latin typeface="Arial"/>
                <a:ea typeface="Arial"/>
                <a:cs typeface="Arial"/>
                <a:sym typeface="Arial"/>
              </a:rPr>
              <a:t>Data can be analog or digital. </a:t>
            </a:r>
            <a:endParaRPr lang="en-US" sz="3200" b="1" i="0" u="none" strike="noStrike" cap="none" dirty="0" smtClean="0">
              <a:solidFill>
                <a:schemeClr val="dk1"/>
              </a:solidFill>
              <a:latin typeface="Arial"/>
              <a:ea typeface="Arial"/>
              <a:cs typeface="Arial"/>
              <a:sym typeface="Arial"/>
            </a:endParaRPr>
          </a:p>
          <a:p>
            <a:pPr marL="457200" marR="0" lvl="0" indent="-457200" rtl="0">
              <a:lnSpc>
                <a:spcPct val="100000"/>
              </a:lnSpc>
              <a:spcBef>
                <a:spcPts val="0"/>
              </a:spcBef>
              <a:spcAft>
                <a:spcPts val="0"/>
              </a:spcAft>
              <a:buClr>
                <a:schemeClr val="dk1"/>
              </a:buClr>
              <a:buSzPts val="3200"/>
              <a:buFont typeface="Arial" panose="020B0604020202020204" pitchFamily="34" charset="0"/>
              <a:buChar char="•"/>
            </a:pPr>
            <a:r>
              <a:rPr lang="en-US" sz="3200" b="1" i="0" u="none" strike="noStrike" cap="none" dirty="0" smtClean="0">
                <a:solidFill>
                  <a:schemeClr val="dk1"/>
                </a:solidFill>
                <a:latin typeface="Arial"/>
                <a:ea typeface="Arial"/>
                <a:cs typeface="Arial"/>
                <a:sym typeface="Arial"/>
              </a:rPr>
              <a:t>Analog </a:t>
            </a:r>
            <a:r>
              <a:rPr lang="en-US" sz="3200" b="1" i="0" u="none" strike="noStrike" cap="none" dirty="0">
                <a:solidFill>
                  <a:schemeClr val="dk1"/>
                </a:solidFill>
                <a:latin typeface="Arial"/>
                <a:ea typeface="Arial"/>
                <a:cs typeface="Arial"/>
                <a:sym typeface="Arial"/>
              </a:rPr>
              <a:t>data are continuous and take continuous values.</a:t>
            </a:r>
            <a:endParaRPr sz="1400" b="0" i="0" u="none" strike="noStrike" cap="none" dirty="0">
              <a:solidFill>
                <a:srgbClr val="000000"/>
              </a:solidFill>
              <a:latin typeface="Arial"/>
              <a:ea typeface="Arial"/>
              <a:cs typeface="Arial"/>
              <a:sym typeface="Arial"/>
            </a:endParaRPr>
          </a:p>
          <a:p>
            <a:pPr marL="457200" marR="0" lvl="0" indent="-457200" rtl="0">
              <a:lnSpc>
                <a:spcPct val="100000"/>
              </a:lnSpc>
              <a:spcBef>
                <a:spcPts val="0"/>
              </a:spcBef>
              <a:spcAft>
                <a:spcPts val="0"/>
              </a:spcAft>
              <a:buClr>
                <a:schemeClr val="dk1"/>
              </a:buClr>
              <a:buSzPts val="3200"/>
              <a:buFont typeface="Arial" panose="020B0604020202020204" pitchFamily="34" charset="0"/>
              <a:buChar char="•"/>
            </a:pPr>
            <a:r>
              <a:rPr lang="en-US" sz="3200" b="1" i="0" u="none" strike="noStrike" cap="none" dirty="0">
                <a:solidFill>
                  <a:schemeClr val="dk1"/>
                </a:solidFill>
                <a:latin typeface="Arial"/>
                <a:ea typeface="Arial"/>
                <a:cs typeface="Arial"/>
                <a:sym typeface="Arial"/>
              </a:rPr>
              <a:t>Digital data have discrete states and take discrete values.</a:t>
            </a:r>
            <a:endParaRPr sz="1400" b="0" i="0" u="none" strike="noStrike" cap="none" dirty="0">
              <a:solidFill>
                <a:srgbClr val="000000"/>
              </a:solidFill>
              <a:latin typeface="Arial"/>
              <a:ea typeface="Arial"/>
              <a:cs typeface="Arial"/>
              <a:sym typeface="Arial"/>
            </a:endParaRPr>
          </a:p>
        </p:txBody>
      </p:sp>
      <p:sp>
        <p:nvSpPr>
          <p:cNvPr id="16" name="Google Shape;111;p3"/>
          <p:cNvSpPr txBox="1"/>
          <p:nvPr/>
        </p:nvSpPr>
        <p:spPr>
          <a:xfrm>
            <a:off x="1036320" y="53340"/>
            <a:ext cx="681228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dirty="0" smtClean="0">
                <a:solidFill>
                  <a:schemeClr val="dk1"/>
                </a:solidFill>
                <a:latin typeface="Times"/>
                <a:ea typeface="Times"/>
                <a:cs typeface="Times"/>
                <a:sym typeface="Times"/>
              </a:rPr>
              <a:t>ANALOG </a:t>
            </a:r>
            <a:r>
              <a:rPr lang="en-US" sz="3200" b="1" i="0" u="none" strike="noStrike" cap="none" dirty="0">
                <a:solidFill>
                  <a:schemeClr val="dk1"/>
                </a:solidFill>
                <a:latin typeface="Times"/>
                <a:ea typeface="Times"/>
                <a:cs typeface="Times"/>
                <a:sym typeface="Times"/>
              </a:rPr>
              <a:t>AND </a:t>
            </a:r>
            <a:r>
              <a:rPr lang="en-US" sz="3200" b="1" i="0" u="none" strike="noStrike" cap="none" dirty="0" smtClean="0">
                <a:solidFill>
                  <a:schemeClr val="dk1"/>
                </a:solidFill>
                <a:latin typeface="Times"/>
                <a:ea typeface="Times"/>
                <a:cs typeface="Times"/>
                <a:sym typeface="Times"/>
              </a:rPr>
              <a:t>DIGITAL DATA</a:t>
            </a:r>
            <a:endParaRPr sz="3200" b="0" i="0" u="none" strike="noStrike" cap="none" dirty="0">
              <a:solidFill>
                <a:srgbClr val="000000"/>
              </a:solidFil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
        <p:nvSpPr>
          <p:cNvPr id="435" name="Google Shape;435;p27"/>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36" name="Google Shape;436;p2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437" name="Google Shape;437;p27"/>
          <p:cNvGrpSpPr/>
          <p:nvPr/>
        </p:nvGrpSpPr>
        <p:grpSpPr>
          <a:xfrm>
            <a:off x="490537" y="773112"/>
            <a:ext cx="738187" cy="474662"/>
            <a:chOff x="309" y="487"/>
            <a:chExt cx="465" cy="299"/>
          </a:xfrm>
        </p:grpSpPr>
        <p:sp>
          <p:nvSpPr>
            <p:cNvPr id="438" name="Google Shape;438;p27"/>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39" name="Google Shape;439;p2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440" name="Google Shape;440;p2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1" name="Google Shape;441;p27"/>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2" name="Google Shape;442;p2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3" name="Google Shape;443;p27"/>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4" name="Google Shape;444;p27"/>
          <p:cNvSpPr txBox="1"/>
          <p:nvPr/>
        </p:nvSpPr>
        <p:spPr>
          <a:xfrm>
            <a:off x="228600" y="12954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If a periodic signal is decomposed into five sine waves with frequencies of 100, 300, 500, 700, and 900 Hz, what is its bandwidth? Draw the spectrum, assuming all components have a maximum amplitude of 10 V.</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Let </a:t>
            </a:r>
            <a:r>
              <a:rPr lang="en-US" sz="2800" b="1" i="1" u="none" strike="noStrike" cap="none">
                <a:solidFill>
                  <a:schemeClr val="hlink"/>
                </a:solidFill>
                <a:latin typeface="Times New Roman"/>
                <a:ea typeface="Times New Roman"/>
                <a:cs typeface="Times New Roman"/>
                <a:sym typeface="Times New Roman"/>
              </a:rPr>
              <a:t>f</a:t>
            </a:r>
            <a:r>
              <a:rPr lang="en-US" sz="2800" b="1" i="1" u="none" strike="noStrike" cap="none" baseline="-25000">
                <a:solidFill>
                  <a:schemeClr val="hlink"/>
                </a:solidFill>
                <a:latin typeface="Times New Roman"/>
                <a:ea typeface="Times New Roman"/>
                <a:cs typeface="Times New Roman"/>
                <a:sym typeface="Times New Roman"/>
              </a:rPr>
              <a:t>h</a:t>
            </a:r>
            <a:r>
              <a:rPr lang="en-US" sz="2800" b="1" i="1" u="none" strike="noStrike" cap="none">
                <a:solidFill>
                  <a:schemeClr val="dk1"/>
                </a:solidFill>
                <a:latin typeface="Times New Roman"/>
                <a:ea typeface="Times New Roman"/>
                <a:cs typeface="Times New Roman"/>
                <a:sym typeface="Times New Roman"/>
              </a:rPr>
              <a:t> be the highest frequency, </a:t>
            </a:r>
            <a:r>
              <a:rPr lang="en-US" sz="2800" b="1" i="1" u="none" strike="noStrike" cap="none">
                <a:solidFill>
                  <a:schemeClr val="hlink"/>
                </a:solidFill>
                <a:latin typeface="Times New Roman"/>
                <a:ea typeface="Times New Roman"/>
                <a:cs typeface="Times New Roman"/>
                <a:sym typeface="Times New Roman"/>
              </a:rPr>
              <a:t>f</a:t>
            </a:r>
            <a:r>
              <a:rPr lang="en-US" sz="2800" b="1" i="1" u="none" strike="noStrike" cap="none" baseline="-25000">
                <a:solidFill>
                  <a:schemeClr val="hlink"/>
                </a:solidFill>
                <a:latin typeface="Times New Roman"/>
                <a:ea typeface="Times New Roman"/>
                <a:cs typeface="Times New Roman"/>
                <a:sym typeface="Times New Roman"/>
              </a:rPr>
              <a:t>l</a:t>
            </a:r>
            <a:r>
              <a:rPr lang="en-US" sz="2800" b="1" i="1" u="none" strike="noStrike" cap="none">
                <a:solidFill>
                  <a:schemeClr val="dk1"/>
                </a:solidFill>
                <a:latin typeface="Times New Roman"/>
                <a:ea typeface="Times New Roman"/>
                <a:cs typeface="Times New Roman"/>
                <a:sym typeface="Times New Roman"/>
              </a:rPr>
              <a:t> the lowest frequency, and </a:t>
            </a:r>
            <a:r>
              <a:rPr lang="en-US" sz="2800" b="1" i="1" u="none" strike="noStrike" cap="none">
                <a:solidFill>
                  <a:schemeClr val="hlink"/>
                </a:solidFill>
                <a:latin typeface="Times New Roman"/>
                <a:ea typeface="Times New Roman"/>
                <a:cs typeface="Times New Roman"/>
                <a:sym typeface="Times New Roman"/>
              </a:rPr>
              <a:t>B</a:t>
            </a:r>
            <a:r>
              <a:rPr lang="en-US" sz="2800" b="1" i="1" u="none" strike="noStrike" cap="none">
                <a:solidFill>
                  <a:schemeClr val="dk1"/>
                </a:solidFill>
                <a:latin typeface="Times New Roman"/>
                <a:ea typeface="Times New Roman"/>
                <a:cs typeface="Times New Roman"/>
                <a:sym typeface="Times New Roman"/>
              </a:rPr>
              <a:t> the bandwidth. Then</a:t>
            </a:r>
            <a:endParaRPr sz="1400" b="0" i="0" u="none" strike="noStrike" cap="none">
              <a:solidFill>
                <a:srgbClr val="000000"/>
              </a:solidFill>
              <a:latin typeface="Arial"/>
              <a:ea typeface="Arial"/>
              <a:cs typeface="Arial"/>
              <a:sym typeface="Arial"/>
            </a:endParaRPr>
          </a:p>
        </p:txBody>
      </p:sp>
      <p:sp>
        <p:nvSpPr>
          <p:cNvPr id="445" name="Google Shape;445;p27"/>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3.10</a:t>
            </a:r>
            <a:endParaRPr sz="1400" b="0" i="0" u="none" strike="noStrike" cap="none">
              <a:solidFill>
                <a:srgbClr val="000000"/>
              </a:solidFill>
              <a:latin typeface="Arial"/>
              <a:ea typeface="Arial"/>
              <a:cs typeface="Arial"/>
              <a:sym typeface="Arial"/>
            </a:endParaRPr>
          </a:p>
        </p:txBody>
      </p:sp>
      <p:pic>
        <p:nvPicPr>
          <p:cNvPr id="446" name="Google Shape;446;p27"/>
          <p:cNvPicPr preferRelativeResize="0"/>
          <p:nvPr/>
        </p:nvPicPr>
        <p:blipFill rotWithShape="1">
          <a:blip r:embed="rId3">
            <a:alphaModFix/>
          </a:blip>
          <a:srcRect/>
          <a:stretch/>
        </p:blipFill>
        <p:spPr>
          <a:xfrm>
            <a:off x="2649537" y="4692650"/>
            <a:ext cx="3843337" cy="458787"/>
          </a:xfrm>
          <a:prstGeom prst="rect">
            <a:avLst/>
          </a:prstGeom>
          <a:noFill/>
          <a:ln w="57150" cap="flat" cmpd="sng">
            <a:solidFill>
              <a:srgbClr val="3366FF"/>
            </a:solidFill>
            <a:prstDash val="solid"/>
            <a:miter lim="800000"/>
            <a:headEnd type="none" w="sm" len="sm"/>
            <a:tailEnd type="none" w="sm" len="sm"/>
          </a:ln>
        </p:spPr>
      </p:pic>
      <p:sp>
        <p:nvSpPr>
          <p:cNvPr id="447" name="Google Shape;447;p27"/>
          <p:cNvSpPr txBox="1"/>
          <p:nvPr/>
        </p:nvSpPr>
        <p:spPr>
          <a:xfrm>
            <a:off x="228600" y="54102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spectrum has only five spikes, at 100, 300, 500, 700, and 900 Hz (see Figure 3.13).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cxnSp>
        <p:nvCxnSpPr>
          <p:cNvPr id="453" name="Google Shape;453;p28"/>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54" name="Google Shape;454;p28"/>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55" name="Google Shape;455;p28"/>
          <p:cNvSpPr txBox="1"/>
          <p:nvPr/>
        </p:nvSpPr>
        <p:spPr>
          <a:xfrm>
            <a:off x="304800" y="457200"/>
            <a:ext cx="52562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The bandwidth for Example 3.10</a:t>
            </a:r>
            <a:endParaRPr sz="1400" b="0" i="0" u="none" strike="noStrike" cap="none" dirty="0">
              <a:solidFill>
                <a:srgbClr val="000000"/>
              </a:solidFill>
              <a:latin typeface="Arial"/>
              <a:ea typeface="Arial"/>
              <a:cs typeface="Arial"/>
              <a:sym typeface="Arial"/>
            </a:endParaRPr>
          </a:p>
        </p:txBody>
      </p:sp>
      <p:cxnSp>
        <p:nvCxnSpPr>
          <p:cNvPr id="456" name="Google Shape;456;p28"/>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57" name="Google Shape;457;p28"/>
          <p:cNvPicPr preferRelativeResize="0"/>
          <p:nvPr/>
        </p:nvPicPr>
        <p:blipFill rotWithShape="1">
          <a:blip r:embed="rId3">
            <a:alphaModFix/>
          </a:blip>
          <a:srcRect/>
          <a:stretch/>
        </p:blipFill>
        <p:spPr>
          <a:xfrm>
            <a:off x="1184275" y="2430462"/>
            <a:ext cx="6929437" cy="2305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FC302239-DD55-4264-BE11-FF18F12EE416}" type="slidenum">
              <a:rPr lang="en-US" sz="2000" i="0" baseline="0">
                <a:latin typeface="Arial" panose="020B0604020202020204" pitchFamily="34" charset="0"/>
              </a:rPr>
              <a:pPr/>
              <a:t>42</a:t>
            </a:fld>
            <a:endParaRPr lang="en-US" sz="2000" i="0" baseline="0">
              <a:latin typeface="Arial" panose="020B0604020202020204" pitchFamily="34" charset="0"/>
            </a:endParaRPr>
          </a:p>
        </p:txBody>
      </p:sp>
      <p:sp>
        <p:nvSpPr>
          <p:cNvPr id="77827"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9" name="Text Box 4"/>
          <p:cNvSpPr txBox="1">
            <a:spLocks noChangeArrowheads="1"/>
          </p:cNvSpPr>
          <p:nvPr/>
        </p:nvSpPr>
        <p:spPr bwMode="auto">
          <a:xfrm>
            <a:off x="304800" y="762000"/>
            <a:ext cx="36663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baseline="0" dirty="0" smtClean="0"/>
              <a:t>The </a:t>
            </a:r>
            <a:r>
              <a:rPr lang="en-US" sz="2000" baseline="0" dirty="0"/>
              <a:t>bandwidth for Example </a:t>
            </a:r>
            <a:r>
              <a:rPr lang="en-US" sz="2000" baseline="0" dirty="0" smtClean="0"/>
              <a:t>3.11</a:t>
            </a:r>
            <a:endParaRPr lang="en-US" sz="2000" baseline="0" dirty="0"/>
          </a:p>
        </p:txBody>
      </p:sp>
      <p:sp>
        <p:nvSpPr>
          <p:cNvPr id="778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78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96" y="4307249"/>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316870" y="1506839"/>
            <a:ext cx="8055685" cy="2158461"/>
          </a:xfrm>
          <a:prstGeom prst="rect">
            <a:avLst/>
          </a:prstGeom>
        </p:spPr>
      </p:pic>
    </p:spTree>
    <p:extLst>
      <p:ext uri="{BB962C8B-B14F-4D97-AF65-F5344CB8AC3E}">
        <p14:creationId xmlns:p14="http://schemas.microsoft.com/office/powerpoint/2010/main" val="18002118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637E340D-4A3E-4894-BBF9-743252EA6E48}" type="slidenum">
              <a:rPr lang="en-US" sz="2000" i="0" baseline="0">
                <a:latin typeface="Arial" panose="020B0604020202020204" pitchFamily="34" charset="0"/>
              </a:rPr>
              <a:pPr/>
              <a:t>43</a:t>
            </a:fld>
            <a:endParaRPr lang="en-US" sz="2000" i="0" baseline="0">
              <a:latin typeface="Arial" panose="020B0604020202020204" pitchFamily="34" charset="0"/>
            </a:endParaRPr>
          </a:p>
        </p:txBody>
      </p:sp>
      <p:sp>
        <p:nvSpPr>
          <p:cNvPr id="79875"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7987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79877" name="Group 4"/>
          <p:cNvGrpSpPr>
            <a:grpSpLocks/>
          </p:cNvGrpSpPr>
          <p:nvPr/>
        </p:nvGrpSpPr>
        <p:grpSpPr bwMode="auto">
          <a:xfrm>
            <a:off x="490538" y="773113"/>
            <a:ext cx="738187" cy="474662"/>
            <a:chOff x="309" y="487"/>
            <a:chExt cx="465" cy="299"/>
          </a:xfrm>
        </p:grpSpPr>
        <p:sp>
          <p:nvSpPr>
            <p:cNvPr id="7988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7988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7987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79879"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7988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79881"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p>
        </p:txBody>
      </p:sp>
      <p:sp>
        <p:nvSpPr>
          <p:cNvPr id="79882" name="Rectangle 11"/>
          <p:cNvSpPr>
            <a:spLocks noChangeArrowheads="1"/>
          </p:cNvSpPr>
          <p:nvPr/>
        </p:nvSpPr>
        <p:spPr bwMode="auto">
          <a:xfrm>
            <a:off x="228600" y="14478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A nonperiodic composite signal has a bandwidth of 200 kHz, with a middle frequency of 140 kHz and peak amplitude of 20 V. The two extreme frequencies have an amplitude of 0. Draw the frequency domain of the signal.</a:t>
            </a:r>
          </a:p>
          <a:p>
            <a:pPr algn="just"/>
            <a:endParaRPr lang="en-US" baseline="0"/>
          </a:p>
          <a:p>
            <a:pPr algn="just"/>
            <a:r>
              <a:rPr lang="en-US" baseline="0">
                <a:solidFill>
                  <a:schemeClr val="hlink"/>
                </a:solidFill>
              </a:rPr>
              <a:t>Solution</a:t>
            </a:r>
          </a:p>
          <a:p>
            <a:pPr algn="just"/>
            <a:r>
              <a:rPr lang="en-US" baseline="0"/>
              <a:t>The lowest frequency must be at 40 kHz and the highest at 240 kHz. Figure 3.15 shows the frequency domain and the bandwidth.</a:t>
            </a:r>
          </a:p>
        </p:txBody>
      </p:sp>
      <p:sp>
        <p:nvSpPr>
          <p:cNvPr id="79883"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a:solidFill>
                  <a:schemeClr val="hlink"/>
                </a:solidFill>
              </a:rPr>
              <a:t>Example 3.8</a:t>
            </a:r>
          </a:p>
        </p:txBody>
      </p:sp>
    </p:spTree>
    <p:extLst>
      <p:ext uri="{BB962C8B-B14F-4D97-AF65-F5344CB8AC3E}">
        <p14:creationId xmlns:p14="http://schemas.microsoft.com/office/powerpoint/2010/main" val="3190861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506C3DFE-75A2-4F68-A8F8-A2E0248E0DBD}" type="slidenum">
              <a:rPr lang="en-US" sz="2000" i="0" baseline="0">
                <a:latin typeface="Arial" panose="020B0604020202020204" pitchFamily="34" charset="0"/>
              </a:rPr>
              <a:pPr/>
              <a:t>44</a:t>
            </a:fld>
            <a:endParaRPr lang="en-US" sz="2000" i="0" baseline="0">
              <a:latin typeface="Arial" panose="020B0604020202020204" pitchFamily="34" charset="0"/>
            </a:endParaRPr>
          </a:p>
        </p:txBody>
      </p:sp>
      <p:sp>
        <p:nvSpPr>
          <p:cNvPr id="81923"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4" name="Line 3"/>
          <p:cNvSpPr>
            <a:spLocks noChangeShapeType="1"/>
          </p:cNvSpPr>
          <p:nvPr/>
        </p:nvSpPr>
        <p:spPr bwMode="auto">
          <a:xfrm>
            <a:off x="116186" y="127201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5" name="Text Box 4"/>
          <p:cNvSpPr txBox="1">
            <a:spLocks noChangeArrowheads="1"/>
          </p:cNvSpPr>
          <p:nvPr/>
        </p:nvSpPr>
        <p:spPr bwMode="auto">
          <a:xfrm>
            <a:off x="304800" y="762000"/>
            <a:ext cx="45624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400" i="0" baseline="0" dirty="0" smtClean="0">
                <a:solidFill>
                  <a:schemeClr val="folHlink"/>
                </a:solidFill>
              </a:rPr>
              <a:t>Figure: </a:t>
            </a:r>
            <a:r>
              <a:rPr lang="en-US" sz="2000" baseline="0" dirty="0"/>
              <a:t>The bandwidth for Example 3.8</a:t>
            </a:r>
          </a:p>
        </p:txBody>
      </p:sp>
      <p:sp>
        <p:nvSpPr>
          <p:cNvPr id="8192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28875"/>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20162" y="1501551"/>
            <a:ext cx="7274459" cy="523220"/>
          </a:xfrm>
          <a:prstGeom prst="rect">
            <a:avLst/>
          </a:prstGeom>
        </p:spPr>
        <p:txBody>
          <a:bodyPr wrap="square">
            <a:spAutoFit/>
          </a:bodyPr>
          <a:lstStyle/>
          <a:p>
            <a:r>
              <a:rPr lang="en-US" dirty="0"/>
              <a:t>The lowest frequency </a:t>
            </a:r>
            <a:r>
              <a:rPr lang="en-US" dirty="0" smtClean="0"/>
              <a:t>must 40 kHz </a:t>
            </a:r>
            <a:r>
              <a:rPr lang="en-US" dirty="0"/>
              <a:t>and the highest at 240 kHz</a:t>
            </a:r>
            <a:r>
              <a:rPr lang="en-US" dirty="0" smtClean="0"/>
              <a:t>. Figure shows the frequency domain and bandwidth.</a:t>
            </a:r>
            <a:endParaRPr lang="en-US" dirty="0"/>
          </a:p>
        </p:txBody>
      </p:sp>
    </p:spTree>
    <p:extLst>
      <p:ext uri="{BB962C8B-B14F-4D97-AF65-F5344CB8AC3E}">
        <p14:creationId xmlns:p14="http://schemas.microsoft.com/office/powerpoint/2010/main" val="2932567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
        <p:nvSpPr>
          <p:cNvPr id="463" name="Google Shape;463;p29"/>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64" name="Google Shape;464;p29"/>
          <p:cNvSpPr txBox="1"/>
          <p:nvPr/>
        </p:nvSpPr>
        <p:spPr>
          <a:xfrm>
            <a:off x="228600" y="76200"/>
            <a:ext cx="46799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3-3   DIGITAL SIGNALS</a:t>
            </a:r>
            <a:endParaRPr sz="1400" b="0" i="0" u="none" strike="noStrike" cap="none">
              <a:solidFill>
                <a:srgbClr val="000000"/>
              </a:solidFill>
              <a:latin typeface="Arial"/>
              <a:ea typeface="Arial"/>
              <a:cs typeface="Arial"/>
              <a:sym typeface="Arial"/>
            </a:endParaRPr>
          </a:p>
        </p:txBody>
      </p:sp>
      <p:sp>
        <p:nvSpPr>
          <p:cNvPr id="465" name="Google Shape;465;p29"/>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66" name="Google Shape;466;p29"/>
          <p:cNvSpPr txBox="1"/>
          <p:nvPr/>
        </p:nvSpPr>
        <p:spPr>
          <a:xfrm>
            <a:off x="76200" y="927100"/>
            <a:ext cx="8610600" cy="265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In addition to being represented by an analog signal, information can also be represented by a </a:t>
            </a:r>
            <a:r>
              <a:rPr lang="en-US" sz="2800" b="1" i="1" u="none" strike="noStrike" cap="none">
                <a:solidFill>
                  <a:schemeClr val="hlink"/>
                </a:solidFill>
                <a:latin typeface="Times New Roman"/>
                <a:ea typeface="Times New Roman"/>
                <a:cs typeface="Times New Roman"/>
                <a:sym typeface="Times New Roman"/>
              </a:rPr>
              <a:t>digital signal</a:t>
            </a:r>
            <a:r>
              <a:rPr lang="en-US" sz="2800" b="1" i="1" u="none" strike="noStrike" cap="none">
                <a:solidFill>
                  <a:schemeClr val="dk1"/>
                </a:solidFill>
                <a:latin typeface="Times New Roman"/>
                <a:ea typeface="Times New Roman"/>
                <a:cs typeface="Times New Roman"/>
                <a:sym typeface="Times New Roman"/>
              </a:rPr>
              <a:t>. For example, a 1 can be encoded as a positive voltage and a 0 as zero voltage. A digital signal can have more than two levels. In this case, we can send more than 1 bit for each level.</a:t>
            </a:r>
            <a:endParaRPr sz="1400" b="0" i="0" u="none" strike="noStrike" cap="none">
              <a:solidFill>
                <a:srgbClr val="000000"/>
              </a:solidFill>
              <a:latin typeface="Arial"/>
              <a:ea typeface="Arial"/>
              <a:cs typeface="Arial"/>
              <a:sym typeface="Arial"/>
            </a:endParaRPr>
          </a:p>
        </p:txBody>
      </p:sp>
      <p:sp>
        <p:nvSpPr>
          <p:cNvPr id="467" name="Google Shape;467;p29"/>
          <p:cNvSpPr txBox="1"/>
          <p:nvPr/>
        </p:nvSpPr>
        <p:spPr>
          <a:xfrm>
            <a:off x="152400" y="4819650"/>
            <a:ext cx="640080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Bit Rate</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Bit Length</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Digital Signal as a Composite Analog Signal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Application Layer</a:t>
            </a:r>
            <a:endParaRPr sz="1400" b="0" i="0" u="none" strike="noStrike" cap="none">
              <a:solidFill>
                <a:srgbClr val="000000"/>
              </a:solidFill>
              <a:latin typeface="Arial"/>
              <a:ea typeface="Arial"/>
              <a:cs typeface="Arial"/>
              <a:sym typeface="Arial"/>
            </a:endParaRPr>
          </a:p>
        </p:txBody>
      </p:sp>
      <p:sp>
        <p:nvSpPr>
          <p:cNvPr id="468" name="Google Shape;468;p29"/>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cxnSp>
        <p:nvCxnSpPr>
          <p:cNvPr id="474" name="Google Shape;474;p30"/>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75" name="Google Shape;475;p30"/>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76" name="Google Shape;476;p30"/>
          <p:cNvSpPr txBox="1"/>
          <p:nvPr/>
        </p:nvSpPr>
        <p:spPr>
          <a:xfrm>
            <a:off x="304800" y="228600"/>
            <a:ext cx="8603810"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Two digital signals: one with two signal levels and the other</a:t>
            </a:r>
            <a:br>
              <a:rPr lang="en-US" sz="2000" b="1" i="1" u="none" strike="noStrike" cap="none" dirty="0">
                <a:solidFill>
                  <a:schemeClr val="dk1"/>
                </a:solidFill>
                <a:latin typeface="Times New Roman"/>
                <a:ea typeface="Times New Roman"/>
                <a:cs typeface="Times New Roman"/>
                <a:sym typeface="Times New Roman"/>
              </a:rPr>
            </a:br>
            <a:r>
              <a:rPr lang="en-US" sz="2000" b="1" i="1" u="none" strike="noStrike" cap="none" dirty="0">
                <a:solidFill>
                  <a:schemeClr val="dk1"/>
                </a:solidFill>
                <a:latin typeface="Times New Roman"/>
                <a:ea typeface="Times New Roman"/>
                <a:cs typeface="Times New Roman"/>
                <a:sym typeface="Times New Roman"/>
              </a:rPr>
              <a:t>                          with four signal levels</a:t>
            </a:r>
            <a:endParaRPr sz="1400" b="0" i="0" u="none" strike="noStrike" cap="none" dirty="0">
              <a:solidFill>
                <a:srgbClr val="000000"/>
              </a:solidFill>
              <a:latin typeface="Arial"/>
              <a:ea typeface="Arial"/>
              <a:cs typeface="Arial"/>
              <a:sym typeface="Arial"/>
            </a:endParaRPr>
          </a:p>
        </p:txBody>
      </p:sp>
      <p:cxnSp>
        <p:nvCxnSpPr>
          <p:cNvPr id="477" name="Google Shape;477;p30"/>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78" name="Google Shape;478;p30"/>
          <p:cNvPicPr preferRelativeResize="0"/>
          <p:nvPr/>
        </p:nvPicPr>
        <p:blipFill rotWithShape="1">
          <a:blip r:embed="rId3">
            <a:alphaModFix/>
          </a:blip>
          <a:srcRect/>
          <a:stretch/>
        </p:blipFill>
        <p:spPr>
          <a:xfrm>
            <a:off x="1267485" y="1955550"/>
            <a:ext cx="6228784" cy="4173646"/>
          </a:xfrm>
          <a:prstGeom prst="rect">
            <a:avLst/>
          </a:prstGeom>
          <a:noFill/>
          <a:ln>
            <a:noFill/>
          </a:ln>
        </p:spPr>
      </p:pic>
      <p:sp>
        <p:nvSpPr>
          <p:cNvPr id="2" name="Rectangle 1"/>
          <p:cNvSpPr/>
          <p:nvPr/>
        </p:nvSpPr>
        <p:spPr>
          <a:xfrm>
            <a:off x="262550" y="998238"/>
            <a:ext cx="8754701" cy="954107"/>
          </a:xfrm>
          <a:prstGeom prst="rect">
            <a:avLst/>
          </a:prstGeom>
        </p:spPr>
        <p:txBody>
          <a:bodyPr wrap="square">
            <a:spAutoFit/>
          </a:bodyPr>
          <a:lstStyle/>
          <a:p>
            <a:pPr marL="285750" indent="-285750">
              <a:buFont typeface="Arial" panose="020B0604020202020204" pitchFamily="34" charset="0"/>
              <a:buChar char="•"/>
            </a:pPr>
            <a:r>
              <a:rPr lang="en-US" dirty="0" smtClean="0"/>
              <a:t>Figure </a:t>
            </a:r>
            <a:r>
              <a:rPr lang="en-US" dirty="0"/>
              <a:t>shows two signals, one with two </a:t>
            </a:r>
            <a:r>
              <a:rPr lang="en-US" dirty="0" smtClean="0"/>
              <a:t>levels </a:t>
            </a:r>
            <a:r>
              <a:rPr lang="en-US" dirty="0"/>
              <a:t>and the other with four. We send 1 bit per level in part a of the figure and 2 bits per level in part b of the figure</a:t>
            </a:r>
            <a:r>
              <a:rPr lang="en-US" dirty="0" smtClean="0"/>
              <a:t>.</a:t>
            </a:r>
          </a:p>
          <a:p>
            <a:pPr marL="285750" indent="-285750">
              <a:buFont typeface="Arial" panose="020B0604020202020204" pitchFamily="34" charset="0"/>
              <a:buChar char="•"/>
            </a:pPr>
            <a:r>
              <a:rPr lang="en-US" dirty="0" smtClean="0"/>
              <a:t> </a:t>
            </a:r>
            <a:r>
              <a:rPr lang="en-US" dirty="0"/>
              <a:t>In general, if a signal has L levels, each level needs log2 L bits. For this reason, we can send </a:t>
            </a:r>
            <a:r>
              <a:rPr lang="en-US" dirty="0" smtClean="0"/>
              <a:t>log2 4 </a:t>
            </a:r>
            <a:r>
              <a:rPr lang="en-US" dirty="0"/>
              <a:t>= 2 bits in part b.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
        <p:nvSpPr>
          <p:cNvPr id="484" name="Google Shape;484;p31"/>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85" name="Google Shape;485;p3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486" name="Google Shape;486;p31"/>
          <p:cNvGrpSpPr/>
          <p:nvPr/>
        </p:nvGrpSpPr>
        <p:grpSpPr>
          <a:xfrm>
            <a:off x="490537" y="773112"/>
            <a:ext cx="738187" cy="474662"/>
            <a:chOff x="309" y="487"/>
            <a:chExt cx="465" cy="299"/>
          </a:xfrm>
        </p:grpSpPr>
        <p:sp>
          <p:nvSpPr>
            <p:cNvPr id="487" name="Google Shape;487;p31"/>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88" name="Google Shape;488;p3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489" name="Google Shape;489;p3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0" name="Google Shape;490;p31"/>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1" name="Google Shape;491;p3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2" name="Google Shape;492;p31"/>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3" name="Google Shape;493;p31"/>
          <p:cNvSpPr txBox="1"/>
          <p:nvPr/>
        </p:nvSpPr>
        <p:spPr>
          <a:xfrm>
            <a:off x="228600" y="1447800"/>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digital signal has eight levels. How many bits are needed per level? We calculate the number of bits from the formula</a:t>
            </a:r>
            <a:endParaRPr sz="1400" b="0" i="0" u="none" strike="noStrike" cap="none">
              <a:solidFill>
                <a:srgbClr val="000000"/>
              </a:solidFill>
              <a:latin typeface="Arial"/>
              <a:ea typeface="Arial"/>
              <a:cs typeface="Arial"/>
              <a:sym typeface="Arial"/>
            </a:endParaRPr>
          </a:p>
        </p:txBody>
      </p:sp>
      <p:sp>
        <p:nvSpPr>
          <p:cNvPr id="494" name="Google Shape;494;p31"/>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3.16</a:t>
            </a:r>
            <a:endParaRPr sz="1400" b="0" i="0" u="none" strike="noStrike" cap="none">
              <a:solidFill>
                <a:srgbClr val="000000"/>
              </a:solidFill>
              <a:latin typeface="Arial"/>
              <a:ea typeface="Arial"/>
              <a:cs typeface="Arial"/>
              <a:sym typeface="Arial"/>
            </a:endParaRPr>
          </a:p>
        </p:txBody>
      </p:sp>
      <p:pic>
        <p:nvPicPr>
          <p:cNvPr id="495" name="Google Shape;495;p31"/>
          <p:cNvPicPr preferRelativeResize="0"/>
          <p:nvPr/>
        </p:nvPicPr>
        <p:blipFill rotWithShape="1">
          <a:blip r:embed="rId3">
            <a:alphaModFix/>
          </a:blip>
          <a:srcRect/>
          <a:stretch/>
        </p:blipFill>
        <p:spPr>
          <a:xfrm>
            <a:off x="2398712" y="3213100"/>
            <a:ext cx="4346575" cy="431800"/>
          </a:xfrm>
          <a:prstGeom prst="rect">
            <a:avLst/>
          </a:prstGeom>
          <a:noFill/>
          <a:ln w="57150" cap="flat" cmpd="sng">
            <a:solidFill>
              <a:srgbClr val="3366FF"/>
            </a:solidFill>
            <a:prstDash val="solid"/>
            <a:miter lim="800000"/>
            <a:headEnd type="none" w="sm" len="sm"/>
            <a:tailEnd type="none" w="sm" len="sm"/>
          </a:ln>
        </p:spPr>
      </p:pic>
      <p:sp>
        <p:nvSpPr>
          <p:cNvPr id="496" name="Google Shape;496;p31"/>
          <p:cNvSpPr txBox="1"/>
          <p:nvPr/>
        </p:nvSpPr>
        <p:spPr>
          <a:xfrm>
            <a:off x="228600" y="4205287"/>
            <a:ext cx="8534400" cy="519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Each signal level is represented by 3 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
        <p:nvSpPr>
          <p:cNvPr id="502" name="Google Shape;502;p3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3" name="Google Shape;503;p3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04" name="Google Shape;504;p32"/>
          <p:cNvGrpSpPr/>
          <p:nvPr/>
        </p:nvGrpSpPr>
        <p:grpSpPr>
          <a:xfrm>
            <a:off x="490537" y="773112"/>
            <a:ext cx="738187" cy="474662"/>
            <a:chOff x="309" y="487"/>
            <a:chExt cx="465" cy="299"/>
          </a:xfrm>
        </p:grpSpPr>
        <p:sp>
          <p:nvSpPr>
            <p:cNvPr id="505" name="Google Shape;505;p3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6" name="Google Shape;506;p3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07" name="Google Shape;507;p3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8" name="Google Shape;508;p3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9" name="Google Shape;509;p3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10" name="Google Shape;510;p3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11" name="Google Shape;511;p32"/>
          <p:cNvSpPr txBox="1"/>
          <p:nvPr/>
        </p:nvSpPr>
        <p:spPr>
          <a:xfrm>
            <a:off x="228600" y="14478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endParaRPr sz="1400" b="0" i="0" u="none" strike="noStrike" cap="none">
              <a:solidFill>
                <a:srgbClr val="000000"/>
              </a:solidFill>
              <a:latin typeface="Arial"/>
              <a:ea typeface="Arial"/>
              <a:cs typeface="Arial"/>
              <a:sym typeface="Arial"/>
            </a:endParaRPr>
          </a:p>
        </p:txBody>
      </p:sp>
      <p:sp>
        <p:nvSpPr>
          <p:cNvPr id="512" name="Google Shape;512;p32"/>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cxnSp>
        <p:nvCxnSpPr>
          <p:cNvPr id="552" name="Google Shape;552;p35"/>
          <p:cNvCxnSpPr/>
          <p:nvPr/>
        </p:nvCxnSpPr>
        <p:spPr>
          <a:xfrm>
            <a:off x="118216" y="25495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53" name="Google Shape;553;p35"/>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54" name="Google Shape;554;p35"/>
          <p:cNvSpPr txBox="1"/>
          <p:nvPr/>
        </p:nvSpPr>
        <p:spPr>
          <a:xfrm>
            <a:off x="338983" y="254949"/>
            <a:ext cx="820578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3200" b="1" dirty="0" smtClean="0">
                <a:solidFill>
                  <a:schemeClr val="tx2"/>
                </a:solidFill>
                <a:latin typeface="Times New Roman"/>
                <a:cs typeface="Times New Roman"/>
                <a:sym typeface="Times New Roman"/>
              </a:rPr>
              <a:t>Bit Rate &amp; Bit length</a:t>
            </a:r>
            <a:endParaRPr sz="3200" b="1" i="0" u="none" strike="noStrike" cap="none" dirty="0">
              <a:solidFill>
                <a:schemeClr val="tx2"/>
              </a:solidFill>
              <a:sym typeface="Arial"/>
            </a:endParaRPr>
          </a:p>
        </p:txBody>
      </p:sp>
      <p:cxnSp>
        <p:nvCxnSpPr>
          <p:cNvPr id="555" name="Google Shape;555;p3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828941" y="1170455"/>
            <a:ext cx="7426295" cy="1754326"/>
          </a:xfrm>
          <a:prstGeom prst="rect">
            <a:avLst/>
          </a:prstGeom>
        </p:spPr>
        <p:txBody>
          <a:bodyPr wrap="square">
            <a:spAutoFit/>
          </a:bodyPr>
          <a:lstStyle/>
          <a:p>
            <a:pPr marL="285750" indent="-285750">
              <a:buFont typeface="Arial" panose="020B0604020202020204" pitchFamily="34" charset="0"/>
              <a:buChar char="•"/>
            </a:pPr>
            <a:r>
              <a:rPr lang="en-US" sz="1800" b="1" dirty="0"/>
              <a:t>B</a:t>
            </a:r>
            <a:r>
              <a:rPr lang="en-US" sz="1800" b="1" dirty="0" smtClean="0"/>
              <a:t>it </a:t>
            </a:r>
            <a:r>
              <a:rPr lang="en-US" sz="1800" b="1" dirty="0"/>
              <a:t>rate </a:t>
            </a:r>
            <a:r>
              <a:rPr lang="en-US" sz="1800" dirty="0"/>
              <a:t>(instead of frequency)—is used to describe digital signals. The bit rate is the number of bits sent in 1s, expressed in bits per second (bps</a:t>
            </a:r>
            <a:r>
              <a:rPr lang="en-US" sz="1800" dirty="0" smtClean="0"/>
              <a:t>).</a:t>
            </a:r>
          </a:p>
          <a:p>
            <a:pPr marL="285750" indent="-285750">
              <a:buFont typeface="Arial" panose="020B0604020202020204" pitchFamily="34" charset="0"/>
              <a:buChar char="•"/>
            </a:pPr>
            <a:r>
              <a:rPr lang="en-US" sz="1800" b="1" dirty="0"/>
              <a:t>The bit length </a:t>
            </a:r>
            <a:r>
              <a:rPr lang="en-US" sz="1800" dirty="0"/>
              <a:t>is the distance one bit occupies on the </a:t>
            </a:r>
            <a:r>
              <a:rPr lang="en-US" sz="1800" dirty="0" smtClean="0"/>
              <a:t>transmission </a:t>
            </a:r>
            <a:r>
              <a:rPr lang="en-US" sz="1800" dirty="0"/>
              <a:t>medium. </a:t>
            </a:r>
            <a:endParaRPr lang="en-US" sz="1800" dirty="0" smtClean="0"/>
          </a:p>
          <a:p>
            <a:pPr marL="285750" indent="-285750">
              <a:buFont typeface="Arial" panose="020B0604020202020204" pitchFamily="34" charset="0"/>
              <a:buChar char="•"/>
            </a:pPr>
            <a:endParaRPr lang="en-US" sz="1800" dirty="0" smtClean="0"/>
          </a:p>
        </p:txBody>
      </p:sp>
      <p:pic>
        <p:nvPicPr>
          <p:cNvPr id="3" name="Picture 2"/>
          <p:cNvPicPr>
            <a:picLocks noChangeAspect="1"/>
          </p:cNvPicPr>
          <p:nvPr/>
        </p:nvPicPr>
        <p:blipFill>
          <a:blip r:embed="rId3"/>
          <a:stretch>
            <a:fillRect/>
          </a:stretch>
        </p:blipFill>
        <p:spPr>
          <a:xfrm>
            <a:off x="1575969" y="3243236"/>
            <a:ext cx="5992061" cy="371527"/>
          </a:xfrm>
          <a:prstGeom prst="rect">
            <a:avLst/>
          </a:prstGeom>
        </p:spPr>
      </p:pic>
    </p:spTree>
    <p:extLst>
      <p:ext uri="{BB962C8B-B14F-4D97-AF65-F5344CB8AC3E}">
        <p14:creationId xmlns:p14="http://schemas.microsoft.com/office/powerpoint/2010/main" val="98258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
        <p:nvSpPr>
          <p:cNvPr id="139" name="Google Shape;139;p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0" name="Google Shape;140;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1" name="Google Shape;141;p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2" name="Google Shape;142;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3" name="Google Shape;143;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4" name="Google Shape;144;p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5" name="Google Shape;145;p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146" name="Google Shape;146;p5"/>
          <p:cNvCxnSpPr/>
          <p:nvPr/>
        </p:nvCxnSpPr>
        <p:spPr>
          <a:xfrm>
            <a:off x="457200" y="2547937"/>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47" name="Google Shape;147;p5"/>
          <p:cNvCxnSpPr/>
          <p:nvPr/>
        </p:nvCxnSpPr>
        <p:spPr>
          <a:xfrm>
            <a:off x="458787" y="52578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148" name="Google Shape;148;p5"/>
          <p:cNvSpPr txBox="1"/>
          <p:nvPr/>
        </p:nvSpPr>
        <p:spPr>
          <a:xfrm>
            <a:off x="495300" y="2624137"/>
            <a:ext cx="8077200" cy="3046948"/>
          </a:xfrm>
          <a:prstGeom prst="rect">
            <a:avLst/>
          </a:prstGeom>
          <a:solidFill>
            <a:srgbClr val="99FF33"/>
          </a:solidFill>
          <a:ln>
            <a:noFill/>
          </a:ln>
        </p:spPr>
        <p:txBody>
          <a:bodyPr spcFirstLastPara="1" wrap="square" lIns="91425" tIns="45700" rIns="91425" bIns="45700" anchor="t" anchorCtr="0">
            <a:spAutoFit/>
          </a:bodyPr>
          <a:lstStyle/>
          <a:p>
            <a:pPr marL="457200" marR="0" lvl="0" indent="-457200" rtl="0">
              <a:lnSpc>
                <a:spcPct val="100000"/>
              </a:lnSpc>
              <a:spcBef>
                <a:spcPts val="0"/>
              </a:spcBef>
              <a:spcAft>
                <a:spcPts val="0"/>
              </a:spcAft>
              <a:buClr>
                <a:schemeClr val="dk1"/>
              </a:buClr>
              <a:buSzPts val="3200"/>
              <a:buFont typeface="Arial" panose="020B0604020202020204" pitchFamily="34" charset="0"/>
              <a:buChar char="•"/>
            </a:pPr>
            <a:r>
              <a:rPr lang="en-US" sz="3200" b="1" i="0" u="none" strike="noStrike" cap="none" dirty="0">
                <a:solidFill>
                  <a:schemeClr val="dk1"/>
                </a:solidFill>
                <a:latin typeface="Arial"/>
                <a:ea typeface="Arial"/>
                <a:cs typeface="Arial"/>
                <a:sym typeface="Arial"/>
              </a:rPr>
              <a:t>Signals can be analog or digital</a:t>
            </a:r>
            <a:r>
              <a:rPr lang="en-US" sz="3200" b="1" i="0" u="none" strike="noStrike" cap="none" dirty="0" smtClean="0">
                <a:solidFill>
                  <a:schemeClr val="dk1"/>
                </a:solidFill>
                <a:latin typeface="Arial"/>
                <a:ea typeface="Arial"/>
                <a:cs typeface="Arial"/>
                <a:sym typeface="Arial"/>
              </a:rPr>
              <a:t>.</a:t>
            </a:r>
          </a:p>
          <a:p>
            <a:pPr marL="457200" marR="0" lvl="0" indent="-457200" rtl="0">
              <a:lnSpc>
                <a:spcPct val="100000"/>
              </a:lnSpc>
              <a:spcBef>
                <a:spcPts val="0"/>
              </a:spcBef>
              <a:spcAft>
                <a:spcPts val="0"/>
              </a:spcAft>
              <a:buClr>
                <a:schemeClr val="dk1"/>
              </a:buClr>
              <a:buSzPts val="3200"/>
              <a:buFont typeface="Arial" panose="020B0604020202020204" pitchFamily="34" charset="0"/>
              <a:buChar char="•"/>
            </a:pPr>
            <a:r>
              <a:rPr lang="en-US" sz="3200" b="1" i="0" u="none" strike="noStrike" cap="none" dirty="0" smtClean="0">
                <a:solidFill>
                  <a:schemeClr val="dk1"/>
                </a:solidFill>
                <a:latin typeface="Arial"/>
                <a:ea typeface="Arial"/>
                <a:cs typeface="Arial"/>
                <a:sym typeface="Arial"/>
              </a:rPr>
              <a:t>Analog </a:t>
            </a:r>
            <a:r>
              <a:rPr lang="en-US" sz="3200" b="1" i="0" u="none" strike="noStrike" cap="none" dirty="0">
                <a:solidFill>
                  <a:schemeClr val="dk1"/>
                </a:solidFill>
                <a:latin typeface="Arial"/>
                <a:ea typeface="Arial"/>
                <a:cs typeface="Arial"/>
                <a:sym typeface="Arial"/>
              </a:rPr>
              <a:t>signals can have an infinite number of values in a range; </a:t>
            </a:r>
            <a:endParaRPr lang="en-US" sz="3200" b="1" i="0" u="none" strike="noStrike" cap="none" dirty="0" smtClean="0">
              <a:solidFill>
                <a:schemeClr val="dk1"/>
              </a:solidFill>
              <a:latin typeface="Arial"/>
              <a:ea typeface="Arial"/>
              <a:cs typeface="Arial"/>
              <a:sym typeface="Arial"/>
            </a:endParaRPr>
          </a:p>
          <a:p>
            <a:pPr marL="457200" marR="0" lvl="0" indent="-457200" rtl="0">
              <a:lnSpc>
                <a:spcPct val="100000"/>
              </a:lnSpc>
              <a:spcBef>
                <a:spcPts val="0"/>
              </a:spcBef>
              <a:spcAft>
                <a:spcPts val="0"/>
              </a:spcAft>
              <a:buClr>
                <a:schemeClr val="dk1"/>
              </a:buClr>
              <a:buSzPts val="3200"/>
              <a:buFont typeface="Arial" panose="020B0604020202020204" pitchFamily="34" charset="0"/>
              <a:buChar char="•"/>
            </a:pPr>
            <a:r>
              <a:rPr lang="en-US" sz="3200" b="1" dirty="0">
                <a:solidFill>
                  <a:schemeClr val="dk1"/>
                </a:solidFill>
              </a:rPr>
              <a:t>D</a:t>
            </a:r>
            <a:r>
              <a:rPr lang="en-US" sz="3200" b="1" i="0" u="none" strike="noStrike" cap="none" dirty="0" smtClean="0">
                <a:solidFill>
                  <a:schemeClr val="dk1"/>
                </a:solidFill>
                <a:latin typeface="Arial"/>
                <a:ea typeface="Arial"/>
                <a:cs typeface="Arial"/>
                <a:sym typeface="Arial"/>
              </a:rPr>
              <a:t>igital </a:t>
            </a:r>
            <a:r>
              <a:rPr lang="en-US" sz="3200" b="1" i="0" u="none" strike="noStrike" cap="none" dirty="0">
                <a:solidFill>
                  <a:schemeClr val="dk1"/>
                </a:solidFill>
                <a:latin typeface="Arial"/>
                <a:ea typeface="Arial"/>
                <a:cs typeface="Arial"/>
                <a:sym typeface="Arial"/>
              </a:rPr>
              <a:t>signals can have only a limited </a:t>
            </a:r>
            <a:br>
              <a:rPr lang="en-US" sz="3200" b="1" i="0" u="none" strike="noStrike" cap="none" dirty="0">
                <a:solidFill>
                  <a:schemeClr val="dk1"/>
                </a:solidFill>
                <a:latin typeface="Arial"/>
                <a:ea typeface="Arial"/>
                <a:cs typeface="Arial"/>
                <a:sym typeface="Arial"/>
              </a:rPr>
            </a:br>
            <a:r>
              <a:rPr lang="en-US" sz="3200" b="1" i="0" u="none" strike="noStrike" cap="none" dirty="0">
                <a:solidFill>
                  <a:schemeClr val="dk1"/>
                </a:solidFill>
                <a:latin typeface="Arial"/>
                <a:ea typeface="Arial"/>
                <a:cs typeface="Arial"/>
                <a:sym typeface="Arial"/>
              </a:rPr>
              <a:t>number of </a:t>
            </a:r>
            <a:r>
              <a:rPr lang="en-US" sz="3200" b="1" i="0" u="none" strike="noStrike" cap="none" dirty="0" smtClean="0">
                <a:solidFill>
                  <a:schemeClr val="dk1"/>
                </a:solidFill>
                <a:latin typeface="Arial"/>
                <a:ea typeface="Arial"/>
                <a:cs typeface="Arial"/>
                <a:sym typeface="Arial"/>
              </a:rPr>
              <a:t>values. It is often as simple as 1 and 0.</a:t>
            </a:r>
            <a:endParaRPr sz="1400" b="0" i="0" u="none" strike="noStrike" cap="none" dirty="0">
              <a:solidFill>
                <a:srgbClr val="000000"/>
              </a:solidFill>
              <a:latin typeface="Arial"/>
              <a:ea typeface="Arial"/>
              <a:cs typeface="Arial"/>
              <a:sym typeface="Arial"/>
            </a:endParaRPr>
          </a:p>
        </p:txBody>
      </p:sp>
      <p:grpSp>
        <p:nvGrpSpPr>
          <p:cNvPr id="149" name="Google Shape;149;p5"/>
          <p:cNvGrpSpPr/>
          <p:nvPr/>
        </p:nvGrpSpPr>
        <p:grpSpPr>
          <a:xfrm>
            <a:off x="457200" y="1905000"/>
            <a:ext cx="1143000" cy="566737"/>
            <a:chOff x="1200" y="1248"/>
            <a:chExt cx="720" cy="357"/>
          </a:xfrm>
        </p:grpSpPr>
        <p:pic>
          <p:nvPicPr>
            <p:cNvPr id="150" name="Google Shape;150;p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51" name="Google Shape;151;p5"/>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
        <p:nvSpPr>
          <p:cNvPr id="2" name="Rectangle 1"/>
          <p:cNvSpPr/>
          <p:nvPr/>
        </p:nvSpPr>
        <p:spPr>
          <a:xfrm>
            <a:off x="1082040" y="0"/>
            <a:ext cx="7002780" cy="584775"/>
          </a:xfrm>
          <a:prstGeom prst="rect">
            <a:avLst/>
          </a:prstGeom>
        </p:spPr>
        <p:txBody>
          <a:bodyPr wrap="square">
            <a:spAutoFit/>
          </a:bodyPr>
          <a:lstStyle/>
          <a:p>
            <a:pPr lvl="0">
              <a:buClr>
                <a:schemeClr val="dk1"/>
              </a:buClr>
              <a:buSzPts val="3200"/>
            </a:pPr>
            <a:r>
              <a:rPr lang="en-US" sz="3200" b="1" dirty="0">
                <a:solidFill>
                  <a:schemeClr val="dk1"/>
                </a:solidFill>
                <a:latin typeface="Times"/>
                <a:ea typeface="Times"/>
                <a:cs typeface="Times"/>
                <a:sym typeface="Times"/>
              </a:rPr>
              <a:t>ANALOG AND DIGITAL </a:t>
            </a:r>
            <a:r>
              <a:rPr lang="en-US" sz="3200" b="1" dirty="0" smtClean="0">
                <a:solidFill>
                  <a:schemeClr val="dk1"/>
                </a:solidFill>
                <a:latin typeface="Times"/>
                <a:ea typeface="Times"/>
                <a:cs typeface="Times"/>
                <a:sym typeface="Times"/>
              </a:rPr>
              <a:t>SIGNALS</a:t>
            </a:r>
            <a:endParaRPr lang="en-US"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
        <p:nvSpPr>
          <p:cNvPr id="518" name="Google Shape;518;p3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19" name="Google Shape;519;p3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20" name="Google Shape;520;p33"/>
          <p:cNvGrpSpPr/>
          <p:nvPr/>
        </p:nvGrpSpPr>
        <p:grpSpPr>
          <a:xfrm>
            <a:off x="490537" y="773112"/>
            <a:ext cx="738187" cy="474662"/>
            <a:chOff x="309" y="487"/>
            <a:chExt cx="465" cy="299"/>
          </a:xfrm>
        </p:grpSpPr>
        <p:sp>
          <p:nvSpPr>
            <p:cNvPr id="521" name="Google Shape;521;p3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2" name="Google Shape;522;p3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23" name="Google Shape;523;p3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4" name="Google Shape;524;p3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5" name="Google Shape;525;p3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6" name="Google Shape;526;p3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7" name="Google Shape;527;p33"/>
          <p:cNvSpPr txBox="1"/>
          <p:nvPr/>
        </p:nvSpPr>
        <p:spPr>
          <a:xfrm>
            <a:off x="228600" y="14478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Assume we need to download text documents at the rate of 100 pages per second. What is the required bit rate of the channel?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page is an average of 24 lines with 80 characters in each line. If we assume that one character requires 8 bits, the bit rate is</a:t>
            </a:r>
            <a:endParaRPr sz="1400" b="0" i="0" u="none" strike="noStrike" cap="none">
              <a:solidFill>
                <a:srgbClr val="000000"/>
              </a:solidFill>
              <a:latin typeface="Arial"/>
              <a:ea typeface="Arial"/>
              <a:cs typeface="Arial"/>
              <a:sym typeface="Arial"/>
            </a:endParaRPr>
          </a:p>
        </p:txBody>
      </p:sp>
      <p:sp>
        <p:nvSpPr>
          <p:cNvPr id="528" name="Google Shape;528;p33"/>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3.18</a:t>
            </a:r>
            <a:endParaRPr sz="1400" b="0" i="0" u="none" strike="noStrike" cap="none">
              <a:solidFill>
                <a:srgbClr val="000000"/>
              </a:solidFill>
              <a:latin typeface="Arial"/>
              <a:ea typeface="Arial"/>
              <a:cs typeface="Arial"/>
              <a:sym typeface="Arial"/>
            </a:endParaRPr>
          </a:p>
        </p:txBody>
      </p:sp>
      <p:pic>
        <p:nvPicPr>
          <p:cNvPr id="529" name="Google Shape;529;p33"/>
          <p:cNvPicPr preferRelativeResize="0"/>
          <p:nvPr/>
        </p:nvPicPr>
        <p:blipFill rotWithShape="1">
          <a:blip r:embed="rId3">
            <a:alphaModFix/>
          </a:blip>
          <a:srcRect/>
          <a:stretch/>
        </p:blipFill>
        <p:spPr>
          <a:xfrm>
            <a:off x="1839912" y="4718050"/>
            <a:ext cx="5462587" cy="387350"/>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
        <p:nvSpPr>
          <p:cNvPr id="535" name="Google Shape;535;p3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36" name="Google Shape;536;p3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37" name="Google Shape;537;p34"/>
          <p:cNvGrpSpPr/>
          <p:nvPr/>
        </p:nvGrpSpPr>
        <p:grpSpPr>
          <a:xfrm>
            <a:off x="490537" y="773112"/>
            <a:ext cx="738187" cy="474662"/>
            <a:chOff x="309" y="487"/>
            <a:chExt cx="465" cy="299"/>
          </a:xfrm>
        </p:grpSpPr>
        <p:sp>
          <p:nvSpPr>
            <p:cNvPr id="538" name="Google Shape;538;p3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39" name="Google Shape;539;p3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40" name="Google Shape;540;p3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1" name="Google Shape;541;p3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2" name="Google Shape;542;p3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3" name="Google Shape;543;p3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4" name="Google Shape;544;p34"/>
          <p:cNvSpPr txBox="1"/>
          <p:nvPr/>
        </p:nvSpPr>
        <p:spPr>
          <a:xfrm>
            <a:off x="228600" y="1292225"/>
            <a:ext cx="8534400" cy="3508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lang="en-US" sz="2800" b="1" i="1"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bit rate can be calculated as</a:t>
            </a:r>
            <a:endParaRPr sz="1400" b="0" i="0" u="none" strike="noStrike" cap="none">
              <a:solidFill>
                <a:srgbClr val="000000"/>
              </a:solidFill>
              <a:latin typeface="Arial"/>
              <a:ea typeface="Arial"/>
              <a:cs typeface="Arial"/>
              <a:sym typeface="Arial"/>
            </a:endParaRPr>
          </a:p>
        </p:txBody>
      </p:sp>
      <p:sp>
        <p:nvSpPr>
          <p:cNvPr id="545" name="Google Shape;545;p34"/>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3.19</a:t>
            </a:r>
            <a:endParaRPr sz="1400" b="0" i="0" u="none" strike="noStrike" cap="none">
              <a:solidFill>
                <a:srgbClr val="000000"/>
              </a:solidFill>
              <a:latin typeface="Arial"/>
              <a:ea typeface="Arial"/>
              <a:cs typeface="Arial"/>
              <a:sym typeface="Arial"/>
            </a:endParaRPr>
          </a:p>
        </p:txBody>
      </p:sp>
      <p:pic>
        <p:nvPicPr>
          <p:cNvPr id="546" name="Google Shape;546;p34"/>
          <p:cNvPicPr preferRelativeResize="0"/>
          <p:nvPr/>
        </p:nvPicPr>
        <p:blipFill rotWithShape="1">
          <a:blip r:embed="rId3">
            <a:alphaModFix/>
          </a:blip>
          <a:srcRect/>
          <a:stretch/>
        </p:blipFill>
        <p:spPr>
          <a:xfrm>
            <a:off x="2487612" y="5059362"/>
            <a:ext cx="4167187" cy="350837"/>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cxnSp>
        <p:nvCxnSpPr>
          <p:cNvPr id="552" name="Google Shape;552;p35"/>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53" name="Google Shape;553;p35"/>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cxnSp>
        <p:nvCxnSpPr>
          <p:cNvPr id="555" name="Google Shape;555;p3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3" name="Rectangle 2"/>
          <p:cNvSpPr/>
          <p:nvPr/>
        </p:nvSpPr>
        <p:spPr>
          <a:xfrm>
            <a:off x="479833" y="278415"/>
            <a:ext cx="7994210" cy="584775"/>
          </a:xfrm>
          <a:prstGeom prst="rect">
            <a:avLst/>
          </a:prstGeom>
        </p:spPr>
        <p:txBody>
          <a:bodyPr wrap="square">
            <a:spAutoFit/>
          </a:bodyPr>
          <a:lstStyle/>
          <a:p>
            <a:r>
              <a:rPr lang="pt-BR" sz="3200" b="1" dirty="0">
                <a:latin typeface="Times New Roman" panose="02020603050405020304" pitchFamily="18" charset="0"/>
                <a:cs typeface="Times New Roman" panose="02020603050405020304" pitchFamily="18" charset="0"/>
              </a:rPr>
              <a:t>Digital Signal as a Composite Analog Signal</a:t>
            </a:r>
            <a:endParaRPr lang="en-US" sz="3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430448" y="2025734"/>
            <a:ext cx="5850347" cy="400110"/>
          </a:xfrm>
          <a:prstGeom prst="rect">
            <a:avLst/>
          </a:prstGeom>
        </p:spPr>
        <p:txBody>
          <a:bodyPr wrap="square">
            <a:spAutoFit/>
          </a:bodyPr>
          <a:lstStyle/>
          <a:p>
            <a:pPr algn="ctr"/>
            <a:r>
              <a:rPr lang="pt-BR" sz="2000" b="1" dirty="0" smtClean="0">
                <a:solidFill>
                  <a:srgbClr val="FF0000"/>
                </a:solidFill>
              </a:rPr>
              <a:t>A </a:t>
            </a:r>
            <a:r>
              <a:rPr lang="pt-BR" sz="2000" b="1" dirty="0">
                <a:solidFill>
                  <a:srgbClr val="FF0000"/>
                </a:solidFill>
              </a:rPr>
              <a:t>digital signal is a composite analog </a:t>
            </a:r>
            <a:r>
              <a:rPr lang="pt-BR" sz="2000" b="1" dirty="0" smtClean="0">
                <a:solidFill>
                  <a:srgbClr val="FF0000"/>
                </a:solidFill>
              </a:rPr>
              <a:t>signal.</a:t>
            </a:r>
            <a:endParaRPr lang="en-US" sz="2000" b="1" dirty="0">
              <a:solidFill>
                <a:srgbClr val="FF0000"/>
              </a:solidFill>
            </a:endParaRPr>
          </a:p>
        </p:txBody>
      </p:sp>
    </p:spTree>
    <p:extLst>
      <p:ext uri="{BB962C8B-B14F-4D97-AF65-F5344CB8AC3E}">
        <p14:creationId xmlns:p14="http://schemas.microsoft.com/office/powerpoint/2010/main" val="2669699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cxnSp>
        <p:nvCxnSpPr>
          <p:cNvPr id="552" name="Google Shape;552;p35"/>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53" name="Google Shape;553;p35"/>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54" name="Google Shape;554;p35"/>
          <p:cNvSpPr txBox="1"/>
          <p:nvPr/>
        </p:nvSpPr>
        <p:spPr>
          <a:xfrm>
            <a:off x="304800" y="152400"/>
            <a:ext cx="8205787"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3.17  </a:t>
            </a:r>
            <a:r>
              <a:rPr lang="en-US" sz="2000" b="1" i="1" u="none" strike="noStrike" cap="none">
                <a:solidFill>
                  <a:schemeClr val="dk1"/>
                </a:solidFill>
                <a:latin typeface="Times New Roman"/>
                <a:ea typeface="Times New Roman"/>
                <a:cs typeface="Times New Roman"/>
                <a:sym typeface="Times New Roman"/>
              </a:rPr>
              <a:t>The time and frequency domains of periodic and nonperiodic</a:t>
            </a:r>
            <a:br>
              <a:rPr lang="en-US" sz="2000" b="1" i="1" u="none" strike="noStrike" cap="none">
                <a:solidFill>
                  <a:schemeClr val="dk1"/>
                </a:solidFill>
                <a:latin typeface="Times New Roman"/>
                <a:ea typeface="Times New Roman"/>
                <a:cs typeface="Times New Roman"/>
                <a:sym typeface="Times New Roman"/>
              </a:rPr>
            </a:br>
            <a:r>
              <a:rPr lang="en-US" sz="2000" b="1" i="1" u="none" strike="noStrike" cap="none">
                <a:solidFill>
                  <a:schemeClr val="dk1"/>
                </a:solidFill>
                <a:latin typeface="Times New Roman"/>
                <a:ea typeface="Times New Roman"/>
                <a:cs typeface="Times New Roman"/>
                <a:sym typeface="Times New Roman"/>
              </a:rPr>
              <a:t>                         digital signals</a:t>
            </a:r>
            <a:endParaRPr sz="1400" b="0" i="0" u="none" strike="noStrike" cap="none">
              <a:solidFill>
                <a:srgbClr val="000000"/>
              </a:solidFill>
              <a:latin typeface="Arial"/>
              <a:ea typeface="Arial"/>
              <a:cs typeface="Arial"/>
              <a:sym typeface="Arial"/>
            </a:endParaRPr>
          </a:p>
        </p:txBody>
      </p:sp>
      <p:cxnSp>
        <p:nvCxnSpPr>
          <p:cNvPr id="555" name="Google Shape;555;p3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556" name="Google Shape;556;p35"/>
          <p:cNvPicPr preferRelativeResize="0"/>
          <p:nvPr/>
        </p:nvPicPr>
        <p:blipFill rotWithShape="1">
          <a:blip r:embed="rId3">
            <a:alphaModFix/>
          </a:blip>
          <a:srcRect r="-624" b="46661"/>
          <a:stretch/>
        </p:blipFill>
        <p:spPr>
          <a:xfrm>
            <a:off x="475861" y="2817843"/>
            <a:ext cx="8024326" cy="2062067"/>
          </a:xfrm>
          <a:prstGeom prst="rect">
            <a:avLst/>
          </a:prstGeom>
          <a:noFill/>
          <a:ln>
            <a:noFill/>
          </a:ln>
        </p:spPr>
      </p:pic>
      <p:sp>
        <p:nvSpPr>
          <p:cNvPr id="2" name="Rectangle 1"/>
          <p:cNvSpPr/>
          <p:nvPr/>
        </p:nvSpPr>
        <p:spPr>
          <a:xfrm>
            <a:off x="391886" y="1141808"/>
            <a:ext cx="8509518" cy="1015663"/>
          </a:xfrm>
          <a:prstGeom prst="rect">
            <a:avLst/>
          </a:prstGeom>
        </p:spPr>
        <p:txBody>
          <a:bodyPr wrap="square">
            <a:spAutoFit/>
          </a:bodyPr>
          <a:lstStyle/>
          <a:p>
            <a:r>
              <a:rPr lang="en-US" sz="2000" dirty="0"/>
              <a:t>If the digital signal is periodic, which is rare in data communications, the decomposed signal has a </a:t>
            </a:r>
            <a:r>
              <a:rPr lang="en-US" sz="2000" dirty="0" smtClean="0"/>
              <a:t>frequency domain </a:t>
            </a:r>
            <a:r>
              <a:rPr lang="en-US" sz="2000" dirty="0"/>
              <a:t>representation with an infinite bandwidth and discrete </a:t>
            </a:r>
            <a:r>
              <a:rPr lang="en-US" sz="2000" dirty="0" smtClean="0"/>
              <a:t>frequencies.</a:t>
            </a: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cxnSp>
        <p:nvCxnSpPr>
          <p:cNvPr id="552" name="Google Shape;552;p35"/>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53" name="Google Shape;553;p35"/>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54" name="Google Shape;554;p35"/>
          <p:cNvSpPr txBox="1"/>
          <p:nvPr/>
        </p:nvSpPr>
        <p:spPr>
          <a:xfrm>
            <a:off x="304800" y="152400"/>
            <a:ext cx="8205787"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a:solidFill>
                  <a:schemeClr val="folHlink"/>
                </a:solidFill>
                <a:latin typeface="Times New Roman"/>
                <a:ea typeface="Times New Roman"/>
                <a:cs typeface="Times New Roman"/>
                <a:sym typeface="Times New Roman"/>
              </a:rPr>
              <a:t>Figure 3.17  </a:t>
            </a:r>
            <a:r>
              <a:rPr lang="en-US" sz="2000" b="1" i="1" u="none" strike="noStrike" cap="none" dirty="0">
                <a:solidFill>
                  <a:schemeClr val="dk1"/>
                </a:solidFill>
                <a:latin typeface="Times New Roman"/>
                <a:ea typeface="Times New Roman"/>
                <a:cs typeface="Times New Roman"/>
                <a:sym typeface="Times New Roman"/>
              </a:rPr>
              <a:t>The time and frequency domains of periodic and </a:t>
            </a:r>
            <a:r>
              <a:rPr lang="en-US" sz="2000" b="1" i="1" u="none" strike="noStrike" cap="none" dirty="0" err="1">
                <a:solidFill>
                  <a:schemeClr val="dk1"/>
                </a:solidFill>
                <a:latin typeface="Times New Roman"/>
                <a:ea typeface="Times New Roman"/>
                <a:cs typeface="Times New Roman"/>
                <a:sym typeface="Times New Roman"/>
              </a:rPr>
              <a:t>nonperiodic</a:t>
            </a:r>
            <a:r>
              <a:rPr lang="en-US" sz="2000" b="1" i="1" u="none" strike="noStrike" cap="none" dirty="0">
                <a:solidFill>
                  <a:schemeClr val="dk1"/>
                </a:solidFill>
                <a:latin typeface="Times New Roman"/>
                <a:ea typeface="Times New Roman"/>
                <a:cs typeface="Times New Roman"/>
                <a:sym typeface="Times New Roman"/>
              </a:rPr>
              <a:t/>
            </a:r>
            <a:br>
              <a:rPr lang="en-US" sz="2000" b="1" i="1" u="none" strike="noStrike" cap="none" dirty="0">
                <a:solidFill>
                  <a:schemeClr val="dk1"/>
                </a:solidFill>
                <a:latin typeface="Times New Roman"/>
                <a:ea typeface="Times New Roman"/>
                <a:cs typeface="Times New Roman"/>
                <a:sym typeface="Times New Roman"/>
              </a:rPr>
            </a:br>
            <a:r>
              <a:rPr lang="en-US" sz="2000" b="1" i="1" u="none" strike="noStrike" cap="none" dirty="0">
                <a:solidFill>
                  <a:schemeClr val="dk1"/>
                </a:solidFill>
                <a:latin typeface="Times New Roman"/>
                <a:ea typeface="Times New Roman"/>
                <a:cs typeface="Times New Roman"/>
                <a:sym typeface="Times New Roman"/>
              </a:rPr>
              <a:t>                         digital signals</a:t>
            </a:r>
            <a:endParaRPr sz="1400" b="0" i="0" u="none" strike="noStrike" cap="none" dirty="0">
              <a:solidFill>
                <a:srgbClr val="000000"/>
              </a:solidFill>
              <a:latin typeface="Arial"/>
              <a:ea typeface="Arial"/>
              <a:cs typeface="Arial"/>
              <a:sym typeface="Arial"/>
            </a:endParaRPr>
          </a:p>
        </p:txBody>
      </p:sp>
      <p:cxnSp>
        <p:nvCxnSpPr>
          <p:cNvPr id="555" name="Google Shape;555;p3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556" name="Google Shape;556;p35"/>
          <p:cNvPicPr preferRelativeResize="0"/>
          <p:nvPr/>
        </p:nvPicPr>
        <p:blipFill rotWithShape="1">
          <a:blip r:embed="rId3">
            <a:alphaModFix/>
          </a:blip>
          <a:srcRect l="-10" t="51796"/>
          <a:stretch/>
        </p:blipFill>
        <p:spPr>
          <a:xfrm>
            <a:off x="223935" y="2509935"/>
            <a:ext cx="8721011" cy="2270448"/>
          </a:xfrm>
          <a:prstGeom prst="rect">
            <a:avLst/>
          </a:prstGeom>
          <a:noFill/>
          <a:ln>
            <a:noFill/>
          </a:ln>
        </p:spPr>
      </p:pic>
      <p:sp>
        <p:nvSpPr>
          <p:cNvPr id="2" name="Rectangle 1"/>
          <p:cNvSpPr/>
          <p:nvPr/>
        </p:nvSpPr>
        <p:spPr>
          <a:xfrm>
            <a:off x="242596" y="1090908"/>
            <a:ext cx="8686800" cy="707886"/>
          </a:xfrm>
          <a:prstGeom prst="rect">
            <a:avLst/>
          </a:prstGeom>
        </p:spPr>
        <p:txBody>
          <a:bodyPr wrap="square">
            <a:spAutoFit/>
          </a:bodyPr>
          <a:lstStyle/>
          <a:p>
            <a:r>
              <a:rPr lang="en-US" sz="2000" dirty="0"/>
              <a:t>If the digital signal is </a:t>
            </a:r>
            <a:r>
              <a:rPr lang="en-US" sz="2000" dirty="0" smtClean="0"/>
              <a:t>non-periodic</a:t>
            </a:r>
            <a:r>
              <a:rPr lang="en-US" sz="2000" dirty="0"/>
              <a:t>, the decomposed signal still has an infinite bandwidth, but the </a:t>
            </a:r>
            <a:r>
              <a:rPr lang="en-US" sz="2000" dirty="0" smtClean="0"/>
              <a:t>frequencies </a:t>
            </a:r>
            <a:r>
              <a:rPr lang="en-US" sz="2000" dirty="0"/>
              <a:t>are </a:t>
            </a:r>
            <a:r>
              <a:rPr lang="en-US" sz="2000" dirty="0" smtClean="0"/>
              <a:t>continuous.</a:t>
            </a:r>
            <a:endParaRPr lang="en-US" sz="2000" dirty="0"/>
          </a:p>
        </p:txBody>
      </p:sp>
    </p:spTree>
    <p:extLst>
      <p:ext uri="{BB962C8B-B14F-4D97-AF65-F5344CB8AC3E}">
        <p14:creationId xmlns:p14="http://schemas.microsoft.com/office/powerpoint/2010/main" val="1691554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cxnSp>
        <p:nvCxnSpPr>
          <p:cNvPr id="552" name="Google Shape;552;p35"/>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53" name="Google Shape;553;p35"/>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54" name="Google Shape;554;p35"/>
          <p:cNvSpPr txBox="1"/>
          <p:nvPr/>
        </p:nvSpPr>
        <p:spPr>
          <a:xfrm>
            <a:off x="304800" y="152400"/>
            <a:ext cx="8205787"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a:solidFill>
                  <a:schemeClr val="folHlink"/>
                </a:solidFill>
                <a:latin typeface="Times New Roman"/>
                <a:ea typeface="Times New Roman"/>
                <a:cs typeface="Times New Roman"/>
                <a:sym typeface="Times New Roman"/>
              </a:rPr>
              <a:t>Figure 3.17  </a:t>
            </a:r>
            <a:r>
              <a:rPr lang="en-US" sz="2000" b="1" i="1" u="none" strike="noStrike" cap="none" dirty="0">
                <a:solidFill>
                  <a:schemeClr val="dk1"/>
                </a:solidFill>
                <a:latin typeface="Times New Roman"/>
                <a:ea typeface="Times New Roman"/>
                <a:cs typeface="Times New Roman"/>
                <a:sym typeface="Times New Roman"/>
              </a:rPr>
              <a:t>The time and frequency domains of periodic and </a:t>
            </a:r>
            <a:r>
              <a:rPr lang="en-US" sz="2000" b="1" i="1" u="none" strike="noStrike" cap="none" dirty="0" err="1">
                <a:solidFill>
                  <a:schemeClr val="dk1"/>
                </a:solidFill>
                <a:latin typeface="Times New Roman"/>
                <a:ea typeface="Times New Roman"/>
                <a:cs typeface="Times New Roman"/>
                <a:sym typeface="Times New Roman"/>
              </a:rPr>
              <a:t>nonperiodic</a:t>
            </a:r>
            <a:r>
              <a:rPr lang="en-US" sz="2000" b="1" i="1" u="none" strike="noStrike" cap="none" dirty="0">
                <a:solidFill>
                  <a:schemeClr val="dk1"/>
                </a:solidFill>
                <a:latin typeface="Times New Roman"/>
                <a:ea typeface="Times New Roman"/>
                <a:cs typeface="Times New Roman"/>
                <a:sym typeface="Times New Roman"/>
              </a:rPr>
              <a:t/>
            </a:r>
            <a:br>
              <a:rPr lang="en-US" sz="2000" b="1" i="1" u="none" strike="noStrike" cap="none" dirty="0">
                <a:solidFill>
                  <a:schemeClr val="dk1"/>
                </a:solidFill>
                <a:latin typeface="Times New Roman"/>
                <a:ea typeface="Times New Roman"/>
                <a:cs typeface="Times New Roman"/>
                <a:sym typeface="Times New Roman"/>
              </a:rPr>
            </a:br>
            <a:r>
              <a:rPr lang="en-US" sz="2000" b="1" i="1" u="none" strike="noStrike" cap="none" dirty="0">
                <a:solidFill>
                  <a:schemeClr val="dk1"/>
                </a:solidFill>
                <a:latin typeface="Times New Roman"/>
                <a:ea typeface="Times New Roman"/>
                <a:cs typeface="Times New Roman"/>
                <a:sym typeface="Times New Roman"/>
              </a:rPr>
              <a:t>                         digital signals</a:t>
            </a:r>
            <a:endParaRPr sz="1400" b="0" i="0" u="none" strike="noStrike" cap="none" dirty="0">
              <a:solidFill>
                <a:srgbClr val="000000"/>
              </a:solidFill>
              <a:latin typeface="Arial"/>
              <a:ea typeface="Arial"/>
              <a:cs typeface="Arial"/>
              <a:sym typeface="Arial"/>
            </a:endParaRPr>
          </a:p>
        </p:txBody>
      </p:sp>
      <p:cxnSp>
        <p:nvCxnSpPr>
          <p:cNvPr id="555" name="Google Shape;555;p3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556" name="Google Shape;556;p35"/>
          <p:cNvPicPr preferRelativeResize="0"/>
          <p:nvPr/>
        </p:nvPicPr>
        <p:blipFill rotWithShape="1">
          <a:blip r:embed="rId3">
            <a:alphaModFix/>
          </a:blip>
          <a:srcRect/>
          <a:stretch/>
        </p:blipFill>
        <p:spPr>
          <a:xfrm>
            <a:off x="345233" y="1940766"/>
            <a:ext cx="8338456" cy="4061926"/>
          </a:xfrm>
          <a:prstGeom prst="rect">
            <a:avLst/>
          </a:prstGeom>
          <a:noFill/>
          <a:ln>
            <a:noFill/>
          </a:ln>
        </p:spPr>
      </p:pic>
      <p:sp>
        <p:nvSpPr>
          <p:cNvPr id="2" name="Rectangle 1"/>
          <p:cNvSpPr/>
          <p:nvPr/>
        </p:nvSpPr>
        <p:spPr>
          <a:xfrm>
            <a:off x="298579" y="1034925"/>
            <a:ext cx="8584163" cy="646331"/>
          </a:xfrm>
          <a:prstGeom prst="rect">
            <a:avLst/>
          </a:prstGeom>
        </p:spPr>
        <p:txBody>
          <a:bodyPr wrap="square">
            <a:spAutoFit/>
          </a:bodyPr>
          <a:lstStyle/>
          <a:p>
            <a:r>
              <a:rPr lang="en-US" sz="1800" dirty="0"/>
              <a:t>Note that both bandwidths are infinite, but the periodic signal has discrete </a:t>
            </a:r>
            <a:r>
              <a:rPr lang="en-US" sz="1800" dirty="0" smtClean="0"/>
              <a:t>frequencies </a:t>
            </a:r>
            <a:r>
              <a:rPr lang="en-US" sz="1800" dirty="0"/>
              <a:t>while the </a:t>
            </a:r>
            <a:r>
              <a:rPr lang="en-US" sz="1800" dirty="0" smtClean="0"/>
              <a:t>non-periodic </a:t>
            </a:r>
            <a:r>
              <a:rPr lang="en-US" sz="1800" dirty="0"/>
              <a:t>signal has continuous </a:t>
            </a:r>
            <a:r>
              <a:rPr lang="en-US" sz="1800" dirty="0" smtClean="0"/>
              <a:t>frequencies.</a:t>
            </a:r>
            <a:endParaRPr lang="en-US" sz="1800" dirty="0"/>
          </a:p>
        </p:txBody>
      </p:sp>
    </p:spTree>
    <p:extLst>
      <p:ext uri="{BB962C8B-B14F-4D97-AF65-F5344CB8AC3E}">
        <p14:creationId xmlns:p14="http://schemas.microsoft.com/office/powerpoint/2010/main" val="3350883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7515C88E-7C84-48FD-8253-C464898369BF}" type="slidenum">
              <a:rPr lang="en-US" sz="2000" i="0" baseline="0">
                <a:latin typeface="Arial" panose="020B0604020202020204" pitchFamily="34" charset="0"/>
              </a:rPr>
              <a:pPr/>
              <a:t>56</a:t>
            </a:fld>
            <a:endParaRPr lang="en-US" sz="2000" i="0" baseline="0">
              <a:latin typeface="Arial" panose="020B0604020202020204" pitchFamily="34" charset="0"/>
            </a:endParaRPr>
          </a:p>
        </p:txBody>
      </p:sp>
      <p:sp>
        <p:nvSpPr>
          <p:cNvPr id="2253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Text Box 4"/>
          <p:cNvSpPr txBox="1">
            <a:spLocks noChangeArrowheads="1"/>
          </p:cNvSpPr>
          <p:nvPr/>
        </p:nvSpPr>
        <p:spPr bwMode="auto">
          <a:xfrm>
            <a:off x="304800" y="381000"/>
            <a:ext cx="4842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i="0" baseline="0" dirty="0" smtClean="0">
                <a:solidFill>
                  <a:schemeClr val="tx2"/>
                </a:solidFill>
              </a:rPr>
              <a:t>Transmission of digital signals</a:t>
            </a:r>
            <a:endParaRPr lang="en-US" baseline="0" dirty="0">
              <a:solidFill>
                <a:schemeClr val="tx2"/>
              </a:solidFill>
            </a:endParaRPr>
          </a:p>
        </p:txBody>
      </p:sp>
      <p:sp>
        <p:nvSpPr>
          <p:cNvPr id="22534"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040" y="4104568"/>
            <a:ext cx="6681787"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42596" y="1090908"/>
            <a:ext cx="8686800" cy="3170099"/>
          </a:xfrm>
          <a:prstGeom prst="rect">
            <a:avLst/>
          </a:prstGeom>
        </p:spPr>
        <p:txBody>
          <a:bodyPr wrap="square">
            <a:spAutoFit/>
          </a:bodyPr>
          <a:lstStyle/>
          <a:p>
            <a:r>
              <a:rPr lang="en-US" sz="2000" dirty="0" smtClean="0"/>
              <a:t>We can transmit a digital signal by one of two different approaches:</a:t>
            </a:r>
          </a:p>
          <a:p>
            <a:pPr marL="457200" indent="-457200">
              <a:buAutoNum type="arabicPeriod"/>
            </a:pPr>
            <a:r>
              <a:rPr lang="en-US" sz="2000" dirty="0" smtClean="0"/>
              <a:t>Baseband Transmission</a:t>
            </a:r>
          </a:p>
          <a:p>
            <a:pPr marL="457200" indent="-457200">
              <a:buAutoNum type="arabicPeriod"/>
            </a:pPr>
            <a:r>
              <a:rPr lang="en-US" sz="2000" dirty="0" smtClean="0"/>
              <a:t>Broadband Transmission(using modulation)</a:t>
            </a:r>
          </a:p>
          <a:p>
            <a:pPr marL="457200" indent="-457200">
              <a:buAutoNum type="arabicPeriod"/>
            </a:pPr>
            <a:endParaRPr lang="en-US" sz="2000" dirty="0" smtClean="0"/>
          </a:p>
          <a:p>
            <a:pPr marL="342900" indent="-342900">
              <a:buFont typeface="Wingdings" panose="05000000000000000000" pitchFamily="2" charset="2"/>
              <a:buChar char="q"/>
            </a:pPr>
            <a:r>
              <a:rPr lang="en-US" sz="2000" dirty="0" smtClean="0">
                <a:solidFill>
                  <a:srgbClr val="00B050"/>
                </a:solidFill>
              </a:rPr>
              <a:t>Baseband transmission </a:t>
            </a:r>
            <a:r>
              <a:rPr lang="en-US" sz="2000" dirty="0" smtClean="0"/>
              <a:t>means sending a digital signal over a channel without changing the digital signal to an analog signal.</a:t>
            </a:r>
          </a:p>
          <a:p>
            <a:pPr marL="342900" indent="-342900">
              <a:buFont typeface="Wingdings" panose="05000000000000000000" pitchFamily="2" charset="2"/>
              <a:buChar char="q"/>
            </a:pPr>
            <a:r>
              <a:rPr lang="en-US" sz="2000" dirty="0"/>
              <a:t>Baseband </a:t>
            </a:r>
            <a:r>
              <a:rPr lang="en-US" sz="2000" dirty="0" smtClean="0"/>
              <a:t>transmission requires a </a:t>
            </a:r>
            <a:r>
              <a:rPr lang="en-US" sz="2000" dirty="0" smtClean="0">
                <a:solidFill>
                  <a:srgbClr val="00B050"/>
                </a:solidFill>
              </a:rPr>
              <a:t>low-pass channel</a:t>
            </a:r>
            <a:r>
              <a:rPr lang="en-US" sz="2000" dirty="0" smtClean="0"/>
              <a:t>, a channel with a bandwidth that starts from zero.</a:t>
            </a:r>
          </a:p>
          <a:p>
            <a:endParaRPr lang="en-US" sz="2000" dirty="0"/>
          </a:p>
          <a:p>
            <a:endParaRPr lang="en-US" sz="2000" dirty="0"/>
          </a:p>
        </p:txBody>
      </p:sp>
    </p:spTree>
    <p:extLst>
      <p:ext uri="{BB962C8B-B14F-4D97-AF65-F5344CB8AC3E}">
        <p14:creationId xmlns:p14="http://schemas.microsoft.com/office/powerpoint/2010/main" val="27779316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0A8DC45D-D57F-4DA5-A594-5AC1B74D159E}" type="slidenum">
              <a:rPr lang="en-US" sz="2000" i="0" baseline="0">
                <a:latin typeface="Arial" panose="020B0604020202020204" pitchFamily="34" charset="0"/>
              </a:rPr>
              <a:pPr/>
              <a:t>57</a:t>
            </a:fld>
            <a:endParaRPr lang="en-US" sz="2000" i="0" baseline="0">
              <a:latin typeface="Arial" panose="020B0604020202020204" pitchFamily="34" charset="0"/>
            </a:endParaRPr>
          </a:p>
        </p:txBody>
      </p:sp>
      <p:sp>
        <p:nvSpPr>
          <p:cNvPr id="2662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Text Box 4"/>
          <p:cNvSpPr txBox="1">
            <a:spLocks noChangeArrowheads="1"/>
          </p:cNvSpPr>
          <p:nvPr/>
        </p:nvSpPr>
        <p:spPr bwMode="auto">
          <a:xfrm>
            <a:off x="304800" y="381000"/>
            <a:ext cx="53078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400" i="0" baseline="0" dirty="0" smtClean="0">
                <a:solidFill>
                  <a:schemeClr val="folHlink"/>
                </a:solidFill>
              </a:rPr>
              <a:t>Figure: </a:t>
            </a:r>
            <a:r>
              <a:rPr lang="en-US" sz="2000" i="0" baseline="0" dirty="0"/>
              <a:t>Bandwidths of two low-pass channels</a:t>
            </a:r>
          </a:p>
        </p:txBody>
      </p:sp>
      <p:sp>
        <p:nvSpPr>
          <p:cNvPr id="26630"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789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7515C88E-7C84-48FD-8253-C464898369BF}" type="slidenum">
              <a:rPr lang="en-US" sz="2000" i="0" baseline="0">
                <a:latin typeface="Arial" panose="020B0604020202020204" pitchFamily="34" charset="0"/>
              </a:rPr>
              <a:pPr/>
              <a:t>58</a:t>
            </a:fld>
            <a:endParaRPr lang="en-US" sz="2000" i="0" baseline="0">
              <a:latin typeface="Arial" panose="020B0604020202020204" pitchFamily="34" charset="0"/>
            </a:endParaRPr>
          </a:p>
        </p:txBody>
      </p:sp>
      <p:sp>
        <p:nvSpPr>
          <p:cNvPr id="2253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Text Box 4"/>
          <p:cNvSpPr txBox="1">
            <a:spLocks noChangeArrowheads="1"/>
          </p:cNvSpPr>
          <p:nvPr/>
        </p:nvSpPr>
        <p:spPr bwMode="auto">
          <a:xfrm>
            <a:off x="416459" y="226337"/>
            <a:ext cx="44090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4000" i="0" dirty="0"/>
              <a:t>Broadband </a:t>
            </a:r>
            <a:r>
              <a:rPr lang="en-US" sz="4000" i="0" dirty="0" smtClean="0"/>
              <a:t>Transmission</a:t>
            </a:r>
            <a:endParaRPr lang="en-US" sz="4000" i="0" baseline="0" dirty="0">
              <a:solidFill>
                <a:schemeClr val="tx2"/>
              </a:solidFill>
            </a:endParaRPr>
          </a:p>
        </p:txBody>
      </p:sp>
      <p:sp>
        <p:nvSpPr>
          <p:cNvPr id="22534"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7"/>
          <p:cNvSpPr/>
          <p:nvPr/>
        </p:nvSpPr>
        <p:spPr>
          <a:xfrm>
            <a:off x="242596" y="1090908"/>
            <a:ext cx="8686800" cy="3262432"/>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B050"/>
                </a:solidFill>
              </a:rPr>
              <a:t>Broadband transmission </a:t>
            </a:r>
            <a:r>
              <a:rPr lang="en-US" sz="2000" dirty="0" smtClean="0"/>
              <a:t>or modulation means changing the digital signal to an analog signal for transmission.</a:t>
            </a:r>
          </a:p>
          <a:p>
            <a:pPr marL="342900" indent="-342900">
              <a:buFont typeface="Arial" panose="020B0604020202020204" pitchFamily="34" charset="0"/>
              <a:buChar char="•"/>
            </a:pPr>
            <a:r>
              <a:rPr lang="en-US" sz="2000" dirty="0" smtClean="0"/>
              <a:t>Modulation allows us to use a </a:t>
            </a:r>
            <a:r>
              <a:rPr lang="en-US" sz="2000" dirty="0" err="1" smtClean="0">
                <a:solidFill>
                  <a:srgbClr val="00B050"/>
                </a:solidFill>
              </a:rPr>
              <a:t>bandpass</a:t>
            </a:r>
            <a:r>
              <a:rPr lang="en-US" sz="2000" dirty="0" smtClean="0"/>
              <a:t> cannel– a channel with a bandwidth that does not start from zero.</a:t>
            </a:r>
          </a:p>
          <a:p>
            <a:pPr marL="342900" indent="-342900">
              <a:buFont typeface="Arial" panose="020B0604020202020204" pitchFamily="34" charset="0"/>
              <a:buChar char="•"/>
            </a:pPr>
            <a:r>
              <a:rPr lang="en-US" sz="2000" dirty="0" smtClean="0"/>
              <a:t>This type of channel is more available than a low-pass channel.</a:t>
            </a:r>
          </a:p>
          <a:p>
            <a:pPr marL="342900" indent="-342900">
              <a:buFont typeface="Arial" panose="020B0604020202020204" pitchFamily="34" charset="0"/>
              <a:buChar char="•"/>
            </a:pPr>
            <a:r>
              <a:rPr lang="en-US" sz="2200" i="1" dirty="0">
                <a:solidFill>
                  <a:srgbClr val="00B050"/>
                </a:solidFill>
                <a:latin typeface="Arial" panose="020B0604020202020204" pitchFamily="34" charset="0"/>
              </a:rPr>
              <a:t>If the available channel is a </a:t>
            </a:r>
            <a:r>
              <a:rPr lang="en-US" sz="2200" i="1" dirty="0" err="1">
                <a:solidFill>
                  <a:srgbClr val="00B050"/>
                </a:solidFill>
                <a:latin typeface="Arial" panose="020B0604020202020204" pitchFamily="34" charset="0"/>
              </a:rPr>
              <a:t>bandpass</a:t>
            </a:r>
            <a:r>
              <a:rPr lang="en-US" sz="2200" i="1" dirty="0">
                <a:solidFill>
                  <a:srgbClr val="00B050"/>
                </a:solidFill>
                <a:latin typeface="Arial" panose="020B0604020202020204" pitchFamily="34" charset="0"/>
              </a:rPr>
              <a:t> channel, we cannot send the digital signal directly to the channel; </a:t>
            </a:r>
            <a:r>
              <a:rPr lang="en-US" sz="2200" i="1" dirty="0" smtClean="0">
                <a:solidFill>
                  <a:srgbClr val="00B050"/>
                </a:solidFill>
                <a:latin typeface="Arial" panose="020B0604020202020204" pitchFamily="34" charset="0"/>
              </a:rPr>
              <a:t>we </a:t>
            </a:r>
            <a:r>
              <a:rPr lang="en-US" sz="2200" i="1" dirty="0">
                <a:solidFill>
                  <a:srgbClr val="00B050"/>
                </a:solidFill>
                <a:latin typeface="Arial" panose="020B0604020202020204" pitchFamily="34" charset="0"/>
              </a:rPr>
              <a:t>need to convert the digital signal to an analog signal before transmission.</a:t>
            </a:r>
          </a:p>
          <a:p>
            <a:endParaRPr lang="en-US" sz="2000" dirty="0"/>
          </a:p>
          <a:p>
            <a:endParaRPr lang="en-US" sz="2000" dirty="0"/>
          </a:p>
        </p:txBody>
      </p:sp>
    </p:spTree>
    <p:extLst>
      <p:ext uri="{BB962C8B-B14F-4D97-AF65-F5344CB8AC3E}">
        <p14:creationId xmlns:p14="http://schemas.microsoft.com/office/powerpoint/2010/main" val="3593086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D05C0F86-7000-4D55-9C4A-68949A5F1FDF}" type="slidenum">
              <a:rPr lang="en-US" sz="2000" i="0" baseline="0">
                <a:latin typeface="Arial" panose="020B0604020202020204" pitchFamily="34" charset="0"/>
              </a:rPr>
              <a:pPr/>
              <a:t>59</a:t>
            </a:fld>
            <a:endParaRPr lang="en-US" sz="2000" i="0" baseline="0">
              <a:latin typeface="Arial" panose="020B0604020202020204" pitchFamily="34" charset="0"/>
            </a:endParaRPr>
          </a:p>
        </p:txBody>
      </p:sp>
      <p:sp>
        <p:nvSpPr>
          <p:cNvPr id="4710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Text Box 4"/>
          <p:cNvSpPr txBox="1">
            <a:spLocks noChangeArrowheads="1"/>
          </p:cNvSpPr>
          <p:nvPr/>
        </p:nvSpPr>
        <p:spPr bwMode="auto">
          <a:xfrm>
            <a:off x="304800" y="304800"/>
            <a:ext cx="4924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400" i="0" baseline="0" dirty="0" smtClean="0">
                <a:solidFill>
                  <a:schemeClr val="folHlink"/>
                </a:solidFill>
              </a:rPr>
              <a:t>Figure: </a:t>
            </a:r>
            <a:r>
              <a:rPr lang="en-US" sz="2000" i="0" baseline="0" dirty="0">
                <a:solidFill>
                  <a:schemeClr val="tx2"/>
                </a:solidFill>
              </a:rPr>
              <a:t>Bandwidth of a </a:t>
            </a:r>
            <a:r>
              <a:rPr lang="en-US" sz="2000" i="0" baseline="0" dirty="0" err="1">
                <a:solidFill>
                  <a:schemeClr val="tx2"/>
                </a:solidFill>
              </a:rPr>
              <a:t>bandpass</a:t>
            </a:r>
            <a:r>
              <a:rPr lang="en-US" sz="2000" i="0" baseline="0" dirty="0">
                <a:solidFill>
                  <a:schemeClr val="tx2"/>
                </a:solidFill>
              </a:rPr>
              <a:t> channel</a:t>
            </a:r>
          </a:p>
        </p:txBody>
      </p:sp>
      <p:sp>
        <p:nvSpPr>
          <p:cNvPr id="47110"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71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293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cxnSp>
        <p:nvCxnSpPr>
          <p:cNvPr id="157" name="Google Shape;157;p6"/>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158" name="Google Shape;158;p6"/>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159" name="Google Shape;159;p6"/>
          <p:cNvSpPr txBox="1"/>
          <p:nvPr/>
        </p:nvSpPr>
        <p:spPr>
          <a:xfrm>
            <a:off x="304799" y="762000"/>
            <a:ext cx="673702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400" b="1" i="1" u="none" strike="noStrike" cap="none" dirty="0" smtClean="0">
                <a:solidFill>
                  <a:schemeClr val="dk1"/>
                </a:solidFill>
                <a:latin typeface="Times New Roman"/>
                <a:ea typeface="Times New Roman"/>
                <a:cs typeface="Times New Roman"/>
                <a:sym typeface="Times New Roman"/>
              </a:rPr>
              <a:t>Comparison </a:t>
            </a:r>
            <a:r>
              <a:rPr lang="en-US" sz="2400" b="1" i="1" u="none" strike="noStrike" cap="none" dirty="0">
                <a:solidFill>
                  <a:schemeClr val="dk1"/>
                </a:solidFill>
                <a:latin typeface="Times New Roman"/>
                <a:ea typeface="Times New Roman"/>
                <a:cs typeface="Times New Roman"/>
                <a:sym typeface="Times New Roman"/>
              </a:rPr>
              <a:t>of analog and digital signal</a:t>
            </a:r>
            <a:r>
              <a:rPr lang="en-US" sz="2000" b="1" i="1" u="none" strike="noStrike" cap="none" dirty="0">
                <a:solidFill>
                  <a:schemeClr val="dk1"/>
                </a:solidFill>
                <a:latin typeface="Times New Roman"/>
                <a:ea typeface="Times New Roman"/>
                <a:cs typeface="Times New Roman"/>
                <a:sym typeface="Times New Roman"/>
              </a:rPr>
              <a:t>s</a:t>
            </a:r>
            <a:endParaRPr sz="1400" b="0" i="0" u="none" strike="noStrike" cap="none" dirty="0">
              <a:solidFill>
                <a:srgbClr val="000000"/>
              </a:solidFill>
              <a:latin typeface="Arial"/>
              <a:ea typeface="Arial"/>
              <a:cs typeface="Arial"/>
              <a:sym typeface="Arial"/>
            </a:endParaRPr>
          </a:p>
        </p:txBody>
      </p:sp>
      <p:cxnSp>
        <p:nvCxnSpPr>
          <p:cNvPr id="160" name="Google Shape;160;p6"/>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161" name="Google Shape;161;p6"/>
          <p:cNvPicPr preferRelativeResize="0"/>
          <p:nvPr/>
        </p:nvPicPr>
        <p:blipFill rotWithShape="1">
          <a:blip r:embed="rId3">
            <a:alphaModFix/>
          </a:blip>
          <a:srcRect/>
          <a:stretch/>
        </p:blipFill>
        <p:spPr>
          <a:xfrm>
            <a:off x="234950" y="2389187"/>
            <a:ext cx="8528050" cy="28686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
        <p:nvSpPr>
          <p:cNvPr id="562" name="Google Shape;562;p36"/>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63" name="Google Shape;563;p36"/>
          <p:cNvSpPr txBox="1"/>
          <p:nvPr/>
        </p:nvSpPr>
        <p:spPr>
          <a:xfrm>
            <a:off x="228600" y="76200"/>
            <a:ext cx="70294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3-4   TRANSMISSION IMPAIRMENT</a:t>
            </a:r>
            <a:endParaRPr sz="1400" b="0" i="0" u="none" strike="noStrike" cap="none">
              <a:solidFill>
                <a:srgbClr val="000000"/>
              </a:solidFill>
              <a:latin typeface="Arial"/>
              <a:ea typeface="Arial"/>
              <a:cs typeface="Arial"/>
              <a:sym typeface="Arial"/>
            </a:endParaRPr>
          </a:p>
        </p:txBody>
      </p:sp>
      <p:sp>
        <p:nvSpPr>
          <p:cNvPr id="564" name="Google Shape;564;p36"/>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65" name="Google Shape;565;p36"/>
          <p:cNvSpPr txBox="1"/>
          <p:nvPr/>
        </p:nvSpPr>
        <p:spPr>
          <a:xfrm>
            <a:off x="76200" y="1203325"/>
            <a:ext cx="8610600" cy="265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sz="2800" b="1" i="1" u="none" strike="noStrike" cap="none">
                <a:solidFill>
                  <a:schemeClr val="hlink"/>
                </a:solidFill>
                <a:latin typeface="Times New Roman"/>
                <a:ea typeface="Times New Roman"/>
                <a:cs typeface="Times New Roman"/>
                <a:sym typeface="Times New Roman"/>
              </a:rPr>
              <a:t>attenuation</a:t>
            </a:r>
            <a:r>
              <a:rPr lang="en-US" sz="2800" b="1" i="1" u="none" strike="noStrike" cap="none">
                <a:solidFill>
                  <a:schemeClr val="dk1"/>
                </a:solidFill>
                <a:latin typeface="Times New Roman"/>
                <a:ea typeface="Times New Roman"/>
                <a:cs typeface="Times New Roman"/>
                <a:sym typeface="Times New Roman"/>
              </a:rPr>
              <a:t>, </a:t>
            </a:r>
            <a:r>
              <a:rPr lang="en-US" sz="2800" b="1" i="1" u="none" strike="noStrike" cap="none">
                <a:solidFill>
                  <a:schemeClr val="hlink"/>
                </a:solidFill>
                <a:latin typeface="Times New Roman"/>
                <a:ea typeface="Times New Roman"/>
                <a:cs typeface="Times New Roman"/>
                <a:sym typeface="Times New Roman"/>
              </a:rPr>
              <a:t>distortion</a:t>
            </a:r>
            <a:r>
              <a:rPr lang="en-US" sz="2800" b="1" i="1" u="none" strike="noStrike" cap="none">
                <a:solidFill>
                  <a:schemeClr val="dk1"/>
                </a:solidFill>
                <a:latin typeface="Times New Roman"/>
                <a:ea typeface="Times New Roman"/>
                <a:cs typeface="Times New Roman"/>
                <a:sym typeface="Times New Roman"/>
              </a:rPr>
              <a:t>, and </a:t>
            </a:r>
            <a:r>
              <a:rPr lang="en-US" sz="2800" b="1" i="1" u="none" strike="noStrike" cap="none">
                <a:solidFill>
                  <a:schemeClr val="hlink"/>
                </a:solidFill>
                <a:latin typeface="Times New Roman"/>
                <a:ea typeface="Times New Roman"/>
                <a:cs typeface="Times New Roman"/>
                <a:sym typeface="Times New Roman"/>
              </a:rPr>
              <a:t>noise</a:t>
            </a:r>
            <a:r>
              <a:rPr lang="en-US" sz="2800" b="1" i="1"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566" name="Google Shape;566;p36"/>
          <p:cNvSpPr txBox="1"/>
          <p:nvPr/>
        </p:nvSpPr>
        <p:spPr>
          <a:xfrm>
            <a:off x="152400" y="4819650"/>
            <a:ext cx="57150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Attenuation</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Distortion</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Noise</a:t>
            </a:r>
            <a:endParaRPr sz="1400" b="0" i="0" u="none" strike="noStrike" cap="none">
              <a:solidFill>
                <a:srgbClr val="000000"/>
              </a:solidFill>
              <a:latin typeface="Arial"/>
              <a:ea typeface="Arial"/>
              <a:cs typeface="Arial"/>
              <a:sym typeface="Arial"/>
            </a:endParaRPr>
          </a:p>
        </p:txBody>
      </p:sp>
      <p:sp>
        <p:nvSpPr>
          <p:cNvPr id="567" name="Google Shape;567;p36"/>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cxnSp>
        <p:nvCxnSpPr>
          <p:cNvPr id="573" name="Google Shape;573;p37"/>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74" name="Google Shape;574;p37"/>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75" name="Google Shape;575;p37"/>
          <p:cNvSpPr txBox="1"/>
          <p:nvPr/>
        </p:nvSpPr>
        <p:spPr>
          <a:xfrm>
            <a:off x="304800" y="762000"/>
            <a:ext cx="41036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400" b="1" u="none" strike="noStrike" cap="none" dirty="0">
                <a:solidFill>
                  <a:schemeClr val="dk1"/>
                </a:solidFill>
                <a:latin typeface="Times New Roman"/>
                <a:ea typeface="Times New Roman"/>
                <a:cs typeface="Times New Roman"/>
                <a:sym typeface="Times New Roman"/>
              </a:rPr>
              <a:t>Causes of impairment</a:t>
            </a:r>
            <a:endParaRPr sz="2400" b="1" u="none" strike="noStrike" cap="none" dirty="0">
              <a:solidFill>
                <a:srgbClr val="000000"/>
              </a:solidFill>
              <a:sym typeface="Arial"/>
            </a:endParaRPr>
          </a:p>
        </p:txBody>
      </p:sp>
      <p:cxnSp>
        <p:nvCxnSpPr>
          <p:cNvPr id="576" name="Google Shape;576;p37"/>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577" name="Google Shape;577;p37"/>
          <p:cNvPicPr preferRelativeResize="0"/>
          <p:nvPr/>
        </p:nvPicPr>
        <p:blipFill rotWithShape="1">
          <a:blip r:embed="rId3">
            <a:alphaModFix/>
          </a:blip>
          <a:srcRect/>
          <a:stretch/>
        </p:blipFill>
        <p:spPr>
          <a:xfrm>
            <a:off x="676275" y="2286000"/>
            <a:ext cx="7019925" cy="221773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cxnSp>
        <p:nvCxnSpPr>
          <p:cNvPr id="583" name="Google Shape;583;p38"/>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84" name="Google Shape;584;p38"/>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85" name="Google Shape;585;p38"/>
          <p:cNvSpPr txBox="1"/>
          <p:nvPr/>
        </p:nvSpPr>
        <p:spPr>
          <a:xfrm>
            <a:off x="304800" y="381000"/>
            <a:ext cx="30480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 </a:t>
            </a:r>
            <a:r>
              <a:rPr lang="en-US" sz="2800" b="1" u="none" strike="noStrike" cap="none" dirty="0">
                <a:solidFill>
                  <a:schemeClr val="dk1"/>
                </a:solidFill>
                <a:latin typeface="Times New Roman"/>
                <a:ea typeface="Times New Roman"/>
                <a:cs typeface="Times New Roman"/>
                <a:sym typeface="Times New Roman"/>
              </a:rPr>
              <a:t>Attenuation</a:t>
            </a:r>
            <a:endParaRPr sz="2800" b="0" u="none" strike="noStrike" cap="none" dirty="0">
              <a:solidFill>
                <a:srgbClr val="000000"/>
              </a:solidFill>
              <a:sym typeface="Arial"/>
            </a:endParaRPr>
          </a:p>
        </p:txBody>
      </p:sp>
      <p:cxnSp>
        <p:nvCxnSpPr>
          <p:cNvPr id="586" name="Google Shape;586;p38"/>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217282" y="1196495"/>
            <a:ext cx="8854289" cy="1323439"/>
          </a:xfrm>
          <a:prstGeom prst="rect">
            <a:avLst/>
          </a:prstGeom>
        </p:spPr>
        <p:txBody>
          <a:bodyPr wrap="square">
            <a:spAutoFit/>
          </a:bodyPr>
          <a:lstStyle/>
          <a:p>
            <a:pPr marL="285750" indent="-285750" eaLnBrk="1" hangingPunct="1">
              <a:buFont typeface="Arial" panose="020B0604020202020204" pitchFamily="34" charset="0"/>
              <a:buChar char="•"/>
            </a:pPr>
            <a:r>
              <a:rPr lang="en-US" sz="1600" dirty="0" smtClean="0"/>
              <a:t>It means </a:t>
            </a:r>
            <a:r>
              <a:rPr lang="en-US" sz="1600" dirty="0"/>
              <a:t>loss of energy -&gt; weaker signal</a:t>
            </a:r>
          </a:p>
          <a:p>
            <a:pPr marL="285750" indent="-285750" eaLnBrk="1" hangingPunct="1">
              <a:buFont typeface="Arial" panose="020B0604020202020204" pitchFamily="34" charset="0"/>
              <a:buChar char="•"/>
            </a:pPr>
            <a:r>
              <a:rPr lang="en-US" sz="1600" dirty="0"/>
              <a:t>When a </a:t>
            </a:r>
            <a:r>
              <a:rPr lang="en-US" sz="1600" dirty="0">
                <a:solidFill>
                  <a:srgbClr val="00B050"/>
                </a:solidFill>
              </a:rPr>
              <a:t>signa</a:t>
            </a:r>
            <a:r>
              <a:rPr lang="en-US" sz="1600" dirty="0"/>
              <a:t>l travels through a medium it loses energy overcoming the resistance of the </a:t>
            </a:r>
            <a:r>
              <a:rPr lang="en-US" sz="1600" dirty="0" smtClean="0"/>
              <a:t>medium.</a:t>
            </a:r>
          </a:p>
          <a:p>
            <a:pPr marL="285750" indent="-285750" eaLnBrk="1" hangingPunct="1">
              <a:buFont typeface="Arial" panose="020B0604020202020204" pitchFamily="34" charset="0"/>
              <a:buChar char="•"/>
            </a:pPr>
            <a:r>
              <a:rPr lang="en-US" sz="1600" dirty="0" smtClean="0"/>
              <a:t>This is also known as </a:t>
            </a:r>
            <a:r>
              <a:rPr lang="en-US" sz="1600" dirty="0" smtClean="0">
                <a:solidFill>
                  <a:srgbClr val="00B050"/>
                </a:solidFill>
              </a:rPr>
              <a:t>attenuated signal</a:t>
            </a:r>
            <a:r>
              <a:rPr lang="en-US" sz="1600" dirty="0" smtClean="0"/>
              <a:t>.</a:t>
            </a:r>
            <a:endParaRPr lang="en-US" sz="1600" dirty="0"/>
          </a:p>
          <a:p>
            <a:pPr marL="285750" indent="-285750" eaLnBrk="1" hangingPunct="1">
              <a:buFont typeface="Arial" panose="020B0604020202020204" pitchFamily="34" charset="0"/>
              <a:buChar char="•"/>
            </a:pPr>
            <a:r>
              <a:rPr lang="en-US" sz="1600" dirty="0"/>
              <a:t>Amplifiers are used </a:t>
            </a:r>
            <a:r>
              <a:rPr lang="en-US" sz="1600" dirty="0" smtClean="0"/>
              <a:t>to amplify the attenuated signal which gives the original signal back.</a:t>
            </a:r>
            <a:endParaRPr lang="en-US" sz="1600" dirty="0"/>
          </a:p>
        </p:txBody>
      </p:sp>
      <p:pic>
        <p:nvPicPr>
          <p:cNvPr id="10" name="Google Shape;587;p38"/>
          <p:cNvPicPr preferRelativeResize="0"/>
          <p:nvPr/>
        </p:nvPicPr>
        <p:blipFill rotWithShape="1">
          <a:blip r:embed="rId3">
            <a:alphaModFix/>
          </a:blip>
          <a:srcRect/>
          <a:stretch/>
        </p:blipFill>
        <p:spPr>
          <a:xfrm>
            <a:off x="914400" y="3670976"/>
            <a:ext cx="7441948" cy="2422006"/>
          </a:xfrm>
          <a:prstGeom prst="rect">
            <a:avLst/>
          </a:prstGeom>
          <a:noFill/>
          <a:ln>
            <a:noFill/>
          </a:ln>
        </p:spPr>
      </p:pic>
      <p:sp>
        <p:nvSpPr>
          <p:cNvPr id="12" name="Speech Bubble: Oval 5">
            <a:extLst>
              <a:ext uri="{FF2B5EF4-FFF2-40B4-BE49-F238E27FC236}">
                <a16:creationId xmlns="" xmlns:a16="http://schemas.microsoft.com/office/drawing/2014/main" id="{298EF9E6-CF23-4D4B-B79C-4FC8804012BF}"/>
              </a:ext>
            </a:extLst>
          </p:cNvPr>
          <p:cNvSpPr/>
          <p:nvPr/>
        </p:nvSpPr>
        <p:spPr>
          <a:xfrm>
            <a:off x="2754979" y="3034356"/>
            <a:ext cx="1180730" cy="1105778"/>
          </a:xfrm>
          <a:prstGeom prst="wedgeEllipseCallout">
            <a:avLst>
              <a:gd name="adj1" fmla="val 82771"/>
              <a:gd name="adj2" fmla="val 75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of energy</a:t>
            </a:r>
          </a:p>
        </p:txBody>
      </p:sp>
    </p:spTree>
    <p:extLst>
      <p:ext uri="{BB962C8B-B14F-4D97-AF65-F5344CB8AC3E}">
        <p14:creationId xmlns:p14="http://schemas.microsoft.com/office/powerpoint/2010/main" val="2710585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cxnSp>
        <p:nvCxnSpPr>
          <p:cNvPr id="583" name="Google Shape;583;p38"/>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84" name="Google Shape;584;p38"/>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85" name="Google Shape;585;p38"/>
          <p:cNvSpPr txBox="1"/>
          <p:nvPr/>
        </p:nvSpPr>
        <p:spPr>
          <a:xfrm>
            <a:off x="304799" y="381000"/>
            <a:ext cx="6186535" cy="523180"/>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2800" b="1" dirty="0"/>
              <a:t>Measurement of Attenuation</a:t>
            </a:r>
            <a:endParaRPr sz="2800" b="1" u="none" strike="noStrike" cap="none" dirty="0">
              <a:solidFill>
                <a:srgbClr val="000000"/>
              </a:solidFill>
              <a:sym typeface="Arial"/>
            </a:endParaRPr>
          </a:p>
        </p:txBody>
      </p:sp>
      <p:cxnSp>
        <p:nvCxnSpPr>
          <p:cNvPr id="586" name="Google Shape;586;p38"/>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475180" y="1175121"/>
            <a:ext cx="7968065" cy="2246769"/>
          </a:xfrm>
          <a:prstGeom prst="rect">
            <a:avLst/>
          </a:prstGeom>
        </p:spPr>
        <p:txBody>
          <a:bodyPr wrap="square">
            <a:spAutoFit/>
          </a:bodyPr>
          <a:lstStyle/>
          <a:p>
            <a:r>
              <a:rPr lang="en-US" sz="1600" dirty="0" smtClean="0">
                <a:latin typeface="+mj-lt"/>
              </a:rPr>
              <a:t>Attenuation is measured in decibels (dB).</a:t>
            </a:r>
          </a:p>
          <a:p>
            <a:r>
              <a:rPr lang="en-US" sz="1600" dirty="0" smtClean="0">
                <a:latin typeface="+mj-lt"/>
              </a:rPr>
              <a:t>It measures </a:t>
            </a:r>
            <a:r>
              <a:rPr lang="en-US" sz="1600" dirty="0">
                <a:latin typeface="+mj-lt"/>
              </a:rPr>
              <a:t>the relative strengths of two signals or one signal at two </a:t>
            </a:r>
            <a:r>
              <a:rPr lang="en-US" sz="1600" dirty="0" smtClean="0">
                <a:latin typeface="+mj-lt"/>
              </a:rPr>
              <a:t>different points.</a:t>
            </a:r>
          </a:p>
          <a:p>
            <a:r>
              <a:rPr lang="en-US" dirty="0" smtClean="0">
                <a:latin typeface="+mj-lt"/>
              </a:rPr>
              <a:t>                                            </a:t>
            </a:r>
          </a:p>
          <a:p>
            <a:r>
              <a:rPr lang="en-US" dirty="0">
                <a:latin typeface="+mj-lt"/>
              </a:rPr>
              <a:t>	</a:t>
            </a:r>
            <a:r>
              <a:rPr lang="en-US" dirty="0" smtClean="0">
                <a:latin typeface="+mj-lt"/>
              </a:rPr>
              <a:t>		  </a:t>
            </a:r>
            <a:endParaRPr lang="en-US" sz="1800" b="1" baseline="-25000" dirty="0" smtClean="0">
              <a:latin typeface="+mj-lt"/>
            </a:endParaRPr>
          </a:p>
          <a:p>
            <a:endParaRPr lang="en-US" sz="1600" dirty="0" smtClean="0">
              <a:latin typeface="+mj-lt"/>
            </a:endParaRPr>
          </a:p>
          <a:p>
            <a:endParaRPr lang="en-US" sz="1600" dirty="0" smtClean="0">
              <a:latin typeface="+mj-lt"/>
            </a:endParaRPr>
          </a:p>
          <a:p>
            <a:r>
              <a:rPr lang="en-US" sz="1600" dirty="0" smtClean="0">
                <a:latin typeface="+mj-lt"/>
              </a:rPr>
              <a:t>Variables </a:t>
            </a:r>
            <a:r>
              <a:rPr lang="en-US" sz="1600" dirty="0">
                <a:latin typeface="+mj-lt"/>
              </a:rPr>
              <a:t>P1 and P2 are the powers of a signal at points 1 and 2, respectively and </a:t>
            </a:r>
          </a:p>
          <a:p>
            <a:r>
              <a:rPr lang="en-US" sz="1600" dirty="0" smtClean="0">
                <a:latin typeface="+mj-lt"/>
              </a:rPr>
              <a:t>positive sign means amplification.</a:t>
            </a:r>
            <a:r>
              <a:rPr lang="en-US" sz="1600" baseline="-25000" dirty="0" smtClean="0">
                <a:latin typeface="+mj-lt"/>
              </a:rPr>
              <a:t> </a:t>
            </a:r>
          </a:p>
          <a:p>
            <a:endParaRPr lang="en-US" sz="1600" dirty="0">
              <a:latin typeface="+mj-lt"/>
            </a:endParaRPr>
          </a:p>
        </p:txBody>
      </p:sp>
      <p:pic>
        <p:nvPicPr>
          <p:cNvPr id="3" name="Picture 2"/>
          <p:cNvPicPr>
            <a:picLocks noChangeAspect="1"/>
          </p:cNvPicPr>
          <p:nvPr/>
        </p:nvPicPr>
        <p:blipFill>
          <a:blip r:embed="rId3"/>
          <a:stretch>
            <a:fillRect/>
          </a:stretch>
        </p:blipFill>
        <p:spPr>
          <a:xfrm>
            <a:off x="2418460" y="1765494"/>
            <a:ext cx="2025353" cy="835541"/>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
        <p:nvSpPr>
          <p:cNvPr id="593" name="Google Shape;593;p39"/>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94" name="Google Shape;594;p39"/>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95" name="Google Shape;595;p39"/>
          <p:cNvGrpSpPr/>
          <p:nvPr/>
        </p:nvGrpSpPr>
        <p:grpSpPr>
          <a:xfrm>
            <a:off x="490537" y="773112"/>
            <a:ext cx="738187" cy="474662"/>
            <a:chOff x="309" y="487"/>
            <a:chExt cx="465" cy="299"/>
          </a:xfrm>
        </p:grpSpPr>
        <p:sp>
          <p:nvSpPr>
            <p:cNvPr id="596" name="Google Shape;596;p39"/>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97" name="Google Shape;597;p39"/>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98" name="Google Shape;598;p39"/>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99" name="Google Shape;599;p39"/>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00" name="Google Shape;600;p39"/>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01" name="Google Shape;601;p39"/>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02" name="Google Shape;602;p39"/>
          <p:cNvSpPr txBox="1"/>
          <p:nvPr/>
        </p:nvSpPr>
        <p:spPr>
          <a:xfrm>
            <a:off x="228600" y="14478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lang="en-US" sz="2800" b="1" i="1" u="none" strike="noStrike" cap="none" baseline="-25000">
                <a:solidFill>
                  <a:schemeClr val="dk1"/>
                </a:solidFill>
                <a:latin typeface="Times New Roman"/>
                <a:ea typeface="Times New Roman"/>
                <a:cs typeface="Times New Roman"/>
                <a:sym typeface="Times New Roman"/>
              </a:rPr>
              <a:t>2</a:t>
            </a:r>
            <a:r>
              <a:rPr lang="en-US" sz="2800" b="1" i="1" u="none" strike="noStrike" cap="none">
                <a:solidFill>
                  <a:schemeClr val="dk1"/>
                </a:solidFill>
                <a:latin typeface="Times New Roman"/>
                <a:ea typeface="Times New Roman"/>
                <a:cs typeface="Times New Roman"/>
                <a:sym typeface="Times New Roman"/>
              </a:rPr>
              <a:t> is (1/2)P</a:t>
            </a:r>
            <a:r>
              <a:rPr lang="en-US" sz="2800" b="1" i="1" u="none" strike="noStrike" cap="none" baseline="-25000">
                <a:solidFill>
                  <a:schemeClr val="dk1"/>
                </a:solidFill>
                <a:latin typeface="Times New Roman"/>
                <a:ea typeface="Times New Roman"/>
                <a:cs typeface="Times New Roman"/>
                <a:sym typeface="Times New Roman"/>
              </a:rPr>
              <a:t>1</a:t>
            </a:r>
            <a:r>
              <a:rPr lang="en-US" sz="2800" b="1" i="1" u="none" strike="noStrike" cap="none">
                <a:solidFill>
                  <a:schemeClr val="dk1"/>
                </a:solidFill>
                <a:latin typeface="Times New Roman"/>
                <a:ea typeface="Times New Roman"/>
                <a:cs typeface="Times New Roman"/>
                <a:sym typeface="Times New Roman"/>
              </a:rPr>
              <a:t>. In this case, the attenuation (loss of power) can be calculated as</a:t>
            </a:r>
            <a:endParaRPr sz="1400" b="0" i="0" u="none" strike="noStrike" cap="none">
              <a:solidFill>
                <a:srgbClr val="000000"/>
              </a:solidFill>
              <a:latin typeface="Arial"/>
              <a:ea typeface="Arial"/>
              <a:cs typeface="Arial"/>
              <a:sym typeface="Arial"/>
            </a:endParaRPr>
          </a:p>
        </p:txBody>
      </p:sp>
      <p:sp>
        <p:nvSpPr>
          <p:cNvPr id="603" name="Google Shape;603;p39"/>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3.26</a:t>
            </a:r>
            <a:endParaRPr sz="1400" b="0" i="0" u="none" strike="noStrike" cap="none">
              <a:solidFill>
                <a:srgbClr val="000000"/>
              </a:solidFill>
              <a:latin typeface="Arial"/>
              <a:ea typeface="Arial"/>
              <a:cs typeface="Arial"/>
              <a:sym typeface="Arial"/>
            </a:endParaRPr>
          </a:p>
        </p:txBody>
      </p:sp>
      <p:sp>
        <p:nvSpPr>
          <p:cNvPr id="604" name="Google Shape;604;p39"/>
          <p:cNvSpPr txBox="1"/>
          <p:nvPr/>
        </p:nvSpPr>
        <p:spPr>
          <a:xfrm>
            <a:off x="152400" y="530225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loss of 3 dB (–3 dB) is equivalent to losing one-half the power.</a:t>
            </a:r>
            <a:endParaRPr sz="1400" b="0" i="0" u="none" strike="noStrike" cap="none">
              <a:solidFill>
                <a:srgbClr val="000000"/>
              </a:solidFill>
              <a:latin typeface="Arial"/>
              <a:ea typeface="Arial"/>
              <a:cs typeface="Arial"/>
              <a:sym typeface="Arial"/>
            </a:endParaRPr>
          </a:p>
        </p:txBody>
      </p:sp>
      <p:pic>
        <p:nvPicPr>
          <p:cNvPr id="605" name="Google Shape;605;p39"/>
          <p:cNvPicPr preferRelativeResize="0"/>
          <p:nvPr/>
        </p:nvPicPr>
        <p:blipFill rotWithShape="1">
          <a:blip r:embed="rId3">
            <a:alphaModFix/>
          </a:blip>
          <a:srcRect/>
          <a:stretch/>
        </p:blipFill>
        <p:spPr>
          <a:xfrm>
            <a:off x="958850" y="3919537"/>
            <a:ext cx="7226300" cy="728662"/>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
        <p:nvSpPr>
          <p:cNvPr id="628" name="Google Shape;628;p40"/>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29" name="Google Shape;629;p4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630" name="Google Shape;630;p40"/>
          <p:cNvGrpSpPr/>
          <p:nvPr/>
        </p:nvGrpSpPr>
        <p:grpSpPr>
          <a:xfrm>
            <a:off x="490537" y="773112"/>
            <a:ext cx="738187" cy="474662"/>
            <a:chOff x="309" y="487"/>
            <a:chExt cx="465" cy="299"/>
          </a:xfrm>
        </p:grpSpPr>
        <p:sp>
          <p:nvSpPr>
            <p:cNvPr id="631" name="Google Shape;631;p40"/>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2" name="Google Shape;632;p4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33" name="Google Shape;633;p4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4" name="Google Shape;634;p40"/>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5" name="Google Shape;635;p4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6" name="Google Shape;636;p40"/>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7" name="Google Shape;637;p40"/>
          <p:cNvSpPr txBox="1"/>
          <p:nvPr/>
        </p:nvSpPr>
        <p:spPr>
          <a:xfrm>
            <a:off x="228600" y="14478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signal travels through an amplifier, and its power is increased 10 times. This means that P</a:t>
            </a:r>
            <a:r>
              <a:rPr lang="en-US" sz="2800" b="1" i="1" u="none" strike="noStrike" cap="none" baseline="-25000">
                <a:solidFill>
                  <a:schemeClr val="dk1"/>
                </a:solidFill>
                <a:latin typeface="Times New Roman"/>
                <a:ea typeface="Times New Roman"/>
                <a:cs typeface="Times New Roman"/>
                <a:sym typeface="Times New Roman"/>
              </a:rPr>
              <a:t>2</a:t>
            </a:r>
            <a:r>
              <a:rPr lang="en-US" sz="2800" b="1" i="1" u="none" strike="noStrike" cap="none">
                <a:solidFill>
                  <a:schemeClr val="dk1"/>
                </a:solidFill>
                <a:latin typeface="Times New Roman"/>
                <a:ea typeface="Times New Roman"/>
                <a:cs typeface="Times New Roman"/>
                <a:sym typeface="Times New Roman"/>
              </a:rPr>
              <a:t> = 10P</a:t>
            </a:r>
            <a:r>
              <a:rPr lang="en-US" sz="2800" b="1" i="1" u="none" strike="noStrike" cap="none" baseline="-25000">
                <a:solidFill>
                  <a:schemeClr val="dk1"/>
                </a:solidFill>
                <a:latin typeface="Times New Roman"/>
                <a:ea typeface="Times New Roman"/>
                <a:cs typeface="Times New Roman"/>
                <a:sym typeface="Times New Roman"/>
              </a:rPr>
              <a:t>1 </a:t>
            </a:r>
            <a:r>
              <a:rPr lang="en-US" sz="2800" b="1" i="1" u="none" strike="noStrike" cap="none">
                <a:solidFill>
                  <a:schemeClr val="dk1"/>
                </a:solidFill>
                <a:latin typeface="Times New Roman"/>
                <a:ea typeface="Times New Roman"/>
                <a:cs typeface="Times New Roman"/>
                <a:sym typeface="Times New Roman"/>
              </a:rPr>
              <a:t>. In this case, the amplification (gain of power) can be calculated as</a:t>
            </a:r>
            <a:endParaRPr sz="1400" b="0" i="0" u="none" strike="noStrike" cap="none">
              <a:solidFill>
                <a:srgbClr val="000000"/>
              </a:solidFill>
              <a:latin typeface="Arial"/>
              <a:ea typeface="Arial"/>
              <a:cs typeface="Arial"/>
              <a:sym typeface="Arial"/>
            </a:endParaRPr>
          </a:p>
        </p:txBody>
      </p:sp>
      <p:sp>
        <p:nvSpPr>
          <p:cNvPr id="638" name="Google Shape;638;p40"/>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3.27</a:t>
            </a:r>
            <a:endParaRPr sz="1400" b="0" i="0" u="none" strike="noStrike" cap="none">
              <a:solidFill>
                <a:srgbClr val="000000"/>
              </a:solidFill>
              <a:latin typeface="Arial"/>
              <a:ea typeface="Arial"/>
              <a:cs typeface="Arial"/>
              <a:sym typeface="Arial"/>
            </a:endParaRPr>
          </a:p>
        </p:txBody>
      </p:sp>
      <p:pic>
        <p:nvPicPr>
          <p:cNvPr id="639" name="Google Shape;639;p40"/>
          <p:cNvPicPr preferRelativeResize="0"/>
          <p:nvPr/>
        </p:nvPicPr>
        <p:blipFill rotWithShape="1">
          <a:blip r:embed="rId3">
            <a:alphaModFix/>
          </a:blip>
          <a:srcRect/>
          <a:stretch/>
        </p:blipFill>
        <p:spPr>
          <a:xfrm>
            <a:off x="2867025" y="3352800"/>
            <a:ext cx="3409950" cy="819150"/>
          </a:xfrm>
          <a:prstGeom prst="rect">
            <a:avLst/>
          </a:prstGeom>
          <a:noFill/>
          <a:ln w="57150" cap="flat" cmpd="thinThick">
            <a:solidFill>
              <a:srgbClr val="3366FF"/>
            </a:solidFill>
            <a:prstDash val="solid"/>
            <a:miter lim="800000"/>
            <a:headEnd type="none" w="sm" len="sm"/>
            <a:tailEnd type="none" w="sm" len="sm"/>
          </a:ln>
        </p:spPr>
      </p:pic>
      <p:pic>
        <p:nvPicPr>
          <p:cNvPr id="640" name="Google Shape;640;p40"/>
          <p:cNvPicPr preferRelativeResize="0"/>
          <p:nvPr/>
        </p:nvPicPr>
        <p:blipFill rotWithShape="1">
          <a:blip r:embed="rId4">
            <a:alphaModFix/>
          </a:blip>
          <a:srcRect/>
          <a:stretch/>
        </p:blipFill>
        <p:spPr>
          <a:xfrm>
            <a:off x="2847975" y="4398962"/>
            <a:ext cx="3446462" cy="630237"/>
          </a:xfrm>
          <a:prstGeom prst="rect">
            <a:avLst/>
          </a:prstGeom>
          <a:noFill/>
          <a:ln w="57150" cap="flat" cmpd="thinThick">
            <a:solidFill>
              <a:srgbClr val="3366FF"/>
            </a:solidFill>
            <a:prstDash val="solid"/>
            <a:miter lim="800000"/>
            <a:headEnd type="none" w="sm" len="sm"/>
            <a:tailEnd type="none" w="sm" len="sm"/>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3C3528CA-5768-4C2E-8C15-AB24701D5252}" type="slidenum">
              <a:rPr lang="en-US" sz="2000" i="0" baseline="0">
                <a:latin typeface="Arial" panose="020B0604020202020204" pitchFamily="34" charset="0"/>
              </a:rPr>
              <a:pPr/>
              <a:t>66</a:t>
            </a:fld>
            <a:endParaRPr lang="en-US" sz="2000" i="0" baseline="0">
              <a:latin typeface="Arial" panose="020B0604020202020204" pitchFamily="34" charset="0"/>
            </a:endParaRPr>
          </a:p>
        </p:txBody>
      </p:sp>
      <p:sp>
        <p:nvSpPr>
          <p:cNvPr id="19459"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0"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19461" name="Group 4"/>
          <p:cNvGrpSpPr>
            <a:grpSpLocks/>
          </p:cNvGrpSpPr>
          <p:nvPr/>
        </p:nvGrpSpPr>
        <p:grpSpPr bwMode="auto">
          <a:xfrm>
            <a:off x="490538" y="773113"/>
            <a:ext cx="738187" cy="474662"/>
            <a:chOff x="309" y="487"/>
            <a:chExt cx="465" cy="299"/>
          </a:xfrm>
        </p:grpSpPr>
        <p:sp>
          <p:nvSpPr>
            <p:cNvPr id="1946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7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19462"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3"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4"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5"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p>
        </p:txBody>
      </p:sp>
      <p:sp>
        <p:nvSpPr>
          <p:cNvPr id="19466" name="Rectangle 11"/>
          <p:cNvSpPr>
            <a:spLocks noChangeArrowheads="1"/>
          </p:cNvSpPr>
          <p:nvPr/>
        </p:nvSpPr>
        <p:spPr bwMode="auto">
          <a:xfrm>
            <a:off x="228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p>
        </p:txBody>
      </p:sp>
      <p:sp>
        <p:nvSpPr>
          <p:cNvPr id="19467" name="Text Box 12"/>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a:solidFill>
                  <a:schemeClr val="hlink"/>
                </a:solidFill>
              </a:rPr>
              <a:t>Example 3.28</a:t>
            </a:r>
          </a:p>
        </p:txBody>
      </p:sp>
      <p:pic>
        <p:nvPicPr>
          <p:cNvPr id="1946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751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9F4CF831-5F92-4517-BCCE-50FE8DA4A569}" type="slidenum">
              <a:rPr lang="en-US" sz="2000" i="0" baseline="0">
                <a:latin typeface="Arial" panose="020B0604020202020204" pitchFamily="34" charset="0"/>
              </a:rPr>
              <a:pPr/>
              <a:t>67</a:t>
            </a:fld>
            <a:endParaRPr lang="en-US" sz="2000" i="0" baseline="0">
              <a:latin typeface="Arial" panose="020B0604020202020204" pitchFamily="34" charset="0"/>
            </a:endParaRPr>
          </a:p>
        </p:txBody>
      </p:sp>
      <p:sp>
        <p:nvSpPr>
          <p:cNvPr id="2150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Text Box 4"/>
          <p:cNvSpPr txBox="1">
            <a:spLocks noChangeArrowheads="1"/>
          </p:cNvSpPr>
          <p:nvPr/>
        </p:nvSpPr>
        <p:spPr bwMode="auto">
          <a:xfrm>
            <a:off x="304800" y="381000"/>
            <a:ext cx="457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400" i="0" baseline="0">
                <a:solidFill>
                  <a:schemeClr val="folHlink"/>
                </a:solidFill>
              </a:rPr>
              <a:t>Figure 3.27  </a:t>
            </a:r>
            <a:r>
              <a:rPr lang="en-US" sz="2000" baseline="0"/>
              <a:t>Decibels for Example 3.28</a:t>
            </a:r>
          </a:p>
        </p:txBody>
      </p:sp>
      <p:sp>
        <p:nvSpPr>
          <p:cNvPr id="21510"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15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4109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4E4D2DD6-DB1C-4FE2-8537-D693C89C58A1}" type="slidenum">
              <a:rPr lang="en-US" sz="2000" i="0" baseline="0">
                <a:latin typeface="Arial" panose="020B0604020202020204" pitchFamily="34" charset="0"/>
              </a:rPr>
              <a:pPr/>
              <a:t>68</a:t>
            </a:fld>
            <a:endParaRPr lang="en-US" sz="2000" i="0" baseline="0">
              <a:latin typeface="Arial" panose="020B0604020202020204" pitchFamily="34" charset="0"/>
            </a:endParaRPr>
          </a:p>
        </p:txBody>
      </p:sp>
      <p:sp>
        <p:nvSpPr>
          <p:cNvPr id="23555"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5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23557" name="Group 4"/>
          <p:cNvGrpSpPr>
            <a:grpSpLocks/>
          </p:cNvGrpSpPr>
          <p:nvPr/>
        </p:nvGrpSpPr>
        <p:grpSpPr bwMode="auto">
          <a:xfrm>
            <a:off x="490538" y="773113"/>
            <a:ext cx="738187" cy="474662"/>
            <a:chOff x="309" y="487"/>
            <a:chExt cx="465" cy="299"/>
          </a:xfrm>
        </p:grpSpPr>
        <p:sp>
          <p:nvSpPr>
            <p:cNvPr id="2356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6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2355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59"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6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61"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p>
        </p:txBody>
      </p:sp>
      <p:sp>
        <p:nvSpPr>
          <p:cNvPr id="23562" name="Rectangle 11"/>
          <p:cNvSpPr>
            <a:spLocks noChangeArrowheads="1"/>
          </p:cNvSpPr>
          <p:nvPr/>
        </p:nvSpPr>
        <p:spPr bwMode="auto">
          <a:xfrm>
            <a:off x="228600" y="14478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Sometimes the decibel is used to measure signal power in milliwatts. In this case, it is referred to as </a:t>
            </a:r>
            <a:r>
              <a:rPr lang="en-US" baseline="0">
                <a:solidFill>
                  <a:schemeClr val="hlink"/>
                </a:solidFill>
              </a:rPr>
              <a:t>dB</a:t>
            </a:r>
            <a:r>
              <a:rPr lang="en-US" baseline="-25000">
                <a:solidFill>
                  <a:schemeClr val="hlink"/>
                </a:solidFill>
              </a:rPr>
              <a:t>m</a:t>
            </a:r>
            <a:r>
              <a:rPr lang="en-US" baseline="0"/>
              <a:t> and is calculated as dB</a:t>
            </a:r>
            <a:r>
              <a:rPr lang="en-US" baseline="-25000"/>
              <a:t>m</a:t>
            </a:r>
            <a:r>
              <a:rPr lang="en-US" baseline="0"/>
              <a:t> = 10 log10 P</a:t>
            </a:r>
            <a:r>
              <a:rPr lang="en-US" baseline="-25000"/>
              <a:t>m </a:t>
            </a:r>
            <a:r>
              <a:rPr lang="en-US" baseline="0"/>
              <a:t>, where P</a:t>
            </a:r>
            <a:r>
              <a:rPr lang="en-US" baseline="-25000"/>
              <a:t>m</a:t>
            </a:r>
            <a:r>
              <a:rPr lang="en-US" baseline="0"/>
              <a:t> is the power in milliwatts. Calculate the power of a signal with dB</a:t>
            </a:r>
            <a:r>
              <a:rPr lang="en-US" baseline="-25000"/>
              <a:t>m</a:t>
            </a:r>
            <a:r>
              <a:rPr lang="en-US" baseline="0"/>
              <a:t> = −30.</a:t>
            </a:r>
          </a:p>
          <a:p>
            <a:pPr algn="just"/>
            <a:endParaRPr lang="en-US" baseline="0"/>
          </a:p>
          <a:p>
            <a:pPr algn="just"/>
            <a:r>
              <a:rPr lang="en-US" baseline="0">
                <a:solidFill>
                  <a:schemeClr val="hlink"/>
                </a:solidFill>
              </a:rPr>
              <a:t>Solution</a:t>
            </a:r>
          </a:p>
          <a:p>
            <a:pPr algn="just"/>
            <a:r>
              <a:rPr lang="en-US" baseline="0"/>
              <a:t>We can calculate the power in the signal as</a:t>
            </a:r>
          </a:p>
        </p:txBody>
      </p:sp>
      <p:sp>
        <p:nvSpPr>
          <p:cNvPr id="23563" name="Text Box 12"/>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a:solidFill>
                  <a:schemeClr val="hlink"/>
                </a:solidFill>
              </a:rPr>
              <a:t>Example 3.29</a:t>
            </a:r>
          </a:p>
        </p:txBody>
      </p:sp>
      <p:pic>
        <p:nvPicPr>
          <p:cNvPr id="2356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5073650"/>
            <a:ext cx="4945062" cy="869950"/>
          </a:xfrm>
          <a:prstGeom prst="rect">
            <a:avLst/>
          </a:prstGeom>
          <a:noFill/>
          <a:ln w="57150" cmpd="thickThin">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7672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DB89C130-1710-4C3E-8033-B6A21548803A}" type="slidenum">
              <a:rPr lang="en-US" sz="2000" i="0" baseline="0">
                <a:latin typeface="Arial" panose="020B0604020202020204" pitchFamily="34" charset="0"/>
              </a:rPr>
              <a:pPr/>
              <a:t>69</a:t>
            </a:fld>
            <a:endParaRPr lang="en-US" sz="2000" i="0" baseline="0">
              <a:latin typeface="Arial" panose="020B0604020202020204" pitchFamily="34" charset="0"/>
            </a:endParaRPr>
          </a:p>
        </p:txBody>
      </p:sp>
      <p:sp>
        <p:nvSpPr>
          <p:cNvPr id="2560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25605" name="Group 4"/>
          <p:cNvGrpSpPr>
            <a:grpSpLocks/>
          </p:cNvGrpSpPr>
          <p:nvPr/>
        </p:nvGrpSpPr>
        <p:grpSpPr bwMode="auto">
          <a:xfrm>
            <a:off x="490538" y="773113"/>
            <a:ext cx="738187" cy="474662"/>
            <a:chOff x="309" y="487"/>
            <a:chExt cx="465" cy="299"/>
          </a:xfrm>
        </p:grpSpPr>
        <p:sp>
          <p:nvSpPr>
            <p:cNvPr id="2561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1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2560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9"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p>
        </p:txBody>
      </p:sp>
      <p:sp>
        <p:nvSpPr>
          <p:cNvPr id="25610" name="Rectangle 11"/>
          <p:cNvSpPr>
            <a:spLocks noChangeArrowheads="1"/>
          </p:cNvSpPr>
          <p:nvPr/>
        </p:nvSpPr>
        <p:spPr bwMode="auto">
          <a:xfrm>
            <a:off x="228600" y="1143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The loss in a cable is usually defined in decibels per kilometer (dB/km). If the signal at the beginning of a cable with −0.3 dB/km has a power of 2 mW, what is the power of the signal at 5 km?</a:t>
            </a:r>
          </a:p>
          <a:p>
            <a:pPr algn="just"/>
            <a:r>
              <a:rPr lang="en-US" baseline="0">
                <a:solidFill>
                  <a:schemeClr val="hlink"/>
                </a:solidFill>
              </a:rPr>
              <a:t>Solution</a:t>
            </a:r>
          </a:p>
          <a:p>
            <a:pPr algn="just"/>
            <a:r>
              <a:rPr lang="en-US" baseline="0"/>
              <a:t>The loss in the cable in decibels is 5 × (−0.3) = −1.5 dB. We can calculate the power as</a:t>
            </a:r>
          </a:p>
        </p:txBody>
      </p:sp>
      <p:sp>
        <p:nvSpPr>
          <p:cNvPr id="25611" name="Text Box 12"/>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a:solidFill>
                  <a:schemeClr val="hlink"/>
                </a:solidFill>
              </a:rPr>
              <a:t>Example 3.30</a:t>
            </a:r>
          </a:p>
        </p:txBody>
      </p:sp>
      <p:pic>
        <p:nvPicPr>
          <p:cNvPr id="2561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638" y="4343400"/>
            <a:ext cx="4022725" cy="18986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714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cxnSp>
        <p:nvCxnSpPr>
          <p:cNvPr id="157" name="Google Shape;157;p6"/>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158" name="Google Shape;158;p6"/>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159" name="Google Shape;159;p6"/>
          <p:cNvSpPr txBox="1"/>
          <p:nvPr/>
        </p:nvSpPr>
        <p:spPr>
          <a:xfrm>
            <a:off x="304800" y="762000"/>
            <a:ext cx="630339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800" b="1" dirty="0" smtClean="0">
                <a:solidFill>
                  <a:schemeClr val="tx1"/>
                </a:solidFill>
                <a:latin typeface="Times New Roman"/>
                <a:cs typeface="Times New Roman"/>
                <a:sym typeface="Times New Roman"/>
              </a:rPr>
              <a:t>Periodic and Non-periodic signals</a:t>
            </a:r>
            <a:endParaRPr sz="2800" b="0" i="0" u="none" strike="noStrike" cap="none" dirty="0">
              <a:solidFill>
                <a:schemeClr val="tx1"/>
              </a:solidFill>
              <a:sym typeface="Arial"/>
            </a:endParaRPr>
          </a:p>
        </p:txBody>
      </p:sp>
      <p:cxnSp>
        <p:nvCxnSpPr>
          <p:cNvPr id="160" name="Google Shape;160;p6"/>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8" name="Google Shape;188;p8"/>
          <p:cNvSpPr txBox="1"/>
          <p:nvPr/>
        </p:nvSpPr>
        <p:spPr>
          <a:xfrm>
            <a:off x="85254" y="1393710"/>
            <a:ext cx="8610600" cy="2308284"/>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r>
              <a:rPr lang="en-US" sz="1600" b="0" i="0" u="none" strike="noStrike" cap="none" dirty="0" smtClean="0">
                <a:solidFill>
                  <a:srgbClr val="000000"/>
                </a:solidFill>
                <a:sym typeface="Arial"/>
              </a:rPr>
              <a:t>Both analog and digital signals can take one of two terms: </a:t>
            </a:r>
            <a:r>
              <a:rPr lang="en-US" sz="1600" b="0" i="0" u="none" strike="noStrike" cap="none" dirty="0" smtClean="0">
                <a:solidFill>
                  <a:srgbClr val="FF0000"/>
                </a:solidFill>
                <a:sym typeface="Arial"/>
              </a:rPr>
              <a:t>Periodic</a:t>
            </a:r>
            <a:r>
              <a:rPr lang="en-US" sz="1600" b="0" i="0" u="none" strike="noStrike" cap="none" dirty="0" smtClean="0">
                <a:solidFill>
                  <a:srgbClr val="000000"/>
                </a:solidFill>
                <a:sym typeface="Arial"/>
              </a:rPr>
              <a:t> or </a:t>
            </a:r>
            <a:r>
              <a:rPr lang="en-US" sz="1600" b="0" i="0" u="none" strike="noStrike" cap="none" dirty="0" smtClean="0">
                <a:solidFill>
                  <a:srgbClr val="FF0000"/>
                </a:solidFill>
                <a:sym typeface="Arial"/>
              </a:rPr>
              <a:t>non periodic</a:t>
            </a:r>
            <a:r>
              <a:rPr lang="en-US" sz="1600" b="0" i="0" u="none" strike="noStrike" cap="none" dirty="0" smtClean="0">
                <a:solidFill>
                  <a:srgbClr val="000000"/>
                </a:solidFill>
                <a:sym typeface="Arial"/>
              </a:rPr>
              <a:t>.</a:t>
            </a: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endParaRPr lang="en-US" sz="1600" b="0" i="0" u="none" strike="noStrike" cap="none" dirty="0" smtClean="0">
              <a:solidFill>
                <a:srgbClr val="000000"/>
              </a:solidFill>
              <a:sym typeface="Arial"/>
            </a:endParaRP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r>
              <a:rPr lang="en-US" sz="1600" dirty="0" smtClean="0"/>
              <a:t>A </a:t>
            </a:r>
            <a:r>
              <a:rPr lang="en-US" sz="1600" dirty="0" smtClean="0">
                <a:solidFill>
                  <a:srgbClr val="FF0000"/>
                </a:solidFill>
              </a:rPr>
              <a:t>periodic</a:t>
            </a:r>
            <a:r>
              <a:rPr lang="en-US" sz="1600" dirty="0" smtClean="0"/>
              <a:t> signal completes a pattern within a measurable time frame, called a period, and repeats that pattern over subsequent identical periods.</a:t>
            </a: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r>
              <a:rPr lang="en-US" sz="1600" b="0" i="0" u="none" strike="noStrike" cap="none" dirty="0" smtClean="0">
                <a:solidFill>
                  <a:srgbClr val="000000"/>
                </a:solidFill>
                <a:sym typeface="Arial"/>
              </a:rPr>
              <a:t>The completion of one full pattern is called a cycle.</a:t>
            </a: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endParaRPr lang="en-US" sz="1600" b="0" i="0" u="none" strike="noStrike" cap="none" dirty="0" smtClean="0">
              <a:solidFill>
                <a:srgbClr val="000000"/>
              </a:solidFill>
              <a:sym typeface="Arial"/>
            </a:endParaRP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r>
              <a:rPr lang="en-US" sz="1600" dirty="0" smtClean="0"/>
              <a:t>A </a:t>
            </a:r>
            <a:r>
              <a:rPr lang="en-US" sz="1600" dirty="0" smtClean="0">
                <a:solidFill>
                  <a:srgbClr val="FF0000"/>
                </a:solidFill>
              </a:rPr>
              <a:t>non-periodic</a:t>
            </a:r>
            <a:r>
              <a:rPr lang="en-US" sz="1600" dirty="0" smtClean="0"/>
              <a:t> signal changes without exhibiting a pattern or cycle that repeats over time.</a:t>
            </a: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endParaRPr lang="en-US" sz="1600" b="0" i="0" u="none" strike="noStrike" cap="none" dirty="0">
              <a:solidFill>
                <a:srgbClr val="000000"/>
              </a:solidFill>
              <a:sym typeface="Arial"/>
            </a:endParaRPr>
          </a:p>
          <a:p>
            <a:pPr marL="285750" marR="0" lvl="0" indent="-285750" algn="just" rtl="0">
              <a:lnSpc>
                <a:spcPct val="100000"/>
              </a:lnSpc>
              <a:spcBef>
                <a:spcPts val="0"/>
              </a:spcBef>
              <a:spcAft>
                <a:spcPts val="0"/>
              </a:spcAft>
              <a:buClr>
                <a:schemeClr val="dk1"/>
              </a:buClr>
              <a:buSzPts val="2800"/>
              <a:buFont typeface="Arial" panose="020B0604020202020204" pitchFamily="34" charset="0"/>
              <a:buChar char="•"/>
            </a:pPr>
            <a:endParaRPr sz="1600" b="0" i="0" u="none" strike="noStrike" cap="none" dirty="0">
              <a:solidFill>
                <a:srgbClr val="000000"/>
              </a:solidFill>
              <a:sym typeface="Arial"/>
            </a:endParaRPr>
          </a:p>
        </p:txBody>
      </p:sp>
    </p:spTree>
    <p:extLst>
      <p:ext uri="{BB962C8B-B14F-4D97-AF65-F5344CB8AC3E}">
        <p14:creationId xmlns:p14="http://schemas.microsoft.com/office/powerpoint/2010/main" val="2700503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70</a:t>
            </a:fld>
            <a:endParaRPr sz="1400" b="0" i="0" u="none" strike="noStrike" cap="none">
              <a:solidFill>
                <a:srgbClr val="000000"/>
              </a:solidFill>
              <a:latin typeface="Arial"/>
              <a:ea typeface="Arial"/>
              <a:cs typeface="Arial"/>
              <a:sym typeface="Arial"/>
            </a:endParaRPr>
          </a:p>
        </p:txBody>
      </p:sp>
      <p:cxnSp>
        <p:nvCxnSpPr>
          <p:cNvPr id="656" name="Google Shape;656;p43"/>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57" name="Google Shape;657;p43"/>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58" name="Google Shape;658;p43"/>
          <p:cNvSpPr txBox="1"/>
          <p:nvPr/>
        </p:nvSpPr>
        <p:spPr>
          <a:xfrm>
            <a:off x="304800" y="381000"/>
            <a:ext cx="418174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800" b="1" i="0" u="none" strike="noStrike" cap="none" dirty="0" smtClean="0">
                <a:solidFill>
                  <a:schemeClr val="folHlink"/>
                </a:solidFill>
                <a:latin typeface="Times New Roman"/>
                <a:ea typeface="Times New Roman"/>
                <a:cs typeface="Times New Roman"/>
                <a:sym typeface="Times New Roman"/>
              </a:rPr>
              <a:t>Figure:  </a:t>
            </a:r>
            <a:r>
              <a:rPr lang="en-US" sz="2800" b="1" u="none" strike="noStrike" cap="none" dirty="0">
                <a:solidFill>
                  <a:schemeClr val="dk1"/>
                </a:solidFill>
                <a:latin typeface="Times New Roman"/>
                <a:ea typeface="Times New Roman"/>
                <a:cs typeface="Times New Roman"/>
                <a:sym typeface="Times New Roman"/>
              </a:rPr>
              <a:t>Distortion</a:t>
            </a:r>
            <a:endParaRPr sz="2800" b="0" u="none" strike="noStrike" cap="none" dirty="0">
              <a:solidFill>
                <a:srgbClr val="000000"/>
              </a:solidFill>
              <a:sym typeface="Arial"/>
            </a:endParaRPr>
          </a:p>
        </p:txBody>
      </p:sp>
      <p:cxnSp>
        <p:nvCxnSpPr>
          <p:cNvPr id="659" name="Google Shape;659;p43"/>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660" name="Google Shape;660;p43"/>
          <p:cNvPicPr preferRelativeResize="0"/>
          <p:nvPr/>
        </p:nvPicPr>
        <p:blipFill rotWithShape="1">
          <a:blip r:embed="rId3">
            <a:alphaModFix/>
          </a:blip>
          <a:srcRect/>
          <a:stretch/>
        </p:blipFill>
        <p:spPr>
          <a:xfrm>
            <a:off x="525100" y="3874882"/>
            <a:ext cx="8053055" cy="2217343"/>
          </a:xfrm>
          <a:prstGeom prst="rect">
            <a:avLst/>
          </a:prstGeom>
          <a:noFill/>
          <a:ln>
            <a:noFill/>
          </a:ln>
        </p:spPr>
      </p:pic>
      <p:sp>
        <p:nvSpPr>
          <p:cNvPr id="9" name="Speech Bubble: Oval 4">
            <a:extLst>
              <a:ext uri="{FF2B5EF4-FFF2-40B4-BE49-F238E27FC236}">
                <a16:creationId xmlns="" xmlns:a16="http://schemas.microsoft.com/office/drawing/2014/main" id="{6DBAF8D0-2F08-4E69-BADD-49ABEA748D80}"/>
              </a:ext>
            </a:extLst>
          </p:cNvPr>
          <p:cNvSpPr/>
          <p:nvPr/>
        </p:nvSpPr>
        <p:spPr>
          <a:xfrm>
            <a:off x="3304515" y="2651700"/>
            <a:ext cx="1544276" cy="598494"/>
          </a:xfrm>
          <a:prstGeom prst="wedgeEllipseCallout">
            <a:avLst>
              <a:gd name="adj1" fmla="val 55639"/>
              <a:gd name="adj2" fmla="val 304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FFFF"/>
                </a:solidFill>
                <a:effectLst/>
                <a:latin typeface="urw-din"/>
              </a:rPr>
              <a:t>changes in the form or shape of the signal</a:t>
            </a:r>
            <a:endParaRPr lang="en-US" sz="1100" dirty="0"/>
          </a:p>
        </p:txBody>
      </p:sp>
      <p:sp>
        <p:nvSpPr>
          <p:cNvPr id="2" name="Rectangle 1"/>
          <p:cNvSpPr/>
          <p:nvPr/>
        </p:nvSpPr>
        <p:spPr>
          <a:xfrm>
            <a:off x="221809" y="1050041"/>
            <a:ext cx="8831655" cy="1421928"/>
          </a:xfrm>
          <a:prstGeom prst="rect">
            <a:avLst/>
          </a:prstGeom>
        </p:spPr>
        <p:txBody>
          <a:bodyPr wrap="square">
            <a:spAutoFit/>
          </a:bodyPr>
          <a:lstStyle/>
          <a:p>
            <a:pPr marL="285750" indent="-285750" eaLnBrk="1" hangingPunct="1">
              <a:lnSpc>
                <a:spcPct val="90000"/>
              </a:lnSpc>
              <a:buFont typeface="Arial" panose="020B0604020202020204" pitchFamily="34" charset="0"/>
              <a:buChar char="•"/>
            </a:pPr>
            <a:r>
              <a:rPr lang="en-US" sz="1600" dirty="0" smtClean="0">
                <a:latin typeface="+mj-lt"/>
              </a:rPr>
              <a:t> It means change in the </a:t>
            </a:r>
            <a:r>
              <a:rPr lang="en-US" sz="1600" dirty="0" smtClean="0">
                <a:solidFill>
                  <a:srgbClr val="FF0000"/>
                </a:solidFill>
                <a:latin typeface="+mj-lt"/>
              </a:rPr>
              <a:t>shape</a:t>
            </a:r>
            <a:r>
              <a:rPr lang="en-US" sz="1600" dirty="0" smtClean="0">
                <a:latin typeface="+mj-lt"/>
              </a:rPr>
              <a:t> of signal.</a:t>
            </a:r>
            <a:endParaRPr lang="en-US" sz="1600" dirty="0">
              <a:latin typeface="+mj-lt"/>
            </a:endParaRPr>
          </a:p>
          <a:p>
            <a:pPr marL="285750" indent="-285750" eaLnBrk="1" hangingPunct="1">
              <a:lnSpc>
                <a:spcPct val="90000"/>
              </a:lnSpc>
              <a:buFont typeface="Arial" panose="020B0604020202020204" pitchFamily="34" charset="0"/>
              <a:buChar char="•"/>
            </a:pPr>
            <a:r>
              <a:rPr lang="en-US" sz="1600" dirty="0">
                <a:latin typeface="+mj-lt"/>
              </a:rPr>
              <a:t>Distortion occurs in </a:t>
            </a:r>
            <a:r>
              <a:rPr lang="en-US" sz="1600" dirty="0">
                <a:solidFill>
                  <a:schemeClr val="hlink"/>
                </a:solidFill>
                <a:latin typeface="+mj-lt"/>
              </a:rPr>
              <a:t>composite</a:t>
            </a:r>
            <a:r>
              <a:rPr lang="en-US" sz="1600" dirty="0">
                <a:latin typeface="+mj-lt"/>
              </a:rPr>
              <a:t> </a:t>
            </a:r>
            <a:r>
              <a:rPr lang="en-US" sz="1600" dirty="0" smtClean="0">
                <a:latin typeface="+mj-lt"/>
              </a:rPr>
              <a:t>signals with different frequencies.</a:t>
            </a:r>
            <a:endParaRPr lang="en-US" sz="1600" dirty="0">
              <a:latin typeface="+mj-lt"/>
            </a:endParaRPr>
          </a:p>
          <a:p>
            <a:pPr marL="285750" indent="-285750" eaLnBrk="1" hangingPunct="1">
              <a:lnSpc>
                <a:spcPct val="90000"/>
              </a:lnSpc>
              <a:buFont typeface="Arial" panose="020B0604020202020204" pitchFamily="34" charset="0"/>
              <a:buChar char="•"/>
            </a:pPr>
            <a:r>
              <a:rPr lang="en-US" sz="1600" dirty="0">
                <a:latin typeface="+mj-lt"/>
              </a:rPr>
              <a:t>Each frequency component has its own </a:t>
            </a:r>
            <a:r>
              <a:rPr lang="en-US" sz="1600" dirty="0">
                <a:solidFill>
                  <a:schemeClr val="hlink"/>
                </a:solidFill>
                <a:latin typeface="+mj-lt"/>
              </a:rPr>
              <a:t>propagation speed</a:t>
            </a:r>
            <a:r>
              <a:rPr lang="en-US" sz="1600" dirty="0">
                <a:latin typeface="+mj-lt"/>
              </a:rPr>
              <a:t> traveling through a medium.</a:t>
            </a:r>
          </a:p>
          <a:p>
            <a:pPr marL="285750" indent="-285750" eaLnBrk="1" hangingPunct="1">
              <a:lnSpc>
                <a:spcPct val="90000"/>
              </a:lnSpc>
              <a:buFont typeface="Arial" panose="020B0604020202020204" pitchFamily="34" charset="0"/>
              <a:buChar char="•"/>
            </a:pPr>
            <a:r>
              <a:rPr lang="en-US" sz="1600" dirty="0">
                <a:latin typeface="+mj-lt"/>
              </a:rPr>
              <a:t>The different components therefore arrive with </a:t>
            </a:r>
            <a:r>
              <a:rPr lang="en-US" sz="1600" dirty="0">
                <a:solidFill>
                  <a:schemeClr val="hlink"/>
                </a:solidFill>
                <a:latin typeface="+mj-lt"/>
              </a:rPr>
              <a:t>different delays</a:t>
            </a:r>
            <a:r>
              <a:rPr lang="en-US" sz="1600" dirty="0">
                <a:latin typeface="+mj-lt"/>
              </a:rPr>
              <a:t> at the receiver.</a:t>
            </a:r>
          </a:p>
          <a:p>
            <a:pPr marL="285750" indent="-285750" eaLnBrk="1" hangingPunct="1">
              <a:lnSpc>
                <a:spcPct val="90000"/>
              </a:lnSpc>
              <a:buFont typeface="Arial" panose="020B0604020202020204" pitchFamily="34" charset="0"/>
              <a:buChar char="•"/>
            </a:pPr>
            <a:r>
              <a:rPr lang="en-US" sz="1600" dirty="0">
                <a:latin typeface="+mj-lt"/>
              </a:rPr>
              <a:t>That means that the signals have </a:t>
            </a:r>
            <a:r>
              <a:rPr lang="en-US" sz="1600" dirty="0">
                <a:solidFill>
                  <a:schemeClr val="hlink"/>
                </a:solidFill>
                <a:latin typeface="+mj-lt"/>
              </a:rPr>
              <a:t>different phases</a:t>
            </a:r>
            <a:r>
              <a:rPr lang="en-US" sz="1600" dirty="0">
                <a:latin typeface="+mj-lt"/>
              </a:rPr>
              <a:t> at the receiver </a:t>
            </a:r>
            <a:r>
              <a:rPr lang="en-US" sz="1600" dirty="0" smtClean="0">
                <a:latin typeface="+mj-lt"/>
              </a:rPr>
              <a:t>end from what they had at senders end.</a:t>
            </a:r>
            <a:endParaRPr lang="en-US" sz="1600" dirty="0">
              <a:latin typeface="+mj-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71</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304800" y="381000"/>
            <a:ext cx="24003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3200" b="1" i="0" u="none" strike="noStrike" cap="none" dirty="0" smtClean="0">
                <a:solidFill>
                  <a:schemeClr val="folHlink"/>
                </a:solidFill>
                <a:latin typeface="Times New Roman"/>
                <a:ea typeface="Times New Roman"/>
                <a:cs typeface="Times New Roman"/>
                <a:sym typeface="Times New Roman"/>
              </a:rPr>
              <a:t> </a:t>
            </a:r>
            <a:r>
              <a:rPr lang="en-US" sz="3200" b="1" u="none" strike="noStrike" cap="none" dirty="0">
                <a:solidFill>
                  <a:schemeClr val="dk1"/>
                </a:solidFill>
                <a:latin typeface="Times New Roman"/>
                <a:ea typeface="Times New Roman"/>
                <a:cs typeface="Times New Roman"/>
                <a:sym typeface="Times New Roman"/>
              </a:rPr>
              <a:t>Noise</a:t>
            </a:r>
            <a:endParaRPr sz="3200" b="0" u="none" strike="noStrike" cap="none" dirty="0">
              <a:solidFill>
                <a:srgbClr val="000000"/>
              </a:solidFil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407406" y="1113414"/>
            <a:ext cx="8302028" cy="3139321"/>
          </a:xfrm>
          <a:prstGeom prst="rect">
            <a:avLst/>
          </a:prstGeom>
        </p:spPr>
        <p:txBody>
          <a:bodyPr wrap="square">
            <a:spAutoFit/>
          </a:bodyPr>
          <a:lstStyle/>
          <a:p>
            <a:pPr eaLnBrk="1" hangingPunct="1">
              <a:lnSpc>
                <a:spcPct val="90000"/>
              </a:lnSpc>
            </a:pPr>
            <a:r>
              <a:rPr lang="en-US" sz="2000" dirty="0" smtClean="0"/>
              <a:t>The random or unwanted signal that mixes up with the original signal is called noise.</a:t>
            </a:r>
          </a:p>
          <a:p>
            <a:pPr eaLnBrk="1" hangingPunct="1">
              <a:lnSpc>
                <a:spcPct val="90000"/>
              </a:lnSpc>
            </a:pPr>
            <a:r>
              <a:rPr lang="en-US" sz="2000" dirty="0" smtClean="0"/>
              <a:t>There </a:t>
            </a:r>
            <a:r>
              <a:rPr lang="en-US" sz="2000" dirty="0"/>
              <a:t>are different types of noise</a:t>
            </a:r>
          </a:p>
          <a:p>
            <a:pPr lvl="1" eaLnBrk="1" hangingPunct="1">
              <a:lnSpc>
                <a:spcPct val="90000"/>
              </a:lnSpc>
            </a:pPr>
            <a:r>
              <a:rPr lang="en-US" sz="2000" dirty="0">
                <a:solidFill>
                  <a:schemeClr val="hlink"/>
                </a:solidFill>
              </a:rPr>
              <a:t>Thermal</a:t>
            </a:r>
            <a:r>
              <a:rPr lang="en-US" sz="2000" dirty="0"/>
              <a:t> - </a:t>
            </a:r>
            <a:r>
              <a:rPr lang="en-US" sz="2000" dirty="0" smtClean="0"/>
              <a:t> noise random movement </a:t>
            </a:r>
            <a:r>
              <a:rPr lang="en-US" sz="2000" dirty="0"/>
              <a:t>of electrons in the wire creates an extra signal</a:t>
            </a:r>
          </a:p>
          <a:p>
            <a:pPr lvl="1" eaLnBrk="1" hangingPunct="1">
              <a:lnSpc>
                <a:spcPct val="90000"/>
              </a:lnSpc>
            </a:pPr>
            <a:r>
              <a:rPr lang="en-US" sz="2000" dirty="0">
                <a:solidFill>
                  <a:schemeClr val="hlink"/>
                </a:solidFill>
              </a:rPr>
              <a:t>Induced</a:t>
            </a:r>
            <a:r>
              <a:rPr lang="en-US" sz="2000" dirty="0"/>
              <a:t> </a:t>
            </a:r>
            <a:r>
              <a:rPr lang="en-US" sz="2000" dirty="0" smtClean="0"/>
              <a:t>– comes from sources such as motors </a:t>
            </a:r>
            <a:r>
              <a:rPr lang="en-US" sz="2000" dirty="0"/>
              <a:t>and </a:t>
            </a:r>
            <a:r>
              <a:rPr lang="en-US" sz="2000" dirty="0" smtClean="0"/>
              <a:t>appliances. These </a:t>
            </a:r>
            <a:r>
              <a:rPr lang="en-US" sz="2000" dirty="0"/>
              <a:t>devices </a:t>
            </a:r>
            <a:r>
              <a:rPr lang="en-US" sz="2000" dirty="0" smtClean="0"/>
              <a:t>act as sending antenna and transmission medium act as receiving </a:t>
            </a:r>
            <a:r>
              <a:rPr lang="en-US" sz="2000" dirty="0"/>
              <a:t>antenna.</a:t>
            </a:r>
          </a:p>
          <a:p>
            <a:pPr lvl="1" eaLnBrk="1" hangingPunct="1">
              <a:lnSpc>
                <a:spcPct val="90000"/>
              </a:lnSpc>
            </a:pPr>
            <a:r>
              <a:rPr lang="en-US" sz="2000" dirty="0">
                <a:solidFill>
                  <a:schemeClr val="hlink"/>
                </a:solidFill>
              </a:rPr>
              <a:t>Crosstalk</a:t>
            </a:r>
            <a:r>
              <a:rPr lang="en-US" sz="2000" dirty="0"/>
              <a:t> </a:t>
            </a:r>
            <a:r>
              <a:rPr lang="en-US" sz="2000" dirty="0" smtClean="0"/>
              <a:t>– when one wire affects the other wire.</a:t>
            </a:r>
            <a:endParaRPr lang="en-US" sz="2000" dirty="0"/>
          </a:p>
          <a:p>
            <a:pPr lvl="1" eaLnBrk="1" hangingPunct="1">
              <a:lnSpc>
                <a:spcPct val="90000"/>
              </a:lnSpc>
            </a:pPr>
            <a:r>
              <a:rPr lang="en-US" sz="2000" dirty="0">
                <a:solidFill>
                  <a:schemeClr val="hlink"/>
                </a:solidFill>
              </a:rPr>
              <a:t>Impulse</a:t>
            </a:r>
            <a:r>
              <a:rPr lang="en-US" sz="2000" dirty="0"/>
              <a:t> - Spikes that result from power lines, </a:t>
            </a:r>
            <a:r>
              <a:rPr lang="en-US" sz="2000" dirty="0" smtClean="0"/>
              <a:t>lightning, or comes from high energy </a:t>
            </a:r>
            <a:r>
              <a:rPr lang="en-US" sz="2000" dirty="0"/>
              <a:t>etc. </a:t>
            </a:r>
          </a:p>
        </p:txBody>
      </p:sp>
    </p:spTree>
    <p:extLst>
      <p:ext uri="{BB962C8B-B14F-4D97-AF65-F5344CB8AC3E}">
        <p14:creationId xmlns:p14="http://schemas.microsoft.com/office/powerpoint/2010/main" val="42481070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72</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304800" y="381000"/>
            <a:ext cx="24003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800" b="1" i="0" u="none" strike="noStrike" cap="none" dirty="0" smtClean="0">
                <a:solidFill>
                  <a:schemeClr val="folHlink"/>
                </a:solidFill>
                <a:latin typeface="Times New Roman"/>
                <a:ea typeface="Times New Roman"/>
                <a:cs typeface="Times New Roman"/>
                <a:sym typeface="Times New Roman"/>
              </a:rPr>
              <a:t>Figure: </a:t>
            </a:r>
            <a:r>
              <a:rPr lang="en-US" sz="2800" b="1" u="none" strike="noStrike" cap="none" dirty="0">
                <a:solidFill>
                  <a:schemeClr val="dk1"/>
                </a:solidFill>
                <a:latin typeface="Times New Roman"/>
                <a:ea typeface="Times New Roman"/>
                <a:cs typeface="Times New Roman"/>
                <a:sym typeface="Times New Roman"/>
              </a:rPr>
              <a:t>Noise</a:t>
            </a:r>
            <a:endParaRPr sz="2800" b="0" u="none" strike="noStrike" cap="none" dirty="0">
              <a:solidFill>
                <a:srgbClr val="000000"/>
              </a:solidFil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670" name="Google Shape;670;p44"/>
          <p:cNvPicPr preferRelativeResize="0"/>
          <p:nvPr/>
        </p:nvPicPr>
        <p:blipFill rotWithShape="1">
          <a:blip r:embed="rId3">
            <a:alphaModFix/>
          </a:blip>
          <a:srcRect/>
          <a:stretch/>
        </p:blipFill>
        <p:spPr>
          <a:xfrm>
            <a:off x="742950" y="2408237"/>
            <a:ext cx="7486650" cy="2697162"/>
          </a:xfrm>
          <a:prstGeom prst="rect">
            <a:avLst/>
          </a:prstGeom>
          <a:noFill/>
          <a:ln>
            <a:noFill/>
          </a:ln>
        </p:spPr>
      </p:pic>
      <p:sp>
        <p:nvSpPr>
          <p:cNvPr id="8" name="Speech Bubble: Oval 4">
            <a:extLst>
              <a:ext uri="{FF2B5EF4-FFF2-40B4-BE49-F238E27FC236}">
                <a16:creationId xmlns="" xmlns:a16="http://schemas.microsoft.com/office/drawing/2014/main" id="{1A00EF59-4A72-47AE-9010-61889BB124B3}"/>
              </a:ext>
            </a:extLst>
          </p:cNvPr>
          <p:cNvSpPr/>
          <p:nvPr/>
        </p:nvSpPr>
        <p:spPr>
          <a:xfrm>
            <a:off x="4611232" y="1197956"/>
            <a:ext cx="1529918" cy="1233997"/>
          </a:xfrm>
          <a:prstGeom prst="wedgeEllipseCallout">
            <a:avLst>
              <a:gd name="adj1" fmla="val -34690"/>
              <a:gd name="adj2" fmla="val 884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FFFFFF"/>
                </a:solidFill>
                <a:effectLst/>
                <a:latin typeface="urw-din"/>
              </a:rPr>
              <a:t>unwanted signal that mixes up with the original signal</a:t>
            </a:r>
            <a:endParaRPr lang="en-US" sz="1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4294967295"/>
          </p:nvPr>
        </p:nvSpPr>
        <p:spPr>
          <a:xfrm>
            <a:off x="0" y="6400800"/>
            <a:ext cx="1905000" cy="457200"/>
          </a:xfrm>
          <a:prstGeom prst="rect">
            <a:avLst/>
          </a:prstGeom>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7515C88E-7C84-48FD-8253-C464898369BF}" type="slidenum">
              <a:rPr lang="en-US" sz="2000" i="0" baseline="0">
                <a:latin typeface="Arial" panose="020B0604020202020204" pitchFamily="34" charset="0"/>
              </a:rPr>
              <a:pPr/>
              <a:t>73</a:t>
            </a:fld>
            <a:endParaRPr lang="en-US" sz="2000" i="0" baseline="0">
              <a:latin typeface="Arial" panose="020B0604020202020204" pitchFamily="34" charset="0"/>
            </a:endParaRPr>
          </a:p>
        </p:txBody>
      </p:sp>
      <p:sp>
        <p:nvSpPr>
          <p:cNvPr id="2253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Text Box 4"/>
          <p:cNvSpPr txBox="1">
            <a:spLocks noChangeArrowheads="1"/>
          </p:cNvSpPr>
          <p:nvPr/>
        </p:nvSpPr>
        <p:spPr bwMode="auto">
          <a:xfrm>
            <a:off x="271604" y="144856"/>
            <a:ext cx="51514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4000" i="0" dirty="0"/>
              <a:t>Signal to Noise Ratio (SNR)</a:t>
            </a:r>
            <a:endParaRPr lang="en-US" sz="4000" i="0" baseline="0" dirty="0">
              <a:solidFill>
                <a:schemeClr val="tx2"/>
              </a:solidFill>
            </a:endParaRPr>
          </a:p>
        </p:txBody>
      </p:sp>
      <p:sp>
        <p:nvSpPr>
          <p:cNvPr id="22534"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 name="Content Placeholder 4">
            <a:extLst>
              <a:ext uri="{FF2B5EF4-FFF2-40B4-BE49-F238E27FC236}">
                <a16:creationId xmlns="" xmlns:a16="http://schemas.microsoft.com/office/drawing/2014/main" id="{FFDA4F02-C26C-4D0C-BDF0-E86463523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92" y="2254313"/>
            <a:ext cx="3924006" cy="1434212"/>
          </a:xfrm>
          <a:prstGeom prst="rect">
            <a:avLst/>
          </a:prstGeom>
        </p:spPr>
      </p:pic>
      <p:sp>
        <p:nvSpPr>
          <p:cNvPr id="2" name="Rectangle 1"/>
          <p:cNvSpPr/>
          <p:nvPr/>
        </p:nvSpPr>
        <p:spPr>
          <a:xfrm>
            <a:off x="330452" y="1124068"/>
            <a:ext cx="8569104" cy="3323987"/>
          </a:xfrm>
          <a:prstGeom prst="rect">
            <a:avLst/>
          </a:prstGeom>
        </p:spPr>
        <p:txBody>
          <a:bodyPr wrap="square">
            <a:spAutoFit/>
          </a:bodyPr>
          <a:lstStyle/>
          <a:p>
            <a:pPr marL="285750" indent="-285750" eaLnBrk="1" hangingPunct="1">
              <a:buFont typeface="Arial" panose="020B0604020202020204" pitchFamily="34" charset="0"/>
              <a:buChar char="•"/>
            </a:pPr>
            <a:r>
              <a:rPr lang="en-US" dirty="0"/>
              <a:t>To measure the quality of a system the SNR is often used. It indicates the strength of the signal </a:t>
            </a:r>
            <a:r>
              <a:rPr lang="en-US" dirty="0" smtClean="0"/>
              <a:t>with </a:t>
            </a:r>
            <a:r>
              <a:rPr lang="en-US" dirty="0"/>
              <a:t>the noise power in the system. </a:t>
            </a:r>
            <a:endParaRPr lang="en-US" dirty="0" smtClean="0"/>
          </a:p>
          <a:p>
            <a:pPr marL="285750" indent="-285750" eaLnBrk="1" hangingPunct="1">
              <a:buFont typeface="Arial" panose="020B0604020202020204" pitchFamily="34" charset="0"/>
              <a:buChar char="•"/>
            </a:pPr>
            <a:r>
              <a:rPr lang="en-US" dirty="0"/>
              <a:t>SNR is actually the ratio of what is wanted (signal) to what is not wanted (noise</a:t>
            </a:r>
            <a:r>
              <a:rPr lang="en-US" dirty="0" smtClean="0"/>
              <a:t>).</a:t>
            </a:r>
          </a:p>
          <a:p>
            <a:pPr marL="285750" indent="-285750" eaLnBrk="1" hangingPunct="1">
              <a:buFont typeface="Arial" panose="020B0604020202020204" pitchFamily="34" charset="0"/>
              <a:buChar char="•"/>
            </a:pPr>
            <a:r>
              <a:rPr lang="en-US" dirty="0" smtClean="0"/>
              <a:t> </a:t>
            </a:r>
            <a:r>
              <a:rPr lang="en-US" dirty="0"/>
              <a:t>A </a:t>
            </a:r>
            <a:r>
              <a:rPr lang="en-US" dirty="0">
                <a:solidFill>
                  <a:srgbClr val="00B050"/>
                </a:solidFill>
              </a:rPr>
              <a:t>high SNR </a:t>
            </a:r>
            <a:r>
              <a:rPr lang="en-US" dirty="0"/>
              <a:t>means the signal is less corrupted by noise; </a:t>
            </a:r>
            <a:r>
              <a:rPr lang="en-US" dirty="0">
                <a:solidFill>
                  <a:srgbClr val="00B050"/>
                </a:solidFill>
              </a:rPr>
              <a:t>a low SNR </a:t>
            </a:r>
            <a:r>
              <a:rPr lang="en-US" dirty="0"/>
              <a:t>means the signal is more corrupted by </a:t>
            </a:r>
            <a:r>
              <a:rPr lang="en-US" dirty="0" smtClean="0"/>
              <a:t>noise.</a:t>
            </a:r>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marL="285750" indent="-285750" eaLnBrk="1" hangingPunct="1">
              <a:buFont typeface="Arial" panose="020B0604020202020204" pitchFamily="34" charset="0"/>
              <a:buChar char="•"/>
            </a:pPr>
            <a:r>
              <a:rPr lang="en-US" dirty="0" smtClean="0"/>
              <a:t>It </a:t>
            </a:r>
            <a:r>
              <a:rPr lang="en-US" dirty="0"/>
              <a:t>is the ratio between two powers.</a:t>
            </a:r>
          </a:p>
          <a:p>
            <a:pPr marL="285750" indent="-285750" eaLnBrk="1" hangingPunct="1">
              <a:buFont typeface="Arial" panose="020B0604020202020204" pitchFamily="34" charset="0"/>
              <a:buChar char="•"/>
            </a:pPr>
            <a:r>
              <a:rPr lang="en-US" dirty="0"/>
              <a:t>It is usually </a:t>
            </a:r>
            <a:r>
              <a:rPr lang="en-US" dirty="0" smtClean="0"/>
              <a:t>described </a:t>
            </a:r>
            <a:r>
              <a:rPr lang="en-US" dirty="0"/>
              <a:t>in </a:t>
            </a:r>
            <a:r>
              <a:rPr lang="en-US" dirty="0" smtClean="0"/>
              <a:t>dB unit </a:t>
            </a:r>
            <a:r>
              <a:rPr lang="en-US" dirty="0"/>
              <a:t>and referred to as </a:t>
            </a:r>
            <a:r>
              <a:rPr lang="en-US" dirty="0" err="1"/>
              <a:t>SNR</a:t>
            </a:r>
            <a:r>
              <a:rPr lang="en-US" baseline="-25000" dirty="0" err="1"/>
              <a:t>dB</a:t>
            </a:r>
            <a:r>
              <a:rPr lang="en-US" baseline="-25000" dirty="0"/>
              <a:t>.</a:t>
            </a:r>
          </a:p>
        </p:txBody>
      </p:sp>
      <p:pic>
        <p:nvPicPr>
          <p:cNvPr id="3" name="Picture 2"/>
          <p:cNvPicPr>
            <a:picLocks noChangeAspect="1"/>
          </p:cNvPicPr>
          <p:nvPr/>
        </p:nvPicPr>
        <p:blipFill>
          <a:blip r:embed="rId4"/>
          <a:stretch>
            <a:fillRect/>
          </a:stretch>
        </p:blipFill>
        <p:spPr>
          <a:xfrm>
            <a:off x="325530" y="4428329"/>
            <a:ext cx="3637114" cy="732146"/>
          </a:xfrm>
          <a:prstGeom prst="rect">
            <a:avLst/>
          </a:prstGeom>
        </p:spPr>
      </p:pic>
      <p:pic>
        <p:nvPicPr>
          <p:cNvPr id="6" name="Picture 5"/>
          <p:cNvPicPr>
            <a:picLocks noChangeAspect="1"/>
          </p:cNvPicPr>
          <p:nvPr/>
        </p:nvPicPr>
        <p:blipFill>
          <a:blip r:embed="rId5"/>
          <a:stretch>
            <a:fillRect/>
          </a:stretch>
        </p:blipFill>
        <p:spPr>
          <a:xfrm>
            <a:off x="524817" y="5334716"/>
            <a:ext cx="2978960" cy="560853"/>
          </a:xfrm>
          <a:prstGeom prst="rect">
            <a:avLst/>
          </a:prstGeom>
        </p:spPr>
      </p:pic>
    </p:spTree>
    <p:extLst>
      <p:ext uri="{BB962C8B-B14F-4D97-AF65-F5344CB8AC3E}">
        <p14:creationId xmlns:p14="http://schemas.microsoft.com/office/powerpoint/2010/main" val="34863924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4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74</a:t>
            </a:fld>
            <a:endParaRPr sz="1400" b="0" i="0" u="none" strike="noStrike" cap="none">
              <a:solidFill>
                <a:srgbClr val="000000"/>
              </a:solidFill>
              <a:latin typeface="Arial"/>
              <a:ea typeface="Arial"/>
              <a:cs typeface="Arial"/>
              <a:sym typeface="Arial"/>
            </a:endParaRPr>
          </a:p>
        </p:txBody>
      </p:sp>
      <p:cxnSp>
        <p:nvCxnSpPr>
          <p:cNvPr id="711" name="Google Shape;711;p47"/>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712" name="Google Shape;712;p47"/>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713" name="Google Shape;713;p47"/>
          <p:cNvSpPr txBox="1"/>
          <p:nvPr/>
        </p:nvSpPr>
        <p:spPr>
          <a:xfrm>
            <a:off x="304800" y="457200"/>
            <a:ext cx="67214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dirty="0" smtClean="0">
                <a:solidFill>
                  <a:schemeClr val="folHlink"/>
                </a:solidFill>
                <a:latin typeface="Times New Roman"/>
                <a:ea typeface="Times New Roman"/>
                <a:cs typeface="Times New Roman"/>
                <a:sym typeface="Times New Roman"/>
              </a:rPr>
              <a:t>Figure:  </a:t>
            </a:r>
            <a:r>
              <a:rPr lang="en-US" sz="2000" b="1" i="1" u="none" strike="noStrike" cap="none" dirty="0">
                <a:solidFill>
                  <a:schemeClr val="dk1"/>
                </a:solidFill>
                <a:latin typeface="Times New Roman"/>
                <a:ea typeface="Times New Roman"/>
                <a:cs typeface="Times New Roman"/>
                <a:sym typeface="Times New Roman"/>
              </a:rPr>
              <a:t>Two cases of SNR: a high SNR and a low SNR</a:t>
            </a:r>
            <a:endParaRPr sz="1400" b="0" i="0" u="none" strike="noStrike" cap="none" dirty="0">
              <a:solidFill>
                <a:srgbClr val="000000"/>
              </a:solidFill>
              <a:latin typeface="Arial"/>
              <a:ea typeface="Arial"/>
              <a:cs typeface="Arial"/>
              <a:sym typeface="Arial"/>
            </a:endParaRPr>
          </a:p>
        </p:txBody>
      </p:sp>
      <p:cxnSp>
        <p:nvCxnSpPr>
          <p:cNvPr id="714" name="Google Shape;714;p47"/>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715" name="Google Shape;715;p47"/>
          <p:cNvPicPr preferRelativeResize="0"/>
          <p:nvPr/>
        </p:nvPicPr>
        <p:blipFill rotWithShape="1">
          <a:blip r:embed="rId3">
            <a:alphaModFix/>
          </a:blip>
          <a:srcRect/>
          <a:stretch/>
        </p:blipFill>
        <p:spPr>
          <a:xfrm>
            <a:off x="404812" y="1406525"/>
            <a:ext cx="8281987" cy="47656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75</a:t>
            </a:fld>
            <a:endParaRPr sz="1400" b="0" i="0" u="none" strike="noStrike" cap="none">
              <a:solidFill>
                <a:srgbClr val="000000"/>
              </a:solidFill>
              <a:latin typeface="Arial"/>
              <a:ea typeface="Arial"/>
              <a:cs typeface="Arial"/>
              <a:sym typeface="Arial"/>
            </a:endParaRPr>
          </a:p>
        </p:txBody>
      </p:sp>
      <p:sp>
        <p:nvSpPr>
          <p:cNvPr id="676" name="Google Shape;676;p45"/>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77" name="Google Shape;677;p4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678" name="Google Shape;678;p45"/>
          <p:cNvGrpSpPr/>
          <p:nvPr/>
        </p:nvGrpSpPr>
        <p:grpSpPr>
          <a:xfrm>
            <a:off x="490537" y="773112"/>
            <a:ext cx="738187" cy="474662"/>
            <a:chOff x="309" y="487"/>
            <a:chExt cx="465" cy="299"/>
          </a:xfrm>
        </p:grpSpPr>
        <p:sp>
          <p:nvSpPr>
            <p:cNvPr id="679" name="Google Shape;679;p45"/>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0" name="Google Shape;680;p4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81" name="Google Shape;681;p4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2" name="Google Shape;682;p45"/>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3" name="Google Shape;683;p4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4" name="Google Shape;684;p45"/>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5" name="Google Shape;685;p45"/>
          <p:cNvSpPr txBox="1"/>
          <p:nvPr/>
        </p:nvSpPr>
        <p:spPr>
          <a:xfrm>
            <a:off x="228600" y="1447800"/>
            <a:ext cx="85344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lang="en-US" sz="2800" b="1" i="1" u="none" strike="noStrike" cap="none" baseline="-25000">
                <a:solidFill>
                  <a:schemeClr val="dk1"/>
                </a:solidFill>
                <a:latin typeface="Times New Roman"/>
                <a:ea typeface="Times New Roman"/>
                <a:cs typeface="Times New Roman"/>
                <a:sym typeface="Times New Roman"/>
              </a:rPr>
              <a:t>dB </a:t>
            </a:r>
            <a:r>
              <a:rPr lang="en-US" sz="2800" b="1" i="1"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values of SNR and SNR</a:t>
            </a:r>
            <a:r>
              <a:rPr lang="en-US" sz="2800" b="1" i="1" u="none" strike="noStrike" cap="none" baseline="-25000">
                <a:solidFill>
                  <a:schemeClr val="dk1"/>
                </a:solidFill>
                <a:latin typeface="Times New Roman"/>
                <a:ea typeface="Times New Roman"/>
                <a:cs typeface="Times New Roman"/>
                <a:sym typeface="Times New Roman"/>
              </a:rPr>
              <a:t>dB</a:t>
            </a:r>
            <a:r>
              <a:rPr lang="en-US" sz="2800" b="1" i="1" u="none" strike="noStrike" cap="none">
                <a:solidFill>
                  <a:schemeClr val="dk1"/>
                </a:solidFill>
                <a:latin typeface="Times New Roman"/>
                <a:ea typeface="Times New Roman"/>
                <a:cs typeface="Times New Roman"/>
                <a:sym typeface="Times New Roman"/>
              </a:rPr>
              <a:t> can be calculated as follows:</a:t>
            </a:r>
            <a:endParaRPr sz="1400" b="0" i="0" u="none" strike="noStrike" cap="none">
              <a:solidFill>
                <a:srgbClr val="000000"/>
              </a:solidFill>
              <a:latin typeface="Arial"/>
              <a:ea typeface="Arial"/>
              <a:cs typeface="Arial"/>
              <a:sym typeface="Arial"/>
            </a:endParaRPr>
          </a:p>
        </p:txBody>
      </p:sp>
      <p:sp>
        <p:nvSpPr>
          <p:cNvPr id="686" name="Google Shape;686;p45"/>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3.31</a:t>
            </a:r>
            <a:endParaRPr sz="1400" b="0" i="0" u="none" strike="noStrike" cap="none">
              <a:solidFill>
                <a:srgbClr val="000000"/>
              </a:solidFill>
              <a:latin typeface="Arial"/>
              <a:ea typeface="Arial"/>
              <a:cs typeface="Arial"/>
              <a:sym typeface="Arial"/>
            </a:endParaRPr>
          </a:p>
        </p:txBody>
      </p:sp>
      <p:pic>
        <p:nvPicPr>
          <p:cNvPr id="687" name="Google Shape;687;p45"/>
          <p:cNvPicPr preferRelativeResize="0"/>
          <p:nvPr/>
        </p:nvPicPr>
        <p:blipFill rotWithShape="1">
          <a:blip r:embed="rId3">
            <a:alphaModFix/>
          </a:blip>
          <a:srcRect/>
          <a:stretch/>
        </p:blipFill>
        <p:spPr>
          <a:xfrm>
            <a:off x="1876425" y="4357687"/>
            <a:ext cx="5391150" cy="1052512"/>
          </a:xfrm>
          <a:prstGeom prst="rect">
            <a:avLst/>
          </a:prstGeom>
          <a:noFill/>
          <a:ln w="57150" cap="flat" cmpd="thinThick">
            <a:solidFill>
              <a:srgbClr val="3366FF"/>
            </a:solidFill>
            <a:prstDash val="solid"/>
            <a:miter lim="800000"/>
            <a:headEnd type="none" w="sm" len="sm"/>
            <a:tailEnd type="none" w="sm" len="sm"/>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
        <p:nvSpPr>
          <p:cNvPr id="693" name="Google Shape;693;p46"/>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94" name="Google Shape;694;p4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695" name="Google Shape;695;p46"/>
          <p:cNvGrpSpPr/>
          <p:nvPr/>
        </p:nvGrpSpPr>
        <p:grpSpPr>
          <a:xfrm>
            <a:off x="490537" y="773112"/>
            <a:ext cx="738187" cy="474662"/>
            <a:chOff x="309" y="487"/>
            <a:chExt cx="465" cy="299"/>
          </a:xfrm>
        </p:grpSpPr>
        <p:sp>
          <p:nvSpPr>
            <p:cNvPr id="696" name="Google Shape;696;p46"/>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97" name="Google Shape;697;p4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98" name="Google Shape;698;p4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99" name="Google Shape;699;p46"/>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00" name="Google Shape;700;p4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01" name="Google Shape;701;p46"/>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02" name="Google Shape;702;p46"/>
          <p:cNvSpPr txBox="1"/>
          <p:nvPr/>
        </p:nvSpPr>
        <p:spPr>
          <a:xfrm>
            <a:off x="228600" y="14478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values of SNR and SNR</a:t>
            </a:r>
            <a:r>
              <a:rPr lang="en-US" sz="2800" b="1" i="1" u="none" strike="noStrike" cap="none" baseline="-25000">
                <a:solidFill>
                  <a:schemeClr val="dk1"/>
                </a:solidFill>
                <a:latin typeface="Times New Roman"/>
                <a:ea typeface="Times New Roman"/>
                <a:cs typeface="Times New Roman"/>
                <a:sym typeface="Times New Roman"/>
              </a:rPr>
              <a:t>dB</a:t>
            </a:r>
            <a:r>
              <a:rPr lang="en-US" sz="2800" b="1" i="1" u="none" strike="noStrike" cap="none">
                <a:solidFill>
                  <a:schemeClr val="dk1"/>
                </a:solidFill>
                <a:latin typeface="Times New Roman"/>
                <a:ea typeface="Times New Roman"/>
                <a:cs typeface="Times New Roman"/>
                <a:sym typeface="Times New Roman"/>
              </a:rPr>
              <a:t> for a noiseless channel are</a:t>
            </a:r>
            <a:endParaRPr sz="1400" b="0" i="0" u="none" strike="noStrike" cap="none">
              <a:solidFill>
                <a:srgbClr val="000000"/>
              </a:solidFill>
              <a:latin typeface="Arial"/>
              <a:ea typeface="Arial"/>
              <a:cs typeface="Arial"/>
              <a:sym typeface="Arial"/>
            </a:endParaRPr>
          </a:p>
        </p:txBody>
      </p:sp>
      <p:sp>
        <p:nvSpPr>
          <p:cNvPr id="703" name="Google Shape;703;p46"/>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3.32</a:t>
            </a:r>
            <a:endParaRPr sz="1400" b="0" i="0" u="none" strike="noStrike" cap="none">
              <a:solidFill>
                <a:srgbClr val="000000"/>
              </a:solidFill>
              <a:latin typeface="Arial"/>
              <a:ea typeface="Arial"/>
              <a:cs typeface="Arial"/>
              <a:sym typeface="Arial"/>
            </a:endParaRPr>
          </a:p>
        </p:txBody>
      </p:sp>
      <p:pic>
        <p:nvPicPr>
          <p:cNvPr id="704" name="Google Shape;704;p46"/>
          <p:cNvPicPr preferRelativeResize="0"/>
          <p:nvPr/>
        </p:nvPicPr>
        <p:blipFill rotWithShape="1">
          <a:blip r:embed="rId3">
            <a:alphaModFix/>
          </a:blip>
          <a:srcRect/>
          <a:stretch/>
        </p:blipFill>
        <p:spPr>
          <a:xfrm>
            <a:off x="2992437" y="2811462"/>
            <a:ext cx="3159125" cy="998537"/>
          </a:xfrm>
          <a:prstGeom prst="rect">
            <a:avLst/>
          </a:prstGeom>
          <a:noFill/>
          <a:ln w="57150" cap="flat" cmpd="thinThick">
            <a:solidFill>
              <a:srgbClr val="3366FF"/>
            </a:solidFill>
            <a:prstDash val="solid"/>
            <a:miter lim="800000"/>
            <a:headEnd type="none" w="sm" len="sm"/>
            <a:tailEnd type="none" w="sm" len="sm"/>
          </a:ln>
        </p:spPr>
      </p:pic>
      <p:sp>
        <p:nvSpPr>
          <p:cNvPr id="705" name="Google Shape;705;p46"/>
          <p:cNvSpPr txBox="1"/>
          <p:nvPr/>
        </p:nvSpPr>
        <p:spPr>
          <a:xfrm>
            <a:off x="228600" y="4205287"/>
            <a:ext cx="8534400" cy="519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never achieve this ratio in real life; it is an ideal.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77</a:t>
            </a:fld>
            <a:endParaRPr sz="1400" b="0" i="0" u="none" strike="noStrike" cap="none">
              <a:solidFill>
                <a:srgbClr val="000000"/>
              </a:solidFill>
              <a:latin typeface="Arial"/>
              <a:ea typeface="Arial"/>
              <a:cs typeface="Arial"/>
              <a:sym typeface="Arial"/>
            </a:endParaRPr>
          </a:p>
        </p:txBody>
      </p:sp>
      <p:sp>
        <p:nvSpPr>
          <p:cNvPr id="721" name="Google Shape;721;p48"/>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22" name="Google Shape;722;p48"/>
          <p:cNvSpPr txBox="1"/>
          <p:nvPr/>
        </p:nvSpPr>
        <p:spPr>
          <a:xfrm>
            <a:off x="228600" y="76200"/>
            <a:ext cx="49863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3-5   DATA RATE LIMITS</a:t>
            </a:r>
            <a:endParaRPr sz="1400" b="0" i="0" u="none" strike="noStrike" cap="none">
              <a:solidFill>
                <a:srgbClr val="000000"/>
              </a:solidFill>
              <a:latin typeface="Arial"/>
              <a:ea typeface="Arial"/>
              <a:cs typeface="Arial"/>
              <a:sym typeface="Arial"/>
            </a:endParaRPr>
          </a:p>
        </p:txBody>
      </p:sp>
      <p:sp>
        <p:nvSpPr>
          <p:cNvPr id="723" name="Google Shape;723;p48"/>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24" name="Google Shape;724;p48"/>
          <p:cNvSpPr txBox="1"/>
          <p:nvPr/>
        </p:nvSpPr>
        <p:spPr>
          <a:xfrm>
            <a:off x="85253" y="1044123"/>
            <a:ext cx="8610600" cy="2246729"/>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1800" b="1" i="1" u="none" strike="noStrike" cap="none" dirty="0">
                <a:solidFill>
                  <a:schemeClr val="dk1"/>
                </a:solidFill>
                <a:latin typeface="Times New Roman"/>
                <a:ea typeface="Times New Roman"/>
                <a:cs typeface="Times New Roman"/>
                <a:sym typeface="Times New Roman"/>
              </a:rPr>
              <a:t>A very important consideration in data communications is how fast we can send data, in bits per second, over a channel. Data rate depends on three factors:</a:t>
            </a:r>
            <a:endParaRPr sz="1800" b="1" i="1" u="none" strike="noStrike" cap="none" dirty="0">
              <a:solidFill>
                <a:srgbClr val="000000"/>
              </a:solidFil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1800" b="1" i="1" u="none" strike="noStrike" cap="none" dirty="0">
                <a:solidFill>
                  <a:schemeClr val="hlink"/>
                </a:solidFill>
                <a:latin typeface="Times New Roman"/>
                <a:ea typeface="Times New Roman"/>
                <a:cs typeface="Times New Roman"/>
                <a:sym typeface="Times New Roman"/>
              </a:rPr>
              <a:t>   1.</a:t>
            </a:r>
            <a:r>
              <a:rPr lang="en-US" sz="1800" b="1" i="1" u="none" strike="noStrike" cap="none" dirty="0">
                <a:solidFill>
                  <a:schemeClr val="dk1"/>
                </a:solidFill>
                <a:latin typeface="Times New Roman"/>
                <a:ea typeface="Times New Roman"/>
                <a:cs typeface="Times New Roman"/>
                <a:sym typeface="Times New Roman"/>
              </a:rPr>
              <a:t> The bandwidth available</a:t>
            </a:r>
            <a:endParaRPr sz="1800" b="1" i="1" u="none" strike="noStrike" cap="none" dirty="0">
              <a:solidFill>
                <a:srgbClr val="000000"/>
              </a:solidFil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1800" b="1" i="1" u="none" strike="noStrike" cap="none" dirty="0">
                <a:solidFill>
                  <a:schemeClr val="hlink"/>
                </a:solidFill>
                <a:latin typeface="Times New Roman"/>
                <a:ea typeface="Times New Roman"/>
                <a:cs typeface="Times New Roman"/>
                <a:sym typeface="Times New Roman"/>
              </a:rPr>
              <a:t>   2.</a:t>
            </a:r>
            <a:r>
              <a:rPr lang="en-US" sz="1800" b="1" i="1" u="none" strike="noStrike" cap="none" dirty="0">
                <a:solidFill>
                  <a:schemeClr val="dk1"/>
                </a:solidFill>
                <a:latin typeface="Times New Roman"/>
                <a:ea typeface="Times New Roman"/>
                <a:cs typeface="Times New Roman"/>
                <a:sym typeface="Times New Roman"/>
              </a:rPr>
              <a:t> The level of the signals we use</a:t>
            </a:r>
            <a:endParaRPr sz="1800" b="1" i="1" u="none" strike="noStrike" cap="none" dirty="0">
              <a:solidFill>
                <a:srgbClr val="000000"/>
              </a:solidFil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1800" b="1" i="1" u="none" strike="noStrike" cap="none" dirty="0">
                <a:solidFill>
                  <a:schemeClr val="hlink"/>
                </a:solidFill>
                <a:latin typeface="Times New Roman"/>
                <a:ea typeface="Times New Roman"/>
                <a:cs typeface="Times New Roman"/>
                <a:sym typeface="Times New Roman"/>
              </a:rPr>
              <a:t>   3</a:t>
            </a:r>
            <a:r>
              <a:rPr lang="en-US" sz="1800" b="1" i="1" u="none" strike="noStrike" cap="none" dirty="0">
                <a:solidFill>
                  <a:schemeClr val="dk1"/>
                </a:solidFill>
                <a:latin typeface="Times New Roman"/>
                <a:ea typeface="Times New Roman"/>
                <a:cs typeface="Times New Roman"/>
                <a:sym typeface="Times New Roman"/>
              </a:rPr>
              <a:t>. The quality of the channel (the level of noise</a:t>
            </a:r>
            <a:r>
              <a:rPr lang="en-US" sz="1800" b="1" i="1" u="none" strike="noStrike" cap="none" dirty="0" smtClean="0">
                <a:solidFill>
                  <a:schemeClr val="dk1"/>
                </a:solidFill>
                <a:latin typeface="Times New Roman"/>
                <a:ea typeface="Times New Roman"/>
                <a:cs typeface="Times New Roman"/>
                <a:sym typeface="Times New Roman"/>
              </a:rPr>
              <a:t>)</a:t>
            </a:r>
          </a:p>
          <a:p>
            <a:pPr marL="0" marR="0" lvl="0" indent="0" algn="just" rtl="0">
              <a:lnSpc>
                <a:spcPct val="100000"/>
              </a:lnSpc>
              <a:spcBef>
                <a:spcPts val="0"/>
              </a:spcBef>
              <a:spcAft>
                <a:spcPts val="0"/>
              </a:spcAft>
              <a:buClr>
                <a:schemeClr val="hlink"/>
              </a:buClr>
              <a:buSzPts val="2800"/>
              <a:buFont typeface="Times New Roman"/>
              <a:buNone/>
            </a:pPr>
            <a:endParaRPr lang="en-US" sz="1800" b="1" i="1" u="none" strike="noStrike" cap="none" dirty="0" smtClean="0">
              <a:solidFill>
                <a:schemeClr val="dk1"/>
              </a:solidFill>
              <a:latin typeface="Times New Roman"/>
              <a:ea typeface="Times New Roman"/>
              <a:cs typeface="Times New Roman"/>
              <a:sym typeface="Times New Roman"/>
            </a:endParaRPr>
          </a:p>
          <a:p>
            <a:pPr lvl="0" algn="just">
              <a:buClr>
                <a:schemeClr val="hlink"/>
              </a:buClr>
              <a:buSzPts val="2800"/>
            </a:pPr>
            <a:r>
              <a:rPr lang="en-US" sz="1600" b="1" i="1" dirty="0"/>
              <a:t>Two theoretical formulas were developed to calculate the data rate: one by </a:t>
            </a:r>
            <a:r>
              <a:rPr lang="en-US" sz="1600" b="1" i="1" dirty="0" err="1">
                <a:solidFill>
                  <a:srgbClr val="00B050"/>
                </a:solidFill>
              </a:rPr>
              <a:t>Nyquist</a:t>
            </a:r>
            <a:r>
              <a:rPr lang="en-US" sz="1600" b="1" i="1" dirty="0"/>
              <a:t> for</a:t>
            </a:r>
          </a:p>
          <a:p>
            <a:pPr lvl="0" algn="just">
              <a:buClr>
                <a:schemeClr val="hlink"/>
              </a:buClr>
              <a:buSzPts val="2800"/>
            </a:pPr>
            <a:r>
              <a:rPr lang="en-US" sz="1600" b="1" i="1" dirty="0"/>
              <a:t>a noiseless channel, another by </a:t>
            </a:r>
            <a:r>
              <a:rPr lang="en-US" sz="1600" b="1" i="1" dirty="0">
                <a:solidFill>
                  <a:srgbClr val="00B050"/>
                </a:solidFill>
              </a:rPr>
              <a:t>Shannon</a:t>
            </a:r>
            <a:r>
              <a:rPr lang="en-US" sz="1600" b="1" i="1" dirty="0"/>
              <a:t> for a noisy channel.</a:t>
            </a:r>
            <a:endParaRPr sz="1600" b="1" i="1" u="none" strike="noStrike" cap="none" dirty="0">
              <a:solidFill>
                <a:srgbClr val="000000"/>
              </a:solidFill>
              <a:sym typeface="Arial"/>
            </a:endParaRPr>
          </a:p>
        </p:txBody>
      </p:sp>
      <p:sp>
        <p:nvSpPr>
          <p:cNvPr id="725" name="Google Shape;725;p48"/>
          <p:cNvSpPr txBox="1"/>
          <p:nvPr/>
        </p:nvSpPr>
        <p:spPr>
          <a:xfrm>
            <a:off x="152400" y="4819650"/>
            <a:ext cx="57150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Noiseless Channel: Nyquist Bit Rate</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Noisy Channel: Shannon Capacity</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Using Both Limits</a:t>
            </a:r>
            <a:endParaRPr sz="1400" b="0" i="0" u="none" strike="noStrike" cap="none">
              <a:solidFill>
                <a:srgbClr val="000000"/>
              </a:solidFill>
              <a:latin typeface="Arial"/>
              <a:ea typeface="Arial"/>
              <a:cs typeface="Arial"/>
              <a:sym typeface="Arial"/>
            </a:endParaRPr>
          </a:p>
        </p:txBody>
      </p:sp>
      <p:sp>
        <p:nvSpPr>
          <p:cNvPr id="726" name="Google Shape;726;p48"/>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78</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304799" y="381000"/>
            <a:ext cx="6788209"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solidFill>
                  <a:schemeClr val="tx2"/>
                </a:solidFill>
                <a:latin typeface="Times New Roman"/>
                <a:ea typeface="Times New Roman"/>
                <a:cs typeface="Times New Roman"/>
                <a:sym typeface="Times New Roman"/>
              </a:rPr>
              <a:t>Noiseless Channel: </a:t>
            </a:r>
            <a:r>
              <a:rPr lang="en-US" sz="3200" b="1" dirty="0" err="1">
                <a:solidFill>
                  <a:schemeClr val="tx2"/>
                </a:solidFill>
                <a:latin typeface="Times New Roman"/>
                <a:ea typeface="Times New Roman"/>
                <a:cs typeface="Times New Roman"/>
                <a:sym typeface="Times New Roman"/>
              </a:rPr>
              <a:t>Nyquist</a:t>
            </a:r>
            <a:r>
              <a:rPr lang="en-US" sz="3200" b="1" dirty="0">
                <a:solidFill>
                  <a:schemeClr val="tx2"/>
                </a:solidFill>
                <a:latin typeface="Times New Roman"/>
                <a:ea typeface="Times New Roman"/>
                <a:cs typeface="Times New Roman"/>
                <a:sym typeface="Times New Roman"/>
              </a:rPr>
              <a:t> Bit Rate</a:t>
            </a:r>
            <a:endParaRPr sz="3200" b="0" u="none" strike="noStrike" cap="none" dirty="0">
              <a:solidFill>
                <a:schemeClr val="tx2"/>
              </a:solidFil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407406" y="1113414"/>
            <a:ext cx="8302028" cy="3416320"/>
          </a:xfrm>
          <a:prstGeom prst="rect">
            <a:avLst/>
          </a:prstGeom>
        </p:spPr>
        <p:txBody>
          <a:bodyPr wrap="square">
            <a:spAutoFit/>
          </a:bodyPr>
          <a:lstStyle/>
          <a:p>
            <a:pPr eaLnBrk="1" hangingPunct="1">
              <a:lnSpc>
                <a:spcPct val="90000"/>
              </a:lnSpc>
            </a:pPr>
            <a:r>
              <a:rPr lang="en-US" sz="2000" dirty="0"/>
              <a:t>For a noiseless channel, the </a:t>
            </a:r>
            <a:r>
              <a:rPr lang="en-US" sz="2000" dirty="0" err="1"/>
              <a:t>Nyquist</a:t>
            </a:r>
            <a:r>
              <a:rPr lang="en-US" sz="2000" dirty="0"/>
              <a:t> bit rate formula defines the theoretical maximum bit </a:t>
            </a:r>
            <a:r>
              <a:rPr lang="en-US" sz="2000" dirty="0" smtClean="0"/>
              <a:t>rate</a:t>
            </a:r>
          </a:p>
          <a:p>
            <a:pPr eaLnBrk="1" hangingPunct="1">
              <a:lnSpc>
                <a:spcPct val="90000"/>
              </a:lnSpc>
            </a:pPr>
            <a:endParaRPr lang="en-US" sz="2000" dirty="0" smtClean="0"/>
          </a:p>
          <a:p>
            <a:pPr eaLnBrk="1" hangingPunct="1">
              <a:lnSpc>
                <a:spcPct val="90000"/>
              </a:lnSpc>
            </a:pPr>
            <a:endParaRPr lang="en-US" sz="2000" dirty="0"/>
          </a:p>
          <a:p>
            <a:pPr eaLnBrk="1" hangingPunct="1">
              <a:lnSpc>
                <a:spcPct val="90000"/>
              </a:lnSpc>
            </a:pPr>
            <a:r>
              <a:rPr lang="en-US" sz="2000" dirty="0" smtClean="0"/>
              <a:t>In </a:t>
            </a:r>
            <a:r>
              <a:rPr lang="en-US" sz="2000" dirty="0"/>
              <a:t>this formula, bandwidth is the bandwidth of the channel, L is the number of signal levels used to represent data, and </a:t>
            </a:r>
            <a:r>
              <a:rPr lang="en-US" sz="2000" dirty="0" err="1"/>
              <a:t>BitRate</a:t>
            </a:r>
            <a:r>
              <a:rPr lang="en-US" sz="2000" dirty="0"/>
              <a:t> is the bit rate in bits per second. </a:t>
            </a:r>
            <a:endParaRPr lang="en-US" sz="2000" dirty="0" smtClean="0"/>
          </a:p>
          <a:p>
            <a:pPr eaLnBrk="1" hangingPunct="1">
              <a:lnSpc>
                <a:spcPct val="90000"/>
              </a:lnSpc>
            </a:pPr>
            <a:r>
              <a:rPr lang="en-US" sz="2000" dirty="0" smtClean="0"/>
              <a:t>According </a:t>
            </a:r>
            <a:r>
              <a:rPr lang="en-US" sz="2000" dirty="0"/>
              <a:t>to the formula, we might think that, given a specific bandwidth, we can have any bit rate we want by increasing the number of signal levels. Although the idea is theoretically correct, practically there is a limit. When we increase the number of </a:t>
            </a:r>
            <a:r>
              <a:rPr lang="en-US" sz="2000" dirty="0" smtClean="0"/>
              <a:t>signal </a:t>
            </a:r>
            <a:r>
              <a:rPr lang="en-US" sz="2000" dirty="0"/>
              <a:t>levels, we impose a burden on the receiver</a:t>
            </a:r>
            <a:r>
              <a:rPr lang="en-US" sz="2000" dirty="0" smtClean="0"/>
              <a:t>.</a:t>
            </a:r>
          </a:p>
        </p:txBody>
      </p:sp>
      <p:pic>
        <p:nvPicPr>
          <p:cNvPr id="4" name="Picture 3"/>
          <p:cNvPicPr>
            <a:picLocks noChangeAspect="1"/>
          </p:cNvPicPr>
          <p:nvPr/>
        </p:nvPicPr>
        <p:blipFill>
          <a:blip r:embed="rId3"/>
          <a:stretch>
            <a:fillRect/>
          </a:stretch>
        </p:blipFill>
        <p:spPr>
          <a:xfrm>
            <a:off x="2529882" y="1811047"/>
            <a:ext cx="3349625" cy="272098"/>
          </a:xfrm>
          <a:prstGeom prst="rect">
            <a:avLst/>
          </a:prstGeom>
        </p:spPr>
      </p:pic>
      <p:sp>
        <p:nvSpPr>
          <p:cNvPr id="5" name="Rectangle 4"/>
          <p:cNvSpPr/>
          <p:nvPr/>
        </p:nvSpPr>
        <p:spPr>
          <a:xfrm>
            <a:off x="495657" y="4756908"/>
            <a:ext cx="8503064" cy="369332"/>
          </a:xfrm>
          <a:prstGeom prst="rect">
            <a:avLst/>
          </a:prstGeom>
        </p:spPr>
        <p:txBody>
          <a:bodyPr wrap="square">
            <a:spAutoFit/>
          </a:bodyPr>
          <a:lstStyle/>
          <a:p>
            <a:r>
              <a:rPr lang="en-US" sz="1800" b="1" dirty="0"/>
              <a:t>Increasing the levels of a signal may reduce the reliability of the system. </a:t>
            </a:r>
          </a:p>
        </p:txBody>
      </p:sp>
    </p:spTree>
    <p:extLst>
      <p:ext uri="{BB962C8B-B14F-4D97-AF65-F5344CB8AC3E}">
        <p14:creationId xmlns:p14="http://schemas.microsoft.com/office/powerpoint/2010/main" val="1887444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79</a:t>
            </a:fld>
            <a:endParaRPr sz="1400" b="0" i="0" u="none" strike="noStrike" cap="none">
              <a:solidFill>
                <a:srgbClr val="000000"/>
              </a:solidFill>
              <a:latin typeface="Arial"/>
              <a:ea typeface="Arial"/>
              <a:cs typeface="Arial"/>
              <a:sym typeface="Arial"/>
            </a:endParaRPr>
          </a:p>
        </p:txBody>
      </p:sp>
      <p:sp>
        <p:nvSpPr>
          <p:cNvPr id="750" name="Google Shape;750;p50"/>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1" name="Google Shape;751;p5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752" name="Google Shape;752;p50"/>
          <p:cNvGrpSpPr/>
          <p:nvPr/>
        </p:nvGrpSpPr>
        <p:grpSpPr>
          <a:xfrm>
            <a:off x="490537" y="773112"/>
            <a:ext cx="738187" cy="474662"/>
            <a:chOff x="309" y="487"/>
            <a:chExt cx="465" cy="299"/>
          </a:xfrm>
        </p:grpSpPr>
        <p:sp>
          <p:nvSpPr>
            <p:cNvPr id="753" name="Google Shape;753;p50"/>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4" name="Google Shape;754;p5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755" name="Google Shape;755;p5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6" name="Google Shape;756;p50"/>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7" name="Google Shape;757;p5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8" name="Google Shape;758;p50"/>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9" name="Google Shape;759;p50"/>
          <p:cNvSpPr txBox="1"/>
          <p:nvPr/>
        </p:nvSpPr>
        <p:spPr>
          <a:xfrm>
            <a:off x="228600" y="1447800"/>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Consider a noiseless channel with a bandwidth of 3000 Hz transmitting a signal with two signal levels. The maximum bit rate can be calculated as</a:t>
            </a:r>
            <a:endParaRPr sz="1400" b="0" i="0" u="none" strike="noStrike" cap="none">
              <a:solidFill>
                <a:srgbClr val="000000"/>
              </a:solidFill>
              <a:latin typeface="Arial"/>
              <a:ea typeface="Arial"/>
              <a:cs typeface="Arial"/>
              <a:sym typeface="Arial"/>
            </a:endParaRPr>
          </a:p>
        </p:txBody>
      </p:sp>
      <p:sp>
        <p:nvSpPr>
          <p:cNvPr id="760" name="Google Shape;760;p50"/>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3.34</a:t>
            </a:r>
            <a:endParaRPr sz="1400" b="0" i="0" u="none" strike="noStrike" cap="none">
              <a:solidFill>
                <a:srgbClr val="000000"/>
              </a:solidFill>
              <a:latin typeface="Arial"/>
              <a:ea typeface="Arial"/>
              <a:cs typeface="Arial"/>
              <a:sym typeface="Arial"/>
            </a:endParaRPr>
          </a:p>
        </p:txBody>
      </p:sp>
      <p:pic>
        <p:nvPicPr>
          <p:cNvPr id="761" name="Google Shape;761;p50"/>
          <p:cNvPicPr preferRelativeResize="0"/>
          <p:nvPr/>
        </p:nvPicPr>
        <p:blipFill rotWithShape="1">
          <a:blip r:embed="rId3">
            <a:alphaModFix/>
          </a:blip>
          <a:srcRect/>
          <a:stretch/>
        </p:blipFill>
        <p:spPr>
          <a:xfrm>
            <a:off x="2398712" y="3252787"/>
            <a:ext cx="4346575" cy="350837"/>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167" name="Google Shape;167;p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68" name="Google Shape;168;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69" name="Google Shape;169;p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0" name="Google Shape;170;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1" name="Google Shape;171;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2" name="Google Shape;172;p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3" name="Google Shape;173;p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174" name="Google Shape;174;p7"/>
          <p:cNvCxnSpPr/>
          <p:nvPr/>
        </p:nvCxnSpPr>
        <p:spPr>
          <a:xfrm>
            <a:off x="457200" y="24384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75" name="Google Shape;175;p7"/>
          <p:cNvCxnSpPr/>
          <p:nvPr/>
        </p:nvCxnSpPr>
        <p:spPr>
          <a:xfrm>
            <a:off x="458787" y="4200427"/>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176" name="Google Shape;176;p7"/>
          <p:cNvSpPr txBox="1"/>
          <p:nvPr/>
        </p:nvSpPr>
        <p:spPr>
          <a:xfrm>
            <a:off x="495300" y="2530475"/>
            <a:ext cx="8077200" cy="156962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In data communications, we commonly use </a:t>
            </a:r>
            <a:r>
              <a:rPr lang="en-US" sz="3200" b="1" i="0" u="none" strike="noStrike" cap="none" dirty="0">
                <a:solidFill>
                  <a:srgbClr val="C00000"/>
                </a:solidFill>
                <a:latin typeface="Arial"/>
                <a:ea typeface="Arial"/>
                <a:cs typeface="Arial"/>
                <a:sym typeface="Arial"/>
              </a:rPr>
              <a:t>periodic analog </a:t>
            </a:r>
            <a:r>
              <a:rPr lang="en-US" sz="3200" b="1" i="0" u="none" strike="noStrike" cap="none" dirty="0">
                <a:solidFill>
                  <a:schemeClr val="dk1"/>
                </a:solidFill>
                <a:latin typeface="Arial"/>
                <a:ea typeface="Arial"/>
                <a:cs typeface="Arial"/>
                <a:sym typeface="Arial"/>
              </a:rPr>
              <a:t>signals and </a:t>
            </a:r>
            <a:r>
              <a:rPr lang="en-US" sz="3200" b="1" i="0" u="none" strike="noStrike" cap="none" dirty="0" smtClean="0">
                <a:solidFill>
                  <a:srgbClr val="C00000"/>
                </a:solidFill>
                <a:latin typeface="Arial"/>
                <a:ea typeface="Arial"/>
                <a:cs typeface="Arial"/>
                <a:sym typeface="Arial"/>
              </a:rPr>
              <a:t>non-periodic </a:t>
            </a:r>
            <a:r>
              <a:rPr lang="en-US" sz="3200" b="1" i="0" u="none" strike="noStrike" cap="none" dirty="0">
                <a:solidFill>
                  <a:srgbClr val="C00000"/>
                </a:solidFill>
                <a:latin typeface="Arial"/>
                <a:ea typeface="Arial"/>
                <a:cs typeface="Arial"/>
                <a:sym typeface="Arial"/>
              </a:rPr>
              <a:t>digital </a:t>
            </a:r>
            <a:r>
              <a:rPr lang="en-US" sz="3200" b="1" i="0" u="none" strike="noStrike" cap="none" dirty="0">
                <a:solidFill>
                  <a:schemeClr val="dk1"/>
                </a:solidFill>
                <a:latin typeface="Arial"/>
                <a:ea typeface="Arial"/>
                <a:cs typeface="Arial"/>
                <a:sym typeface="Arial"/>
              </a:rPr>
              <a:t>signals.</a:t>
            </a:r>
            <a:endParaRPr sz="1400" b="0" i="0" u="none" strike="noStrike" cap="none" dirty="0">
              <a:solidFill>
                <a:srgbClr val="000000"/>
              </a:solidFill>
              <a:latin typeface="Arial"/>
              <a:ea typeface="Arial"/>
              <a:cs typeface="Arial"/>
              <a:sym typeface="Arial"/>
            </a:endParaRPr>
          </a:p>
        </p:txBody>
      </p:sp>
      <p:grpSp>
        <p:nvGrpSpPr>
          <p:cNvPr id="177" name="Google Shape;177;p7"/>
          <p:cNvGrpSpPr/>
          <p:nvPr/>
        </p:nvGrpSpPr>
        <p:grpSpPr>
          <a:xfrm>
            <a:off x="457200" y="1828800"/>
            <a:ext cx="1143000" cy="566737"/>
            <a:chOff x="1200" y="1248"/>
            <a:chExt cx="720" cy="357"/>
          </a:xfrm>
        </p:grpSpPr>
        <p:pic>
          <p:nvPicPr>
            <p:cNvPr id="178" name="Google Shape;178;p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79" name="Google Shape;179;p7"/>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80</a:t>
            </a:fld>
            <a:endParaRPr sz="1400" b="0" i="0" u="none" strike="noStrike" cap="none">
              <a:solidFill>
                <a:srgbClr val="000000"/>
              </a:solidFill>
              <a:latin typeface="Arial"/>
              <a:ea typeface="Arial"/>
              <a:cs typeface="Arial"/>
              <a:sym typeface="Arial"/>
            </a:endParaRPr>
          </a:p>
        </p:txBody>
      </p:sp>
      <p:sp>
        <p:nvSpPr>
          <p:cNvPr id="767" name="Google Shape;767;p51"/>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68" name="Google Shape;768;p5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769" name="Google Shape;769;p51"/>
          <p:cNvGrpSpPr/>
          <p:nvPr/>
        </p:nvGrpSpPr>
        <p:grpSpPr>
          <a:xfrm>
            <a:off x="490537" y="773112"/>
            <a:ext cx="738187" cy="474662"/>
            <a:chOff x="309" y="487"/>
            <a:chExt cx="465" cy="299"/>
          </a:xfrm>
        </p:grpSpPr>
        <p:sp>
          <p:nvSpPr>
            <p:cNvPr id="770" name="Google Shape;770;p51"/>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1" name="Google Shape;771;p5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772" name="Google Shape;772;p5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3" name="Google Shape;773;p51"/>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4" name="Google Shape;774;p5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5" name="Google Shape;775;p51"/>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6" name="Google Shape;776;p51"/>
          <p:cNvSpPr txBox="1"/>
          <p:nvPr/>
        </p:nvSpPr>
        <p:spPr>
          <a:xfrm>
            <a:off x="228600" y="1370012"/>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Consider the same noiseless channel transmitting a signal with four signal levels (for each level, we send 2 bits). The maximum bit rate can be calculated as</a:t>
            </a:r>
            <a:endParaRPr sz="1400" b="0" i="0" u="none" strike="noStrike" cap="none">
              <a:solidFill>
                <a:srgbClr val="000000"/>
              </a:solidFill>
              <a:latin typeface="Arial"/>
              <a:ea typeface="Arial"/>
              <a:cs typeface="Arial"/>
              <a:sym typeface="Arial"/>
            </a:endParaRPr>
          </a:p>
        </p:txBody>
      </p:sp>
      <p:sp>
        <p:nvSpPr>
          <p:cNvPr id="777" name="Google Shape;777;p51"/>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3.35</a:t>
            </a:r>
            <a:endParaRPr sz="1400" b="0" i="0" u="none" strike="noStrike" cap="none">
              <a:solidFill>
                <a:srgbClr val="000000"/>
              </a:solidFill>
              <a:latin typeface="Arial"/>
              <a:ea typeface="Arial"/>
              <a:cs typeface="Arial"/>
              <a:sym typeface="Arial"/>
            </a:endParaRPr>
          </a:p>
        </p:txBody>
      </p:sp>
      <p:pic>
        <p:nvPicPr>
          <p:cNvPr id="778" name="Google Shape;778;p51"/>
          <p:cNvPicPr preferRelativeResize="0"/>
          <p:nvPr/>
        </p:nvPicPr>
        <p:blipFill rotWithShape="1">
          <a:blip r:embed="rId3">
            <a:alphaModFix/>
          </a:blip>
          <a:srcRect/>
          <a:stretch/>
        </p:blipFill>
        <p:spPr>
          <a:xfrm>
            <a:off x="1785937" y="3244850"/>
            <a:ext cx="5570537" cy="368300"/>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5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81</a:t>
            </a:fld>
            <a:endParaRPr sz="1400" b="0" i="0" u="none" strike="noStrike" cap="none">
              <a:solidFill>
                <a:srgbClr val="000000"/>
              </a:solidFill>
              <a:latin typeface="Arial"/>
              <a:ea typeface="Arial"/>
              <a:cs typeface="Arial"/>
              <a:sym typeface="Arial"/>
            </a:endParaRPr>
          </a:p>
        </p:txBody>
      </p:sp>
      <p:sp>
        <p:nvSpPr>
          <p:cNvPr id="784" name="Google Shape;784;p5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85" name="Google Shape;785;p5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786" name="Google Shape;786;p52"/>
          <p:cNvGrpSpPr/>
          <p:nvPr/>
        </p:nvGrpSpPr>
        <p:grpSpPr>
          <a:xfrm>
            <a:off x="490537" y="773112"/>
            <a:ext cx="738187" cy="474662"/>
            <a:chOff x="309" y="487"/>
            <a:chExt cx="465" cy="299"/>
          </a:xfrm>
        </p:grpSpPr>
        <p:sp>
          <p:nvSpPr>
            <p:cNvPr id="787" name="Google Shape;787;p5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88" name="Google Shape;788;p5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789" name="Google Shape;789;p5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0" name="Google Shape;790;p5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1" name="Google Shape;791;p5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2" name="Google Shape;792;p5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3" name="Google Shape;793;p52"/>
          <p:cNvSpPr txBox="1"/>
          <p:nvPr/>
        </p:nvSpPr>
        <p:spPr>
          <a:xfrm>
            <a:off x="228600" y="1447800"/>
            <a:ext cx="85344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need to send 265 kbps over a noiseless channel with a bandwidth of 20 kHz. How many signal levels do we need?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use the Nyquist formula as shown:</a:t>
            </a:r>
            <a:endParaRPr sz="1400" b="0" i="0" u="none" strike="noStrike" cap="none">
              <a:solidFill>
                <a:srgbClr val="000000"/>
              </a:solidFill>
              <a:latin typeface="Arial"/>
              <a:ea typeface="Arial"/>
              <a:cs typeface="Arial"/>
              <a:sym typeface="Arial"/>
            </a:endParaRPr>
          </a:p>
        </p:txBody>
      </p:sp>
      <p:sp>
        <p:nvSpPr>
          <p:cNvPr id="794" name="Google Shape;794;p52"/>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3.36</a:t>
            </a:r>
            <a:endParaRPr sz="1400" b="0" i="0" u="none" strike="noStrike" cap="none">
              <a:solidFill>
                <a:srgbClr val="000000"/>
              </a:solidFill>
              <a:latin typeface="Arial"/>
              <a:ea typeface="Arial"/>
              <a:cs typeface="Arial"/>
              <a:sym typeface="Arial"/>
            </a:endParaRPr>
          </a:p>
        </p:txBody>
      </p:sp>
      <p:pic>
        <p:nvPicPr>
          <p:cNvPr id="795" name="Google Shape;795;p52"/>
          <p:cNvPicPr preferRelativeResize="0"/>
          <p:nvPr/>
        </p:nvPicPr>
        <p:blipFill rotWithShape="1">
          <a:blip r:embed="rId3">
            <a:alphaModFix/>
          </a:blip>
          <a:srcRect/>
          <a:stretch/>
        </p:blipFill>
        <p:spPr>
          <a:xfrm>
            <a:off x="1857375" y="3810000"/>
            <a:ext cx="5427662" cy="755650"/>
          </a:xfrm>
          <a:prstGeom prst="rect">
            <a:avLst/>
          </a:prstGeom>
          <a:noFill/>
          <a:ln w="57150" cap="flat" cmpd="thickThin">
            <a:solidFill>
              <a:schemeClr val="folHlink"/>
            </a:solidFill>
            <a:prstDash val="solid"/>
            <a:miter lim="800000"/>
            <a:headEnd type="none" w="sm" len="sm"/>
            <a:tailEnd type="none" w="sm" len="sm"/>
          </a:ln>
        </p:spPr>
      </p:pic>
      <p:sp>
        <p:nvSpPr>
          <p:cNvPr id="796" name="Google Shape;796;p52"/>
          <p:cNvSpPr txBox="1"/>
          <p:nvPr/>
        </p:nvSpPr>
        <p:spPr>
          <a:xfrm>
            <a:off x="152400" y="46482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Since this result is not a power of 2, we need to either increase the number of levels or reduce the bit rate. If we have 128 levels, the bit rate is 280 kbps. If we have 64 levels, the bit rate is 240 kbps.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82</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304799" y="381000"/>
            <a:ext cx="6788209"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solidFill>
                  <a:schemeClr val="tx2"/>
                </a:solidFill>
                <a:latin typeface="Times New Roman"/>
                <a:ea typeface="Times New Roman"/>
                <a:cs typeface="Times New Roman"/>
                <a:sym typeface="Times New Roman"/>
              </a:rPr>
              <a:t>Noisy Channel: Shannon Capacity</a:t>
            </a:r>
            <a:endParaRPr sz="3200" b="0" u="none" strike="noStrike" cap="none" dirty="0">
              <a:solidFill>
                <a:schemeClr val="tx2"/>
              </a:solidFil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407406" y="1113414"/>
            <a:ext cx="8302028" cy="2585323"/>
          </a:xfrm>
          <a:prstGeom prst="rect">
            <a:avLst/>
          </a:prstGeom>
        </p:spPr>
        <p:txBody>
          <a:bodyPr wrap="square">
            <a:spAutoFit/>
          </a:bodyPr>
          <a:lstStyle/>
          <a:p>
            <a:pPr eaLnBrk="1" hangingPunct="1">
              <a:lnSpc>
                <a:spcPct val="90000"/>
              </a:lnSpc>
            </a:pPr>
            <a:r>
              <a:rPr lang="en-US" sz="2000" dirty="0" smtClean="0"/>
              <a:t>In </a:t>
            </a:r>
            <a:r>
              <a:rPr lang="en-US" sz="2000" dirty="0"/>
              <a:t>1944, Claude Shannon introduced a formula, called the Shannon capacity, to determine the theoretical highest data rate for a noisy channel:</a:t>
            </a:r>
            <a:endParaRPr lang="en-US" sz="2000" dirty="0" smtClean="0"/>
          </a:p>
          <a:p>
            <a:pPr eaLnBrk="1" hangingPunct="1">
              <a:lnSpc>
                <a:spcPct val="90000"/>
              </a:lnSpc>
            </a:pPr>
            <a:endParaRPr lang="en-US" sz="2000" dirty="0"/>
          </a:p>
          <a:p>
            <a:pPr eaLnBrk="1" hangingPunct="1">
              <a:lnSpc>
                <a:spcPct val="90000"/>
              </a:lnSpc>
            </a:pPr>
            <a:r>
              <a:rPr lang="en-US" sz="2000" dirty="0"/>
              <a:t>n this formula, bandwidth is the bandwidth of the channel, SNR is the </a:t>
            </a:r>
            <a:r>
              <a:rPr lang="en-US" sz="2000" dirty="0" smtClean="0"/>
              <a:t>signal-to-noise </a:t>
            </a:r>
            <a:r>
              <a:rPr lang="en-US" sz="2000" dirty="0"/>
              <a:t>ratio, and capacity is the capacity of the channel in bits per second. Note that in the Shannon formula there is no indication of the signal level, which means that no matter how many levels we have, we cannot achieve a data rate higher than the capacity of the channel. </a:t>
            </a:r>
            <a:endParaRPr lang="en-US" sz="2000" dirty="0" smtClean="0"/>
          </a:p>
        </p:txBody>
      </p:sp>
      <p:sp>
        <p:nvSpPr>
          <p:cNvPr id="5" name="Rectangle 4"/>
          <p:cNvSpPr/>
          <p:nvPr/>
        </p:nvSpPr>
        <p:spPr>
          <a:xfrm>
            <a:off x="495657" y="4756908"/>
            <a:ext cx="8503064" cy="646331"/>
          </a:xfrm>
          <a:prstGeom prst="rect">
            <a:avLst/>
          </a:prstGeom>
        </p:spPr>
        <p:txBody>
          <a:bodyPr wrap="square">
            <a:spAutoFit/>
          </a:bodyPr>
          <a:lstStyle/>
          <a:p>
            <a:r>
              <a:rPr lang="en-US" sz="1800" b="1" dirty="0"/>
              <a:t>In other words, the formula defines a characteristic of the channel, not the method of transmission. </a:t>
            </a:r>
          </a:p>
        </p:txBody>
      </p:sp>
      <p:pic>
        <p:nvPicPr>
          <p:cNvPr id="3" name="Picture 2"/>
          <p:cNvPicPr>
            <a:picLocks noChangeAspect="1"/>
          </p:cNvPicPr>
          <p:nvPr/>
        </p:nvPicPr>
        <p:blipFill>
          <a:blip r:embed="rId3"/>
          <a:stretch>
            <a:fillRect/>
          </a:stretch>
        </p:blipFill>
        <p:spPr>
          <a:xfrm>
            <a:off x="1999329" y="1751505"/>
            <a:ext cx="4906060" cy="381053"/>
          </a:xfrm>
          <a:prstGeom prst="rect">
            <a:avLst/>
          </a:prstGeom>
        </p:spPr>
      </p:pic>
    </p:spTree>
    <p:extLst>
      <p:ext uri="{BB962C8B-B14F-4D97-AF65-F5344CB8AC3E}">
        <p14:creationId xmlns:p14="http://schemas.microsoft.com/office/powerpoint/2010/main" val="24379732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5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83</a:t>
            </a:fld>
            <a:endParaRPr sz="1400" b="0" i="0" u="none" strike="noStrike" cap="none">
              <a:solidFill>
                <a:srgbClr val="000000"/>
              </a:solidFill>
              <a:latin typeface="Arial"/>
              <a:ea typeface="Arial"/>
              <a:cs typeface="Arial"/>
              <a:sym typeface="Arial"/>
            </a:endParaRPr>
          </a:p>
        </p:txBody>
      </p:sp>
      <p:sp>
        <p:nvSpPr>
          <p:cNvPr id="802" name="Google Shape;802;p5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3" name="Google Shape;803;p5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04" name="Google Shape;804;p53"/>
          <p:cNvGrpSpPr/>
          <p:nvPr/>
        </p:nvGrpSpPr>
        <p:grpSpPr>
          <a:xfrm>
            <a:off x="490537" y="773112"/>
            <a:ext cx="738187" cy="474662"/>
            <a:chOff x="309" y="487"/>
            <a:chExt cx="465" cy="299"/>
          </a:xfrm>
        </p:grpSpPr>
        <p:sp>
          <p:nvSpPr>
            <p:cNvPr id="805" name="Google Shape;805;p5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6" name="Google Shape;806;p5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07" name="Google Shape;807;p5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8" name="Google Shape;808;p5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9" name="Google Shape;809;p5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10" name="Google Shape;810;p5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11" name="Google Shape;811;p53"/>
          <p:cNvSpPr txBox="1"/>
          <p:nvPr/>
        </p:nvSpPr>
        <p:spPr>
          <a:xfrm>
            <a:off x="228600" y="13716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Consider an extremely noisy channel in which the value of the signal-to-noise ratio is almost zero. In other words, the noise is so strong that the signal is faint. For this channel the capacity C is calculated as</a:t>
            </a:r>
            <a:endParaRPr sz="1400" b="0" i="0" u="none" strike="noStrike" cap="none">
              <a:solidFill>
                <a:srgbClr val="000000"/>
              </a:solidFill>
              <a:latin typeface="Arial"/>
              <a:ea typeface="Arial"/>
              <a:cs typeface="Arial"/>
              <a:sym typeface="Arial"/>
            </a:endParaRPr>
          </a:p>
        </p:txBody>
      </p:sp>
      <p:sp>
        <p:nvSpPr>
          <p:cNvPr id="812" name="Google Shape;812;p53"/>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3.37</a:t>
            </a:r>
            <a:endParaRPr sz="1400" b="0" i="0" u="none" strike="noStrike" cap="none">
              <a:solidFill>
                <a:srgbClr val="000000"/>
              </a:solidFill>
              <a:latin typeface="Arial"/>
              <a:ea typeface="Arial"/>
              <a:cs typeface="Arial"/>
              <a:sym typeface="Arial"/>
            </a:endParaRPr>
          </a:p>
        </p:txBody>
      </p:sp>
      <p:pic>
        <p:nvPicPr>
          <p:cNvPr id="813" name="Google Shape;813;p53"/>
          <p:cNvPicPr preferRelativeResize="0"/>
          <p:nvPr/>
        </p:nvPicPr>
        <p:blipFill rotWithShape="1">
          <a:blip r:embed="rId3">
            <a:alphaModFix/>
          </a:blip>
          <a:srcRect/>
          <a:stretch/>
        </p:blipFill>
        <p:spPr>
          <a:xfrm>
            <a:off x="1209675" y="3476625"/>
            <a:ext cx="6723062" cy="333375"/>
          </a:xfrm>
          <a:prstGeom prst="rect">
            <a:avLst/>
          </a:prstGeom>
          <a:noFill/>
          <a:ln w="57150" cap="flat" cmpd="thickThin">
            <a:solidFill>
              <a:schemeClr val="folHlink"/>
            </a:solidFill>
            <a:prstDash val="solid"/>
            <a:miter lim="800000"/>
            <a:headEnd type="none" w="sm" len="sm"/>
            <a:tailEnd type="none" w="sm" len="sm"/>
          </a:ln>
        </p:spPr>
      </p:pic>
      <p:sp>
        <p:nvSpPr>
          <p:cNvPr id="814" name="Google Shape;814;p53"/>
          <p:cNvSpPr txBox="1"/>
          <p:nvPr/>
        </p:nvSpPr>
        <p:spPr>
          <a:xfrm>
            <a:off x="228600" y="4189412"/>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This means that the capacity of this channel is zero regardless of the bandwidth. In other words, we cannot receive any data through this channel.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5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84</a:t>
            </a:fld>
            <a:endParaRPr sz="1400" b="0" i="0" u="none" strike="noStrike" cap="none">
              <a:solidFill>
                <a:srgbClr val="000000"/>
              </a:solidFill>
              <a:latin typeface="Arial"/>
              <a:ea typeface="Arial"/>
              <a:cs typeface="Arial"/>
              <a:sym typeface="Arial"/>
            </a:endParaRPr>
          </a:p>
        </p:txBody>
      </p:sp>
      <p:sp>
        <p:nvSpPr>
          <p:cNvPr id="820" name="Google Shape;820;p5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1" name="Google Shape;821;p5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22" name="Google Shape;822;p54"/>
          <p:cNvGrpSpPr/>
          <p:nvPr/>
        </p:nvGrpSpPr>
        <p:grpSpPr>
          <a:xfrm>
            <a:off x="490537" y="773112"/>
            <a:ext cx="738187" cy="474662"/>
            <a:chOff x="309" y="487"/>
            <a:chExt cx="465" cy="299"/>
          </a:xfrm>
        </p:grpSpPr>
        <p:sp>
          <p:nvSpPr>
            <p:cNvPr id="823" name="Google Shape;823;p5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4" name="Google Shape;824;p5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25" name="Google Shape;825;p5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6" name="Google Shape;826;p5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7" name="Google Shape;827;p5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8" name="Google Shape;828;p5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9" name="Google Shape;829;p54"/>
          <p:cNvSpPr txBox="1"/>
          <p:nvPr/>
        </p:nvSpPr>
        <p:spPr>
          <a:xfrm>
            <a:off x="228600" y="12319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calculate the theoretical highest bit rate of a regular telephone line. A telephone line normally has a bandwidth of 3000. The signal-to-noise ratio is usually 3162. For this channel the capacity is calculated as</a:t>
            </a:r>
            <a:endParaRPr sz="1400" b="0" i="0" u="none" strike="noStrike" cap="none">
              <a:solidFill>
                <a:srgbClr val="000000"/>
              </a:solidFill>
              <a:latin typeface="Arial"/>
              <a:ea typeface="Arial"/>
              <a:cs typeface="Arial"/>
              <a:sym typeface="Arial"/>
            </a:endParaRPr>
          </a:p>
        </p:txBody>
      </p:sp>
      <p:sp>
        <p:nvSpPr>
          <p:cNvPr id="830" name="Google Shape;830;p54"/>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3.38</a:t>
            </a:r>
            <a:endParaRPr sz="1400" b="0" i="0" u="none" strike="noStrike" cap="none">
              <a:solidFill>
                <a:srgbClr val="000000"/>
              </a:solidFill>
              <a:latin typeface="Arial"/>
              <a:ea typeface="Arial"/>
              <a:cs typeface="Arial"/>
              <a:sym typeface="Arial"/>
            </a:endParaRPr>
          </a:p>
        </p:txBody>
      </p:sp>
      <p:pic>
        <p:nvPicPr>
          <p:cNvPr id="831" name="Google Shape;831;p54"/>
          <p:cNvPicPr preferRelativeResize="0"/>
          <p:nvPr/>
        </p:nvPicPr>
        <p:blipFill rotWithShape="1">
          <a:blip r:embed="rId3">
            <a:alphaModFix/>
          </a:blip>
          <a:srcRect/>
          <a:stretch/>
        </p:blipFill>
        <p:spPr>
          <a:xfrm>
            <a:off x="1047750" y="3352800"/>
            <a:ext cx="7046912" cy="674687"/>
          </a:xfrm>
          <a:prstGeom prst="rect">
            <a:avLst/>
          </a:prstGeom>
          <a:noFill/>
          <a:ln w="57150" cap="flat" cmpd="thickThin">
            <a:solidFill>
              <a:schemeClr val="folHlink"/>
            </a:solidFill>
            <a:prstDash val="solid"/>
            <a:miter lim="800000"/>
            <a:headEnd type="none" w="sm" len="sm"/>
            <a:tailEnd type="none" w="sm" len="sm"/>
          </a:ln>
        </p:spPr>
      </p:pic>
      <p:sp>
        <p:nvSpPr>
          <p:cNvPr id="832" name="Google Shape;832;p54"/>
          <p:cNvSpPr txBox="1"/>
          <p:nvPr/>
        </p:nvSpPr>
        <p:spPr>
          <a:xfrm>
            <a:off x="228600" y="44196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This means that the highest bit rate for a telephone line is 34.860 kbps. If we want to send data faster than this, we can either increase the bandwidth of the line or improve the signal-to-noise ratio.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5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85</a:t>
            </a:fld>
            <a:endParaRPr sz="1400" b="0" i="0" u="none" strike="noStrike" cap="none">
              <a:solidFill>
                <a:srgbClr val="000000"/>
              </a:solidFill>
              <a:latin typeface="Arial"/>
              <a:ea typeface="Arial"/>
              <a:cs typeface="Arial"/>
              <a:sym typeface="Arial"/>
            </a:endParaRPr>
          </a:p>
        </p:txBody>
      </p:sp>
      <p:sp>
        <p:nvSpPr>
          <p:cNvPr id="838" name="Google Shape;838;p55"/>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39" name="Google Shape;839;p5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40" name="Google Shape;840;p55"/>
          <p:cNvGrpSpPr/>
          <p:nvPr/>
        </p:nvGrpSpPr>
        <p:grpSpPr>
          <a:xfrm>
            <a:off x="490537" y="773112"/>
            <a:ext cx="738187" cy="474662"/>
            <a:chOff x="309" y="487"/>
            <a:chExt cx="465" cy="299"/>
          </a:xfrm>
        </p:grpSpPr>
        <p:sp>
          <p:nvSpPr>
            <p:cNvPr id="841" name="Google Shape;841;p55"/>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2" name="Google Shape;842;p5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43" name="Google Shape;843;p5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4" name="Google Shape;844;p55"/>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5" name="Google Shape;845;p5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6" name="Google Shape;846;p55"/>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7" name="Google Shape;847;p55"/>
          <p:cNvSpPr txBox="1"/>
          <p:nvPr/>
        </p:nvSpPr>
        <p:spPr>
          <a:xfrm>
            <a:off x="228600" y="12192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signal-to-noise ratio is often given in decibels. Assume that SNR</a:t>
            </a:r>
            <a:r>
              <a:rPr lang="en-US" sz="2800" b="1" i="1" u="none" strike="noStrike" cap="none" baseline="-25000">
                <a:solidFill>
                  <a:schemeClr val="dk1"/>
                </a:solidFill>
                <a:latin typeface="Times New Roman"/>
                <a:ea typeface="Times New Roman"/>
                <a:cs typeface="Times New Roman"/>
                <a:sym typeface="Times New Roman"/>
              </a:rPr>
              <a:t>dB</a:t>
            </a:r>
            <a:r>
              <a:rPr lang="en-US" sz="2800" b="1" i="1" u="none" strike="noStrike" cap="none">
                <a:solidFill>
                  <a:schemeClr val="dk1"/>
                </a:solidFill>
                <a:latin typeface="Times New Roman"/>
                <a:ea typeface="Times New Roman"/>
                <a:cs typeface="Times New Roman"/>
                <a:sym typeface="Times New Roman"/>
              </a:rPr>
              <a:t> = 36 and the channel bandwidth is 2 MHz. The theoretical channel capacity can be calculated as</a:t>
            </a:r>
            <a:endParaRPr sz="1400" b="0" i="0" u="none" strike="noStrike" cap="none">
              <a:solidFill>
                <a:srgbClr val="000000"/>
              </a:solidFill>
              <a:latin typeface="Arial"/>
              <a:ea typeface="Arial"/>
              <a:cs typeface="Arial"/>
              <a:sym typeface="Arial"/>
            </a:endParaRPr>
          </a:p>
        </p:txBody>
      </p:sp>
      <p:sp>
        <p:nvSpPr>
          <p:cNvPr id="848" name="Google Shape;848;p55"/>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3.39</a:t>
            </a:r>
            <a:endParaRPr sz="1400" b="0" i="0" u="none" strike="noStrike" cap="none">
              <a:solidFill>
                <a:srgbClr val="000000"/>
              </a:solidFill>
              <a:latin typeface="Arial"/>
              <a:ea typeface="Arial"/>
              <a:cs typeface="Arial"/>
              <a:sym typeface="Arial"/>
            </a:endParaRPr>
          </a:p>
        </p:txBody>
      </p:sp>
      <p:pic>
        <p:nvPicPr>
          <p:cNvPr id="849" name="Google Shape;849;p55"/>
          <p:cNvPicPr preferRelativeResize="0"/>
          <p:nvPr/>
        </p:nvPicPr>
        <p:blipFill rotWithShape="1">
          <a:blip r:embed="rId3">
            <a:alphaModFix/>
          </a:blip>
          <a:srcRect/>
          <a:stretch/>
        </p:blipFill>
        <p:spPr>
          <a:xfrm>
            <a:off x="398462" y="3457575"/>
            <a:ext cx="8364537" cy="809625"/>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5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86</a:t>
            </a:fld>
            <a:endParaRPr sz="1400" b="0" i="0" u="none" strike="noStrike" cap="none">
              <a:solidFill>
                <a:srgbClr val="000000"/>
              </a:solidFill>
              <a:latin typeface="Arial"/>
              <a:ea typeface="Arial"/>
              <a:cs typeface="Arial"/>
              <a:sym typeface="Arial"/>
            </a:endParaRPr>
          </a:p>
        </p:txBody>
      </p:sp>
      <p:sp>
        <p:nvSpPr>
          <p:cNvPr id="855" name="Google Shape;855;p56"/>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56" name="Google Shape;856;p5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57" name="Google Shape;857;p56"/>
          <p:cNvGrpSpPr/>
          <p:nvPr/>
        </p:nvGrpSpPr>
        <p:grpSpPr>
          <a:xfrm>
            <a:off x="490537" y="773112"/>
            <a:ext cx="738187" cy="474662"/>
            <a:chOff x="309" y="487"/>
            <a:chExt cx="465" cy="299"/>
          </a:xfrm>
        </p:grpSpPr>
        <p:sp>
          <p:nvSpPr>
            <p:cNvPr id="858" name="Google Shape;858;p56"/>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59" name="Google Shape;859;p5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60" name="Google Shape;860;p5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1" name="Google Shape;861;p56"/>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2" name="Google Shape;862;p5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3" name="Google Shape;863;p56"/>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4" name="Google Shape;864;p56"/>
          <p:cNvSpPr txBox="1"/>
          <p:nvPr/>
        </p:nvSpPr>
        <p:spPr>
          <a:xfrm>
            <a:off x="228600" y="1323975"/>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For practical purposes, when the SNR is very high, we can assume that SNR + 1 is almost the same as SNR. In these cases, the theoretical channel capacity can be simplified to</a:t>
            </a:r>
            <a:endParaRPr sz="1400" b="0" i="0" u="none" strike="noStrike" cap="none">
              <a:solidFill>
                <a:srgbClr val="000000"/>
              </a:solidFill>
              <a:latin typeface="Arial"/>
              <a:ea typeface="Arial"/>
              <a:cs typeface="Arial"/>
              <a:sym typeface="Arial"/>
            </a:endParaRPr>
          </a:p>
        </p:txBody>
      </p:sp>
      <p:sp>
        <p:nvSpPr>
          <p:cNvPr id="865" name="Google Shape;865;p56"/>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3.40</a:t>
            </a:r>
            <a:endParaRPr sz="1400" b="0" i="0" u="none" strike="noStrike" cap="none">
              <a:solidFill>
                <a:srgbClr val="000000"/>
              </a:solidFill>
              <a:latin typeface="Arial"/>
              <a:ea typeface="Arial"/>
              <a:cs typeface="Arial"/>
              <a:sym typeface="Arial"/>
            </a:endParaRPr>
          </a:p>
        </p:txBody>
      </p:sp>
      <p:pic>
        <p:nvPicPr>
          <p:cNvPr id="866" name="Google Shape;866;p56"/>
          <p:cNvPicPr preferRelativeResize="0"/>
          <p:nvPr/>
        </p:nvPicPr>
        <p:blipFill rotWithShape="1">
          <a:blip r:embed="rId3">
            <a:alphaModFix/>
          </a:blip>
          <a:srcRect/>
          <a:stretch/>
        </p:blipFill>
        <p:spPr>
          <a:xfrm>
            <a:off x="3187700" y="3200400"/>
            <a:ext cx="2222500" cy="639762"/>
          </a:xfrm>
          <a:prstGeom prst="rect">
            <a:avLst/>
          </a:prstGeom>
          <a:noFill/>
          <a:ln w="57150" cap="flat" cmpd="thickThin">
            <a:solidFill>
              <a:schemeClr val="folHlink"/>
            </a:solidFill>
            <a:prstDash val="solid"/>
            <a:miter lim="800000"/>
            <a:headEnd type="none" w="sm" len="sm"/>
            <a:tailEnd type="none" w="sm" len="sm"/>
          </a:ln>
        </p:spPr>
      </p:pic>
      <p:sp>
        <p:nvSpPr>
          <p:cNvPr id="867" name="Google Shape;867;p56"/>
          <p:cNvSpPr txBox="1"/>
          <p:nvPr/>
        </p:nvSpPr>
        <p:spPr>
          <a:xfrm>
            <a:off x="228600" y="41148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For example, we can calculate the theoretical capacity of the previous example as</a:t>
            </a:r>
            <a:endParaRPr sz="1400" b="0" i="0" u="none" strike="noStrike" cap="none">
              <a:solidFill>
                <a:srgbClr val="000000"/>
              </a:solidFill>
              <a:latin typeface="Arial"/>
              <a:ea typeface="Arial"/>
              <a:cs typeface="Arial"/>
              <a:sym typeface="Arial"/>
            </a:endParaRPr>
          </a:p>
        </p:txBody>
      </p:sp>
      <p:pic>
        <p:nvPicPr>
          <p:cNvPr id="868" name="Google Shape;868;p56"/>
          <p:cNvPicPr preferRelativeResize="0"/>
          <p:nvPr/>
        </p:nvPicPr>
        <p:blipFill rotWithShape="1">
          <a:blip r:embed="rId4">
            <a:alphaModFix/>
          </a:blip>
          <a:srcRect/>
          <a:stretch/>
        </p:blipFill>
        <p:spPr>
          <a:xfrm>
            <a:off x="2919412" y="5327650"/>
            <a:ext cx="3303587" cy="539750"/>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5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87</a:t>
            </a:fld>
            <a:endParaRPr sz="1400" b="0" i="0" u="none" strike="noStrike" cap="none">
              <a:solidFill>
                <a:srgbClr val="000000"/>
              </a:solidFill>
              <a:latin typeface="Arial"/>
              <a:ea typeface="Arial"/>
              <a:cs typeface="Arial"/>
              <a:sym typeface="Arial"/>
            </a:endParaRPr>
          </a:p>
        </p:txBody>
      </p:sp>
      <p:sp>
        <p:nvSpPr>
          <p:cNvPr id="874" name="Google Shape;874;p57"/>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75" name="Google Shape;875;p5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76" name="Google Shape;876;p57"/>
          <p:cNvGrpSpPr/>
          <p:nvPr/>
        </p:nvGrpSpPr>
        <p:grpSpPr>
          <a:xfrm>
            <a:off x="490537" y="773112"/>
            <a:ext cx="738187" cy="474662"/>
            <a:chOff x="309" y="487"/>
            <a:chExt cx="465" cy="299"/>
          </a:xfrm>
        </p:grpSpPr>
        <p:sp>
          <p:nvSpPr>
            <p:cNvPr id="877" name="Google Shape;877;p57"/>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78" name="Google Shape;878;p5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79" name="Google Shape;879;p5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0" name="Google Shape;880;p57"/>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1" name="Google Shape;881;p5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2" name="Google Shape;882;p57"/>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3" name="Google Shape;883;p57"/>
          <p:cNvSpPr txBox="1"/>
          <p:nvPr/>
        </p:nvSpPr>
        <p:spPr>
          <a:xfrm>
            <a:off x="228600" y="16002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have a channel with a 1-MHz bandwidth. The SNR for this channel is 63. What are the appropriate bit rate and signal level?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a:solidFill>
                <a:schemeClr val="hlink"/>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First, we use the Shannon formula to find the upper limit.</a:t>
            </a:r>
            <a:endParaRPr sz="1400" b="0" i="0" u="none" strike="noStrike" cap="none">
              <a:solidFill>
                <a:srgbClr val="000000"/>
              </a:solidFill>
              <a:latin typeface="Arial"/>
              <a:ea typeface="Arial"/>
              <a:cs typeface="Arial"/>
              <a:sym typeface="Arial"/>
            </a:endParaRPr>
          </a:p>
        </p:txBody>
      </p:sp>
      <p:sp>
        <p:nvSpPr>
          <p:cNvPr id="884" name="Google Shape;884;p57"/>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3.41</a:t>
            </a:r>
            <a:endParaRPr sz="1400" b="0" i="0" u="none" strike="noStrike" cap="none">
              <a:solidFill>
                <a:srgbClr val="000000"/>
              </a:solidFill>
              <a:latin typeface="Arial"/>
              <a:ea typeface="Arial"/>
              <a:cs typeface="Arial"/>
              <a:sym typeface="Arial"/>
            </a:endParaRPr>
          </a:p>
        </p:txBody>
      </p:sp>
      <p:pic>
        <p:nvPicPr>
          <p:cNvPr id="885" name="Google Shape;885;p57"/>
          <p:cNvPicPr preferRelativeResize="0"/>
          <p:nvPr/>
        </p:nvPicPr>
        <p:blipFill rotWithShape="1">
          <a:blip r:embed="rId3">
            <a:alphaModFix/>
          </a:blip>
          <a:srcRect/>
          <a:stretch/>
        </p:blipFill>
        <p:spPr>
          <a:xfrm>
            <a:off x="885825" y="5121275"/>
            <a:ext cx="7370762" cy="441325"/>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5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88</a:t>
            </a:fld>
            <a:endParaRPr sz="1400" b="0" i="0" u="none" strike="noStrike" cap="none">
              <a:solidFill>
                <a:srgbClr val="000000"/>
              </a:solidFill>
              <a:latin typeface="Arial"/>
              <a:ea typeface="Arial"/>
              <a:cs typeface="Arial"/>
              <a:sym typeface="Arial"/>
            </a:endParaRPr>
          </a:p>
        </p:txBody>
      </p:sp>
      <p:sp>
        <p:nvSpPr>
          <p:cNvPr id="891" name="Google Shape;891;p58"/>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2" name="Google Shape;892;p58"/>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93" name="Google Shape;893;p58"/>
          <p:cNvGrpSpPr/>
          <p:nvPr/>
        </p:nvGrpSpPr>
        <p:grpSpPr>
          <a:xfrm>
            <a:off x="490537" y="773112"/>
            <a:ext cx="738187" cy="474662"/>
            <a:chOff x="309" y="487"/>
            <a:chExt cx="465" cy="299"/>
          </a:xfrm>
        </p:grpSpPr>
        <p:sp>
          <p:nvSpPr>
            <p:cNvPr id="894" name="Google Shape;894;p58"/>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5" name="Google Shape;895;p58"/>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96" name="Google Shape;896;p58"/>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7" name="Google Shape;897;p58"/>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8" name="Google Shape;898;p58"/>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9" name="Google Shape;899;p58"/>
          <p:cNvSpPr txBox="1"/>
          <p:nvPr/>
        </p:nvSpPr>
        <p:spPr>
          <a:xfrm>
            <a:off x="152400" y="3426864"/>
            <a:ext cx="8839200" cy="183093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00" name="Google Shape;900;p58"/>
          <p:cNvSpPr txBox="1"/>
          <p:nvPr/>
        </p:nvSpPr>
        <p:spPr>
          <a:xfrm>
            <a:off x="476428" y="3411909"/>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dirty="0">
                <a:solidFill>
                  <a:schemeClr val="dk1"/>
                </a:solidFill>
                <a:latin typeface="Times New Roman"/>
                <a:ea typeface="Times New Roman"/>
                <a:cs typeface="Times New Roman"/>
                <a:sym typeface="Times New Roman"/>
              </a:rPr>
              <a:t>The Shannon formula gives us 6 Mbps, the upper limit. For better performance we choose something lower, 4 Mbps, for example. Then we use the </a:t>
            </a:r>
            <a:r>
              <a:rPr lang="en-US" sz="2800" b="1" i="1" u="none" strike="noStrike" cap="none" dirty="0" err="1">
                <a:solidFill>
                  <a:schemeClr val="dk1"/>
                </a:solidFill>
                <a:latin typeface="Times New Roman"/>
                <a:ea typeface="Times New Roman"/>
                <a:cs typeface="Times New Roman"/>
                <a:sym typeface="Times New Roman"/>
              </a:rPr>
              <a:t>Nyquist</a:t>
            </a:r>
            <a:r>
              <a:rPr lang="en-US" sz="2800" b="1" i="1" u="none" strike="noStrike" cap="none" dirty="0">
                <a:solidFill>
                  <a:schemeClr val="dk1"/>
                </a:solidFill>
                <a:latin typeface="Times New Roman"/>
                <a:ea typeface="Times New Roman"/>
                <a:cs typeface="Times New Roman"/>
                <a:sym typeface="Times New Roman"/>
              </a:rPr>
              <a:t> formula to find the number of signal levels.</a:t>
            </a:r>
            <a:endParaRPr sz="1400" b="0" i="0" u="none" strike="noStrike" cap="none" dirty="0">
              <a:solidFill>
                <a:srgbClr val="000000"/>
              </a:solidFill>
              <a:latin typeface="Arial"/>
              <a:ea typeface="Arial"/>
              <a:cs typeface="Arial"/>
              <a:sym typeface="Arial"/>
            </a:endParaRPr>
          </a:p>
        </p:txBody>
      </p:sp>
      <p:sp>
        <p:nvSpPr>
          <p:cNvPr id="901" name="Google Shape;901;p58"/>
          <p:cNvSpPr txBox="1"/>
          <p:nvPr/>
        </p:nvSpPr>
        <p:spPr>
          <a:xfrm>
            <a:off x="860989" y="2566839"/>
            <a:ext cx="45291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dirty="0">
                <a:solidFill>
                  <a:schemeClr val="hlink"/>
                </a:solidFill>
                <a:latin typeface="Times New Roman"/>
                <a:ea typeface="Times New Roman"/>
                <a:cs typeface="Times New Roman"/>
                <a:sym typeface="Times New Roman"/>
              </a:rPr>
              <a:t>Example 3.41 (continued)</a:t>
            </a:r>
            <a:endParaRPr sz="1400" b="0" i="0" u="none" strike="noStrike" cap="none" dirty="0">
              <a:solidFill>
                <a:srgbClr val="000000"/>
              </a:solidFill>
              <a:latin typeface="Arial"/>
              <a:ea typeface="Arial"/>
              <a:cs typeface="Arial"/>
              <a:sym typeface="Arial"/>
            </a:endParaRPr>
          </a:p>
        </p:txBody>
      </p:sp>
      <p:pic>
        <p:nvPicPr>
          <p:cNvPr id="902" name="Google Shape;902;p58"/>
          <p:cNvPicPr preferRelativeResize="0"/>
          <p:nvPr/>
        </p:nvPicPr>
        <p:blipFill rotWithShape="1">
          <a:blip r:embed="rId3">
            <a:alphaModFix/>
          </a:blip>
          <a:srcRect/>
          <a:stretch/>
        </p:blipFill>
        <p:spPr>
          <a:xfrm>
            <a:off x="2149816" y="5327131"/>
            <a:ext cx="5030787" cy="350837"/>
          </a:xfrm>
          <a:prstGeom prst="rect">
            <a:avLst/>
          </a:prstGeom>
          <a:noFill/>
          <a:ln w="57150" cap="flat" cmpd="thickThin">
            <a:solidFill>
              <a:schemeClr val="folHlink"/>
            </a:solidFill>
            <a:prstDash val="solid"/>
            <a:miter lim="800000"/>
            <a:headEnd type="none" w="sm" len="sm"/>
            <a:tailEnd type="none" w="sm" len="sm"/>
          </a:ln>
        </p:spPr>
      </p:pic>
      <p:sp>
        <p:nvSpPr>
          <p:cNvPr id="15" name="Google Shape;668;p44"/>
          <p:cNvSpPr txBox="1"/>
          <p:nvPr/>
        </p:nvSpPr>
        <p:spPr>
          <a:xfrm>
            <a:off x="920096" y="150264"/>
            <a:ext cx="6788209"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solidFill>
                  <a:schemeClr val="tx2"/>
                </a:solidFill>
                <a:latin typeface="Times New Roman"/>
                <a:ea typeface="Times New Roman"/>
                <a:cs typeface="Times New Roman"/>
                <a:sym typeface="Times New Roman"/>
              </a:rPr>
              <a:t>Using Both Limits</a:t>
            </a:r>
            <a:endParaRPr sz="3200" b="0" u="none" strike="noStrike" cap="none" dirty="0">
              <a:solidFill>
                <a:schemeClr val="tx2"/>
              </a:solidFill>
              <a:sym typeface="Arial"/>
            </a:endParaRPr>
          </a:p>
        </p:txBody>
      </p:sp>
      <p:sp>
        <p:nvSpPr>
          <p:cNvPr id="16" name="Rectangle 15"/>
          <p:cNvSpPr/>
          <p:nvPr/>
        </p:nvSpPr>
        <p:spPr>
          <a:xfrm>
            <a:off x="441589" y="1540706"/>
            <a:ext cx="8302028" cy="646331"/>
          </a:xfrm>
          <a:prstGeom prst="rect">
            <a:avLst/>
          </a:prstGeom>
        </p:spPr>
        <p:txBody>
          <a:bodyPr wrap="square">
            <a:spAutoFit/>
          </a:bodyPr>
          <a:lstStyle/>
          <a:p>
            <a:pPr eaLnBrk="1" hangingPunct="1">
              <a:lnSpc>
                <a:spcPct val="90000"/>
              </a:lnSpc>
            </a:pPr>
            <a:r>
              <a:rPr lang="en-US" sz="2000" dirty="0"/>
              <a:t>In practice, we need to use both methods to find the limits and signal levels. Let us show this with an example. </a:t>
            </a:r>
            <a:endParaRPr lang="en-US" sz="2000"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5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89</a:t>
            </a:fld>
            <a:endParaRPr sz="1400" b="0" i="0" u="none" strike="noStrike" cap="none">
              <a:solidFill>
                <a:srgbClr val="000000"/>
              </a:solidFill>
              <a:latin typeface="Arial"/>
              <a:ea typeface="Arial"/>
              <a:cs typeface="Arial"/>
              <a:sym typeface="Arial"/>
            </a:endParaRPr>
          </a:p>
        </p:txBody>
      </p:sp>
      <p:sp>
        <p:nvSpPr>
          <p:cNvPr id="908" name="Google Shape;908;p5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09" name="Google Shape;909;p5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0" name="Google Shape;910;p5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1" name="Google Shape;911;p5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2" name="Google Shape;912;p5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3" name="Google Shape;913;p5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4" name="Google Shape;914;p5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915" name="Google Shape;915;p59"/>
          <p:cNvCxnSpPr/>
          <p:nvPr/>
        </p:nvCxnSpPr>
        <p:spPr>
          <a:xfrm>
            <a:off x="457200" y="25146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916" name="Google Shape;916;p59"/>
          <p:cNvCxnSpPr/>
          <p:nvPr/>
        </p:nvCxnSpPr>
        <p:spPr>
          <a:xfrm>
            <a:off x="458787" y="42672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917" name="Google Shape;917;p59"/>
          <p:cNvSpPr txBox="1"/>
          <p:nvPr/>
        </p:nvSpPr>
        <p:spPr>
          <a:xfrm>
            <a:off x="495300" y="26066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The Shannon capacity gives us the upper limit; the Nyquist formula tells us how many signal levels we need.</a:t>
            </a:r>
            <a:endParaRPr sz="1400" b="0" i="0" u="none" strike="noStrike" cap="none">
              <a:solidFill>
                <a:srgbClr val="000000"/>
              </a:solidFill>
              <a:latin typeface="Arial"/>
              <a:ea typeface="Arial"/>
              <a:cs typeface="Arial"/>
              <a:sym typeface="Arial"/>
            </a:endParaRPr>
          </a:p>
        </p:txBody>
      </p:sp>
      <p:grpSp>
        <p:nvGrpSpPr>
          <p:cNvPr id="918" name="Google Shape;918;p59"/>
          <p:cNvGrpSpPr/>
          <p:nvPr/>
        </p:nvGrpSpPr>
        <p:grpSpPr>
          <a:xfrm>
            <a:off x="457200" y="1871662"/>
            <a:ext cx="1143000" cy="566737"/>
            <a:chOff x="1200" y="1248"/>
            <a:chExt cx="720" cy="357"/>
          </a:xfrm>
        </p:grpSpPr>
        <p:pic>
          <p:nvPicPr>
            <p:cNvPr id="919" name="Google Shape;919;p5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920" name="Google Shape;920;p59"/>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
        <p:nvSpPr>
          <p:cNvPr id="185" name="Google Shape;185;p8"/>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86" name="Google Shape;186;p8"/>
          <p:cNvSpPr txBox="1"/>
          <p:nvPr/>
        </p:nvSpPr>
        <p:spPr>
          <a:xfrm>
            <a:off x="228600" y="76200"/>
            <a:ext cx="68357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3-2   PERIODIC ANALOG SIGNALS</a:t>
            </a:r>
            <a:endParaRPr sz="1400" b="0" i="0" u="none" strike="noStrike" cap="none">
              <a:solidFill>
                <a:srgbClr val="000000"/>
              </a:solidFill>
              <a:latin typeface="Arial"/>
              <a:ea typeface="Arial"/>
              <a:cs typeface="Arial"/>
              <a:sym typeface="Arial"/>
            </a:endParaRPr>
          </a:p>
        </p:txBody>
      </p:sp>
      <p:sp>
        <p:nvSpPr>
          <p:cNvPr id="187" name="Google Shape;187;p8"/>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88" name="Google Shape;188;p8"/>
          <p:cNvSpPr txBox="1"/>
          <p:nvPr/>
        </p:nvSpPr>
        <p:spPr>
          <a:xfrm>
            <a:off x="104480" y="916252"/>
            <a:ext cx="8610600" cy="2677616"/>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r>
              <a:rPr lang="en-US" sz="2800" b="1" i="1" u="none" strike="noStrike" cap="none" dirty="0">
                <a:solidFill>
                  <a:schemeClr val="dk1"/>
                </a:solidFill>
                <a:latin typeface="Times New Roman"/>
                <a:ea typeface="Times New Roman"/>
                <a:cs typeface="Times New Roman"/>
                <a:sym typeface="Times New Roman"/>
              </a:rPr>
              <a:t>Periodic analog signals can be classified as </a:t>
            </a:r>
            <a:r>
              <a:rPr lang="en-US" sz="2800" b="1" i="1" u="none" strike="noStrike" cap="none" dirty="0">
                <a:solidFill>
                  <a:schemeClr val="hlink"/>
                </a:solidFill>
                <a:latin typeface="Times New Roman"/>
                <a:ea typeface="Times New Roman"/>
                <a:cs typeface="Times New Roman"/>
                <a:sym typeface="Times New Roman"/>
              </a:rPr>
              <a:t>simple</a:t>
            </a:r>
            <a:r>
              <a:rPr lang="en-US" sz="2800" b="1" i="1" u="none" strike="noStrike" cap="none" dirty="0">
                <a:solidFill>
                  <a:schemeClr val="dk1"/>
                </a:solidFill>
                <a:latin typeface="Times New Roman"/>
                <a:ea typeface="Times New Roman"/>
                <a:cs typeface="Times New Roman"/>
                <a:sym typeface="Times New Roman"/>
              </a:rPr>
              <a:t> or </a:t>
            </a:r>
            <a:r>
              <a:rPr lang="en-US" sz="2800" b="1" i="1" u="none" strike="noStrike" cap="none" dirty="0">
                <a:solidFill>
                  <a:schemeClr val="hlink"/>
                </a:solidFill>
                <a:latin typeface="Times New Roman"/>
                <a:ea typeface="Times New Roman"/>
                <a:cs typeface="Times New Roman"/>
                <a:sym typeface="Times New Roman"/>
              </a:rPr>
              <a:t>composite</a:t>
            </a:r>
            <a:r>
              <a:rPr lang="en-US" sz="2800" b="1" i="1" u="none" strike="noStrike" cap="none" dirty="0">
                <a:solidFill>
                  <a:schemeClr val="dk1"/>
                </a:solidFill>
                <a:latin typeface="Times New Roman"/>
                <a:ea typeface="Times New Roman"/>
                <a:cs typeface="Times New Roman"/>
                <a:sym typeface="Times New Roman"/>
              </a:rPr>
              <a:t>. </a:t>
            </a:r>
            <a:endParaRPr lang="en-US" sz="2800" b="1" i="1" u="none" strike="noStrike" cap="none" dirty="0" smtClean="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r>
              <a:rPr lang="en-US" sz="2800" b="1" i="1" u="none" strike="noStrike" cap="none" dirty="0" smtClean="0">
                <a:solidFill>
                  <a:schemeClr val="dk1"/>
                </a:solidFill>
                <a:latin typeface="Times New Roman"/>
                <a:ea typeface="Times New Roman"/>
                <a:cs typeface="Times New Roman"/>
                <a:sym typeface="Times New Roman"/>
              </a:rPr>
              <a:t>A </a:t>
            </a:r>
            <a:r>
              <a:rPr lang="en-US" sz="2800" b="1" i="1" u="none" strike="noStrike" cap="none" dirty="0">
                <a:solidFill>
                  <a:schemeClr val="dk1"/>
                </a:solidFill>
                <a:latin typeface="Times New Roman"/>
                <a:ea typeface="Times New Roman"/>
                <a:cs typeface="Times New Roman"/>
                <a:sym typeface="Times New Roman"/>
              </a:rPr>
              <a:t>simple periodic analog signal, a </a:t>
            </a:r>
            <a:r>
              <a:rPr lang="en-US" sz="2800" b="1" i="1" u="none" strike="noStrike" cap="none" dirty="0">
                <a:solidFill>
                  <a:schemeClr val="hlink"/>
                </a:solidFill>
                <a:latin typeface="Times New Roman"/>
                <a:ea typeface="Times New Roman"/>
                <a:cs typeface="Times New Roman"/>
                <a:sym typeface="Times New Roman"/>
              </a:rPr>
              <a:t>sine wave</a:t>
            </a:r>
            <a:r>
              <a:rPr lang="en-US" sz="2800" b="1" i="1" u="none" strike="noStrike" cap="none" dirty="0">
                <a:solidFill>
                  <a:schemeClr val="dk1"/>
                </a:solidFill>
                <a:latin typeface="Times New Roman"/>
                <a:ea typeface="Times New Roman"/>
                <a:cs typeface="Times New Roman"/>
                <a:sym typeface="Times New Roman"/>
              </a:rPr>
              <a:t>, cannot be decomposed into simpler signals. </a:t>
            </a:r>
            <a:endParaRPr lang="en-US" sz="2800" b="1" i="1" u="none" strike="noStrike" cap="none" dirty="0" smtClean="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800"/>
              <a:buFont typeface="Arial" panose="020B0604020202020204" pitchFamily="34" charset="0"/>
              <a:buChar char="•"/>
            </a:pPr>
            <a:r>
              <a:rPr lang="en-US" sz="2800" b="1" i="1" u="none" strike="noStrike" cap="none" dirty="0" smtClean="0">
                <a:solidFill>
                  <a:schemeClr val="dk1"/>
                </a:solidFill>
                <a:latin typeface="Times New Roman"/>
                <a:ea typeface="Times New Roman"/>
                <a:cs typeface="Times New Roman"/>
                <a:sym typeface="Times New Roman"/>
              </a:rPr>
              <a:t>A composite</a:t>
            </a:r>
            <a:r>
              <a:rPr lang="en-US" sz="2800" dirty="0">
                <a:ea typeface="Times New Roman"/>
              </a:rPr>
              <a:t> </a:t>
            </a:r>
            <a:r>
              <a:rPr lang="en-US" sz="2800" b="1" i="1" u="none" strike="noStrike" cap="none" dirty="0" smtClean="0">
                <a:solidFill>
                  <a:schemeClr val="dk1"/>
                </a:solidFill>
                <a:latin typeface="Times New Roman"/>
                <a:ea typeface="Times New Roman"/>
                <a:cs typeface="Times New Roman"/>
                <a:sym typeface="Times New Roman"/>
              </a:rPr>
              <a:t>periodic </a:t>
            </a:r>
            <a:r>
              <a:rPr lang="en-US" sz="2800" b="1" i="1" u="none" strike="noStrike" cap="none" dirty="0">
                <a:solidFill>
                  <a:schemeClr val="dk1"/>
                </a:solidFill>
                <a:latin typeface="Times New Roman"/>
                <a:ea typeface="Times New Roman"/>
                <a:cs typeface="Times New Roman"/>
                <a:sym typeface="Times New Roman"/>
              </a:rPr>
              <a:t>analog signal is composed of multiple sine waves.</a:t>
            </a:r>
            <a:endParaRPr sz="2800" b="0" i="0" u="none" strike="noStrike" cap="none" dirty="0">
              <a:solidFill>
                <a:srgbClr val="000000"/>
              </a:solidFill>
              <a:sym typeface="Arial"/>
            </a:endParaRPr>
          </a:p>
        </p:txBody>
      </p:sp>
      <p:sp>
        <p:nvSpPr>
          <p:cNvPr id="189" name="Google Shape;189;p8"/>
          <p:cNvSpPr txBox="1"/>
          <p:nvPr/>
        </p:nvSpPr>
        <p:spPr>
          <a:xfrm>
            <a:off x="152400" y="4286250"/>
            <a:ext cx="5715000" cy="191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Sine Wave</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Wavelength</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Time and Frequency Domain</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Composite Signals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Bandwidth</a:t>
            </a:r>
            <a:endParaRPr sz="1400" b="0" i="0" u="none" strike="noStrike" cap="none">
              <a:solidFill>
                <a:srgbClr val="000000"/>
              </a:solidFill>
              <a:latin typeface="Arial"/>
              <a:ea typeface="Arial"/>
              <a:cs typeface="Arial"/>
              <a:sym typeface="Arial"/>
            </a:endParaRPr>
          </a:p>
        </p:txBody>
      </p:sp>
      <p:sp>
        <p:nvSpPr>
          <p:cNvPr id="190" name="Google Shape;190;p8"/>
          <p:cNvSpPr txBox="1"/>
          <p:nvPr/>
        </p:nvSpPr>
        <p:spPr>
          <a:xfrm>
            <a:off x="165100" y="38100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6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90</a:t>
            </a:fld>
            <a:endParaRPr sz="1400" b="0" i="0" u="none" strike="noStrike" cap="none">
              <a:solidFill>
                <a:srgbClr val="000000"/>
              </a:solidFill>
              <a:latin typeface="Arial"/>
              <a:ea typeface="Arial"/>
              <a:cs typeface="Arial"/>
              <a:sym typeface="Arial"/>
            </a:endParaRPr>
          </a:p>
        </p:txBody>
      </p:sp>
      <p:sp>
        <p:nvSpPr>
          <p:cNvPr id="926" name="Google Shape;926;p60"/>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27" name="Google Shape;927;p60"/>
          <p:cNvSpPr txBox="1"/>
          <p:nvPr/>
        </p:nvSpPr>
        <p:spPr>
          <a:xfrm>
            <a:off x="228600" y="76200"/>
            <a:ext cx="42370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3-6   PERFORMANCE</a:t>
            </a:r>
            <a:endParaRPr sz="1400" b="0" i="0" u="none" strike="noStrike" cap="none">
              <a:solidFill>
                <a:srgbClr val="000000"/>
              </a:solidFill>
              <a:latin typeface="Arial"/>
              <a:ea typeface="Arial"/>
              <a:cs typeface="Arial"/>
              <a:sym typeface="Arial"/>
            </a:endParaRPr>
          </a:p>
        </p:txBody>
      </p:sp>
      <p:sp>
        <p:nvSpPr>
          <p:cNvPr id="928" name="Google Shape;928;p60"/>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29" name="Google Shape;929;p60"/>
          <p:cNvSpPr txBox="1"/>
          <p:nvPr/>
        </p:nvSpPr>
        <p:spPr>
          <a:xfrm>
            <a:off x="76200" y="1066800"/>
            <a:ext cx="8610600" cy="22272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One important issue in networking is the </a:t>
            </a:r>
            <a:r>
              <a:rPr lang="en-US" sz="2800" b="1" i="1" u="none" strike="noStrike" cap="none">
                <a:solidFill>
                  <a:schemeClr val="hlink"/>
                </a:solidFill>
                <a:latin typeface="Times New Roman"/>
                <a:ea typeface="Times New Roman"/>
                <a:cs typeface="Times New Roman"/>
                <a:sym typeface="Times New Roman"/>
              </a:rPr>
              <a:t>performance</a:t>
            </a:r>
            <a:r>
              <a:rPr lang="en-US" sz="2800" b="1" i="1" u="none" strike="noStrike" cap="none">
                <a:solidFill>
                  <a:schemeClr val="dk1"/>
                </a:solidFill>
                <a:latin typeface="Times New Roman"/>
                <a:ea typeface="Times New Roman"/>
                <a:cs typeface="Times New Roman"/>
                <a:sym typeface="Times New Roman"/>
              </a:rPr>
              <a:t> of the network—how good is it? We discuss quality of service, an overall measurement of network performance, in greater detail in Chapter 24. In this section, we introduce terms that we need for future chapters.</a:t>
            </a:r>
            <a:endParaRPr sz="1400" b="0" i="0" u="none" strike="noStrike" cap="none">
              <a:solidFill>
                <a:srgbClr val="000000"/>
              </a:solidFill>
              <a:latin typeface="Arial"/>
              <a:ea typeface="Arial"/>
              <a:cs typeface="Arial"/>
              <a:sym typeface="Arial"/>
            </a:endParaRPr>
          </a:p>
        </p:txBody>
      </p:sp>
      <p:sp>
        <p:nvSpPr>
          <p:cNvPr id="930" name="Google Shape;930;p60"/>
          <p:cNvSpPr txBox="1"/>
          <p:nvPr/>
        </p:nvSpPr>
        <p:spPr>
          <a:xfrm>
            <a:off x="152400" y="4819650"/>
            <a:ext cx="57150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Bandwidth</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Throughput</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Latency (Delay)</a:t>
            </a:r>
            <a:endParaRPr sz="1400" b="0" i="0" u="none" strike="noStrike" cap="none">
              <a:solidFill>
                <a:srgbClr val="000000"/>
              </a:solidFill>
              <a:latin typeface="Arial"/>
              <a:ea typeface="Arial"/>
              <a:cs typeface="Arial"/>
              <a:sym typeface="Arial"/>
            </a:endParaRPr>
          </a:p>
        </p:txBody>
      </p:sp>
      <p:sp>
        <p:nvSpPr>
          <p:cNvPr id="931" name="Google Shape;931;p60"/>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91</a:t>
            </a:fld>
            <a:endParaRPr sz="1400" b="0" i="0" u="none" strike="noStrike" cap="none">
              <a:solidFill>
                <a:srgbClr val="000000"/>
              </a:solidFill>
              <a:latin typeface="Arial"/>
              <a:ea typeface="Arial"/>
              <a:cs typeface="Arial"/>
              <a:sym typeface="Arial"/>
            </a:endParaRPr>
          </a:p>
        </p:txBody>
      </p:sp>
      <p:sp>
        <p:nvSpPr>
          <p:cNvPr id="937" name="Google Shape;937;p6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38" name="Google Shape;938;p6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39" name="Google Shape;939;p6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0" name="Google Shape;940;p6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1" name="Google Shape;941;p6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2" name="Google Shape;942;p6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3" name="Google Shape;943;p6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944" name="Google Shape;944;p61"/>
          <p:cNvCxnSpPr/>
          <p:nvPr/>
        </p:nvCxnSpPr>
        <p:spPr>
          <a:xfrm>
            <a:off x="457200" y="16764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945" name="Google Shape;945;p61"/>
          <p:cNvCxnSpPr/>
          <p:nvPr/>
        </p:nvCxnSpPr>
        <p:spPr>
          <a:xfrm>
            <a:off x="458787" y="62484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946" name="Google Shape;946;p61"/>
          <p:cNvSpPr txBox="1"/>
          <p:nvPr/>
        </p:nvSpPr>
        <p:spPr>
          <a:xfrm>
            <a:off x="495300" y="1692275"/>
            <a:ext cx="7734300" cy="44831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3200"/>
              <a:buFont typeface="Arial"/>
              <a:buNone/>
            </a:pPr>
            <a:r>
              <a:rPr lang="en-US" sz="3200" b="1" i="1" u="none" strike="noStrike" cap="none">
                <a:solidFill>
                  <a:schemeClr val="folHlink"/>
                </a:solidFill>
                <a:latin typeface="Arial"/>
                <a:ea typeface="Arial"/>
                <a:cs typeface="Arial"/>
                <a:sym typeface="Arial"/>
              </a:rPr>
              <a:t>In networking, we use the term bandwidth in two contexts.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folHlink"/>
              </a:buClr>
              <a:buSzPts val="2800"/>
              <a:buFont typeface="Arial"/>
              <a:buNone/>
            </a:pPr>
            <a:r>
              <a:rPr lang="en-US" sz="2800" b="1" i="0" u="none" strike="noStrike" cap="none">
                <a:solidFill>
                  <a:schemeClr val="folHlink"/>
                </a:solidFill>
                <a:latin typeface="Arial"/>
                <a:ea typeface="Arial"/>
                <a:cs typeface="Arial"/>
                <a:sym typeface="Arial"/>
              </a:rPr>
              <a:t>❏</a:t>
            </a:r>
            <a:r>
              <a:rPr lang="en-US" sz="2800" b="1" i="0" u="none" strike="noStrike" cap="none">
                <a:solidFill>
                  <a:schemeClr val="dk1"/>
                </a:solidFill>
                <a:latin typeface="Arial"/>
                <a:ea typeface="Arial"/>
                <a:cs typeface="Arial"/>
                <a:sym typeface="Arial"/>
              </a:rPr>
              <a:t> The first, bandwidth in hertz, refers to</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the range of frequencies in a</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composite signal or the range of</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frequencies that a channel can pass.</a:t>
            </a:r>
            <a:br>
              <a:rPr lang="en-US" sz="2800" b="1" i="0" u="none" strike="noStrike" cap="none">
                <a:solidFill>
                  <a:schemeClr val="dk1"/>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folHlink"/>
              </a:buClr>
              <a:buSzPts val="2800"/>
              <a:buFont typeface="Arial"/>
              <a:buNone/>
            </a:pPr>
            <a:r>
              <a:rPr lang="en-US" sz="2800" b="1" i="0" u="none" strike="noStrike" cap="none">
                <a:solidFill>
                  <a:schemeClr val="folHlink"/>
                </a:solidFill>
                <a:latin typeface="Arial"/>
                <a:ea typeface="Arial"/>
                <a:cs typeface="Arial"/>
                <a:sym typeface="Arial"/>
              </a:rPr>
              <a:t>❏</a:t>
            </a:r>
            <a:r>
              <a:rPr lang="en-US" sz="2800" b="1" i="0" u="none" strike="noStrike" cap="none">
                <a:solidFill>
                  <a:schemeClr val="dk1"/>
                </a:solidFill>
                <a:latin typeface="Arial"/>
                <a:ea typeface="Arial"/>
                <a:cs typeface="Arial"/>
                <a:sym typeface="Arial"/>
              </a:rPr>
              <a:t> The second, bandwidth in bits per</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second, refers to the speed of bit</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transmission in a channel or link.</a:t>
            </a:r>
            <a:endParaRPr sz="1400" b="0" i="0" u="none" strike="noStrike" cap="none">
              <a:solidFill>
                <a:srgbClr val="000000"/>
              </a:solidFill>
              <a:latin typeface="Arial"/>
              <a:ea typeface="Arial"/>
              <a:cs typeface="Arial"/>
              <a:sym typeface="Arial"/>
            </a:endParaRPr>
          </a:p>
        </p:txBody>
      </p:sp>
      <p:grpSp>
        <p:nvGrpSpPr>
          <p:cNvPr id="947" name="Google Shape;947;p61"/>
          <p:cNvGrpSpPr/>
          <p:nvPr/>
        </p:nvGrpSpPr>
        <p:grpSpPr>
          <a:xfrm>
            <a:off x="457200" y="1033462"/>
            <a:ext cx="1143000" cy="566737"/>
            <a:chOff x="1200" y="1248"/>
            <a:chExt cx="720" cy="357"/>
          </a:xfrm>
        </p:grpSpPr>
        <p:pic>
          <p:nvPicPr>
            <p:cNvPr id="948" name="Google Shape;948;p61"/>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949" name="Google Shape;949;p61"/>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6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92</a:t>
            </a:fld>
            <a:endParaRPr sz="1400" b="0" i="0" u="none" strike="noStrike" cap="none">
              <a:solidFill>
                <a:srgbClr val="000000"/>
              </a:solidFill>
              <a:latin typeface="Arial"/>
              <a:ea typeface="Arial"/>
              <a:cs typeface="Arial"/>
              <a:sym typeface="Arial"/>
            </a:endParaRPr>
          </a:p>
        </p:txBody>
      </p:sp>
      <p:sp>
        <p:nvSpPr>
          <p:cNvPr id="955" name="Google Shape;955;p6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56" name="Google Shape;956;p6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957" name="Google Shape;957;p62"/>
          <p:cNvGrpSpPr/>
          <p:nvPr/>
        </p:nvGrpSpPr>
        <p:grpSpPr>
          <a:xfrm>
            <a:off x="490537" y="773112"/>
            <a:ext cx="738187" cy="474662"/>
            <a:chOff x="309" y="487"/>
            <a:chExt cx="465" cy="299"/>
          </a:xfrm>
        </p:grpSpPr>
        <p:sp>
          <p:nvSpPr>
            <p:cNvPr id="958" name="Google Shape;958;p6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59" name="Google Shape;959;p6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960" name="Google Shape;960;p6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1" name="Google Shape;961;p6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2" name="Google Shape;962;p6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3" name="Google Shape;963;p6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4" name="Google Shape;964;p62"/>
          <p:cNvSpPr txBox="1"/>
          <p:nvPr/>
        </p:nvSpPr>
        <p:spPr>
          <a:xfrm>
            <a:off x="228600" y="14478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bandwidth of a subscriber line is 4 kHz for voice or data. The bandwidth of this line for data transmission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can be up to 56,000 bps using a sophisticated modem to change the digital signal to analog.</a:t>
            </a:r>
            <a:endParaRPr sz="1400" b="0" i="0" u="none" strike="noStrike" cap="none">
              <a:solidFill>
                <a:srgbClr val="000000"/>
              </a:solidFill>
              <a:latin typeface="Arial"/>
              <a:ea typeface="Arial"/>
              <a:cs typeface="Arial"/>
              <a:sym typeface="Arial"/>
            </a:endParaRPr>
          </a:p>
        </p:txBody>
      </p:sp>
      <p:sp>
        <p:nvSpPr>
          <p:cNvPr id="965" name="Google Shape;965;p62"/>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93</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304799" y="381000"/>
            <a:ext cx="6788209"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solidFill>
                  <a:schemeClr val="tx2"/>
                </a:solidFill>
                <a:latin typeface="Times New Roman"/>
                <a:ea typeface="Times New Roman"/>
                <a:cs typeface="Times New Roman"/>
                <a:sym typeface="Times New Roman"/>
              </a:rPr>
              <a:t>Throughput</a:t>
            </a:r>
            <a:endParaRPr sz="3200" b="0" u="none" strike="noStrike" cap="none" dirty="0">
              <a:solidFill>
                <a:schemeClr val="tx2"/>
              </a:solidFil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407406" y="1113414"/>
            <a:ext cx="8302028" cy="2862322"/>
          </a:xfrm>
          <a:prstGeom prst="rect">
            <a:avLst/>
          </a:prstGeom>
        </p:spPr>
        <p:txBody>
          <a:bodyPr wrap="square">
            <a:spAutoFit/>
          </a:bodyPr>
          <a:lstStyle/>
          <a:p>
            <a:pPr eaLnBrk="1" hangingPunct="1">
              <a:lnSpc>
                <a:spcPct val="90000"/>
              </a:lnSpc>
            </a:pPr>
            <a:r>
              <a:rPr lang="en-US" sz="2000" dirty="0"/>
              <a:t>The throughput is a measure of how fast we can actually send data through a network</a:t>
            </a:r>
            <a:r>
              <a:rPr lang="en-US" sz="2000" dirty="0" smtClean="0"/>
              <a:t>.</a:t>
            </a:r>
          </a:p>
          <a:p>
            <a:pPr eaLnBrk="1" hangingPunct="1">
              <a:lnSpc>
                <a:spcPct val="90000"/>
              </a:lnSpc>
            </a:pPr>
            <a:endParaRPr lang="en-US" sz="2000" dirty="0" smtClean="0"/>
          </a:p>
          <a:p>
            <a:pPr eaLnBrk="1" hangingPunct="1">
              <a:lnSpc>
                <a:spcPct val="90000"/>
              </a:lnSpc>
            </a:pPr>
            <a:r>
              <a:rPr lang="en-US" sz="2000" dirty="0"/>
              <a:t>A link may have a bandwidth of B bps, but we can only send T bps through this link with T always less than B. In other words, the bandwidth is a potential measurement of a link; the throughput is an actual measurement of how fast we can send data. For example, we may have a link with a bandwidth of 1 Mbps, but the devices connected to the end of the link may handle only 200 kbps. This means that we cannot send more than 200 kbps through this link. </a:t>
            </a:r>
            <a:endParaRPr lang="en-US" sz="2000" dirty="0" smtClean="0"/>
          </a:p>
        </p:txBody>
      </p:sp>
    </p:spTree>
    <p:extLst>
      <p:ext uri="{BB962C8B-B14F-4D97-AF65-F5344CB8AC3E}">
        <p14:creationId xmlns:p14="http://schemas.microsoft.com/office/powerpoint/2010/main" val="120712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6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94</a:t>
            </a:fld>
            <a:endParaRPr sz="1400" b="0" i="0" u="none" strike="noStrike" cap="none">
              <a:solidFill>
                <a:srgbClr val="000000"/>
              </a:solidFill>
              <a:latin typeface="Arial"/>
              <a:ea typeface="Arial"/>
              <a:cs typeface="Arial"/>
              <a:sym typeface="Arial"/>
            </a:endParaRPr>
          </a:p>
        </p:txBody>
      </p:sp>
      <p:sp>
        <p:nvSpPr>
          <p:cNvPr id="971" name="Google Shape;971;p6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2" name="Google Shape;972;p6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973" name="Google Shape;973;p63"/>
          <p:cNvGrpSpPr/>
          <p:nvPr/>
        </p:nvGrpSpPr>
        <p:grpSpPr>
          <a:xfrm>
            <a:off x="490537" y="773112"/>
            <a:ext cx="738187" cy="474662"/>
            <a:chOff x="309" y="487"/>
            <a:chExt cx="465" cy="299"/>
          </a:xfrm>
        </p:grpSpPr>
        <p:sp>
          <p:nvSpPr>
            <p:cNvPr id="974" name="Google Shape;974;p6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5" name="Google Shape;975;p6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976" name="Google Shape;976;p6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7" name="Google Shape;977;p6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8" name="Google Shape;978;p6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9" name="Google Shape;979;p6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80" name="Google Shape;980;p63"/>
          <p:cNvSpPr txBox="1"/>
          <p:nvPr/>
        </p:nvSpPr>
        <p:spPr>
          <a:xfrm>
            <a:off x="228600" y="12954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network with bandwidth of 10 Mbps can pass only an average of 12,000 frames per minute with each frame carrying an average of 10,000 bits. What is the throughput of this network?</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calculate the throughput as</a:t>
            </a:r>
            <a:endParaRPr sz="1400" b="0" i="0" u="none" strike="noStrike" cap="none">
              <a:solidFill>
                <a:srgbClr val="000000"/>
              </a:solidFill>
              <a:latin typeface="Arial"/>
              <a:ea typeface="Arial"/>
              <a:cs typeface="Arial"/>
              <a:sym typeface="Arial"/>
            </a:endParaRPr>
          </a:p>
        </p:txBody>
      </p:sp>
      <p:sp>
        <p:nvSpPr>
          <p:cNvPr id="981" name="Google Shape;981;p63"/>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3.44</a:t>
            </a:r>
            <a:endParaRPr sz="1400" b="0" i="0" u="none" strike="noStrike" cap="none">
              <a:solidFill>
                <a:srgbClr val="000000"/>
              </a:solidFill>
              <a:latin typeface="Arial"/>
              <a:ea typeface="Arial"/>
              <a:cs typeface="Arial"/>
              <a:sym typeface="Arial"/>
            </a:endParaRPr>
          </a:p>
        </p:txBody>
      </p:sp>
      <p:pic>
        <p:nvPicPr>
          <p:cNvPr id="982" name="Google Shape;982;p63"/>
          <p:cNvPicPr preferRelativeResize="0"/>
          <p:nvPr/>
        </p:nvPicPr>
        <p:blipFill rotWithShape="1">
          <a:blip r:embed="rId3">
            <a:alphaModFix/>
          </a:blip>
          <a:srcRect/>
          <a:stretch/>
        </p:blipFill>
        <p:spPr>
          <a:xfrm>
            <a:off x="2057400" y="4495800"/>
            <a:ext cx="4778375" cy="620712"/>
          </a:xfrm>
          <a:prstGeom prst="rect">
            <a:avLst/>
          </a:prstGeom>
          <a:noFill/>
          <a:ln w="57150" cap="flat" cmpd="thickThin">
            <a:solidFill>
              <a:schemeClr val="folHlink"/>
            </a:solidFill>
            <a:prstDash val="solid"/>
            <a:miter lim="800000"/>
            <a:headEnd type="none" w="sm" len="sm"/>
            <a:tailEnd type="none" w="sm" len="sm"/>
          </a:ln>
        </p:spPr>
      </p:pic>
      <p:sp>
        <p:nvSpPr>
          <p:cNvPr id="983" name="Google Shape;983;p63"/>
          <p:cNvSpPr txBox="1"/>
          <p:nvPr/>
        </p:nvSpPr>
        <p:spPr>
          <a:xfrm>
            <a:off x="228600" y="53340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throughput is almost one-fifth of the bandwidth in this case.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95</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304799" y="381000"/>
            <a:ext cx="6788209"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solidFill>
                  <a:schemeClr val="tx2"/>
                </a:solidFill>
                <a:latin typeface="Times New Roman"/>
                <a:ea typeface="Times New Roman"/>
                <a:cs typeface="Times New Roman"/>
                <a:sym typeface="Times New Roman"/>
              </a:rPr>
              <a:t>Latency (Delay)</a:t>
            </a:r>
            <a:endParaRPr sz="3200" b="0" u="none" strike="noStrike" cap="none" dirty="0">
              <a:solidFill>
                <a:schemeClr val="tx2"/>
              </a:solidFil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407406" y="1113414"/>
            <a:ext cx="8302028" cy="4247317"/>
          </a:xfrm>
          <a:prstGeom prst="rect">
            <a:avLst/>
          </a:prstGeom>
        </p:spPr>
        <p:txBody>
          <a:bodyPr wrap="square">
            <a:spAutoFit/>
          </a:bodyPr>
          <a:lstStyle/>
          <a:p>
            <a:pPr eaLnBrk="1" hangingPunct="1">
              <a:lnSpc>
                <a:spcPct val="90000"/>
              </a:lnSpc>
            </a:pPr>
            <a:r>
              <a:rPr lang="en-US" sz="2000" dirty="0"/>
              <a:t>The latency or delay defines how long it takes for an entire message to completely arrive at the destination from the time the first bit is sent out from the source. We can say that latency is made of four components: propagation time, transmission time, queuing time and processing delay. </a:t>
            </a:r>
            <a:endParaRPr lang="en-US" sz="2000" dirty="0" smtClean="0"/>
          </a:p>
          <a:p>
            <a:pPr eaLnBrk="1" hangingPunct="1">
              <a:lnSpc>
                <a:spcPct val="90000"/>
              </a:lnSpc>
            </a:pPr>
            <a:endParaRPr lang="en-US" sz="2000" dirty="0" smtClean="0"/>
          </a:p>
          <a:p>
            <a:pPr eaLnBrk="1" hangingPunct="1">
              <a:lnSpc>
                <a:spcPct val="90000"/>
              </a:lnSpc>
            </a:pPr>
            <a:endParaRPr lang="en-US" sz="2000" dirty="0"/>
          </a:p>
          <a:p>
            <a:pPr eaLnBrk="1" hangingPunct="1">
              <a:lnSpc>
                <a:spcPct val="90000"/>
              </a:lnSpc>
            </a:pPr>
            <a:r>
              <a:rPr lang="en-US" sz="2000" b="1" dirty="0" smtClean="0">
                <a:solidFill>
                  <a:srgbClr val="0070C0"/>
                </a:solidFill>
              </a:rPr>
              <a:t>Propagation </a:t>
            </a:r>
            <a:r>
              <a:rPr lang="en-US" sz="2000" b="1" dirty="0">
                <a:solidFill>
                  <a:srgbClr val="0070C0"/>
                </a:solidFill>
              </a:rPr>
              <a:t>Time </a:t>
            </a:r>
            <a:endParaRPr lang="en-US" sz="2000" b="1" dirty="0" smtClean="0">
              <a:solidFill>
                <a:srgbClr val="0070C0"/>
              </a:solidFill>
            </a:endParaRPr>
          </a:p>
          <a:p>
            <a:pPr eaLnBrk="1" hangingPunct="1">
              <a:lnSpc>
                <a:spcPct val="90000"/>
              </a:lnSpc>
            </a:pPr>
            <a:r>
              <a:rPr lang="en-US" sz="2000" dirty="0" smtClean="0"/>
              <a:t>Propagation </a:t>
            </a:r>
            <a:r>
              <a:rPr lang="en-US" sz="2000" dirty="0"/>
              <a:t>time measures the time required for a bit to travel from the source to the destination. The propagation time is calculated by dividing the distance by the </a:t>
            </a:r>
            <a:r>
              <a:rPr lang="en-US" sz="2000" dirty="0" smtClean="0"/>
              <a:t>propagation </a:t>
            </a:r>
            <a:r>
              <a:rPr lang="en-US" sz="2000" dirty="0"/>
              <a:t>speed</a:t>
            </a:r>
            <a:r>
              <a:rPr lang="en-US" sz="2000" dirty="0" smtClean="0"/>
              <a:t>.</a:t>
            </a:r>
          </a:p>
          <a:p>
            <a:pPr eaLnBrk="1" hangingPunct="1">
              <a:lnSpc>
                <a:spcPct val="90000"/>
              </a:lnSpc>
            </a:pPr>
            <a:endParaRPr lang="en-US" sz="2000" dirty="0"/>
          </a:p>
          <a:p>
            <a:pPr eaLnBrk="1" hangingPunct="1">
              <a:lnSpc>
                <a:spcPct val="90000"/>
              </a:lnSpc>
            </a:pPr>
            <a:endParaRPr lang="en-US" sz="2000" dirty="0" smtClean="0"/>
          </a:p>
          <a:p>
            <a:pPr eaLnBrk="1" hangingPunct="1">
              <a:lnSpc>
                <a:spcPct val="90000"/>
              </a:lnSpc>
            </a:pPr>
            <a:r>
              <a:rPr lang="en-US" sz="2000" dirty="0"/>
              <a:t>The propagation speed of electromagnetic signals depends on the medium and on the frequency of the signal.</a:t>
            </a:r>
            <a:endParaRPr lang="en-US" sz="2000" dirty="0" smtClean="0"/>
          </a:p>
        </p:txBody>
      </p:sp>
      <p:pic>
        <p:nvPicPr>
          <p:cNvPr id="3" name="Picture 2"/>
          <p:cNvPicPr>
            <a:picLocks noChangeAspect="1"/>
          </p:cNvPicPr>
          <p:nvPr/>
        </p:nvPicPr>
        <p:blipFill>
          <a:blip r:embed="rId3"/>
          <a:stretch>
            <a:fillRect/>
          </a:stretch>
        </p:blipFill>
        <p:spPr>
          <a:xfrm>
            <a:off x="401649" y="2515966"/>
            <a:ext cx="8229600" cy="329184"/>
          </a:xfrm>
          <a:prstGeom prst="rect">
            <a:avLst/>
          </a:prstGeom>
        </p:spPr>
      </p:pic>
      <p:pic>
        <p:nvPicPr>
          <p:cNvPr id="4" name="Picture 3"/>
          <p:cNvPicPr>
            <a:picLocks noChangeAspect="1"/>
          </p:cNvPicPr>
          <p:nvPr/>
        </p:nvPicPr>
        <p:blipFill>
          <a:blip r:embed="rId4"/>
          <a:stretch>
            <a:fillRect/>
          </a:stretch>
        </p:blipFill>
        <p:spPr>
          <a:xfrm>
            <a:off x="1317216" y="4341860"/>
            <a:ext cx="5029200" cy="289560"/>
          </a:xfrm>
          <a:prstGeom prst="rect">
            <a:avLst/>
          </a:prstGeom>
        </p:spPr>
      </p:pic>
    </p:spTree>
    <p:extLst>
      <p:ext uri="{BB962C8B-B14F-4D97-AF65-F5344CB8AC3E}">
        <p14:creationId xmlns:p14="http://schemas.microsoft.com/office/powerpoint/2010/main" val="29491250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96</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424440" y="1261216"/>
            <a:ext cx="6788209" cy="461624"/>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2400" b="1" dirty="0">
                <a:solidFill>
                  <a:schemeClr val="folHlink"/>
                </a:solidFill>
                <a:latin typeface="Times New Roman"/>
                <a:ea typeface="Times New Roman"/>
                <a:cs typeface="Times New Roman"/>
                <a:sym typeface="Times New Roman"/>
              </a:rPr>
              <a:t>Transmission Time</a:t>
            </a:r>
            <a:endParaRPr sz="2400" b="0" u="none" strike="noStrike" cap="none" dirty="0">
              <a:solidFill>
                <a:srgbClr val="000000"/>
              </a:solidFil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415951" y="1891081"/>
            <a:ext cx="8302028" cy="1477328"/>
          </a:xfrm>
          <a:prstGeom prst="rect">
            <a:avLst/>
          </a:prstGeom>
        </p:spPr>
        <p:txBody>
          <a:bodyPr wrap="square">
            <a:spAutoFit/>
          </a:bodyPr>
          <a:lstStyle/>
          <a:p>
            <a:pPr eaLnBrk="1" hangingPunct="1">
              <a:lnSpc>
                <a:spcPct val="90000"/>
              </a:lnSpc>
            </a:pPr>
            <a:r>
              <a:rPr lang="en-US" sz="2000" dirty="0" smtClean="0"/>
              <a:t>There </a:t>
            </a:r>
            <a:r>
              <a:rPr lang="en-US" sz="2000" dirty="0"/>
              <a:t>is a time between the first bit leaving the sender and the last bit arriving at the receiver. The first bit leaves earlier and arrives </a:t>
            </a:r>
            <a:r>
              <a:rPr lang="en-US" sz="2000" dirty="0" err="1"/>
              <a:t>earlier</a:t>
            </a:r>
            <a:r>
              <a:rPr lang="en-US" sz="2000" dirty="0"/>
              <a:t>; the last bit leaves later and arrives later. The transmission time of a message depends on the size of the message and the bandwidth of the channel.</a:t>
            </a:r>
            <a:endParaRPr lang="en-US" sz="2000" dirty="0" smtClean="0"/>
          </a:p>
        </p:txBody>
      </p:sp>
      <p:pic>
        <p:nvPicPr>
          <p:cNvPr id="5" name="Picture 4"/>
          <p:cNvPicPr>
            <a:picLocks noChangeAspect="1"/>
          </p:cNvPicPr>
          <p:nvPr/>
        </p:nvPicPr>
        <p:blipFill>
          <a:blip r:embed="rId3"/>
          <a:stretch>
            <a:fillRect/>
          </a:stretch>
        </p:blipFill>
        <p:spPr>
          <a:xfrm>
            <a:off x="1587596" y="3512919"/>
            <a:ext cx="5849166" cy="362001"/>
          </a:xfrm>
          <a:prstGeom prst="rect">
            <a:avLst/>
          </a:prstGeom>
        </p:spPr>
      </p:pic>
      <p:sp>
        <p:nvSpPr>
          <p:cNvPr id="11" name="Google Shape;668;p44"/>
          <p:cNvSpPr txBox="1"/>
          <p:nvPr/>
        </p:nvSpPr>
        <p:spPr>
          <a:xfrm>
            <a:off x="304799" y="381000"/>
            <a:ext cx="6788209"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solidFill>
                  <a:schemeClr val="tx2"/>
                </a:solidFill>
                <a:latin typeface="Times New Roman"/>
                <a:ea typeface="Times New Roman"/>
                <a:cs typeface="Times New Roman"/>
                <a:sym typeface="Times New Roman"/>
              </a:rPr>
              <a:t>Latency (Delay)</a:t>
            </a:r>
            <a:endParaRPr sz="3200" b="0" u="none" strike="noStrike" cap="none" dirty="0">
              <a:solidFill>
                <a:schemeClr val="tx2"/>
              </a:solidFill>
              <a:sym typeface="Arial"/>
            </a:endParaRPr>
          </a:p>
        </p:txBody>
      </p:sp>
    </p:spTree>
    <p:extLst>
      <p:ext uri="{BB962C8B-B14F-4D97-AF65-F5344CB8AC3E}">
        <p14:creationId xmlns:p14="http://schemas.microsoft.com/office/powerpoint/2010/main" val="37480279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6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97</a:t>
            </a:fld>
            <a:endParaRPr sz="1400" b="0" i="0" u="none" strike="noStrike" cap="none">
              <a:solidFill>
                <a:srgbClr val="000000"/>
              </a:solidFill>
              <a:latin typeface="Arial"/>
              <a:ea typeface="Arial"/>
              <a:cs typeface="Arial"/>
              <a:sym typeface="Arial"/>
            </a:endParaRPr>
          </a:p>
        </p:txBody>
      </p:sp>
      <p:sp>
        <p:nvSpPr>
          <p:cNvPr id="989" name="Google Shape;989;p6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0" name="Google Shape;990;p6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991" name="Google Shape;991;p64"/>
          <p:cNvGrpSpPr/>
          <p:nvPr/>
        </p:nvGrpSpPr>
        <p:grpSpPr>
          <a:xfrm>
            <a:off x="490537" y="773112"/>
            <a:ext cx="738187" cy="474662"/>
            <a:chOff x="309" y="487"/>
            <a:chExt cx="465" cy="299"/>
          </a:xfrm>
        </p:grpSpPr>
        <p:sp>
          <p:nvSpPr>
            <p:cNvPr id="992" name="Google Shape;992;p6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3" name="Google Shape;993;p6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994" name="Google Shape;994;p6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5" name="Google Shape;995;p6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6" name="Google Shape;996;p6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7" name="Google Shape;997;p6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8" name="Google Shape;998;p64"/>
          <p:cNvSpPr txBox="1"/>
          <p:nvPr/>
        </p:nvSpPr>
        <p:spPr>
          <a:xfrm>
            <a:off x="228600" y="1295400"/>
            <a:ext cx="8534400" cy="39354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dirty="0">
                <a:solidFill>
                  <a:schemeClr val="dk1"/>
                </a:solidFill>
                <a:latin typeface="Times New Roman"/>
                <a:ea typeface="Times New Roman"/>
                <a:cs typeface="Times New Roman"/>
                <a:sym typeface="Times New Roman"/>
              </a:rPr>
              <a:t>What are the propagation time and the transmission time for a 2.5-kbyte message (an e-mail) if the bandwidth of the network is 1 </a:t>
            </a:r>
            <a:r>
              <a:rPr lang="en-US" sz="2800" b="1" i="1" u="none" strike="noStrike" cap="none" dirty="0" err="1">
                <a:solidFill>
                  <a:schemeClr val="dk1"/>
                </a:solidFill>
                <a:latin typeface="Times New Roman"/>
                <a:ea typeface="Times New Roman"/>
                <a:cs typeface="Times New Roman"/>
                <a:sym typeface="Times New Roman"/>
              </a:rPr>
              <a:t>Gbps</a:t>
            </a:r>
            <a:r>
              <a:rPr lang="en-US" sz="2800" b="1" i="1" u="none" strike="noStrike" cap="none" dirty="0">
                <a:solidFill>
                  <a:schemeClr val="dk1"/>
                </a:solidFill>
                <a:latin typeface="Times New Roman"/>
                <a:ea typeface="Times New Roman"/>
                <a:cs typeface="Times New Roman"/>
                <a:sym typeface="Times New Roman"/>
              </a:rPr>
              <a:t>? Assume that the distance between the sender and the receiver is 12,000 km and that light travels at 2.4 × 108 m/s.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dirty="0">
                <a:solidFill>
                  <a:schemeClr val="hlink"/>
                </a:solidFill>
                <a:latin typeface="Times New Roman"/>
                <a:ea typeface="Times New Roman"/>
                <a:cs typeface="Times New Roman"/>
                <a:sym typeface="Times New Roman"/>
              </a:rPr>
              <a:t>Solution</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dirty="0">
                <a:solidFill>
                  <a:schemeClr val="dk1"/>
                </a:solidFill>
                <a:latin typeface="Times New Roman"/>
                <a:ea typeface="Times New Roman"/>
                <a:cs typeface="Times New Roman"/>
                <a:sym typeface="Times New Roman"/>
              </a:rPr>
              <a:t>We can calculate the propagation and transmission time as shown on the next slide:</a:t>
            </a:r>
            <a:endParaRPr sz="1400" b="0" i="0" u="none" strike="noStrike" cap="none" dirty="0">
              <a:solidFill>
                <a:srgbClr val="000000"/>
              </a:solidFill>
              <a:latin typeface="Arial"/>
              <a:ea typeface="Arial"/>
              <a:cs typeface="Arial"/>
              <a:sym typeface="Arial"/>
            </a:endParaRPr>
          </a:p>
        </p:txBody>
      </p:sp>
      <p:sp>
        <p:nvSpPr>
          <p:cNvPr id="999" name="Google Shape;999;p64"/>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6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98</a:t>
            </a:fld>
            <a:endParaRPr sz="1400" b="0" i="0" u="none" strike="noStrike" cap="none">
              <a:solidFill>
                <a:srgbClr val="000000"/>
              </a:solidFill>
              <a:latin typeface="Arial"/>
              <a:ea typeface="Arial"/>
              <a:cs typeface="Arial"/>
              <a:sym typeface="Arial"/>
            </a:endParaRPr>
          </a:p>
        </p:txBody>
      </p:sp>
      <p:sp>
        <p:nvSpPr>
          <p:cNvPr id="1005" name="Google Shape;1005;p65"/>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06" name="Google Shape;1006;p6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1007" name="Google Shape;1007;p65"/>
          <p:cNvGrpSpPr/>
          <p:nvPr/>
        </p:nvGrpSpPr>
        <p:grpSpPr>
          <a:xfrm>
            <a:off x="490537" y="773112"/>
            <a:ext cx="738187" cy="474662"/>
            <a:chOff x="309" y="487"/>
            <a:chExt cx="465" cy="299"/>
          </a:xfrm>
        </p:grpSpPr>
        <p:sp>
          <p:nvSpPr>
            <p:cNvPr id="1008" name="Google Shape;1008;p65"/>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09" name="Google Shape;1009;p6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1010" name="Google Shape;1010;p6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1" name="Google Shape;1011;p65"/>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2" name="Google Shape;1012;p6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3" name="Google Shape;1013;p65"/>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4" name="Google Shape;1014;p65"/>
          <p:cNvSpPr txBox="1"/>
          <p:nvPr/>
        </p:nvSpPr>
        <p:spPr>
          <a:xfrm>
            <a:off x="228600" y="3838575"/>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Note that in this case, because the message is short and the bandwidth is high, the dominant factor is the propagation time, not the transmission time. The transmission time can be ignored.</a:t>
            </a:r>
            <a:endParaRPr sz="1400" b="0" i="0" u="none" strike="noStrike" cap="none">
              <a:solidFill>
                <a:srgbClr val="000000"/>
              </a:solidFill>
              <a:latin typeface="Arial"/>
              <a:ea typeface="Arial"/>
              <a:cs typeface="Arial"/>
              <a:sym typeface="Arial"/>
            </a:endParaRPr>
          </a:p>
        </p:txBody>
      </p:sp>
      <p:sp>
        <p:nvSpPr>
          <p:cNvPr id="1015" name="Google Shape;1015;p65"/>
          <p:cNvSpPr txBox="1"/>
          <p:nvPr/>
        </p:nvSpPr>
        <p:spPr>
          <a:xfrm>
            <a:off x="1143000" y="182562"/>
            <a:ext cx="45291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3.46 (continued)</a:t>
            </a:r>
            <a:endParaRPr sz="1400" b="0" i="0" u="none" strike="noStrike" cap="none">
              <a:solidFill>
                <a:srgbClr val="000000"/>
              </a:solidFill>
              <a:latin typeface="Arial"/>
              <a:ea typeface="Arial"/>
              <a:cs typeface="Arial"/>
              <a:sym typeface="Arial"/>
            </a:endParaRPr>
          </a:p>
        </p:txBody>
      </p:sp>
      <p:pic>
        <p:nvPicPr>
          <p:cNvPr id="1016" name="Google Shape;1016;p65"/>
          <p:cNvPicPr preferRelativeResize="0"/>
          <p:nvPr/>
        </p:nvPicPr>
        <p:blipFill rotWithShape="1">
          <a:blip r:embed="rId3">
            <a:alphaModFix/>
          </a:blip>
          <a:srcRect/>
          <a:stretch/>
        </p:blipFill>
        <p:spPr>
          <a:xfrm>
            <a:off x="1839912" y="1249362"/>
            <a:ext cx="5462587" cy="1646237"/>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99</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415895" y="1483406"/>
            <a:ext cx="6788209" cy="461624"/>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2400" b="1" dirty="0">
                <a:solidFill>
                  <a:schemeClr val="folHlink"/>
                </a:solidFill>
                <a:latin typeface="Times New Roman"/>
                <a:ea typeface="Times New Roman"/>
                <a:cs typeface="Times New Roman"/>
                <a:sym typeface="Times New Roman"/>
              </a:rPr>
              <a:t>Queuing Time</a:t>
            </a: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sp>
        <p:nvSpPr>
          <p:cNvPr id="2" name="Rectangle 1"/>
          <p:cNvSpPr/>
          <p:nvPr/>
        </p:nvSpPr>
        <p:spPr>
          <a:xfrm>
            <a:off x="262127" y="2096180"/>
            <a:ext cx="8302028" cy="1200329"/>
          </a:xfrm>
          <a:prstGeom prst="rect">
            <a:avLst/>
          </a:prstGeom>
        </p:spPr>
        <p:txBody>
          <a:bodyPr wrap="square">
            <a:spAutoFit/>
          </a:bodyPr>
          <a:lstStyle/>
          <a:p>
            <a:pPr eaLnBrk="1" hangingPunct="1">
              <a:lnSpc>
                <a:spcPct val="90000"/>
              </a:lnSpc>
            </a:pPr>
            <a:r>
              <a:rPr lang="en-US" sz="2000" dirty="0"/>
              <a:t>The third component in latency is the queuing time, the time needed for each </a:t>
            </a:r>
            <a:r>
              <a:rPr lang="en-US" sz="2000" dirty="0" smtClean="0"/>
              <a:t>intermediate </a:t>
            </a:r>
            <a:r>
              <a:rPr lang="en-US" sz="2000" dirty="0"/>
              <a:t>or end device to hold the message before it can be processed. The queuing time is not a fixed factor; it changes with the load imposed on the network.</a:t>
            </a:r>
            <a:endParaRPr lang="en-US" sz="2000" dirty="0" smtClean="0"/>
          </a:p>
        </p:txBody>
      </p:sp>
      <p:sp>
        <p:nvSpPr>
          <p:cNvPr id="9" name="Google Shape;668;p44"/>
          <p:cNvSpPr txBox="1"/>
          <p:nvPr/>
        </p:nvSpPr>
        <p:spPr>
          <a:xfrm>
            <a:off x="304799" y="381000"/>
            <a:ext cx="6788209" cy="584735"/>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3200" b="1" dirty="0">
                <a:solidFill>
                  <a:schemeClr val="tx2"/>
                </a:solidFill>
                <a:latin typeface="Times New Roman"/>
                <a:ea typeface="Times New Roman"/>
                <a:cs typeface="Times New Roman"/>
                <a:sym typeface="Times New Roman"/>
              </a:rPr>
              <a:t>Latency (Delay)</a:t>
            </a:r>
            <a:endParaRPr sz="3200" b="0" u="none" strike="noStrike" cap="none" dirty="0">
              <a:solidFill>
                <a:schemeClr val="tx2"/>
              </a:solidFill>
              <a:sym typeface="Arial"/>
            </a:endParaRPr>
          </a:p>
        </p:txBody>
      </p:sp>
      <p:sp>
        <p:nvSpPr>
          <p:cNvPr id="10" name="Google Shape;668;p44"/>
          <p:cNvSpPr txBox="1"/>
          <p:nvPr/>
        </p:nvSpPr>
        <p:spPr>
          <a:xfrm>
            <a:off x="568295" y="3823531"/>
            <a:ext cx="6788209" cy="461624"/>
          </a:xfrm>
          <a:prstGeom prst="rect">
            <a:avLst/>
          </a:prstGeom>
          <a:noFill/>
          <a:ln>
            <a:noFill/>
          </a:ln>
        </p:spPr>
        <p:txBody>
          <a:bodyPr spcFirstLastPara="1" wrap="square" lIns="91425" tIns="45700" rIns="91425" bIns="45700" anchor="t" anchorCtr="0">
            <a:spAutoFit/>
          </a:bodyPr>
          <a:lstStyle/>
          <a:p>
            <a:pPr lvl="0">
              <a:buClr>
                <a:schemeClr val="folHlink"/>
              </a:buClr>
              <a:buSzPts val="2400"/>
            </a:pPr>
            <a:r>
              <a:rPr lang="en-US" sz="2400" b="1" dirty="0" smtClean="0">
                <a:solidFill>
                  <a:schemeClr val="folHlink"/>
                </a:solidFill>
                <a:latin typeface="Times New Roman"/>
                <a:ea typeface="Times New Roman"/>
                <a:cs typeface="Times New Roman"/>
                <a:sym typeface="Times New Roman"/>
              </a:rPr>
              <a:t>Processing Delay</a:t>
            </a:r>
            <a:endParaRPr lang="en-US" sz="2400" b="1" dirty="0">
              <a:solidFill>
                <a:schemeClr val="folHlink"/>
              </a:solidFill>
              <a:latin typeface="Times New Roman"/>
              <a:ea typeface="Times New Roman"/>
              <a:cs typeface="Times New Roman"/>
              <a:sym typeface="Times New Roman"/>
            </a:endParaRPr>
          </a:p>
        </p:txBody>
      </p:sp>
      <p:sp>
        <p:nvSpPr>
          <p:cNvPr id="11" name="Rectangle 10"/>
          <p:cNvSpPr/>
          <p:nvPr/>
        </p:nvSpPr>
        <p:spPr>
          <a:xfrm>
            <a:off x="414527" y="4436305"/>
            <a:ext cx="8302028" cy="369332"/>
          </a:xfrm>
          <a:prstGeom prst="rect">
            <a:avLst/>
          </a:prstGeom>
        </p:spPr>
        <p:txBody>
          <a:bodyPr wrap="square">
            <a:spAutoFit/>
          </a:bodyPr>
          <a:lstStyle/>
          <a:p>
            <a:pPr eaLnBrk="1" hangingPunct="1">
              <a:lnSpc>
                <a:spcPct val="90000"/>
              </a:lnSpc>
            </a:pPr>
            <a:r>
              <a:rPr lang="en-US" sz="2000" dirty="0" smtClean="0"/>
              <a:t>Delay of processing in router or intermediate device</a:t>
            </a:r>
          </a:p>
        </p:txBody>
      </p:sp>
    </p:spTree>
    <p:extLst>
      <p:ext uri="{BB962C8B-B14F-4D97-AF65-F5344CB8AC3E}">
        <p14:creationId xmlns:p14="http://schemas.microsoft.com/office/powerpoint/2010/main" val="1004956607"/>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16072</TotalTime>
  <Words>5082</Words>
  <Application>Microsoft Office PowerPoint</Application>
  <PresentationFormat>On-screen Show (4:3)</PresentationFormat>
  <Paragraphs>491</Paragraphs>
  <Slides>100</Slides>
  <Notes>99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Times New Roman</vt:lpstr>
      <vt:lpstr>Wingdings</vt:lpstr>
      <vt:lpstr>Bahnschrift SemiLight</vt:lpstr>
      <vt:lpstr>Arial</vt:lpstr>
      <vt:lpstr>Cambria Math</vt:lpstr>
      <vt:lpstr>Tahoma</vt:lpstr>
      <vt:lpstr>Century</vt:lpstr>
      <vt:lpstr>urw-din</vt:lpstr>
      <vt:lpstr>Times</vt:lpstr>
      <vt:lpstr>Noto Sans Symbols</vt:lpstr>
      <vt:lpstr>Blends</vt:lpstr>
      <vt:lpstr>Data Communications Chapter 3: Data and Signals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Narzu</cp:lastModifiedBy>
  <cp:revision>77</cp:revision>
  <dcterms:created xsi:type="dcterms:W3CDTF">2000-01-15T04:50:39Z</dcterms:created>
  <dcterms:modified xsi:type="dcterms:W3CDTF">2023-02-28T12:57:08Z</dcterms:modified>
</cp:coreProperties>
</file>