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8" r:id="rId20"/>
    <p:sldId id="306" r:id="rId21"/>
    <p:sldId id="273" r:id="rId22"/>
    <p:sldId id="274" r:id="rId23"/>
    <p:sldId id="275" r:id="rId24"/>
    <p:sldId id="276" r:id="rId25"/>
    <p:sldId id="313" r:id="rId26"/>
    <p:sldId id="314" r:id="rId27"/>
    <p:sldId id="315" r:id="rId28"/>
    <p:sldId id="277" r:id="rId29"/>
    <p:sldId id="278" r:id="rId30"/>
    <p:sldId id="279" r:id="rId31"/>
    <p:sldId id="309" r:id="rId32"/>
    <p:sldId id="280" r:id="rId33"/>
    <p:sldId id="281" r:id="rId34"/>
    <p:sldId id="316" r:id="rId35"/>
    <p:sldId id="282" r:id="rId36"/>
    <p:sldId id="283" r:id="rId37"/>
    <p:sldId id="310" r:id="rId38"/>
    <p:sldId id="284" r:id="rId39"/>
    <p:sldId id="285" r:id="rId40"/>
    <p:sldId id="286" r:id="rId41"/>
    <p:sldId id="307" r:id="rId42"/>
    <p:sldId id="287" r:id="rId43"/>
    <p:sldId id="288" r:id="rId44"/>
    <p:sldId id="289" r:id="rId45"/>
    <p:sldId id="290" r:id="rId46"/>
    <p:sldId id="291" r:id="rId47"/>
    <p:sldId id="292" r:id="rId48"/>
    <p:sldId id="317" r:id="rId49"/>
    <p:sldId id="318" r:id="rId50"/>
    <p:sldId id="293" r:id="rId51"/>
    <p:sldId id="294" r:id="rId52"/>
    <p:sldId id="296" r:id="rId53"/>
    <p:sldId id="319" r:id="rId54"/>
    <p:sldId id="320" r:id="rId55"/>
    <p:sldId id="321" r:id="rId56"/>
    <p:sldId id="298" r:id="rId57"/>
    <p:sldId id="299" r:id="rId58"/>
    <p:sldId id="300" r:id="rId59"/>
    <p:sldId id="311" r:id="rId60"/>
    <p:sldId id="301" r:id="rId61"/>
    <p:sldId id="303" r:id="rId62"/>
    <p:sldId id="312" r:id="rId63"/>
  </p:sldIdLst>
  <p:sldSz cx="9144000" cy="6858000" type="screen4x3"/>
  <p:notesSz cx="7010400" cy="9296400"/>
  <p:embeddedFontLst>
    <p:embeddedFont>
      <p:font typeface="Tahoma" panose="020B0604030504040204" pitchFamily="34" charset="0"/>
      <p:regular r:id="rId65"/>
      <p:bold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5">
          <p15:clr>
            <a:srgbClr val="A4A3A4"/>
          </p15:clr>
        </p15:guide>
        <p15:guide id="2" orient="horz" pos="2209">
          <p15:clr>
            <a:srgbClr val="A4A3A4"/>
          </p15:clr>
        </p15:guide>
        <p15:guide id="3" orient="horz" pos="3288">
          <p15:clr>
            <a:srgbClr val="A4A3A4"/>
          </p15:clr>
        </p15:guide>
        <p15:guide id="4" orient="horz" pos="2746">
          <p15:clr>
            <a:srgbClr val="A4A3A4"/>
          </p15:clr>
        </p15:guide>
        <p15:guide id="5" orient="horz" pos="3823">
          <p15:clr>
            <a:srgbClr val="A4A3A4"/>
          </p15:clr>
        </p15:guide>
        <p15:guide id="6" pos="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htxtpRo2SEIkC/ngwXHu4J59Z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>
        <p:guide orient="horz" pos="1245"/>
        <p:guide orient="horz" pos="2209"/>
        <p:guide orient="horz" pos="3288"/>
        <p:guide orient="horz" pos="2746"/>
        <p:guide orient="horz" pos="3823"/>
        <p:guide pos="7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27284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36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481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750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6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0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490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324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82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516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4911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90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709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659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66" name="Google Shape;2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NRZ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Two different voltages for 0 and 1 bits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Voltage constant during bit interval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(i.e. no return to zero voltage)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Options: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1. Absence of voltage for zero, constant positive voltage for 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2. More often, negative voltage for one value and positive for the other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NRZI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Inverted on ones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Constant voltage pulse for duration of bit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Data encoded as presence or absence of signal transition at beginning of bit time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(low to high or high to low) denotes a binary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denotes binary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An example of differential encoding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40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365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16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560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618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515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18" name="Google Shape;3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69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26" name="Google Shape;3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1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71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3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54" name="Google Shape;3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611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39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70" name="Google Shape;3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2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149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70" name="Google Shape;3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2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079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78" name="Google Shape;3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08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495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86" name="Google Shape;3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722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7746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403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59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50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494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1118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711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9048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463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465" name="Google Shape;4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3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608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65" name="Google Shape;4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3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068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63043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73093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481" name="Google Shape;4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3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3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7740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499" name="Google Shape;4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4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5019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92180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507" name="Google Shape;50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4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5734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80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522" name="Google Shape;52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8289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530" name="Google Shape;53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30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85242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538" name="Google Shape;53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3253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554" name="Google Shape;55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4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2519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lang="en-US" sz="1400" b="1"/>
              <a:t>Differential Manchester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721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09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27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04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7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6" name="Google Shape;26;p7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7" name="Google Shape;27;p7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7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9" name="Google Shape;29;p7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" name="Google Shape;30;p7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7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" name="Google Shape;32;p77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Google Shape;33;p7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Google Shape;34;p77"/>
            <p:cNvSpPr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5" name="Google Shape;35;p77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7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D4D4D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" name="Google Shape;41;p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gradFill>
            <a:gsLst>
              <a:gs pos="0">
                <a:srgbClr val="FFDAD4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1"/>
          <p:cNvSpPr txBox="1">
            <a:spLocks noGrp="1"/>
          </p:cNvSpPr>
          <p:nvPr>
            <p:ph type="body" idx="1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91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1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2"/>
          <p:cNvSpPr txBox="1">
            <a:spLocks noGrp="1"/>
          </p:cNvSpPr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2"/>
          <p:cNvSpPr txBox="1">
            <a:spLocks noGrp="1"/>
          </p:cNvSpPr>
          <p:nvPr>
            <p:ph type="body" idx="1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2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2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8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8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8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8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85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5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6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6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86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86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6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8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8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7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7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8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8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8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2" name="Google Shape;82;p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89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9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9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90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0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7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76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7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7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76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76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76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Google Shape;18;p76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76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76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7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7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gradFill>
            <a:gsLst>
              <a:gs pos="0">
                <a:srgbClr val="FFDAD4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D4D4D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/>
              <a:t>CSE </a:t>
            </a:r>
            <a:r>
              <a:rPr lang="en-US" sz="4000" b="1" dirty="0" smtClean="0"/>
              <a:t>320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Data Communications</a:t>
            </a:r>
            <a:r>
              <a:rPr lang="en-US" sz="4000" b="1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443038" y="4083050"/>
            <a:ext cx="6451584" cy="245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Digital Transmission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Presented by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NTR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Digital </a:t>
            </a:r>
            <a:r>
              <a:rPr lang="en-US" dirty="0" smtClean="0"/>
              <a:t>Data-- </a:t>
            </a:r>
            <a:r>
              <a:rPr lang="en-US" dirty="0"/>
              <a:t>Digital Signal</a:t>
            </a:r>
            <a:endParaRPr dirty="0"/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1150938" y="1690048"/>
            <a:ext cx="7772400" cy="502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Receiver needs to know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Timing of bits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Signal levels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Factors affecting successful interpretation of signals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Baseline Wandering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DC Components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Self-synchronization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Built in Error Detection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Immunity to Noise and Interference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Complexity</a:t>
            </a:r>
            <a:endParaRPr sz="2400"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BaseLine Wandering</a:t>
            </a:r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Receiver calculates the running average of received signal power.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Average = baseline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 log strings of 0’s and 1’s can cause a drift in the baseline making it difficult for the receiver to decode properly.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1350963" y="436729"/>
            <a:ext cx="7793037" cy="98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DC Components</a:t>
            </a: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1"/>
          </p:nvPr>
        </p:nvSpPr>
        <p:spPr>
          <a:xfrm>
            <a:off x="1174750" y="1789113"/>
            <a:ext cx="7772400" cy="468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When the voltage level in a digital signal is constant for a while, the spectrum creates very low frequencies (results of Fourier analysis). </a:t>
            </a:r>
            <a:endParaRPr sz="280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If the signal is to pass through a system (such as a transformer) that does not allow the passage of a dc component, the signal is distorted and may create errors in the output.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This component is extra energy residing on the line and is useless. 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798513" y="946150"/>
            <a:ext cx="4724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Self-Synchronization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948720" y="1789113"/>
            <a:ext cx="7772400" cy="468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receiver’s bit intervals must correspond exactly to the senders bit intervals.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receiver clock is faster or slower, the bit intervals are not matched and the receiver might misinterpret the signals.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1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3"/>
          <p:cNvSpPr txBox="1"/>
          <p:nvPr/>
        </p:nvSpPr>
        <p:spPr>
          <a:xfrm>
            <a:off x="304800" y="762000"/>
            <a:ext cx="50784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4.3  </a:t>
            </a: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lack of synchronization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388" y="1600200"/>
            <a:ext cx="6627812" cy="427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84225" y="630238"/>
            <a:ext cx="42767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Self-Synchronization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696913" y="2011362"/>
            <a:ext cx="7983537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self-synchronizing digital signal includes timing information in the data being transmitted. 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can be achieved if there are transitions in the signal that alert the receiver to the beginning, middle, or end of the pulse. 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receiver’s clock is out of synchronization, these points can reset the clock.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13" y="2244725"/>
            <a:ext cx="7642225" cy="33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/>
              <a:t>Different Line Encoding Schemes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sldNum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1038131" y="1021532"/>
            <a:ext cx="53898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4.1  </a:t>
            </a: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line coding schemes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6"/>
          <p:cNvGrpSpPr/>
          <p:nvPr/>
        </p:nvGrpSpPr>
        <p:grpSpPr>
          <a:xfrm>
            <a:off x="142875" y="1539875"/>
            <a:ext cx="8848725" cy="4175125"/>
            <a:chOff x="90" y="538"/>
            <a:chExt cx="5574" cy="2630"/>
          </a:xfrm>
        </p:grpSpPr>
        <p:pic>
          <p:nvPicPr>
            <p:cNvPr id="246" name="Google Shape;24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Unipolar</a:t>
            </a:r>
            <a:endParaRPr dirty="0"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743" y="3171410"/>
            <a:ext cx="6973888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59667" y="1964199"/>
            <a:ext cx="7668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positive voltage defines bit 1 and the zero voltage defines bit 0.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It </a:t>
            </a:r>
            <a:r>
              <a:rPr lang="en-US" sz="1800" dirty="0"/>
              <a:t>is called NRZ because the signal does not return to zero at the middle of the bit.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037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Recap Previous Lecture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898620" y="212883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342900" lvl="0" indent="-342900" algn="l" rtl="0">
              <a:lnSpc>
                <a:spcPct val="1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Digital data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342900" lvl="0" indent="-342900" algn="l" rtl="0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Analog data</a:t>
            </a:r>
            <a:endParaRPr/>
          </a:p>
          <a:p>
            <a:pPr marL="342900" lvl="0" indent="-220980" algn="l" rtl="0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342900" lvl="0" indent="-220980" algn="l" rtl="0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342900" lvl="0" indent="-220980" algn="l" rtl="0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342900" lvl="0" indent="-220980" algn="l" rtl="0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3873500" y="2045494"/>
            <a:ext cx="3057525" cy="1238250"/>
            <a:chOff x="2554" y="1206"/>
            <a:chExt cx="1926" cy="780"/>
          </a:xfrm>
        </p:grpSpPr>
        <p:sp>
          <p:nvSpPr>
            <p:cNvPr id="121" name="Google Shape;121;p2"/>
            <p:cNvSpPr/>
            <p:nvPr/>
          </p:nvSpPr>
          <p:spPr>
            <a:xfrm>
              <a:off x="2554" y="1206"/>
              <a:ext cx="159" cy="780"/>
            </a:xfrm>
            <a:prstGeom prst="leftBrace">
              <a:avLst>
                <a:gd name="adj1" fmla="val 40881"/>
                <a:gd name="adj2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2637" y="1270"/>
              <a:ext cx="1843" cy="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Digital Signal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Analog Signal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3873500" y="3652838"/>
            <a:ext cx="3057525" cy="1238250"/>
            <a:chOff x="2557" y="2147"/>
            <a:chExt cx="1926" cy="780"/>
          </a:xfrm>
        </p:grpSpPr>
        <p:sp>
          <p:nvSpPr>
            <p:cNvPr id="124" name="Google Shape;124;p2"/>
            <p:cNvSpPr/>
            <p:nvPr/>
          </p:nvSpPr>
          <p:spPr>
            <a:xfrm>
              <a:off x="2557" y="2147"/>
              <a:ext cx="159" cy="780"/>
            </a:xfrm>
            <a:prstGeom prst="leftBrace">
              <a:avLst>
                <a:gd name="adj1" fmla="val 40881"/>
                <a:gd name="adj2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640" y="2211"/>
              <a:ext cx="1843" cy="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Digital Signal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Analog Signal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/>
          </p:nvPr>
        </p:nvSpPr>
        <p:spPr>
          <a:xfrm>
            <a:off x="896294" y="651850"/>
            <a:ext cx="7585955" cy="78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000" dirty="0"/>
              <a:t>Polar </a:t>
            </a:r>
            <a:r>
              <a:rPr lang="en-US" sz="4000" dirty="0" smtClean="0"/>
              <a:t>Schemes </a:t>
            </a:r>
            <a:r>
              <a:rPr lang="en-US" sz="4000" dirty="0" smtClean="0">
                <a:sym typeface="Wingdings" panose="05000000000000000000" pitchFamily="2" charset="2"/>
              </a:rPr>
              <a:t></a:t>
            </a:r>
            <a:r>
              <a:rPr lang="en-US" sz="4000" dirty="0" smtClean="0"/>
              <a:t>NRZ-L </a:t>
            </a:r>
            <a:r>
              <a:rPr lang="en-US" sz="4000" dirty="0"/>
              <a:t>&amp; NRZ-I </a:t>
            </a:r>
            <a:endParaRPr sz="4000" dirty="0"/>
          </a:p>
        </p:txBody>
      </p:sp>
      <p:sp>
        <p:nvSpPr>
          <p:cNvPr id="2" name="Rectangle 1"/>
          <p:cNvSpPr/>
          <p:nvPr/>
        </p:nvSpPr>
        <p:spPr>
          <a:xfrm>
            <a:off x="384771" y="2407817"/>
            <a:ext cx="82884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Non-Return-to-Zero (NRZ) In polar NRZ encoding, we use two levels of voltage amplitude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have two </a:t>
            </a:r>
            <a:r>
              <a:rPr lang="en-US" sz="2400" dirty="0" smtClean="0"/>
              <a:t>versions </a:t>
            </a:r>
            <a:r>
              <a:rPr lang="en-US" sz="2400" dirty="0"/>
              <a:t>of polar NRZ: NRZ-L and </a:t>
            </a:r>
            <a:r>
              <a:rPr lang="en-US" sz="2400" dirty="0" smtClean="0"/>
              <a:t>NRZ-I.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12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/>
          </p:nvPr>
        </p:nvSpPr>
        <p:spPr>
          <a:xfrm>
            <a:off x="896294" y="651850"/>
            <a:ext cx="7585955" cy="78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000" dirty="0"/>
              <a:t>Polar </a:t>
            </a:r>
            <a:r>
              <a:rPr lang="en-US" sz="4000" dirty="0" smtClean="0"/>
              <a:t>Schemes </a:t>
            </a:r>
            <a:r>
              <a:rPr lang="en-US" sz="4000" dirty="0" smtClean="0">
                <a:sym typeface="Wingdings" panose="05000000000000000000" pitchFamily="2" charset="2"/>
              </a:rPr>
              <a:t></a:t>
            </a:r>
            <a:r>
              <a:rPr lang="en-US" sz="4000" dirty="0" smtClean="0"/>
              <a:t>NRZ-L </a:t>
            </a:r>
            <a:r>
              <a:rPr lang="en-US" sz="4000" dirty="0"/>
              <a:t>&amp; NRZ-I </a:t>
            </a:r>
            <a:endParaRPr sz="4000" dirty="0"/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827" y="2344847"/>
            <a:ext cx="6846134" cy="367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Non return </a:t>
            </a:r>
            <a:r>
              <a:rPr lang="en-US" dirty="0"/>
              <a:t>to Zero (NRZ)</a:t>
            </a:r>
            <a:endParaRPr dirty="0"/>
          </a:p>
        </p:txBody>
      </p:sp>
      <p:cxnSp>
        <p:nvCxnSpPr>
          <p:cNvPr id="271" name="Google Shape;271;p19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2" name="Google Shape;272;p19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6" name="Google Shape;276;p19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7" name="Google Shape;277;p19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0" name="Google Shape;280;p19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2" name="Google Shape;282;p19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5" name="Google Shape;285;p19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7" name="Google Shape;287;p19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8" name="Google Shape;288;p19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9" name="Google Shape;289;p19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0     1     0    0    1     1     0    0    0     1    1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73025" y="3149600"/>
            <a:ext cx="1146175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NRZ-L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73025" y="4906963"/>
            <a:ext cx="9747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NRZI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95458" y="209668"/>
            <a:ext cx="4522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NRZ-L 			</a:t>
            </a:r>
            <a:r>
              <a:rPr lang="en-US" dirty="0" smtClean="0"/>
              <a:t>NRZ-I</a:t>
            </a:r>
            <a:endParaRPr lang="en-US" dirty="0"/>
          </a:p>
          <a:p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 negative voltage 		</a:t>
            </a:r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transition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0 positive </a:t>
            </a:r>
            <a:r>
              <a:rPr lang="en-US" dirty="0" smtClean="0">
                <a:sym typeface="Wingdings" panose="05000000000000000000" pitchFamily="2" charset="2"/>
              </a:rPr>
              <a:t>voltage   		 0</a:t>
            </a:r>
            <a:r>
              <a:rPr lang="en-US" dirty="0">
                <a:sym typeface="Wingdings" panose="05000000000000000000" pitchFamily="2" charset="2"/>
              </a:rPr>
              <a:t>notransition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NRZ</a:t>
            </a:r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l="3047" b="69867"/>
          <a:stretch/>
        </p:blipFill>
        <p:spPr>
          <a:xfrm>
            <a:off x="685800" y="1752600"/>
            <a:ext cx="7772400" cy="277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NRZ – Pros and Cons</a:t>
            </a:r>
            <a:endParaRPr dirty="0"/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1"/>
          </p:nvPr>
        </p:nvSpPr>
        <p:spPr>
          <a:xfrm>
            <a:off x="829602" y="1836644"/>
            <a:ext cx="7906991" cy="473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dirty="0"/>
              <a:t>Pros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dirty="0"/>
              <a:t>Easy to engineer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dirty="0"/>
              <a:t>Make good use of bandwidth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dirty="0"/>
              <a:t>Cons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dirty="0"/>
              <a:t>DC component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dirty="0"/>
              <a:t>Lack of synchronization capability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sz="2800" dirty="0"/>
              <a:t>Used for magnetic recording</a:t>
            </a:r>
            <a:endParaRPr sz="2800"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sz="2800" dirty="0"/>
              <a:t>Not often used for signal </a:t>
            </a:r>
            <a:r>
              <a:rPr lang="en-US" sz="2800" dirty="0" smtClean="0"/>
              <a:t>transmission</a:t>
            </a:r>
          </a:p>
          <a:p>
            <a:pPr marL="342900" lvl="0" indent="-342900">
              <a:lnSpc>
                <a:spcPct val="90000"/>
              </a:lnSpc>
              <a:spcBef>
                <a:spcPts val="640"/>
              </a:spcBef>
              <a:buSzPts val="1920"/>
            </a:pPr>
            <a:r>
              <a:rPr lang="en-US" sz="2800" dirty="0"/>
              <a:t>NRZ-L and NRZ-I both have an average signal rate of N/2 Bd.</a:t>
            </a:r>
            <a:endParaRPr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Return-to-Zero (RZ)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In RZ, the signal changes not between bits but during the bit.</a:t>
            </a:r>
          </a:p>
          <a:p>
            <a:r>
              <a:rPr lang="en-US" sz="1800" dirty="0" smtClean="0"/>
              <a:t>The main disadvantage of RZ encoding is that it requires two signal changes to encode a bit and therefore occupies greater bandwidth.</a:t>
            </a:r>
          </a:p>
          <a:p>
            <a:r>
              <a:rPr lang="en-US" sz="1800" dirty="0" smtClean="0"/>
              <a:t>1</a:t>
            </a:r>
            <a:r>
              <a:rPr lang="en-US" sz="1800" dirty="0" smtClean="0">
                <a:sym typeface="Wingdings" panose="05000000000000000000" pitchFamily="2" charset="2"/>
              </a:rPr>
              <a:t> positive to zero 			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0 negative to zero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54" y="3413157"/>
            <a:ext cx="304878" cy="410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785" t="1" b="13097"/>
          <a:stretch/>
        </p:blipFill>
        <p:spPr>
          <a:xfrm>
            <a:off x="3965418" y="3033115"/>
            <a:ext cx="462095" cy="389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81" y="3915937"/>
            <a:ext cx="5188191" cy="22672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32375" y="5909671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Polar </a:t>
            </a:r>
            <a:r>
              <a:rPr lang="en-US" dirty="0"/>
              <a:t>RZ scheme</a:t>
            </a:r>
          </a:p>
        </p:txBody>
      </p:sp>
    </p:spTree>
    <p:extLst>
      <p:ext uri="{BB962C8B-B14F-4D97-AF65-F5344CB8AC3E}">
        <p14:creationId xmlns:p14="http://schemas.microsoft.com/office/powerpoint/2010/main" val="3342749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69569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title"/>
          </p:nvPr>
        </p:nvSpPr>
        <p:spPr>
          <a:xfrm>
            <a:off x="896294" y="214313"/>
            <a:ext cx="8047682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3200" dirty="0" err="1"/>
              <a:t>Biphase</a:t>
            </a:r>
            <a:r>
              <a:rPr lang="en-US" sz="3200" dirty="0"/>
              <a:t>: Manchester and Differential Manchester</a:t>
            </a:r>
            <a:endParaRPr sz="3200" dirty="0"/>
          </a:p>
        </p:txBody>
      </p:sp>
      <p:sp>
        <p:nvSpPr>
          <p:cNvPr id="315" name="Google Shape;315;p2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>
              <a:spcBef>
                <a:spcPts val="640"/>
              </a:spcBef>
              <a:buSzPts val="1920"/>
              <a:buNone/>
            </a:pPr>
            <a:r>
              <a:rPr lang="en-US" sz="2000" dirty="0"/>
              <a:t>The idea of RZ (transition at the middle of the bit) and the idea of NRZ-L are combined into the </a:t>
            </a:r>
            <a:r>
              <a:rPr lang="en-US" sz="2000" dirty="0">
                <a:solidFill>
                  <a:srgbClr val="C00000"/>
                </a:solidFill>
              </a:rPr>
              <a:t>Manchester </a:t>
            </a:r>
            <a:r>
              <a:rPr lang="en-US" sz="2000" dirty="0"/>
              <a:t>scheme. </a:t>
            </a:r>
            <a:endParaRPr lang="en-US" sz="2000" dirty="0" smtClean="0"/>
          </a:p>
          <a:p>
            <a:pPr marL="342900" lvl="0" indent="-220980">
              <a:spcBef>
                <a:spcPts val="640"/>
              </a:spcBef>
              <a:buSzPts val="1920"/>
              <a:buNone/>
            </a:pPr>
            <a:r>
              <a:rPr lang="en-US" sz="2000" dirty="0" smtClean="0"/>
              <a:t>In </a:t>
            </a:r>
            <a:r>
              <a:rPr lang="en-US" sz="2000" dirty="0">
                <a:solidFill>
                  <a:srgbClr val="C00000"/>
                </a:solidFill>
              </a:rPr>
              <a:t>Manchester encoding</a:t>
            </a:r>
            <a:r>
              <a:rPr lang="en-US" sz="2000" dirty="0"/>
              <a:t>, the duration of the bit is divided into two halves. The voltage remains at one level during the first half and moves to the other level in the second half. </a:t>
            </a:r>
            <a:endParaRPr lang="en-US" sz="2000" dirty="0" smtClean="0"/>
          </a:p>
          <a:p>
            <a:pPr marL="342900" lvl="0" indent="-220980">
              <a:spcBef>
                <a:spcPts val="640"/>
              </a:spcBef>
              <a:buSzPts val="1920"/>
              <a:buNone/>
            </a:pPr>
            <a:r>
              <a:rPr lang="en-US" sz="2000" dirty="0" smtClean="0"/>
              <a:t>The </a:t>
            </a:r>
            <a:r>
              <a:rPr lang="en-US" sz="2000" dirty="0"/>
              <a:t>transition at the middle of the bit provides </a:t>
            </a:r>
            <a:r>
              <a:rPr lang="en-US" sz="2000" dirty="0" smtClean="0"/>
              <a:t>synchronization.</a:t>
            </a:r>
          </a:p>
          <a:p>
            <a:pPr marL="342900" lvl="0" indent="-220980">
              <a:spcBef>
                <a:spcPts val="640"/>
              </a:spcBef>
              <a:buSzPts val="1920"/>
              <a:buNone/>
            </a:pPr>
            <a:endParaRPr lang="en-US" sz="2000" dirty="0"/>
          </a:p>
          <a:p>
            <a:pPr marL="342900" lvl="0" indent="-220980">
              <a:spcBef>
                <a:spcPts val="640"/>
              </a:spcBef>
              <a:buSzPts val="1920"/>
              <a:buNone/>
            </a:pPr>
            <a:r>
              <a:rPr lang="en-US" sz="2000" dirty="0">
                <a:solidFill>
                  <a:srgbClr val="C00000"/>
                </a:solidFill>
              </a:rPr>
              <a:t>Differential Manchester</a:t>
            </a:r>
            <a:r>
              <a:rPr lang="en-US" sz="2000" dirty="0"/>
              <a:t>, </a:t>
            </a:r>
            <a:r>
              <a:rPr lang="en-US" sz="2000" dirty="0" smtClean="0"/>
              <a:t>combines </a:t>
            </a:r>
            <a:r>
              <a:rPr lang="en-US" sz="2000" dirty="0"/>
              <a:t>the ideas of RZ and NRZ-I. There is always a transition at the middle of the bit, but the bit values are </a:t>
            </a:r>
            <a:r>
              <a:rPr lang="en-US" sz="2000" dirty="0" smtClean="0"/>
              <a:t>determined </a:t>
            </a:r>
            <a:r>
              <a:rPr lang="en-US" sz="2000" dirty="0"/>
              <a:t>at the beginning of the bit. If the next bit is 0, there is a transition; if the next bit is 1, there is none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1171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3600" dirty="0"/>
              <a:t>Differential </a:t>
            </a:r>
            <a:r>
              <a:rPr lang="en-US" sz="3600" dirty="0"/>
              <a:t>Manchester Encoding</a:t>
            </a:r>
            <a:endParaRPr sz="3600" dirty="0"/>
          </a:p>
        </p:txBody>
      </p:sp>
      <p:sp>
        <p:nvSpPr>
          <p:cNvPr id="315" name="Google Shape;315;p2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In complex transmission layouts, it is easy to lose sense of polarity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Therefore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Data represented by changes (i.e., transitions) rather than levels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More reliable detection of transition rather than level</a:t>
            </a:r>
            <a:endParaRPr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title"/>
          </p:nvPr>
        </p:nvSpPr>
        <p:spPr>
          <a:xfrm>
            <a:off x="1167896" y="805758"/>
            <a:ext cx="7631223" cy="6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 smtClean="0"/>
              <a:t>Manchester &amp; </a:t>
            </a:r>
            <a:r>
              <a:rPr lang="en-US" sz="2800" dirty="0"/>
              <a:t>Differential Manchester Encoding</a:t>
            </a:r>
            <a:endParaRPr sz="2800" dirty="0"/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75" y="1883719"/>
            <a:ext cx="7896225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215204" y="4878495"/>
            <a:ext cx="1724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 transition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1 no transition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chemeClr val="hlink"/>
                </a:solidFill>
              </a:rPr>
              <a:t>Digital Data, Digital Signal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Less expensive and less complex than digital to analog modulation.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chemeClr val="hlink"/>
                </a:solidFill>
              </a:rPr>
              <a:t>Digital Data, Analog Signals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Some transmission media, such as optical fiber and unguided media , will only propagate analog signals.</a:t>
            </a:r>
            <a:endParaRPr/>
          </a:p>
          <a:p>
            <a:pPr marL="742950" lvl="1" indent="-187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Encoding Techniques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Biphase (Manchester and D-Manchester)</a:t>
            </a:r>
            <a:endParaRPr/>
          </a:p>
        </p:txBody>
      </p:sp>
      <p:cxnSp>
        <p:nvCxnSpPr>
          <p:cNvPr id="331" name="Google Shape;331;p24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" name="Google Shape;338;p24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2" name="Google Shape;342;p24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3" name="Google Shape;343;p24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4" name="Google Shape;344;p24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5" name="Google Shape;345;p24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6" name="Google Shape;346;p24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8" name="Google Shape;348;p24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9" name="Google Shape;349;p24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0     1     0    0    1     1     0    0    0     1    1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187325" y="3149600"/>
            <a:ext cx="8445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58738" y="4906963"/>
            <a:ext cx="12144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D-Man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43581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Biphase -- Pros and Cons</a:t>
            </a:r>
            <a:endParaRPr/>
          </a:p>
        </p:txBody>
      </p:sp>
      <p:sp>
        <p:nvSpPr>
          <p:cNvPr id="359" name="Google Shape;359;p25"/>
          <p:cNvSpPr txBox="1">
            <a:spLocks noGrp="1"/>
          </p:cNvSpPr>
          <p:nvPr>
            <p:ph type="body" idx="1"/>
          </p:nvPr>
        </p:nvSpPr>
        <p:spPr>
          <a:xfrm>
            <a:off x="1010672" y="1845697"/>
            <a:ext cx="7772400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400" dirty="0"/>
              <a:t>Pros</a:t>
            </a:r>
            <a:endParaRPr sz="2400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dirty="0"/>
              <a:t>Synchronization on mid bit transition (self clocking)</a:t>
            </a:r>
            <a:endParaRPr sz="2400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dirty="0"/>
              <a:t>No dc component</a:t>
            </a:r>
            <a:endParaRPr sz="2400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dirty="0"/>
              <a:t>Error </a:t>
            </a:r>
            <a:r>
              <a:rPr lang="en-US" sz="2400" dirty="0" smtClean="0"/>
              <a:t>detection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400" dirty="0"/>
              <a:t>Cons</a:t>
            </a:r>
            <a:endParaRPr sz="2400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dirty="0"/>
              <a:t>At least one transition per bit time and possibly two</a:t>
            </a:r>
            <a:endParaRPr sz="2400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dirty="0"/>
              <a:t>Maximum modulation rate is twice NRZ</a:t>
            </a:r>
            <a:endParaRPr sz="2400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dirty="0"/>
              <a:t>Requires more </a:t>
            </a:r>
            <a:r>
              <a:rPr lang="en-US" sz="2400" dirty="0" smtClean="0"/>
              <a:t>bandwidth</a:t>
            </a:r>
          </a:p>
          <a:p>
            <a:pPr marL="457200" lvl="1" indent="0">
              <a:lnSpc>
                <a:spcPct val="90000"/>
              </a:lnSpc>
              <a:spcBef>
                <a:spcPts val="480"/>
              </a:spcBef>
              <a:buSzPts val="1320"/>
              <a:buNone/>
            </a:pPr>
            <a:r>
              <a:rPr lang="en-US" sz="2400" dirty="0"/>
              <a:t>The minimum bandwidth of Manchester and differential Manchester is 2 times that of NRZ.</a:t>
            </a:r>
            <a:endParaRPr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66" name="Google Shape;366;p26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Modulation Rate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22546"/>
          <a:stretch/>
        </p:blipFill>
        <p:spPr>
          <a:xfrm>
            <a:off x="1119188" y="1871663"/>
            <a:ext cx="5414962" cy="47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Bipolar Schemes</a:t>
            </a:r>
            <a:endParaRPr dirty="0"/>
          </a:p>
        </p:txBody>
      </p:sp>
      <p:sp>
        <p:nvSpPr>
          <p:cNvPr id="375" name="Google Shape;375;p27"/>
          <p:cNvSpPr txBox="1">
            <a:spLocks noGrp="1"/>
          </p:cNvSpPr>
          <p:nvPr>
            <p:ph type="body" idx="1"/>
          </p:nvPr>
        </p:nvSpPr>
        <p:spPr>
          <a:xfrm>
            <a:off x="108642" y="2000816"/>
            <a:ext cx="8664166" cy="413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97891" lvl="1" indent="-342900">
              <a:spcBef>
                <a:spcPts val="560"/>
              </a:spcBef>
              <a:buSzPts val="1540"/>
              <a:buFont typeface="Arial" panose="020B0604020202020204" pitchFamily="34" charset="0"/>
              <a:buChar char="•"/>
            </a:pPr>
            <a:r>
              <a:rPr lang="en-US" sz="2200" dirty="0"/>
              <a:t>In bipolar </a:t>
            </a:r>
            <a:r>
              <a:rPr lang="en-US" sz="2200" dirty="0" smtClean="0"/>
              <a:t>encoding sometimes </a:t>
            </a:r>
            <a:r>
              <a:rPr lang="en-US" sz="2200" dirty="0"/>
              <a:t>called multilevel </a:t>
            </a:r>
            <a:r>
              <a:rPr lang="en-US" sz="2200" dirty="0" smtClean="0"/>
              <a:t>binary</a:t>
            </a:r>
            <a:r>
              <a:rPr lang="en-US" sz="2200" dirty="0"/>
              <a:t>.</a:t>
            </a:r>
            <a:endParaRPr lang="en-US" sz="2200" dirty="0" smtClean="0"/>
          </a:p>
          <a:p>
            <a:pPr marL="897891" lvl="1" indent="-342900">
              <a:spcBef>
                <a:spcPts val="560"/>
              </a:spcBef>
              <a:buSzPts val="1540"/>
              <a:buFont typeface="Arial" panose="020B0604020202020204" pitchFamily="34" charset="0"/>
              <a:buChar char="•"/>
            </a:pPr>
            <a:r>
              <a:rPr lang="en-US" sz="2200" dirty="0" smtClean="0"/>
              <a:t>Two </a:t>
            </a:r>
            <a:r>
              <a:rPr lang="en-US" sz="2200" dirty="0"/>
              <a:t>variations of bipolar encoding: AMI and </a:t>
            </a:r>
            <a:r>
              <a:rPr lang="en-US" sz="2200" dirty="0" err="1"/>
              <a:t>pseudoternary</a:t>
            </a:r>
            <a:r>
              <a:rPr lang="en-US" sz="2200" dirty="0" smtClean="0"/>
              <a:t>.</a:t>
            </a:r>
          </a:p>
          <a:p>
            <a:pPr marL="897891" lvl="1" indent="-342900">
              <a:spcBef>
                <a:spcPts val="560"/>
              </a:spcBef>
              <a:buSzPts val="1540"/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A </a:t>
            </a:r>
            <a:r>
              <a:rPr lang="en-US" sz="2200" dirty="0" smtClean="0"/>
              <a:t>common </a:t>
            </a:r>
            <a:r>
              <a:rPr lang="en-US" sz="2200" dirty="0"/>
              <a:t>bipolar encoding scheme is called bipolar alternate mark inversion (</a:t>
            </a:r>
            <a:r>
              <a:rPr lang="en-US" sz="2200" dirty="0" smtClean="0"/>
              <a:t>AMI).</a:t>
            </a:r>
          </a:p>
          <a:p>
            <a:pPr marL="897891" lvl="1" indent="-342900">
              <a:spcBef>
                <a:spcPts val="560"/>
              </a:spcBef>
              <a:buSzPts val="1540"/>
              <a:buFont typeface="Arial" panose="020B0604020202020204" pitchFamily="34" charset="0"/>
              <a:buChar char="•"/>
            </a:pPr>
            <a:r>
              <a:rPr lang="en-US" sz="2200" dirty="0"/>
              <a:t>A variation of AMI encoding is called </a:t>
            </a:r>
            <a:r>
              <a:rPr lang="en-US" sz="2200" dirty="0" err="1"/>
              <a:t>pseudoternary</a:t>
            </a:r>
            <a:r>
              <a:rPr lang="en-US" sz="2200" dirty="0"/>
              <a:t> in which the 1 bit is encoded as a zero voltage and the 0 bit is encoded as alternating positive and negative voltages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5576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smtClean="0"/>
              <a:t>Bipolar- AMI Schemes</a:t>
            </a:r>
            <a:endParaRPr dirty="0"/>
          </a:p>
        </p:txBody>
      </p:sp>
      <p:sp>
        <p:nvSpPr>
          <p:cNvPr id="375" name="Google Shape;375;p27"/>
          <p:cNvSpPr txBox="1">
            <a:spLocks noGrp="1"/>
          </p:cNvSpPr>
          <p:nvPr>
            <p:ph type="body" idx="1"/>
          </p:nvPr>
        </p:nvSpPr>
        <p:spPr>
          <a:xfrm>
            <a:off x="6873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1920"/>
            </a:pPr>
            <a:r>
              <a:rPr lang="en-US" sz="2400" dirty="0" smtClean="0"/>
              <a:t>More than two levels</a:t>
            </a:r>
          </a:p>
          <a:p>
            <a:pPr marL="342900" lvl="0" indent="-342900">
              <a:spcBef>
                <a:spcPts val="0"/>
              </a:spcBef>
              <a:buSzPts val="1920"/>
            </a:pPr>
            <a:r>
              <a:rPr lang="en-US" sz="2400" dirty="0" smtClean="0"/>
              <a:t>There </a:t>
            </a:r>
            <a:r>
              <a:rPr lang="en-US" sz="2400" dirty="0"/>
              <a:t>are three voltage </a:t>
            </a:r>
            <a:r>
              <a:rPr lang="en-US" sz="2400" dirty="0" smtClean="0"/>
              <a:t>levels: </a:t>
            </a:r>
            <a:r>
              <a:rPr lang="en-US" sz="2400" dirty="0"/>
              <a:t>positive, negative, and zero. </a:t>
            </a:r>
            <a:endParaRPr lang="en-US" sz="2400" dirty="0" smtClean="0"/>
          </a:p>
          <a:p>
            <a:pPr marL="342900" lvl="0" indent="-342900">
              <a:spcBef>
                <a:spcPts val="0"/>
              </a:spcBef>
              <a:buSzPts val="1920"/>
            </a:pPr>
            <a:r>
              <a:rPr lang="en-US" sz="2400" dirty="0" smtClean="0"/>
              <a:t>The </a:t>
            </a:r>
            <a:r>
              <a:rPr lang="en-US" sz="2400" dirty="0"/>
              <a:t>voltage level for one data element is at zero, while the voltage level for the other element alternates between positive and negative. </a:t>
            </a:r>
            <a:endParaRPr lang="en-US" sz="2400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sz="1800" dirty="0" smtClean="0"/>
              <a:t>0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represented </a:t>
            </a:r>
            <a:r>
              <a:rPr lang="en-US" sz="1800" dirty="0"/>
              <a:t>by no line </a:t>
            </a:r>
            <a:r>
              <a:rPr lang="en-US" sz="1800" dirty="0" smtClean="0"/>
              <a:t>signal / zero voltage level.</a:t>
            </a:r>
            <a:endParaRPr sz="1800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sz="1800" dirty="0" smtClean="0"/>
              <a:t>1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represented by positive or negative </a:t>
            </a:r>
            <a:r>
              <a:rPr lang="en-US" sz="1800" dirty="0" smtClean="0"/>
              <a:t>pulse / alternative.</a:t>
            </a:r>
            <a:endParaRPr sz="1800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sz="1800" dirty="0"/>
              <a:t>No loss of sync if a long string of ones (zeros still a problem)</a:t>
            </a:r>
            <a:endParaRPr sz="1800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sz="1800" dirty="0"/>
              <a:t>Lower bandwidth</a:t>
            </a:r>
            <a:endParaRPr sz="1800" dirty="0"/>
          </a:p>
          <a:p>
            <a:pPr marL="742950" lvl="1" indent="-187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1150938" y="641350"/>
            <a:ext cx="7793037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Bipolar-AMI</a:t>
            </a:r>
            <a:endParaRPr/>
          </a:p>
        </p:txBody>
      </p:sp>
      <p:graphicFrame>
        <p:nvGraphicFramePr>
          <p:cNvPr id="383" name="Google Shape;383;p28"/>
          <p:cNvGraphicFramePr/>
          <p:nvPr/>
        </p:nvGraphicFramePr>
        <p:xfrm>
          <a:off x="828675" y="2243138"/>
          <a:ext cx="76454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4" imgW="7645400" imgH="3162300" progId="PBrush">
                  <p:embed/>
                </p:oleObj>
              </mc:Choice>
              <mc:Fallback>
                <p:oleObj r:id="rId4" imgW="7645400" imgH="3162300" progId="PBrush">
                  <p:embed/>
                  <p:pic>
                    <p:nvPicPr>
                      <p:cNvPr id="383" name="Google Shape;383;p2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28675" y="2243138"/>
                        <a:ext cx="764540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666246" y="508891"/>
            <a:ext cx="511973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SzPts val="1920"/>
            </a:pPr>
            <a:r>
              <a:rPr lang="en-US" sz="1800" dirty="0"/>
              <a:t>0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zero </a:t>
            </a:r>
            <a:r>
              <a:rPr lang="en-US" sz="1800" dirty="0"/>
              <a:t>voltage level.</a:t>
            </a:r>
          </a:p>
          <a:p>
            <a:pPr marL="457200" lvl="1">
              <a:spcBef>
                <a:spcPts val="560"/>
              </a:spcBef>
              <a:buSzPts val="1540"/>
            </a:pPr>
            <a:r>
              <a:rPr lang="en-US" sz="1800" dirty="0"/>
              <a:t>1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smtClean="0"/>
              <a:t>alternative</a:t>
            </a:r>
            <a:r>
              <a:rPr lang="en-US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4358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1351608" y="553016"/>
            <a:ext cx="6515854" cy="1130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Multilevel Transition- MLT-3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461727" y="2108498"/>
            <a:ext cx="8139065" cy="426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1800" dirty="0"/>
              <a:t>The multiline transmission, three-level (MLT-3) scheme uses three levels (+V, 0, and −V) and three transition rules to move between the levels. </a:t>
            </a:r>
            <a:endParaRPr lang="en-US" sz="1800" dirty="0" smtClean="0"/>
          </a:p>
          <a:p>
            <a:pPr lvl="0">
              <a:buClr>
                <a:schemeClr val="folHlink"/>
              </a:buClr>
              <a:buSzPts val="1920"/>
            </a:pPr>
            <a:endParaRPr lang="en-US" sz="1800" dirty="0" smtClean="0"/>
          </a:p>
          <a:p>
            <a:pPr lvl="2">
              <a:buClr>
                <a:schemeClr val="folHlink"/>
              </a:buClr>
              <a:buSzPts val="1920"/>
            </a:pPr>
            <a:r>
              <a:rPr lang="en-US" sz="1800" dirty="0"/>
              <a:t> </a:t>
            </a:r>
            <a:r>
              <a:rPr lang="en-US" sz="1800" dirty="0" smtClean="0"/>
              <a:t>    1</a:t>
            </a:r>
            <a:r>
              <a:rPr lang="en-US" sz="1800" dirty="0"/>
              <a:t>. If the next bit is 0, there is no transition</a:t>
            </a:r>
            <a:r>
              <a:rPr lang="en-US" sz="1800" dirty="0" smtClean="0"/>
              <a:t>.</a:t>
            </a:r>
          </a:p>
          <a:p>
            <a:pPr lvl="2">
              <a:buClr>
                <a:schemeClr val="folHlink"/>
              </a:buClr>
              <a:buSzPts val="1920"/>
            </a:pPr>
            <a:r>
              <a:rPr lang="en-US" sz="1800" dirty="0" smtClean="0"/>
              <a:t>     2</a:t>
            </a:r>
            <a:r>
              <a:rPr lang="en-US" sz="1800" dirty="0"/>
              <a:t>. If the next bit is 1 and the current level is not 0, the next level is 0. </a:t>
            </a:r>
            <a:endParaRPr lang="en-US" sz="1800" dirty="0" smtClean="0"/>
          </a:p>
          <a:p>
            <a:pPr lvl="2">
              <a:buClr>
                <a:schemeClr val="folHlink"/>
              </a:buClr>
              <a:buSzPts val="1920"/>
            </a:pPr>
            <a:r>
              <a:rPr lang="en-US" sz="1800" dirty="0" smtClean="0"/>
              <a:t>     3</a:t>
            </a:r>
            <a:r>
              <a:rPr lang="en-US" sz="1800" dirty="0"/>
              <a:t>. If the next bit is 1 and the current level is 0, the next level is the opposite of the last nonzero level.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3">
              <a:buClr>
                <a:schemeClr val="folHlink"/>
              </a:buClr>
              <a:buSzPts val="1920"/>
            </a:pPr>
            <a:r>
              <a:rPr lang="en-US" sz="1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first bit is zero let us assume that, the last level was at zero voltage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lvl="3">
              <a:buClr>
                <a:schemeClr val="folHlink"/>
              </a:buClr>
              <a:buSzPts val="1920"/>
            </a:pPr>
            <a:r>
              <a:rPr lang="en-US" sz="1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If </a:t>
            </a:r>
            <a:r>
              <a:rPr lang="en-US" sz="1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bit is </a:t>
            </a:r>
            <a:r>
              <a:rPr lang="en-US" sz="16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let </a:t>
            </a:r>
            <a:r>
              <a:rPr lang="en-US" sz="1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 assume that, </a:t>
            </a:r>
            <a:r>
              <a:rPr lang="en-US" sz="16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last non zero pulse was negative.</a:t>
            </a:r>
            <a:endParaRPr lang="en-US"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97" name="Google Shape;397;p30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MLT-3</a:t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450" y="2097088"/>
            <a:ext cx="44577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ctrTitle"/>
          </p:nvPr>
        </p:nvSpPr>
        <p:spPr>
          <a:xfrm>
            <a:off x="742950" y="516341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Digital </a:t>
            </a:r>
            <a:r>
              <a:rPr lang="en-US" dirty="0" smtClean="0"/>
              <a:t>Data--Digital </a:t>
            </a:r>
            <a:r>
              <a:rPr lang="en-US" dirty="0"/>
              <a:t>Signal</a:t>
            </a:r>
            <a:endParaRPr dirty="0"/>
          </a:p>
        </p:txBody>
      </p:sp>
      <p:sp>
        <p:nvSpPr>
          <p:cNvPr id="140" name="Google Shape;140;p4"/>
          <p:cNvSpPr/>
          <p:nvPr/>
        </p:nvSpPr>
        <p:spPr>
          <a:xfrm>
            <a:off x="1214508" y="3493330"/>
            <a:ext cx="709612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8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</a:t>
            </a:r>
            <a:endParaRPr sz="28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lang="en-US" sz="2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Diffrent Line Coding Schemes</a:t>
            </a:r>
            <a:endParaRPr sz="2400" b="1" i="1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8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Coding</a:t>
            </a:r>
            <a:endParaRPr sz="28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8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</a:t>
            </a:r>
            <a:endParaRPr sz="28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419225" y="2138496"/>
            <a:ext cx="52450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Encoding Techniques:</a:t>
            </a:r>
            <a:endParaRPr sz="3200" b="1" i="0" u="sng" strike="noStrike" cap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214508" y="5587706"/>
            <a:ext cx="77773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coding is always needed; block coding and scrambling may or may not be needed.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05" name="Google Shape;405;p31"/>
          <p:cNvSpPr txBox="1">
            <a:spLocks noGrp="1"/>
          </p:cNvSpPr>
          <p:nvPr>
            <p:ph type="title"/>
          </p:nvPr>
        </p:nvSpPr>
        <p:spPr>
          <a:xfrm>
            <a:off x="1150938" y="688975"/>
            <a:ext cx="7793037" cy="8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Biploar AMI and MLT-3 Example</a:t>
            </a:r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24" name="Google Shape;424;p31"/>
          <p:cNvSpPr txBox="1"/>
          <p:nvPr/>
        </p:nvSpPr>
        <p:spPr>
          <a:xfrm>
            <a:off x="1456727" y="2205981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0     1     0    0    1     1     1    0    0     1    1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187325" y="3149600"/>
            <a:ext cx="1262063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Biploar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58738" y="4906963"/>
            <a:ext cx="11652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MLT-3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" name="Rectangle 2"/>
          <p:cNvSpPr/>
          <p:nvPr/>
        </p:nvSpPr>
        <p:spPr>
          <a:xfrm>
            <a:off x="2037030" y="378168"/>
            <a:ext cx="7885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folHlink"/>
              </a:buClr>
              <a:buSzPts val="1920"/>
            </a:pPr>
            <a:r>
              <a:rPr lang="en-US" dirty="0" smtClean="0"/>
              <a:t>1.If </a:t>
            </a:r>
            <a:r>
              <a:rPr lang="en-US" dirty="0"/>
              <a:t>the next bit is 0, there is no transition</a:t>
            </a:r>
            <a:r>
              <a:rPr lang="en-US" dirty="0" smtClean="0"/>
              <a:t>.</a:t>
            </a:r>
          </a:p>
          <a:p>
            <a:pPr lvl="2">
              <a:buClr>
                <a:schemeClr val="folHlink"/>
              </a:buClr>
              <a:buSzPts val="1920"/>
            </a:pPr>
            <a:r>
              <a:rPr lang="en-US" dirty="0" smtClean="0"/>
              <a:t> </a:t>
            </a:r>
            <a:r>
              <a:rPr lang="en-US" dirty="0"/>
              <a:t>2. If the next bit is 1 and the current level is not 0, the next level is 0. </a:t>
            </a:r>
          </a:p>
          <a:p>
            <a:pPr lvl="2">
              <a:buClr>
                <a:schemeClr val="folHlink"/>
              </a:buClr>
              <a:buSzPts val="1920"/>
            </a:pPr>
            <a:r>
              <a:rPr lang="en-US" dirty="0" smtClean="0"/>
              <a:t>3</a:t>
            </a:r>
            <a:r>
              <a:rPr lang="en-US" dirty="0"/>
              <a:t>. If the next bit is 1 and the current level is 0, the next level is the opposite of the last nonzero level.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3">
              <a:buClr>
                <a:schemeClr val="folHlink"/>
              </a:buClr>
              <a:buSzPts val="1920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If first bit is zero let us assume that, the last level was at zero voltage.</a:t>
            </a:r>
          </a:p>
          <a:p>
            <a:pPr lvl="3">
              <a:buClr>
                <a:schemeClr val="folHlink"/>
              </a:buClr>
              <a:buSzPts val="1920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US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first bit is one let us assume that, last non zero pulse was negative.</a:t>
            </a:r>
            <a:endParaRPr lang="en-US" dirty="0"/>
          </a:p>
        </p:txBody>
      </p:sp>
      <p:sp>
        <p:nvSpPr>
          <p:cNvPr id="27" name="Google Shape;426;p31"/>
          <p:cNvSpPr txBox="1"/>
          <p:nvPr/>
        </p:nvSpPr>
        <p:spPr>
          <a:xfrm>
            <a:off x="1090833" y="1312738"/>
            <a:ext cx="11652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MLT-3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437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ctrTitle" idx="4294967295"/>
          </p:nvPr>
        </p:nvSpPr>
        <p:spPr>
          <a:xfrm>
            <a:off x="1371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b="1"/>
              <a:t>Block Coding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38" name="Google Shape;438;p33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Block </a:t>
            </a:r>
            <a:r>
              <a:rPr lang="en-US" dirty="0" smtClean="0"/>
              <a:t>Coding </a:t>
            </a:r>
            <a:endParaRPr dirty="0"/>
          </a:p>
        </p:txBody>
      </p:sp>
      <p:sp>
        <p:nvSpPr>
          <p:cNvPr id="439" name="Google Shape;439;p33"/>
          <p:cNvSpPr txBox="1">
            <a:spLocks noGrp="1"/>
          </p:cNvSpPr>
          <p:nvPr>
            <p:ph type="body" idx="1"/>
          </p:nvPr>
        </p:nvSpPr>
        <p:spPr>
          <a:xfrm>
            <a:off x="544513" y="2017713"/>
            <a:ext cx="84105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dirty="0"/>
              <a:t>NRZ, Bipolar AMI, MLT-3 all has a common problem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  <a:buSzPts val="1920"/>
            </a:pPr>
            <a:r>
              <a:rPr lang="en-US" dirty="0"/>
              <a:t>Block coding can give </a:t>
            </a:r>
            <a:r>
              <a:rPr lang="en-US" dirty="0" smtClean="0"/>
              <a:t>us </a:t>
            </a:r>
            <a:r>
              <a:rPr lang="en-US" dirty="0"/>
              <a:t>redundancy and improve the </a:t>
            </a:r>
            <a:r>
              <a:rPr lang="en-US" dirty="0" smtClean="0"/>
              <a:t>performance </a:t>
            </a:r>
            <a:r>
              <a:rPr lang="en-US" dirty="0"/>
              <a:t>of line coding.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dirty="0"/>
              <a:t>Long sequence of 0 can make the receiver lose </a:t>
            </a:r>
            <a:r>
              <a:rPr lang="en-US" dirty="0" smtClean="0"/>
              <a:t>synchronization.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title"/>
          </p:nvPr>
        </p:nvSpPr>
        <p:spPr>
          <a:xfrm>
            <a:off x="1421393" y="1484769"/>
            <a:ext cx="7297094" cy="57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Solutions</a:t>
            </a:r>
            <a:r>
              <a:rPr lang="en-US" dirty="0"/>
              <a:t>: Block Coding </a:t>
            </a:r>
            <a:br>
              <a:rPr lang="en-US" dirty="0"/>
            </a:br>
            <a:endParaRPr dirty="0"/>
          </a:p>
        </p:txBody>
      </p:sp>
      <p:sp>
        <p:nvSpPr>
          <p:cNvPr id="446" name="Google Shape;446;p34"/>
          <p:cNvSpPr txBox="1">
            <a:spLocks noGrp="1"/>
          </p:cNvSpPr>
          <p:nvPr>
            <p:ph type="body" idx="1"/>
          </p:nvPr>
        </p:nvSpPr>
        <p:spPr>
          <a:xfrm>
            <a:off x="6619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720"/>
              </a:spcBef>
              <a:buSzPts val="2160"/>
            </a:pPr>
            <a:r>
              <a:rPr lang="en-US" dirty="0">
                <a:solidFill>
                  <a:srgbClr val="0070C0"/>
                </a:solidFill>
              </a:rPr>
              <a:t>Block coding is referred to as an </a:t>
            </a:r>
            <a:r>
              <a:rPr lang="en-US" dirty="0" err="1">
                <a:solidFill>
                  <a:srgbClr val="0070C0"/>
                </a:solidFill>
              </a:rPr>
              <a:t>mB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nB</a:t>
            </a:r>
            <a:r>
              <a:rPr lang="en-US" dirty="0">
                <a:solidFill>
                  <a:srgbClr val="0070C0"/>
                </a:solidFill>
              </a:rPr>
              <a:t> encoding technique. </a:t>
            </a:r>
            <a:endParaRPr dirty="0">
              <a:solidFill>
                <a:srgbClr val="0070C0"/>
              </a:solidFill>
            </a:endParaRPr>
          </a:p>
          <a:p>
            <a:pPr marL="742950" lvl="1" indent="-285750">
              <a:spcBef>
                <a:spcPts val="640"/>
              </a:spcBef>
              <a:buSzPts val="1760"/>
            </a:pPr>
            <a:r>
              <a:rPr lang="en-US" sz="3200" dirty="0"/>
              <a:t>Changes a block of m bits to a block of n bits</a:t>
            </a:r>
            <a:r>
              <a:rPr lang="en-US" sz="3200" dirty="0"/>
              <a:t>. where n is larger than </a:t>
            </a:r>
            <a:r>
              <a:rPr lang="en-US" sz="3200" dirty="0" smtClean="0"/>
              <a:t>m.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 dirty="0"/>
              <a:t>Referred to as </a:t>
            </a:r>
            <a:r>
              <a:rPr lang="en-US" sz="3200" dirty="0" err="1"/>
              <a:t>mB</a:t>
            </a:r>
            <a:r>
              <a:rPr lang="en-US" sz="3200" dirty="0"/>
              <a:t>/</a:t>
            </a:r>
            <a:r>
              <a:rPr lang="en-US" sz="3200" dirty="0" err="1"/>
              <a:t>nB</a:t>
            </a:r>
            <a:r>
              <a:rPr lang="en-US" sz="3200" dirty="0"/>
              <a:t> encoding.</a:t>
            </a:r>
            <a:endParaRPr dirty="0"/>
          </a:p>
          <a:p>
            <a:pPr marL="742950" lvl="1" indent="-17399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452" name="Google Shape;452;p35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 Coding</a:t>
            </a:r>
            <a:endParaRPr/>
          </a:p>
        </p:txBody>
      </p:sp>
      <p:sp>
        <p:nvSpPr>
          <p:cNvPr id="453" name="Google Shape;453;p35"/>
          <p:cNvSpPr txBox="1">
            <a:spLocks noGrp="1"/>
          </p:cNvSpPr>
          <p:nvPr>
            <p:ph type="body" idx="1"/>
          </p:nvPr>
        </p:nvSpPr>
        <p:spPr>
          <a:xfrm>
            <a:off x="141288" y="19796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dirty="0"/>
              <a:t>Three Steps Process: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dirty="0"/>
              <a:t>Division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dirty="0"/>
              <a:t>Substitution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dirty="0" smtClean="0"/>
              <a:t>Combination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90" y="2656260"/>
            <a:ext cx="5677692" cy="322942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1-Division</a:t>
            </a:r>
            <a:endParaRPr/>
          </a:p>
        </p:txBody>
      </p:sp>
      <p:sp>
        <p:nvSpPr>
          <p:cNvPr id="461" name="Google Shape;461;p36"/>
          <p:cNvSpPr txBox="1">
            <a:spLocks noGrp="1"/>
          </p:cNvSpPr>
          <p:nvPr>
            <p:ph type="body" idx="1"/>
          </p:nvPr>
        </p:nvSpPr>
        <p:spPr>
          <a:xfrm>
            <a:off x="649288" y="2017713"/>
            <a:ext cx="7772400" cy="20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The sequence of bits in data in divided into m Bits.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For example in </a:t>
            </a:r>
            <a:r>
              <a:rPr lang="en-US" sz="2800">
                <a:solidFill>
                  <a:schemeClr val="dk2"/>
                </a:solidFill>
              </a:rPr>
              <a:t>4B/5B</a:t>
            </a:r>
            <a:r>
              <a:rPr lang="en-US" sz="2800"/>
              <a:t> encoding, the original bit sequence is divided into </a:t>
            </a:r>
            <a:r>
              <a:rPr lang="en-US" sz="2800">
                <a:solidFill>
                  <a:schemeClr val="dk2"/>
                </a:solidFill>
              </a:rPr>
              <a:t>4-bit codes/sequence.</a:t>
            </a: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/>
          </a:p>
        </p:txBody>
      </p:sp>
      <p:graphicFrame>
        <p:nvGraphicFramePr>
          <p:cNvPr id="462" name="Google Shape;462;p36"/>
          <p:cNvGraphicFramePr/>
          <p:nvPr/>
        </p:nvGraphicFramePr>
        <p:xfrm>
          <a:off x="1941513" y="4097338"/>
          <a:ext cx="53721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4" imgW="5372100" imgH="2257425" progId="PBrush">
                  <p:embed/>
                </p:oleObj>
              </mc:Choice>
              <mc:Fallback>
                <p:oleObj r:id="rId4" imgW="5372100" imgH="2257425" progId="PBrush">
                  <p:embed/>
                  <p:pic>
                    <p:nvPicPr>
                      <p:cNvPr id="462" name="Google Shape;462;p3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941513" y="4097338"/>
                        <a:ext cx="53721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713" y="3138488"/>
            <a:ext cx="5851509" cy="313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2-Substitution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585788" y="2081213"/>
            <a:ext cx="7772400" cy="20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m bits sequence is substituted for a n bit code.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622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3-Combination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706169" y="2298495"/>
            <a:ext cx="7668285" cy="2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dirty="0"/>
              <a:t>Finally, the n-bit groups are combined to form a stream. </a:t>
            </a:r>
            <a:endParaRPr lang="en-US" sz="2800" dirty="0" smtClean="0"/>
          </a:p>
          <a:p>
            <a:pPr marL="342900" lvl="0" indent="-342900">
              <a:lnSpc>
                <a:spcPct val="80000"/>
              </a:lnSpc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dirty="0" smtClean="0"/>
              <a:t>The </a:t>
            </a:r>
            <a:r>
              <a:rPr lang="en-US" sz="2800" dirty="0"/>
              <a:t>new stream has more bits than the original bits.</a:t>
            </a:r>
            <a:endParaRPr sz="2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342900" marR="0" lvl="0" indent="-23622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95104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1114724" y="0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4B/5B Block Coding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2094" y="1773270"/>
            <a:ext cx="8111905" cy="3314778"/>
          </a:xfrm>
        </p:spPr>
        <p:txBody>
          <a:bodyPr/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rgbClr val="00B050"/>
                </a:solidFill>
              </a:rPr>
              <a:t>four binary/five binary </a:t>
            </a:r>
            <a:r>
              <a:rPr lang="en-US" sz="1600" dirty="0"/>
              <a:t>(4B/5B) coding scheme was designed to be used in </a:t>
            </a:r>
            <a:r>
              <a:rPr lang="en-US" sz="1600" dirty="0" smtClean="0"/>
              <a:t>combination </a:t>
            </a:r>
            <a:r>
              <a:rPr lang="en-US" sz="1600" dirty="0"/>
              <a:t>with NRZ-I. 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it </a:t>
            </a:r>
            <a:r>
              <a:rPr lang="en-US" sz="1600" dirty="0"/>
              <a:t>has a synchronization problem. A long sequence of 0s can make the receiver clock lose synchronization. </a:t>
            </a:r>
            <a:endParaRPr lang="en-US" sz="1600" dirty="0" smtClean="0"/>
          </a:p>
          <a:p>
            <a:r>
              <a:rPr lang="en-US" sz="1600" dirty="0" smtClean="0"/>
              <a:t>One </a:t>
            </a:r>
            <a:r>
              <a:rPr lang="en-US" sz="1600" dirty="0"/>
              <a:t>solution is to change the bit stream, prior to encoding with NRZ-I, so that it does not have a long stream of 0s.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4B/5B scheme achieves this goal. The block-coded stream does not have more that three consecutive </a:t>
            </a:r>
            <a:r>
              <a:rPr lang="en-US" sz="1600" dirty="0" smtClean="0"/>
              <a:t>0s. </a:t>
            </a:r>
            <a:r>
              <a:rPr lang="en-US" sz="1600" dirty="0"/>
              <a:t>At the receiver, the NRZ-I encoded digital signal is first decoded into a stream of bits and then decoded to remove the redundancy.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68" y="4359725"/>
            <a:ext cx="5898387" cy="21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Digital Data, Digital Signal</a:t>
            </a:r>
            <a:endParaRPr dirty="0"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Digital signal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Discrete, discontinuous voltage pulses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Each pulse is a signal element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Binary data encoded into signal elements</a:t>
            </a:r>
            <a:endParaRPr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pic>
        <p:nvPicPr>
          <p:cNvPr id="151" name="Google Shape;151;p5" descr="Noise"/>
          <p:cNvPicPr preferRelativeResize="0"/>
          <p:nvPr/>
        </p:nvPicPr>
        <p:blipFill rotWithShape="1">
          <a:blip r:embed="rId3">
            <a:alphaModFix/>
          </a:blip>
          <a:srcRect l="-1364" t="-31" r="-5797" b="72360"/>
          <a:stretch/>
        </p:blipFill>
        <p:spPr>
          <a:xfrm>
            <a:off x="493713" y="4429125"/>
            <a:ext cx="8001000" cy="184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4B/5B Block Coding</a:t>
            </a:r>
            <a:endParaRPr/>
          </a:p>
        </p:txBody>
      </p:sp>
      <p:sp>
        <p:nvSpPr>
          <p:cNvPr id="478" name="Google Shape;478;p38"/>
          <p:cNvSpPr txBox="1">
            <a:spLocks noGrp="1"/>
          </p:cNvSpPr>
          <p:nvPr>
            <p:ph type="body" idx="1"/>
          </p:nvPr>
        </p:nvSpPr>
        <p:spPr>
          <a:xfrm>
            <a:off x="4587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dirty="0">
                <a:solidFill>
                  <a:srgbClr val="FF0000"/>
                </a:solidFill>
              </a:rPr>
              <a:t>4-bit </a:t>
            </a:r>
            <a:r>
              <a:rPr lang="en-US" dirty="0"/>
              <a:t>code ==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 different combinations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dirty="0">
                <a:solidFill>
                  <a:srgbClr val="FF0000"/>
                </a:solidFill>
              </a:rPr>
              <a:t>5-bit </a:t>
            </a:r>
            <a:r>
              <a:rPr lang="en-US" dirty="0"/>
              <a:t>code== </a:t>
            </a:r>
            <a:r>
              <a:rPr lang="en-US" dirty="0">
                <a:solidFill>
                  <a:srgbClr val="FF0000"/>
                </a:solidFill>
              </a:rPr>
              <a:t>32 </a:t>
            </a:r>
            <a:r>
              <a:rPr lang="en-US" dirty="0"/>
              <a:t>possible combinations.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dirty="0"/>
              <a:t>So </a:t>
            </a:r>
            <a:r>
              <a:rPr lang="en-US" dirty="0" smtClean="0"/>
              <a:t>total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16</a:t>
            </a:r>
            <a:r>
              <a:rPr lang="en-US" dirty="0" smtClean="0"/>
              <a:t>-bit </a:t>
            </a:r>
            <a:r>
              <a:rPr lang="en-US" dirty="0"/>
              <a:t>codes are </a:t>
            </a:r>
            <a:r>
              <a:rPr lang="en-US" dirty="0" smtClean="0"/>
              <a:t>unused</a:t>
            </a:r>
            <a:r>
              <a:rPr lang="en-US" dirty="0" smtClean="0"/>
              <a:t>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dirty="0" smtClean="0"/>
              <a:t>“</a:t>
            </a:r>
            <a:r>
              <a:rPr lang="en-US" dirty="0"/>
              <a:t>one leading 0 and no more than two trailing 0s.” (</a:t>
            </a:r>
            <a:r>
              <a:rPr lang="en-US" dirty="0">
                <a:solidFill>
                  <a:srgbClr val="FF0000"/>
                </a:solidFill>
              </a:rPr>
              <a:t>3 consecutive 0s</a:t>
            </a:r>
            <a:r>
              <a:rPr lang="en-US" dirty="0"/>
              <a:t>)</a:t>
            </a:r>
            <a:endParaRPr sz="2400" dirty="0"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dirty="0"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1050925" y="554038"/>
            <a:ext cx="559593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Table :  4B/5B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39"/>
          <p:cNvGrpSpPr/>
          <p:nvPr/>
        </p:nvGrpSpPr>
        <p:grpSpPr>
          <a:xfrm>
            <a:off x="992188" y="1792288"/>
            <a:ext cx="7381875" cy="4125912"/>
            <a:chOff x="134" y="559"/>
            <a:chExt cx="5482" cy="4058"/>
          </a:xfrm>
        </p:grpSpPr>
        <p:pic>
          <p:nvPicPr>
            <p:cNvPr id="487" name="Google Shape;487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4" y="559"/>
              <a:ext cx="5482" cy="1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4" y="2208"/>
              <a:ext cx="5465" cy="24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1044575" y="609600"/>
            <a:ext cx="746760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Block Coding-Pros/Cons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585788" y="2144713"/>
            <a:ext cx="7859712" cy="37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Solves the synchronization problem but not the DC component problem.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DC is unacceptable, use bipolar or biphase encoding.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Increases the baud rate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by 20%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still better than Manchester schemes.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 example of 4B/5B Line coding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09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ctrTitle" idx="4294967295"/>
          </p:nvPr>
        </p:nvSpPr>
        <p:spPr>
          <a:xfrm>
            <a:off x="1371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5400" b="1" dirty="0"/>
              <a:t>Scrambling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644642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511" name="Google Shape;511;p42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Scrambling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1084" y="1872857"/>
            <a:ext cx="7772400" cy="4114800"/>
          </a:xfrm>
        </p:spPr>
        <p:txBody>
          <a:bodyPr/>
          <a:lstStyle/>
          <a:p>
            <a:r>
              <a:rPr lang="en-US" sz="2000" dirty="0" smtClean="0"/>
              <a:t> In Bipolar AMI encoding, </a:t>
            </a:r>
            <a:r>
              <a:rPr lang="en-US" sz="2000" dirty="0"/>
              <a:t>has a narrow bandwidth and does not create a DC </a:t>
            </a:r>
            <a:r>
              <a:rPr lang="en-US" sz="2000" dirty="0" smtClean="0"/>
              <a:t>component that’s why not suitable for long distance.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However, a long sequence of 0s upsets the synchronization.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we can find a way to avoid a long sequence of 0s in the original stream, we can use bipolar AMI for long distances. </a:t>
            </a:r>
            <a:endParaRPr lang="en-US" sz="2000" dirty="0" smtClean="0"/>
          </a:p>
          <a:p>
            <a:r>
              <a:rPr lang="en-US" sz="2000" dirty="0"/>
              <a:t>We are looking for a technique that does not increase the number of bits and does provide </a:t>
            </a:r>
            <a:r>
              <a:rPr lang="en-US" sz="2000" dirty="0" smtClean="0"/>
              <a:t>synchronization. </a:t>
            </a:r>
          </a:p>
          <a:p>
            <a:r>
              <a:rPr lang="en-US" sz="2000" dirty="0" smtClean="0"/>
              <a:t>One </a:t>
            </a:r>
            <a:r>
              <a:rPr lang="en-US" sz="2000" dirty="0"/>
              <a:t>solution is called scrambling. </a:t>
            </a:r>
            <a:endParaRPr lang="en-US" sz="2000" dirty="0" smtClean="0"/>
          </a:p>
          <a:p>
            <a:r>
              <a:rPr lang="en-US" sz="2000" dirty="0" smtClean="0"/>
              <a:t>Scrambling</a:t>
            </a:r>
            <a:r>
              <a:rPr lang="en-US" sz="2000" dirty="0"/>
              <a:t>, as opposed to block coding, is done at the same time as encoding. </a:t>
            </a:r>
            <a:endParaRPr lang="en-US" sz="2000" dirty="0" smtClean="0"/>
          </a:p>
          <a:p>
            <a:r>
              <a:rPr lang="en-US" sz="2000" dirty="0" smtClean="0"/>
              <a:t>Two </a:t>
            </a:r>
            <a:r>
              <a:rPr lang="en-US" sz="2000" dirty="0"/>
              <a:t>common scrambling techniques are B8ZS and HDB3</a:t>
            </a:r>
          </a:p>
        </p:txBody>
      </p:sp>
    </p:spTree>
    <p:extLst>
      <p:ext uri="{BB962C8B-B14F-4D97-AF65-F5344CB8AC3E}">
        <p14:creationId xmlns:p14="http://schemas.microsoft.com/office/powerpoint/2010/main" val="864863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Scarmbling:</a:t>
            </a:r>
            <a:endParaRPr/>
          </a:p>
        </p:txBody>
      </p:sp>
      <p:sp>
        <p:nvSpPr>
          <p:cNvPr id="518" name="Google Shape;518;p43"/>
          <p:cNvSpPr txBox="1">
            <a:spLocks noGrp="1"/>
          </p:cNvSpPr>
          <p:nvPr>
            <p:ph type="body" idx="1"/>
          </p:nvPr>
        </p:nvSpPr>
        <p:spPr>
          <a:xfrm>
            <a:off x="748348" y="1903412"/>
            <a:ext cx="7772400" cy="462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4000"/>
              <a:t>B8ZS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Bipolar With 8 Zeros Substitution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Commonly used US.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en-US" sz="4000"/>
              <a:t>HDB3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High Density Bipolar 3 Zeros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Based on Bipolar AMI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Commonly used Europe and Japan.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4000"/>
          </a:p>
        </p:txBody>
      </p:sp>
      <p:sp>
        <p:nvSpPr>
          <p:cNvPr id="519" name="Google Shape;519;p4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526" name="Google Shape;526;p44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B8ZS</a:t>
            </a:r>
            <a:endParaRPr/>
          </a:p>
        </p:txBody>
      </p:sp>
      <p:sp>
        <p:nvSpPr>
          <p:cNvPr id="527" name="Google Shape;527;p44"/>
          <p:cNvSpPr txBox="1">
            <a:spLocks noGrp="1"/>
          </p:cNvSpPr>
          <p:nvPr>
            <p:ph type="body" idx="1"/>
          </p:nvPr>
        </p:nvSpPr>
        <p:spPr>
          <a:xfrm>
            <a:off x="805498" y="197199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sz="2400" dirty="0"/>
              <a:t>Based on </a:t>
            </a:r>
            <a:r>
              <a:rPr lang="en-US" sz="2400" dirty="0" smtClean="0"/>
              <a:t>bipolar-AMI</a:t>
            </a: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1920"/>
            </a:pPr>
            <a:r>
              <a:rPr lang="en-US" sz="2400" dirty="0"/>
              <a:t>In this technique, eight consecutive zero-level voltages are replaced by the sequence </a:t>
            </a:r>
            <a:r>
              <a:rPr lang="en-US" sz="2400" dirty="0" smtClean="0"/>
              <a:t>000VB0VB.</a:t>
            </a: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1920"/>
            </a:pPr>
            <a:endParaRPr lang="en-US" sz="2400" dirty="0" smtClean="0"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1920"/>
            </a:pPr>
            <a:r>
              <a:rPr lang="en-US" sz="1600" dirty="0" smtClean="0">
                <a:solidFill>
                  <a:srgbClr val="00B050"/>
                </a:solidFill>
              </a:rPr>
              <a:t>The </a:t>
            </a:r>
            <a:r>
              <a:rPr lang="en-US" sz="1600" dirty="0">
                <a:solidFill>
                  <a:srgbClr val="00B050"/>
                </a:solidFill>
              </a:rPr>
              <a:t>V in the sequence denotes </a:t>
            </a:r>
            <a:r>
              <a:rPr lang="en-US" sz="1600" dirty="0" smtClean="0">
                <a:solidFill>
                  <a:srgbClr val="00B050"/>
                </a:solidFill>
              </a:rPr>
              <a:t>violation 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same as last non zero level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1920"/>
            </a:pPr>
            <a:r>
              <a:rPr lang="en-US" sz="1600" dirty="0" smtClean="0">
                <a:solidFill>
                  <a:srgbClr val="00B050"/>
                </a:solidFill>
              </a:rPr>
              <a:t>The </a:t>
            </a:r>
            <a:r>
              <a:rPr lang="en-US" sz="1600" dirty="0">
                <a:solidFill>
                  <a:srgbClr val="00B050"/>
                </a:solidFill>
              </a:rPr>
              <a:t>B in the sequence denotes </a:t>
            </a:r>
            <a:r>
              <a:rPr lang="en-US" sz="1600" dirty="0" smtClean="0">
                <a:solidFill>
                  <a:srgbClr val="00B050"/>
                </a:solidFill>
              </a:rPr>
              <a:t>bipolar 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opposite to last non zero level.</a:t>
            </a: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1920"/>
            </a:pPr>
            <a:r>
              <a:rPr lang="en-US" sz="2400" dirty="0" smtClean="0">
                <a:sym typeface="Wingdings" panose="05000000000000000000" pitchFamily="2" charset="2"/>
              </a:rPr>
              <a:t>And for AMI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sz="1600" dirty="0">
                <a:solidFill>
                  <a:srgbClr val="00B050"/>
                </a:solidFill>
              </a:rPr>
              <a:t>0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B050"/>
                </a:solidFill>
              </a:rPr>
              <a:t>represented by no line signal / zero voltage level.</a:t>
            </a:r>
          </a:p>
          <a:p>
            <a:pPr marL="742950" lvl="1" indent="-285750">
              <a:spcBef>
                <a:spcPts val="560"/>
              </a:spcBef>
              <a:buSzPts val="1540"/>
            </a:pP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B050"/>
                </a:solidFill>
              </a:rPr>
              <a:t> represented by positive or negative pulse / alternative.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1920"/>
            </a:pPr>
            <a:endParaRPr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557463"/>
            <a:ext cx="8829675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B8ZS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73652" y="360480"/>
            <a:ext cx="5970760" cy="138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SzPts val="1920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 </a:t>
            </a:r>
            <a:r>
              <a:rPr lang="en-US" dirty="0" smtClean="0">
                <a:solidFill>
                  <a:srgbClr val="00B050"/>
                </a:solidFill>
              </a:rPr>
              <a:t>(violation)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same as last non zero level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>
              <a:lnSpc>
                <a:spcPct val="90000"/>
              </a:lnSpc>
              <a:buSzPts val="1920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B (</a:t>
            </a:r>
            <a:r>
              <a:rPr lang="en-US" dirty="0" smtClean="0">
                <a:solidFill>
                  <a:srgbClr val="00B050"/>
                </a:solidFill>
              </a:rPr>
              <a:t> bipolar )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opposite to last non zero level.</a:t>
            </a:r>
          </a:p>
          <a:p>
            <a:pPr marL="342900" lvl="0" indent="-342900">
              <a:lnSpc>
                <a:spcPct val="90000"/>
              </a:lnSpc>
              <a:buSzPts val="1920"/>
            </a:pPr>
            <a:r>
              <a:rPr lang="en-US" sz="2400" dirty="0">
                <a:sym typeface="Wingdings" panose="05000000000000000000" pitchFamily="2" charset="2"/>
              </a:rPr>
              <a:t>And for AMI</a:t>
            </a:r>
          </a:p>
          <a:p>
            <a:pPr marL="800100" lvl="1" indent="-342900">
              <a:buSzPts val="1920"/>
            </a:pPr>
            <a:r>
              <a:rPr lang="en-US" sz="1600" dirty="0">
                <a:solidFill>
                  <a:srgbClr val="00B050"/>
                </a:solidFill>
              </a:rPr>
              <a:t>0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B050"/>
                </a:solidFill>
              </a:rPr>
              <a:t>represented by no line signal / zero voltage level.</a:t>
            </a:r>
          </a:p>
          <a:p>
            <a:pPr marL="742950" lvl="1" indent="-285750">
              <a:spcBef>
                <a:spcPts val="560"/>
              </a:spcBef>
              <a:buSzPts val="1540"/>
            </a:pP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B050"/>
                </a:solidFill>
              </a:rPr>
              <a:t> represented by positive or negative pulse / alternative.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1507402" y="260888"/>
            <a:ext cx="6839894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SzPts val="1920"/>
            </a:pPr>
            <a:r>
              <a:rPr lang="en-US" dirty="0" smtClean="0">
                <a:solidFill>
                  <a:srgbClr val="00B050"/>
                </a:solidFill>
              </a:rPr>
              <a:t> V (violation)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same as last non zero level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>
              <a:lnSpc>
                <a:spcPct val="90000"/>
              </a:lnSpc>
              <a:buSzPts val="1920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B (</a:t>
            </a:r>
            <a:r>
              <a:rPr lang="en-US" dirty="0" smtClean="0">
                <a:solidFill>
                  <a:srgbClr val="00B050"/>
                </a:solidFill>
              </a:rPr>
              <a:t>bipolar)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opposite to last non zero level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.</a:t>
            </a:r>
          </a:p>
          <a:p>
            <a:pPr marL="342900" lvl="0" indent="-342900">
              <a:lnSpc>
                <a:spcPct val="90000"/>
              </a:lnSpc>
              <a:buSzPts val="1920"/>
            </a:pPr>
            <a:r>
              <a:rPr lang="en-US" sz="2400" dirty="0">
                <a:sym typeface="Wingdings" panose="05000000000000000000" pitchFamily="2" charset="2"/>
              </a:rPr>
              <a:t>And for AMI</a:t>
            </a:r>
          </a:p>
          <a:p>
            <a:pPr marL="800100" lvl="1" indent="-342900">
              <a:buSzPts val="1920"/>
            </a:pPr>
            <a:r>
              <a:rPr lang="en-US" sz="1600" dirty="0">
                <a:solidFill>
                  <a:srgbClr val="00B050"/>
                </a:solidFill>
              </a:rPr>
              <a:t>0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B050"/>
                </a:solidFill>
              </a:rPr>
              <a:t>represented by no line signal / zero voltage level.</a:t>
            </a:r>
          </a:p>
          <a:p>
            <a:pPr marL="742950" lvl="1" indent="-285750">
              <a:spcBef>
                <a:spcPts val="560"/>
              </a:spcBef>
              <a:buSzPts val="1540"/>
            </a:pP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B050"/>
                </a:solidFill>
              </a:rPr>
              <a:t> represented by positive or negative pulse / alternative.</a:t>
            </a:r>
          </a:p>
          <a:p>
            <a:pPr marL="342900" lvl="0" indent="-342900">
              <a:lnSpc>
                <a:spcPct val="90000"/>
              </a:lnSpc>
              <a:buSzPts val="1920"/>
            </a:pPr>
            <a:endParaRPr lang="en-US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342900" lvl="0" indent="-342900">
              <a:lnSpc>
                <a:spcPct val="90000"/>
              </a:lnSpc>
              <a:buSzPts val="1920"/>
            </a:pPr>
            <a:endParaRPr lang="en-US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1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176950" y="943369"/>
            <a:ext cx="3503692" cy="65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Line Coding</a:t>
            </a:r>
            <a:endParaRPr sz="4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22288" y="1908175"/>
            <a:ext cx="862171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coding is the process of converting binary data, a sequence of bits, to a digital signal.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0" y="3124200"/>
            <a:ext cx="8915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1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888" y="3248025"/>
            <a:ext cx="8148637" cy="249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542" name="Google Shape;542;p46"/>
          <p:cNvSpPr txBox="1">
            <a:spLocks noGrp="1"/>
          </p:cNvSpPr>
          <p:nvPr>
            <p:ph type="title"/>
          </p:nvPr>
        </p:nvSpPr>
        <p:spPr>
          <a:xfrm>
            <a:off x="1348966" y="497941"/>
            <a:ext cx="7595072" cy="117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3200" dirty="0"/>
              <a:t>HDB3-High Density Bipolar 3 Zeros</a:t>
            </a:r>
            <a:br>
              <a:rPr lang="en-US" sz="3200" dirty="0"/>
            </a:br>
            <a:endParaRPr sz="3200" dirty="0"/>
          </a:p>
        </p:txBody>
      </p:sp>
      <p:sp>
        <p:nvSpPr>
          <p:cNvPr id="543" name="Google Shape;543;p46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2000" dirty="0" smtClean="0"/>
              <a:t>Based </a:t>
            </a:r>
            <a:r>
              <a:rPr lang="en-US" sz="2000" dirty="0"/>
              <a:t>on </a:t>
            </a:r>
            <a:r>
              <a:rPr lang="en-US" sz="2000" dirty="0" smtClean="0"/>
              <a:t>bipolar-AMI</a:t>
            </a:r>
          </a:p>
          <a:p>
            <a:pPr marL="342900" lvl="0" indent="-342900">
              <a:spcBef>
                <a:spcPts val="640"/>
              </a:spcBef>
              <a:buSzPts val="1920"/>
              <a:buFont typeface="Arial" panose="020B0604020202020204" pitchFamily="34" charset="0"/>
              <a:buChar char="•"/>
            </a:pPr>
            <a:r>
              <a:rPr lang="en-US" sz="2000" dirty="0"/>
              <a:t>In this technique, </a:t>
            </a:r>
            <a:r>
              <a:rPr lang="en-US" sz="2000" dirty="0" smtClean="0"/>
              <a:t>four </a:t>
            </a:r>
            <a:r>
              <a:rPr lang="en-US" sz="2000" dirty="0"/>
              <a:t>consecutive zero-level </a:t>
            </a:r>
            <a:r>
              <a:rPr lang="en-US" sz="2000" dirty="0" smtClean="0"/>
              <a:t>voltages </a:t>
            </a:r>
            <a:r>
              <a:rPr lang="en-US" sz="2000" dirty="0"/>
              <a:t>are replaced with a sequence of 000V or B00V. </a:t>
            </a:r>
            <a:endParaRPr lang="en-US" sz="2000" dirty="0" smtClean="0"/>
          </a:p>
          <a:p>
            <a:pPr marL="342900" lvl="0" indent="-342900">
              <a:spcBef>
                <a:spcPts val="640"/>
              </a:spcBef>
              <a:buSzPts val="192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lvl="0" indent="-342900">
              <a:spcBef>
                <a:spcPts val="640"/>
              </a:spcBef>
              <a:buSzPts val="1920"/>
              <a:buFont typeface="Arial" panose="020B0604020202020204" pitchFamily="34" charset="0"/>
              <a:buChar char="•"/>
            </a:pPr>
            <a:r>
              <a:rPr lang="en-US" sz="2000" dirty="0"/>
              <a:t>The two rules can be stated as follows</a:t>
            </a:r>
            <a:r>
              <a:rPr lang="en-US" sz="2000" dirty="0" smtClean="0"/>
              <a:t>:</a:t>
            </a:r>
          </a:p>
          <a:p>
            <a:pPr marL="457200" lvl="1" indent="0">
              <a:spcBef>
                <a:spcPts val="640"/>
              </a:spcBef>
              <a:buSzPts val="1920"/>
              <a:buNone/>
            </a:pPr>
            <a:r>
              <a:rPr lang="en-US" sz="1400" dirty="0" smtClean="0"/>
              <a:t>1</a:t>
            </a:r>
            <a:r>
              <a:rPr lang="en-US" sz="1400" dirty="0"/>
              <a:t>. If the </a:t>
            </a:r>
            <a:r>
              <a:rPr lang="en-US" sz="1400" dirty="0" smtClean="0"/>
              <a:t>total number </a:t>
            </a:r>
            <a:r>
              <a:rPr lang="en-US" sz="1400" dirty="0"/>
              <a:t>of nonzero </a:t>
            </a:r>
            <a:r>
              <a:rPr lang="en-US" sz="1400" dirty="0" smtClean="0"/>
              <a:t>pulses is </a:t>
            </a:r>
            <a:r>
              <a:rPr lang="en-US" sz="1400" dirty="0"/>
              <a:t>odd, the </a:t>
            </a:r>
            <a:r>
              <a:rPr lang="en-US" sz="1400" dirty="0" smtClean="0"/>
              <a:t>pattern </a:t>
            </a:r>
            <a:r>
              <a:rPr lang="en-US" sz="1400" dirty="0"/>
              <a:t>will be </a:t>
            </a:r>
            <a:r>
              <a:rPr lang="en-US" sz="1400" dirty="0" smtClean="0"/>
              <a:t>000V</a:t>
            </a:r>
            <a:r>
              <a:rPr lang="en-US" sz="1400" dirty="0"/>
              <a:t>.</a:t>
            </a:r>
            <a:endParaRPr lang="en-US" sz="1400" dirty="0" smtClean="0"/>
          </a:p>
          <a:p>
            <a:pPr marL="457200" lvl="1" indent="0">
              <a:spcBef>
                <a:spcPts val="640"/>
              </a:spcBef>
              <a:buSzPts val="1920"/>
              <a:buNone/>
            </a:pPr>
            <a:r>
              <a:rPr lang="en-US" sz="1400" dirty="0" smtClean="0"/>
              <a:t>2</a:t>
            </a:r>
            <a:r>
              <a:rPr lang="en-US" sz="1400" dirty="0"/>
              <a:t>. If the number of nonzero pulses </a:t>
            </a:r>
            <a:r>
              <a:rPr lang="en-US" sz="1400" dirty="0" smtClean="0"/>
              <a:t>is </a:t>
            </a:r>
            <a:r>
              <a:rPr lang="en-US" sz="1400" dirty="0"/>
              <a:t>even, the </a:t>
            </a:r>
            <a:r>
              <a:rPr lang="en-US" sz="1400" dirty="0" smtClean="0"/>
              <a:t>pattern </a:t>
            </a:r>
            <a:r>
              <a:rPr lang="en-US" sz="1400" dirty="0"/>
              <a:t>will be </a:t>
            </a:r>
            <a:r>
              <a:rPr lang="en-US" sz="1400" dirty="0" smtClean="0"/>
              <a:t>B00V</a:t>
            </a:r>
            <a:r>
              <a:rPr lang="en-US" sz="1400" dirty="0"/>
              <a:t>.</a:t>
            </a:r>
            <a:endParaRPr sz="1400" dirty="0"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2000" dirty="0"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558" name="Google Shape;558;p47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HDB3</a:t>
            </a:r>
            <a:endParaRPr/>
          </a:p>
        </p:txBody>
      </p:sp>
      <p:pic>
        <p:nvPicPr>
          <p:cNvPr id="559" name="Google Shape;55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922463"/>
            <a:ext cx="6462713" cy="35639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883528" y="613895"/>
            <a:ext cx="62604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spcBef>
                <a:spcPts val="640"/>
              </a:spcBef>
              <a:buSzPts val="1920"/>
              <a:buNone/>
            </a:pPr>
            <a:r>
              <a:rPr lang="en-US" dirty="0"/>
              <a:t>1. If the total number of nonzero pulses is odd, the pattern will be 000V.</a:t>
            </a:r>
          </a:p>
          <a:p>
            <a:pPr marL="457200" lvl="1" indent="0">
              <a:spcBef>
                <a:spcPts val="640"/>
              </a:spcBef>
              <a:buSzPts val="1920"/>
              <a:buNone/>
            </a:pPr>
            <a:r>
              <a:rPr lang="en-US" dirty="0"/>
              <a:t>2. If the number of nonzero pulses is even, the pattern will be B00V.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833736" y="586734"/>
            <a:ext cx="63102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spcBef>
                <a:spcPts val="640"/>
              </a:spcBef>
              <a:buSzPts val="1920"/>
              <a:buNone/>
            </a:pPr>
            <a:r>
              <a:rPr lang="en-US" dirty="0"/>
              <a:t>1. If the total number of nonzero pulses is odd, the pattern will be 000V.</a:t>
            </a:r>
          </a:p>
          <a:p>
            <a:pPr marL="457200" lvl="1" indent="0">
              <a:spcBef>
                <a:spcPts val="640"/>
              </a:spcBef>
              <a:buSzPts val="1920"/>
              <a:buNone/>
            </a:pPr>
            <a:r>
              <a:rPr lang="en-US" dirty="0"/>
              <a:t>2. If the number of nonzero pulses is even, the pattern will be B00V.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8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0" y="36576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0" y="2797175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Signal </a:t>
            </a:r>
            <a:r>
              <a:rPr lang="en-US" sz="4400" b="0" i="0" u="none" strike="noStrike" cap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Vs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Data Element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3699" y="3041965"/>
            <a:ext cx="6257563" cy="338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150937" y="1874256"/>
            <a:ext cx="73978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signal element is the shortest unit (</a:t>
            </a:r>
            <a:r>
              <a:rPr lang="en-US" dirty="0" smtClean="0"/>
              <a:t>time wise</a:t>
            </a:r>
            <a:r>
              <a:rPr lang="en-US" dirty="0"/>
              <a:t>) of a digital signal. In other words, data elements are what we need to send; signal elements are what we can send. Data elements are being carried; signal elements are the carriers</a:t>
            </a:r>
            <a:r>
              <a:rPr lang="en-US" dirty="0" smtClean="0"/>
              <a:t>.</a:t>
            </a:r>
          </a:p>
          <a:p>
            <a:r>
              <a:rPr lang="en-US" dirty="0"/>
              <a:t>We define a ratio r which is the number of data elements carried by each signal element.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992" y="908058"/>
            <a:ext cx="5485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Rate Versus Signal Rate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9675" y="1908151"/>
            <a:ext cx="71599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data rate defines the number of data elements (bits) sent in </a:t>
            </a:r>
            <a:r>
              <a:rPr lang="en-US" dirty="0" smtClean="0"/>
              <a:t>1s</a:t>
            </a:r>
            <a:r>
              <a:rPr lang="en-US" dirty="0"/>
              <a:t>. The unit is bits per second (bps). The signal rate is the number of signal elements sent in </a:t>
            </a:r>
            <a:r>
              <a:rPr lang="en-US" dirty="0" smtClean="0"/>
              <a:t>1s</a:t>
            </a:r>
            <a:r>
              <a:rPr lang="en-US" dirty="0"/>
              <a:t>. The unit is the baud</a:t>
            </a:r>
            <a:r>
              <a:rPr lang="en-US" dirty="0" smtClean="0"/>
              <a:t>.</a:t>
            </a:r>
          </a:p>
          <a:p>
            <a:r>
              <a:rPr lang="en-US" dirty="0"/>
              <a:t>The data rate is sometimes called the bit rate; </a:t>
            </a:r>
            <a:endParaRPr lang="en-US" dirty="0" smtClean="0"/>
          </a:p>
          <a:p>
            <a:r>
              <a:rPr lang="en-US" dirty="0"/>
              <a:t>the signal rate is sometimes called the pulse rate, the modulation rate, or the baud rate.</a:t>
            </a:r>
          </a:p>
          <a:p>
            <a:r>
              <a:rPr lang="en-US" dirty="0"/>
              <a:t>We can formulate the relationship between data rate and signal rate </a:t>
            </a:r>
            <a:r>
              <a:rPr lang="en-US" dirty="0" smtClean="0"/>
              <a:t>as: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33" y="3432382"/>
            <a:ext cx="2840986" cy="73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674" y="4294156"/>
            <a:ext cx="7159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N is the data rate (bps); c is the case factor, which varies for each case; S is the number of signal elements; and r is the previously defined factor.</a:t>
            </a:r>
          </a:p>
        </p:txBody>
      </p:sp>
    </p:spTree>
    <p:extLst>
      <p:ext uri="{BB962C8B-B14F-4D97-AF65-F5344CB8AC3E}">
        <p14:creationId xmlns:p14="http://schemas.microsoft.com/office/powerpoint/2010/main" val="67974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793750" y="387350"/>
            <a:ext cx="786765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Pulse /Modulation /Signal/ Baud Rate  versus Bit Rate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166688" y="1949450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pulse rate defines the number of pulses/signals sent in one second. Also known as </a:t>
            </a:r>
            <a:r>
              <a:rPr lang="en-US" sz="2800" b="0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Baud Rate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bit rate defines the number of bits per second.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863" y="4614863"/>
            <a:ext cx="4267200" cy="111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3249</Words>
  <Application>Microsoft Office PowerPoint</Application>
  <PresentationFormat>On-screen Show (4:3)</PresentationFormat>
  <Paragraphs>492</Paragraphs>
  <Slides>62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Times New Roman</vt:lpstr>
      <vt:lpstr>Wingdings</vt:lpstr>
      <vt:lpstr>Arial</vt:lpstr>
      <vt:lpstr>Tahoma</vt:lpstr>
      <vt:lpstr>Noto Sans Symbols</vt:lpstr>
      <vt:lpstr>Blends</vt:lpstr>
      <vt:lpstr>CSE 320 Data Communications </vt:lpstr>
      <vt:lpstr>Recap Previous Lecture</vt:lpstr>
      <vt:lpstr>Encoding Techniques</vt:lpstr>
      <vt:lpstr>Digital Data--Digital Signal</vt:lpstr>
      <vt:lpstr>Digital Data, Digital Signal</vt:lpstr>
      <vt:lpstr>PowerPoint Presentation</vt:lpstr>
      <vt:lpstr>PowerPoint Presentation</vt:lpstr>
      <vt:lpstr>PowerPoint Presentation</vt:lpstr>
      <vt:lpstr>PowerPoint Presentation</vt:lpstr>
      <vt:lpstr>Digital Data-- Digital Signal</vt:lpstr>
      <vt:lpstr>BaseLine Wandering</vt:lpstr>
      <vt:lpstr>DC Components</vt:lpstr>
      <vt:lpstr>PowerPoint Presentation</vt:lpstr>
      <vt:lpstr>PowerPoint Presentation</vt:lpstr>
      <vt:lpstr>PowerPoint Presentation</vt:lpstr>
      <vt:lpstr>Different Line Encoding Schemes</vt:lpstr>
      <vt:lpstr>PowerPoint Presentation</vt:lpstr>
      <vt:lpstr>Unipolar</vt:lpstr>
      <vt:lpstr>PowerPoint Presentation</vt:lpstr>
      <vt:lpstr>Polar Schemes NRZ-L &amp; NRZ-I </vt:lpstr>
      <vt:lpstr>Polar Schemes NRZ-L &amp; NRZ-I </vt:lpstr>
      <vt:lpstr>Non return to Zero (NRZ)</vt:lpstr>
      <vt:lpstr>NRZ</vt:lpstr>
      <vt:lpstr>NRZ – Pros and Cons</vt:lpstr>
      <vt:lpstr>Return-to-Zero (RZ)</vt:lpstr>
      <vt:lpstr>PowerPoint Presentation</vt:lpstr>
      <vt:lpstr>Biphase: Manchester and Differential Manchester</vt:lpstr>
      <vt:lpstr>Differential Manchester Encoding</vt:lpstr>
      <vt:lpstr>Manchester &amp; Differential Manchester Encoding</vt:lpstr>
      <vt:lpstr>Biphase (Manchester and D-Manchester)</vt:lpstr>
      <vt:lpstr>PowerPoint Presentation</vt:lpstr>
      <vt:lpstr>Biphase -- Pros and Cons</vt:lpstr>
      <vt:lpstr>Modulation Rate</vt:lpstr>
      <vt:lpstr>Bipolar Schemes</vt:lpstr>
      <vt:lpstr>Bipolar- AMI Schemes</vt:lpstr>
      <vt:lpstr>Bipolar-AMI</vt:lpstr>
      <vt:lpstr>PowerPoint Presentation</vt:lpstr>
      <vt:lpstr>PowerPoint Presentation</vt:lpstr>
      <vt:lpstr>MLT-3</vt:lpstr>
      <vt:lpstr>Biploar AMI and MLT-3 Example</vt:lpstr>
      <vt:lpstr>PowerPoint Presentation</vt:lpstr>
      <vt:lpstr>Block Coding</vt:lpstr>
      <vt:lpstr>Block Coding </vt:lpstr>
      <vt:lpstr>Solutions: Block Coding  </vt:lpstr>
      <vt:lpstr>Block Coding</vt:lpstr>
      <vt:lpstr>Step 1-Division</vt:lpstr>
      <vt:lpstr>PowerPoint Presentation</vt:lpstr>
      <vt:lpstr>PowerPoint Presentation</vt:lpstr>
      <vt:lpstr>4B/5B Block Coding</vt:lpstr>
      <vt:lpstr>4B/5B Block Coding</vt:lpstr>
      <vt:lpstr>PowerPoint Presentation</vt:lpstr>
      <vt:lpstr>PowerPoint Presentation</vt:lpstr>
      <vt:lpstr>An example of 4B/5B Line coding</vt:lpstr>
      <vt:lpstr>Scrambling</vt:lpstr>
      <vt:lpstr>Scrambling</vt:lpstr>
      <vt:lpstr>Types of Scarmbling:</vt:lpstr>
      <vt:lpstr>B8ZS</vt:lpstr>
      <vt:lpstr>B8ZS</vt:lpstr>
      <vt:lpstr>PowerPoint Presentation</vt:lpstr>
      <vt:lpstr>HDB3-High Density Bipolar 3 Zeros </vt:lpstr>
      <vt:lpstr>HDB3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320/EEE361 Data Communications </dc:title>
  <dc:creator>David Porter</dc:creator>
  <cp:lastModifiedBy>Narzu</cp:lastModifiedBy>
  <cp:revision>33</cp:revision>
  <dcterms:created xsi:type="dcterms:W3CDTF">2001-03-29T16:51:24Z</dcterms:created>
  <dcterms:modified xsi:type="dcterms:W3CDTF">2023-02-25T14:52:42Z</dcterms:modified>
</cp:coreProperties>
</file>