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  <p:sldMasterId id="2147483666" r:id="rId2"/>
  </p:sldMasterIdLst>
  <p:notesMasterIdLst>
    <p:notesMasterId r:id="rId14"/>
  </p:notesMasterIdLst>
  <p:handoutMasterIdLst>
    <p:handoutMasterId r:id="rId15"/>
  </p:handoutMasterIdLst>
  <p:sldIdLst>
    <p:sldId id="256" r:id="rId3"/>
    <p:sldId id="465" r:id="rId4"/>
    <p:sldId id="474" r:id="rId5"/>
    <p:sldId id="470" r:id="rId6"/>
    <p:sldId id="827" r:id="rId7"/>
    <p:sldId id="471" r:id="rId8"/>
    <p:sldId id="472" r:id="rId9"/>
    <p:sldId id="828" r:id="rId10"/>
    <p:sldId id="440" r:id="rId11"/>
    <p:sldId id="441" r:id="rId12"/>
    <p:sldId id="473" r:id="rId13"/>
  </p:sldIdLst>
  <p:sldSz cx="9144000" cy="6858000" type="screen4x3"/>
  <p:notesSz cx="7010400" cy="9296400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5">
          <p15:clr>
            <a:srgbClr val="A4A3A4"/>
          </p15:clr>
        </p15:guide>
        <p15:guide id="2" orient="horz" pos="2209">
          <p15:clr>
            <a:srgbClr val="A4A3A4"/>
          </p15:clr>
        </p15:guide>
        <p15:guide id="3" orient="horz" pos="3288">
          <p15:clr>
            <a:srgbClr val="A4A3A4"/>
          </p15:clr>
        </p15:guide>
        <p15:guide id="4" orient="horz" pos="2746">
          <p15:clr>
            <a:srgbClr val="A4A3A4"/>
          </p15:clr>
        </p15:guide>
        <p15:guide id="5" orient="horz" pos="3823">
          <p15:clr>
            <a:srgbClr val="A4A3A4"/>
          </p15:clr>
        </p15:guide>
        <p15:guide id="6" pos="7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 snapToGrid="0">
      <p:cViewPr varScale="1">
        <p:scale>
          <a:sx n="84" d="100"/>
          <a:sy n="84" d="100"/>
        </p:scale>
        <p:origin x="1402" y="58"/>
      </p:cViewPr>
      <p:guideLst>
        <p:guide orient="horz" pos="1245"/>
        <p:guide orient="horz" pos="2209"/>
        <p:guide orient="horz" pos="3288"/>
        <p:guide orient="horz" pos="2746"/>
        <p:guide orient="horz" pos="3823"/>
        <p:guide pos="7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522"/>
    </p:cViewPr>
  </p:sorterViewPr>
  <p:notesViewPr>
    <p:cSldViewPr snapToGrid="0">
      <p:cViewPr varScale="1">
        <p:scale>
          <a:sx n="67" d="100"/>
          <a:sy n="67" d="100"/>
        </p:scale>
        <p:origin x="-2232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971468-300B-42BE-B4CC-3E379A9201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034F74C1-F4BA-468B-93CA-A62133EE46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B55FD-350C-4F6A-9634-B053A121FF38}" type="slidenum">
              <a:rPr lang="en-US"/>
              <a:pPr/>
              <a:t>1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6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93181-C4F0-4CEF-BFB1-83CE920C88C7}" type="slidenum">
              <a:rPr lang="en-US"/>
              <a:pPr/>
              <a:t>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30" tIns="44865" rIns="89730" bIns="4486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51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46A29-0FCE-4CF9-A247-7A4CABA74BCD}" type="slidenum">
              <a:rPr lang="en-US"/>
              <a:pPr/>
              <a:t>4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7055A-EC60-4F82-902F-A5F88E4C4CB5}" type="slidenum">
              <a:rPr lang="en-US"/>
              <a:pPr/>
              <a:t>6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2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CC432-F23D-4D33-84E0-61D12DA31955}" type="slidenum">
              <a:rPr lang="en-US"/>
              <a:pPr/>
              <a:t>7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35680A-0758-4E40-A486-FFB39F36F646}" type="slidenum">
              <a:rPr lang="en-US" sz="1200" baseline="0">
                <a:solidFill>
                  <a:srgbClr val="000000"/>
                </a:solidFill>
              </a:rPr>
              <a:pPr/>
              <a:t>9</a:t>
            </a:fld>
            <a:endParaRPr lang="en-US" sz="1200" baseline="0">
              <a:solidFill>
                <a:srgbClr val="000000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E7A8ED-95B5-4F03-86D4-297DB8612AAD}" type="slidenum">
              <a:rPr lang="en-US" sz="1200" baseline="0">
                <a:solidFill>
                  <a:srgbClr val="000000"/>
                </a:solidFill>
              </a:rPr>
              <a:pPr/>
              <a:t>10</a:t>
            </a:fld>
            <a:endParaRPr lang="en-US" sz="1200" baseline="0">
              <a:solidFill>
                <a:srgbClr val="000000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7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AA97C-AF4A-4E89-BEA7-4EAC7AAB8466}" type="slidenum">
              <a:rPr lang="en-US"/>
              <a:pPr/>
              <a:t>11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66" name="Group 2050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64867" name="Group 2051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64868" name="Rectangle 2052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69" name="Rectangle 2053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870" name="Group 2054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64871" name="Rectangle 2055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72" name="Rectangle 2056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873" name="Rectangle 2057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74" name="Rectangle 2058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75" name="Rectangle 2059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876" name="Rectangle 2060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877" name="Rectangle 206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4878" name="Rectangle 2062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4879" name="Rectangle 2063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4880" name="Rectangle 206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4F8C562-A324-4B97-958B-60CFD3BD453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4881" name="Rectangle 2065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82" name="Rectangle 2066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gradFill rotWithShape="0">
            <a:gsLst>
              <a:gs pos="0">
                <a:srgbClr val="FF6600">
                  <a:gamma/>
                  <a:tint val="33333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B1E04-4309-4B67-BBA5-A775F4A319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0DCE2-372A-4033-8322-F1D056DB20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42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EFA5E83C-EF64-433A-9F43-CE98A2A05BF7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15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40B9DFBB-DAF2-40CD-A14F-E5B32D443F90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2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A708B5D6-7DB0-43BC-8703-03860086297B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EEEA6696-F236-4643-B16F-7F0C005B5526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59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281EC64C-5078-4BDF-94D6-3E4EBFF3633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57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6F8A3108-0FBA-4E22-858E-80AAED520B6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899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CECE7832-7A44-4662-A0FA-E11A6C55B7F4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A3E74-7CAC-47F0-9479-2BB14BC22E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73F416DA-C372-4DD4-B46A-F4C082C90272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08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C6D9A2B7-FF0C-4C90-9BC9-78AEC5E04C8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9056B295-F749-4AC1-918A-4D65B5D1AF37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39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C42A0E6E-AFBB-49DF-9B5C-B4ECCFA65D35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92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680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0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680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680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0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68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681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7681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7681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9FD0E9E-1129-44BE-8A91-E968F73CED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3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6B7B4-26D0-485E-A09E-C037D6AC43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B4FD2-4F2E-4B95-89D2-D14FC233F8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D4312-8117-4AD7-BE73-AC8EAA3642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D9E0D-45E4-4A58-BCC6-7DB2EEE0E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4EBF2-5204-4C79-B40F-8372A495D9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C8339-3758-4A6A-A73E-C0C5073636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F20B8-97B2-4868-B6B7-6AA841BF11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385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63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63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DC94D1F-516F-4B55-9D1B-5771E7BA60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gradFill rotWithShape="0">
            <a:gsLst>
              <a:gs pos="0">
                <a:srgbClr val="FF6600">
                  <a:gamma/>
                  <a:tint val="33333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1" baseline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z="2000">
                <a:solidFill>
                  <a:srgbClr val="1C1C1C"/>
                </a:solidFill>
              </a:rPr>
              <a:t>4.</a:t>
            </a:r>
            <a:fld id="{790F00C8-ADDA-450A-B536-23EA295864A1}" type="slidenum">
              <a:rPr lang="en-US" sz="2000" smtClean="0">
                <a:solidFill>
                  <a:srgbClr val="1C1C1C"/>
                </a:solidFill>
              </a:rPr>
              <a:pPr/>
              <a:t>‹#›</a:t>
            </a:fld>
            <a:endParaRPr lang="en-US" sz="200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21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sz="4000" b="1" dirty="0"/>
              <a:t>CSE </a:t>
            </a:r>
            <a:r>
              <a:rPr lang="en-US" sz="4000" b="1" dirty="0" smtClean="0"/>
              <a:t>320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Data Communications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43038" y="4083050"/>
            <a:ext cx="6400800" cy="17526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Digital Transmission</a:t>
            </a:r>
          </a:p>
          <a:p>
            <a:r>
              <a:rPr lang="en-US" b="1" dirty="0">
                <a:latin typeface="Arial" panose="020B0604020202020204" pitchFamily="34" charset="0"/>
              </a:rPr>
              <a:t>Chapter </a:t>
            </a:r>
            <a:r>
              <a:rPr lang="en-US" b="1" dirty="0" smtClean="0">
                <a:latin typeface="Arial" panose="020B0604020202020204" pitchFamily="34" charset="0"/>
              </a:rPr>
              <a:t>4</a:t>
            </a:r>
          </a:p>
          <a:p>
            <a:r>
              <a:rPr lang="en-US" b="1" dirty="0" smtClean="0">
                <a:latin typeface="Arial" panose="020B0604020202020204" pitchFamily="34" charset="0"/>
              </a:rPr>
              <a:t>By NTR</a:t>
            </a:r>
            <a:endParaRPr 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t>4.</a:t>
            </a:r>
            <a:fld id="{26D06F3F-A388-4709-B384-089273810B21}" type="slidenum"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pPr/>
              <a:t>10</a:t>
            </a:fld>
            <a:endParaRPr lang="en-US" baseline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0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6947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b="1" baseline="0" dirty="0" smtClean="0">
                <a:solidFill>
                  <a:srgbClr val="3333CC"/>
                </a:solidFill>
              </a:rPr>
              <a:t>Figure:  </a:t>
            </a:r>
            <a:r>
              <a:rPr lang="en-US" b="1" i="1" baseline="0" dirty="0">
                <a:solidFill>
                  <a:srgbClr val="000000"/>
                </a:solidFill>
              </a:rPr>
              <a:t>Delta demodulation components</a:t>
            </a:r>
          </a:p>
        </p:txBody>
      </p:sp>
      <p:sp>
        <p:nvSpPr>
          <p:cNvPr id="65542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55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0" y="3613763"/>
            <a:ext cx="7669212" cy="251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6459" y="1507992"/>
            <a:ext cx="81390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Demodulator 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demodulator takes the digital data and, using the staircase maker and the delay unit, creates the analog signal. The created analog signal, however, needs to pass through a low-pass filter for smoothing. Figure </a:t>
            </a:r>
            <a:r>
              <a:rPr lang="en-US" dirty="0" smtClean="0"/>
              <a:t>below </a:t>
            </a:r>
            <a:r>
              <a:rPr lang="en-US" dirty="0"/>
              <a:t>shows the schematic diagram. </a:t>
            </a:r>
          </a:p>
        </p:txBody>
      </p:sp>
    </p:spTree>
    <p:extLst>
      <p:ext uri="{BB962C8B-B14F-4D97-AF65-F5344CB8AC3E}">
        <p14:creationId xmlns:p14="http://schemas.microsoft.com/office/powerpoint/2010/main" val="89046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Delta Modulation</a:t>
            </a: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2 important parameters are </a:t>
            </a:r>
          </a:p>
          <a:p>
            <a:pPr lvl="1"/>
            <a:r>
              <a:rPr lang="en-US" sz="1800" dirty="0"/>
              <a:t>size of the step </a:t>
            </a:r>
            <a:r>
              <a:rPr lang="en-US" altLang="en-US" sz="1800" dirty="0">
                <a:sym typeface="Symbol" panose="05050102010706020507" pitchFamily="18" charset="2"/>
              </a:rPr>
              <a:t></a:t>
            </a:r>
            <a:endParaRPr lang="en-US" sz="1800" dirty="0"/>
          </a:p>
          <a:p>
            <a:pPr lvl="1"/>
            <a:r>
              <a:rPr lang="en-US" sz="1800" dirty="0"/>
              <a:t>the sampling rate.</a:t>
            </a:r>
          </a:p>
          <a:p>
            <a:pPr marL="0" indent="0">
              <a:buNone/>
            </a:pPr>
            <a:r>
              <a:rPr lang="en-US" sz="1800" b="1" dirty="0"/>
              <a:t>Adaptive DM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dirty="0"/>
              <a:t>better performance can be achieved if the value of δ is not fixed. In adaptive delta modulation, the value of δ changes according to the amplitude of the analog signal.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Quantization </a:t>
            </a:r>
            <a:r>
              <a:rPr lang="en-US" sz="1800" b="1" dirty="0"/>
              <a:t>Error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/>
              <a:t>It </a:t>
            </a:r>
            <a:r>
              <a:rPr lang="en-US" sz="1800" dirty="0"/>
              <a:t>is obvious that DM is not perfect. Quantization error is always introduced in the </a:t>
            </a:r>
            <a:r>
              <a:rPr lang="en-US" sz="1800" dirty="0" smtClean="0"/>
              <a:t>process. </a:t>
            </a:r>
            <a:r>
              <a:rPr lang="en-US" sz="1800" dirty="0"/>
              <a:t>The quantization error of DM, however, is much less than that for PCM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244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9812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Analog </a:t>
            </a:r>
            <a:r>
              <a:rPr lang="en-US" dirty="0" smtClean="0"/>
              <a:t>Signal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Digital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09600" y="3747685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9600" y="4479120"/>
            <a:ext cx="670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 b="1" baseline="0" dirty="0">
                <a:solidFill>
                  <a:srgbClr val="0033CC"/>
                </a:solidFill>
              </a:rPr>
              <a:t>Pulse Code Modulation (PCM)</a:t>
            </a:r>
            <a:r>
              <a:rPr lang="fr-FR" sz="2400" b="1" baseline="0" dirty="0">
                <a:solidFill>
                  <a:srgbClr val="0033CC"/>
                </a:solidFill>
              </a:rPr>
              <a:t/>
            </a:r>
            <a:br>
              <a:rPr lang="fr-FR" sz="2400" b="1" baseline="0" dirty="0">
                <a:solidFill>
                  <a:srgbClr val="0033CC"/>
                </a:solidFill>
              </a:rPr>
            </a:br>
            <a:r>
              <a:rPr lang="fr-FR" sz="2400" b="1" baseline="0" dirty="0">
                <a:solidFill>
                  <a:srgbClr val="0033CC"/>
                </a:solidFill>
              </a:rPr>
              <a:t>Delta Modulation (DM)</a:t>
            </a:r>
            <a:endParaRPr lang="en-US" sz="2400" b="1" baseline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8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11490" y="2125637"/>
            <a:ext cx="7793038" cy="117711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altLang="en-US" kern="0"/>
              <a:t>Delta Modulation</a:t>
            </a:r>
            <a:endParaRPr lang="en-US" altLang="en-US" kern="0" dirty="0"/>
          </a:p>
        </p:txBody>
      </p:sp>
      <p:sp>
        <p:nvSpPr>
          <p:cNvPr id="3" name="Rectangle 2"/>
          <p:cNvSpPr/>
          <p:nvPr/>
        </p:nvSpPr>
        <p:spPr>
          <a:xfrm>
            <a:off x="769544" y="3613789"/>
            <a:ext cx="79398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A delta modulation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(DM or Δ-modulation) is an </a:t>
            </a:r>
            <a:r>
              <a:rPr lang="en-US" dirty="0">
                <a:solidFill>
                  <a:srgbClr val="3366CC"/>
                </a:solidFill>
                <a:latin typeface="Arial" panose="020B0604020202020204" pitchFamily="34" charset="0"/>
              </a:rPr>
              <a:t>analog-to-digital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and </a:t>
            </a:r>
            <a:r>
              <a:rPr lang="en-US" dirty="0">
                <a:solidFill>
                  <a:srgbClr val="3366CC"/>
                </a:solidFill>
                <a:latin typeface="Arial" panose="020B0604020202020204" pitchFamily="34" charset="0"/>
              </a:rPr>
              <a:t>digital-to-analog signal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conversion technique used for transmission of voice information where quality is not of primary importance.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579438"/>
          </a:xfrm>
        </p:spPr>
        <p:txBody>
          <a:bodyPr/>
          <a:lstStyle/>
          <a:p>
            <a:r>
              <a:rPr lang="en-US" altLang="en-US" dirty="0"/>
              <a:t>Delta Modulation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11725"/>
          </a:xfrm>
        </p:spPr>
        <p:txBody>
          <a:bodyPr/>
          <a:lstStyle/>
          <a:p>
            <a:r>
              <a:rPr lang="en-US" altLang="en-US"/>
              <a:t>To improve the performance of PCM (reduce complexity)</a:t>
            </a:r>
          </a:p>
          <a:p>
            <a:r>
              <a:rPr lang="en-US" altLang="en-US"/>
              <a:t>Analog input is approximated by a staircase function</a:t>
            </a:r>
          </a:p>
          <a:p>
            <a:r>
              <a:rPr lang="en-US" altLang="en-US"/>
              <a:t>Move up or down one quantization level (</a:t>
            </a:r>
            <a:r>
              <a:rPr lang="en-US" altLang="en-US">
                <a:sym typeface="Symbol" panose="05050102010706020507" pitchFamily="18" charset="2"/>
              </a:rPr>
              <a:t></a:t>
            </a:r>
            <a:r>
              <a:rPr lang="en-US" altLang="en-US"/>
              <a:t>) at each sample interval</a:t>
            </a:r>
          </a:p>
          <a:p>
            <a:r>
              <a:rPr lang="en-US" altLang="en-US"/>
              <a:t>Binary behavior—important characteristic </a:t>
            </a:r>
          </a:p>
          <a:p>
            <a:pPr lvl="1"/>
            <a:r>
              <a:rPr lang="en-US" altLang="en-US"/>
              <a:t>Function moves up or down at each sample interval</a:t>
            </a:r>
          </a:p>
        </p:txBody>
      </p:sp>
    </p:spTree>
    <p:extLst>
      <p:ext uri="{BB962C8B-B14F-4D97-AF65-F5344CB8AC3E}">
        <p14:creationId xmlns:p14="http://schemas.microsoft.com/office/powerpoint/2010/main" val="397127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="" xmlns:a16="http://schemas.microsoft.com/office/drawing/2014/main" id="{D2C95ADA-B0EE-8A6A-558F-D2703865C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4.</a:t>
            </a:r>
            <a:fld id="{C5A38C40-03F8-4075-A376-68EC8D4311D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15810" name="Rectangle 2">
            <a:extLst>
              <a:ext uri="{FF2B5EF4-FFF2-40B4-BE49-F238E27FC236}">
                <a16:creationId xmlns="" xmlns:a16="http://schemas.microsoft.com/office/drawing/2014/main" id="{75CD2C05-8BF7-DC2F-D9F9-3F07C831D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Delta Modulation</a:t>
            </a:r>
          </a:p>
        </p:txBody>
      </p:sp>
      <p:sp>
        <p:nvSpPr>
          <p:cNvPr id="1015811" name="Rectangle 3">
            <a:extLst>
              <a:ext uri="{FF2B5EF4-FFF2-40B4-BE49-F238E27FC236}">
                <a16:creationId xmlns="" xmlns:a16="http://schemas.microsoft.com/office/drawing/2014/main" id="{439A25BD-9DC6-BF97-F6A8-389CAF393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This scheme sends only the difference between pulses, if the pulse at time t</a:t>
            </a:r>
            <a:r>
              <a:rPr lang="en-US" altLang="en-US" sz="2800" baseline="-25000"/>
              <a:t>n+1</a:t>
            </a:r>
            <a:r>
              <a:rPr lang="en-US" altLang="en-US" sz="2800"/>
              <a:t> is higher in amplitude value than the pulse at time t</a:t>
            </a:r>
            <a:r>
              <a:rPr lang="en-US" altLang="en-US" sz="2800" baseline="-25000"/>
              <a:t>n</a:t>
            </a:r>
            <a:r>
              <a:rPr lang="en-US" altLang="en-US" sz="2800"/>
              <a:t>, then a single bit, say a “1”, is used to indicate the positive value.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If the pulse is lower in value, resulting in a negative value, a “0” is used.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This scheme works well for small changes in signal values between samples.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If changes in amplitude are large, this will result in large errors.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1143000"/>
          </a:xfrm>
        </p:spPr>
        <p:txBody>
          <a:bodyPr/>
          <a:lstStyle/>
          <a:p>
            <a:r>
              <a:rPr lang="en-US" altLang="en-US"/>
              <a:t>Delta Modulation - example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"/>
          <a:stretch>
            <a:fillRect/>
          </a:stretch>
        </p:blipFill>
        <p:spPr bwMode="auto">
          <a:xfrm>
            <a:off x="838200" y="1371600"/>
            <a:ext cx="731520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84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04800" y="652463"/>
            <a:ext cx="769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600">
                <a:solidFill>
                  <a:schemeClr val="tx2"/>
                </a:solidFill>
              </a:rPr>
              <a:t>The process of delta modulation</a:t>
            </a:r>
          </a:p>
        </p:txBody>
      </p:sp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1850"/>
            <a:ext cx="7870825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60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1C1C1C"/>
                </a:solidFill>
              </a:rPr>
              <a:t>4.</a:t>
            </a:r>
            <a:fld id="{6F8A3108-0FBA-4E22-858E-80AAED520B61}" type="slidenum">
              <a:rPr lang="en-US" smtClean="0">
                <a:solidFill>
                  <a:srgbClr val="1C1C1C"/>
                </a:solidFill>
              </a:rPr>
              <a:pPr/>
              <a:t>8</a:t>
            </a:fld>
            <a:endParaRPr lang="en-US">
              <a:solidFill>
                <a:srgbClr val="1C1C1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42" y="581620"/>
            <a:ext cx="6925901" cy="627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2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t>4.</a:t>
            </a:r>
            <a:fld id="{B02B42D1-9EF6-4929-B88B-ABB79F09494B}" type="slidenum"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pPr/>
              <a:t>9</a:t>
            </a:fld>
            <a:endParaRPr lang="en-US" baseline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6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4526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b="1" baseline="0" dirty="0" smtClean="0">
                <a:solidFill>
                  <a:srgbClr val="3333CC"/>
                </a:solidFill>
              </a:rPr>
              <a:t>Figure:  </a:t>
            </a:r>
            <a:r>
              <a:rPr lang="en-US" b="1" i="1" baseline="0" dirty="0">
                <a:solidFill>
                  <a:srgbClr val="000000"/>
                </a:solidFill>
              </a:rPr>
              <a:t>Delta modulation components</a:t>
            </a:r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45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2038"/>
            <a:ext cx="8428037" cy="25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888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 w="lg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 w="lg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14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14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3707</TotalTime>
  <Words>335</Words>
  <Application>Microsoft Office PowerPoint</Application>
  <PresentationFormat>On-screen Show (4:3)</PresentationFormat>
  <Paragraphs>46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Symbol</vt:lpstr>
      <vt:lpstr>Tahoma</vt:lpstr>
      <vt:lpstr>Times New Roman</vt:lpstr>
      <vt:lpstr>Wingdings</vt:lpstr>
      <vt:lpstr>Blends</vt:lpstr>
      <vt:lpstr>1_Blends</vt:lpstr>
      <vt:lpstr>CSE 320 Data Communications </vt:lpstr>
      <vt:lpstr>Analog Signal  Digital Data</vt:lpstr>
      <vt:lpstr>PowerPoint Presentation</vt:lpstr>
      <vt:lpstr>Delta Modulation</vt:lpstr>
      <vt:lpstr>Delta Modulation</vt:lpstr>
      <vt:lpstr>Delta Modulation - example</vt:lpstr>
      <vt:lpstr>PowerPoint Presentation</vt:lpstr>
      <vt:lpstr>PowerPoint Presentation</vt:lpstr>
      <vt:lpstr>PowerPoint Presentation</vt:lpstr>
      <vt:lpstr>PowerPoint Presentation</vt:lpstr>
      <vt:lpstr>Delta Modulation</vt:lpstr>
    </vt:vector>
  </TitlesOfParts>
  <Company>OSU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593 Telecommunication Concepts for E-Commerce</dc:title>
  <dc:creator>David Porter</dc:creator>
  <cp:lastModifiedBy>Narzu</cp:lastModifiedBy>
  <cp:revision>158</cp:revision>
  <cp:lastPrinted>1601-01-01T00:00:00Z</cp:lastPrinted>
  <dcterms:created xsi:type="dcterms:W3CDTF">2001-03-29T16:51:24Z</dcterms:created>
  <dcterms:modified xsi:type="dcterms:W3CDTF">2023-03-11T08:14:13Z</dcterms:modified>
</cp:coreProperties>
</file>