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6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9144000" cy="6858000" type="screen4x3"/>
  <p:notesSz cx="6735763" cy="9866313"/>
  <p:embeddedFontLst>
    <p:embeddedFont>
      <p:font typeface="Helvetica Neue" panose="020B0604020202020204" charset="0"/>
      <p:regular r:id="rId61"/>
      <p:bold r:id="rId62"/>
      <p:italic r:id="rId63"/>
      <p:boldItalic r:id="rId64"/>
    </p:embeddedFont>
    <p:embeddedFont>
      <p:font typeface="Cambria" panose="02040503050406030204" pitchFamily="18" charset="0"/>
      <p:regular r:id="rId65"/>
      <p:bold r:id="rId66"/>
      <p:italic r:id="rId67"/>
      <p:boldItalic r:id="rId68"/>
    </p:embeddedFont>
    <p:embeddedFont>
      <p:font typeface="Nunito" panose="020B0604020202020204" charset="0"/>
      <p:regular r:id="rId69"/>
      <p:bold r:id="rId70"/>
      <p:italic r:id="rId71"/>
      <p:boldItalic r:id="rId72"/>
    </p:embeddedFont>
    <p:embeddedFont>
      <p:font typeface="Cambria Math" panose="02040503050406030204" pitchFamily="18" charset="0"/>
      <p:regular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06">
          <p15:clr>
            <a:srgbClr val="000000"/>
          </p15:clr>
        </p15:guide>
        <p15:guide id="2" pos="52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4" roundtripDataSignature="AMtx7mimce0t4pTm6ECy/gUuzwc99Cof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48"/>
      </p:cViewPr>
      <p:guideLst>
        <p:guide orient="horz" pos="806"/>
        <p:guide pos="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6.fntdata"/><Relationship Id="rId74"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2" cy="492125"/>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16350" y="0"/>
            <a:ext cx="2919412" cy="492125"/>
          </a:xfrm>
          <a:prstGeom prst="rect">
            <a:avLst/>
          </a:prstGeom>
          <a:noFill/>
          <a:ln>
            <a:noFill/>
          </a:ln>
        </p:spPr>
        <p:txBody>
          <a:bodyPr spcFirstLastPara="1" wrap="square" lIns="96650" tIns="48325" rIns="96650" bIns="483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903287" y="741362"/>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374187"/>
            <a:ext cx="2919412" cy="4921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594913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1: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00" name="Google Shape;100;p1: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1805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026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78" name="Google Shape;178;p1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1077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84" name="Google Shape;184;p1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8995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1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91" name="Google Shape;191;p13: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53096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232" name="Google Shape;232;p1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14197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289" name="Google Shape;289;p1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9835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295" name="Google Shape;295;p1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827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08" name="Google Shape;308;p1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3129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8: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14" name="Google Shape;314;p18: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00252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9: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18" name="Google Shape;318;p19: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2649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06" name="Google Shape;106;p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8244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0: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324" name="Google Shape;324;p20: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0: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2964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1: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139700" lvl="0" indent="0" algn="l" rtl="0">
              <a:lnSpc>
                <a:spcPct val="100000"/>
              </a:lnSpc>
              <a:spcBef>
                <a:spcPts val="0"/>
              </a:spcBef>
              <a:spcAft>
                <a:spcPts val="0"/>
              </a:spcAft>
              <a:buSzPts val="1400"/>
              <a:buNone/>
            </a:pPr>
            <a:r>
              <a:rPr lang="en-US" sz="1800">
                <a:solidFill>
                  <a:srgbClr val="303030"/>
                </a:solidFill>
                <a:latin typeface="Arial"/>
                <a:ea typeface="Arial"/>
                <a:cs typeface="Arial"/>
                <a:sym typeface="Arial"/>
              </a:rPr>
              <a:t>It ensures mutual exclusion.</a:t>
            </a:r>
            <a:endParaRPr/>
          </a:p>
          <a:p>
            <a:pPr marL="139700" lvl="0" indent="0" algn="l" rtl="0">
              <a:lnSpc>
                <a:spcPct val="100000"/>
              </a:lnSpc>
              <a:spcBef>
                <a:spcPts val="0"/>
              </a:spcBef>
              <a:spcAft>
                <a:spcPts val="0"/>
              </a:spcAft>
              <a:buSzPts val="1400"/>
              <a:buNone/>
            </a:pPr>
            <a:r>
              <a:rPr lang="en-US" sz="1800">
                <a:solidFill>
                  <a:srgbClr val="303030"/>
                </a:solidFill>
                <a:latin typeface="Arial"/>
                <a:ea typeface="Arial"/>
                <a:cs typeface="Arial"/>
                <a:sym typeface="Arial"/>
              </a:rPr>
              <a:t>It ensures freedom from deadlock.</a:t>
            </a:r>
            <a:endParaRPr/>
          </a:p>
          <a:p>
            <a:pPr marL="139700" lvl="0" indent="0" algn="l" rtl="0">
              <a:lnSpc>
                <a:spcPct val="100000"/>
              </a:lnSpc>
              <a:spcBef>
                <a:spcPts val="0"/>
              </a:spcBef>
              <a:spcAft>
                <a:spcPts val="0"/>
              </a:spcAft>
              <a:buSzPts val="1400"/>
              <a:buNone/>
            </a:pPr>
            <a:r>
              <a:rPr lang="en-US" sz="1800">
                <a:solidFill>
                  <a:srgbClr val="303030"/>
                </a:solidFill>
                <a:latin typeface="Arial"/>
                <a:ea typeface="Arial"/>
                <a:cs typeface="Arial"/>
                <a:sym typeface="Arial"/>
              </a:rPr>
              <a:t>It may cause the process to starve for the CPU.</a:t>
            </a:r>
            <a:endParaRPr/>
          </a:p>
          <a:p>
            <a:pPr marL="139700" lvl="0" indent="0" algn="l" rtl="0">
              <a:lnSpc>
                <a:spcPct val="100000"/>
              </a:lnSpc>
              <a:spcBef>
                <a:spcPts val="0"/>
              </a:spcBef>
              <a:spcAft>
                <a:spcPts val="0"/>
              </a:spcAft>
              <a:buSzPts val="1400"/>
              <a:buNone/>
            </a:pPr>
            <a:r>
              <a:rPr lang="en-US" sz="1800">
                <a:solidFill>
                  <a:srgbClr val="303030"/>
                </a:solidFill>
                <a:latin typeface="Arial"/>
                <a:ea typeface="Arial"/>
                <a:cs typeface="Arial"/>
                <a:sym typeface="Arial"/>
              </a:rPr>
              <a:t>It does not guarantee that processes will always execute in a FIFO order otherwise there would be no starvation.</a:t>
            </a:r>
            <a:endParaRPr/>
          </a:p>
          <a:p>
            <a:pPr marL="0" lvl="0" indent="0" algn="l" rtl="0">
              <a:lnSpc>
                <a:spcPct val="100000"/>
              </a:lnSpc>
              <a:spcBef>
                <a:spcPts val="1500"/>
              </a:spcBef>
              <a:spcAft>
                <a:spcPts val="0"/>
              </a:spcAft>
              <a:buSzPts val="1400"/>
              <a:buNone/>
            </a:pPr>
            <a:endParaRPr sz="1800">
              <a:solidFill>
                <a:srgbClr val="303030"/>
              </a:solidFill>
              <a:latin typeface="Arial"/>
              <a:ea typeface="Arial"/>
              <a:cs typeface="Arial"/>
              <a:sym typeface="Arial"/>
            </a:endParaRPr>
          </a:p>
        </p:txBody>
      </p:sp>
      <p:sp>
        <p:nvSpPr>
          <p:cNvPr id="332" name="Google Shape;332;p21: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1632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40" name="Google Shape;340;p2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80066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48" name="Google Shape;348;p2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2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34718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8883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65" name="Google Shape;365;p2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44302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71" name="Google Shape;371;p2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74162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77" name="Google Shape;377;p2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65293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383" name="Google Shape;383;p28: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4001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9: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409" name="Google Shape;409;p29: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4643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44477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0: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30: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418" name="Google Shape;418;p30: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34798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1: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576" name="Google Shape;576;p3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9189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3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0" name="Google Shape;940;p3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941" name="Google Shape;941;p32: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74806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3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984" name="Google Shape;984;p3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97652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3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057" name="Google Shape;1057;p3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50650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3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161" name="Google Shape;1161;p3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61047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p3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329" name="Google Shape;1329;p3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54098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3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493" name="Google Shape;1493;p3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3528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38: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499" name="Google Shape;1499;p38: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89061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p39: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05" name="Google Shape;1505;p39: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6132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Clr>
                <a:srgbClr val="666666"/>
              </a:buClr>
              <a:buSzPts val="1800"/>
              <a:buNone/>
            </a:pPr>
            <a:r>
              <a:rPr lang="en-US">
                <a:solidFill>
                  <a:srgbClr val="666666"/>
                </a:solidFill>
              </a:rPr>
              <a:t>Bounded buffer </a:t>
            </a:r>
            <a:r>
              <a:rPr lang="en-US"/>
              <a:t>: assumes a fixed buffer size, in this case the consumer must wait if the buffer is empty and producer must wait if the buffer is full. </a:t>
            </a:r>
            <a:endParaRPr/>
          </a:p>
        </p:txBody>
      </p:sp>
      <p:sp>
        <p:nvSpPr>
          <p:cNvPr id="119" name="Google Shape;119;p4: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51221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p40: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11" name="Google Shape;1511;p40: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88205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41: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17" name="Google Shape;1517;p41: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3252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4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26" name="Google Shape;1526;p4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861916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p4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2" name="Google Shape;1532;p4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800"/>
              <a:buNone/>
            </a:pPr>
            <a:r>
              <a:rPr lang="en-US"/>
              <a:t>this solution contains a serious race condition that could result in two or more processes produce or consume into the same slot at the same time. </a:t>
            </a:r>
            <a:endParaRPr/>
          </a:p>
          <a:p>
            <a:pPr marL="0" lvl="0" indent="0" algn="l" rtl="0">
              <a:lnSpc>
                <a:spcPct val="100000"/>
              </a:lnSpc>
              <a:spcBef>
                <a:spcPts val="0"/>
              </a:spcBef>
              <a:spcAft>
                <a:spcPts val="0"/>
              </a:spcAft>
              <a:buSzPts val="1400"/>
              <a:buNone/>
            </a:pPr>
            <a:endParaRPr/>
          </a:p>
        </p:txBody>
      </p:sp>
      <p:sp>
        <p:nvSpPr>
          <p:cNvPr id="1533" name="Google Shape;1533;p43: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52183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4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41" name="Google Shape;1541;p4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84258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p4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50" name="Google Shape;1550;p4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967388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p4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56" name="Google Shape;1556;p4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47637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p4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62" name="Google Shape;1562;p4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5384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p49: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68" name="Google Shape;1568;p49: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35064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107aab88214_2_280:notes"/>
          <p:cNvSpPr txBox="1">
            <a:spLocks noGrp="1"/>
          </p:cNvSpPr>
          <p:nvPr>
            <p:ph type="body" idx="1"/>
          </p:nvPr>
        </p:nvSpPr>
        <p:spPr>
          <a:xfrm>
            <a:off x="898525" y="4686300"/>
            <a:ext cx="4938600" cy="443880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74" name="Google Shape;1574;g107aab88214_2_280: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6760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147291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107aab88214_2_285:notes"/>
          <p:cNvSpPr txBox="1">
            <a:spLocks noGrp="1"/>
          </p:cNvSpPr>
          <p:nvPr>
            <p:ph type="body" idx="1"/>
          </p:nvPr>
        </p:nvSpPr>
        <p:spPr>
          <a:xfrm>
            <a:off x="898525" y="4686300"/>
            <a:ext cx="4938600" cy="443880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80" name="Google Shape;1580;g107aab88214_2_28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020996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p52: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86" name="Google Shape;1586;p52: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824007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p53: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92" name="Google Shape;1592;p53: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48449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p54: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599" name="Google Shape;1599;p54: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54286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p55: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05" name="Google Shape;1605;p55: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778071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p5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11" name="Google Shape;1611;p5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63720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p5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17" name="Google Shape;1617;p5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71695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p58: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23" name="Google Shape;1623;p58: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704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34" name="Google Shape;134;p6: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1926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43" name="Google Shape;143;p7: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79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8: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800"/>
              <a:buNone/>
            </a:pPr>
            <a:r>
              <a:rPr lang="en-US"/>
              <a:t> f</a:t>
            </a:r>
            <a:endParaRPr/>
          </a:p>
        </p:txBody>
      </p:sp>
      <p:sp>
        <p:nvSpPr>
          <p:cNvPr id="153" name="Google Shape;153;p8:notes"/>
          <p:cNvSpPr txBox="1"/>
          <p:nvPr/>
        </p:nvSpPr>
        <p:spPr>
          <a:xfrm>
            <a:off x="3816350" y="9374187"/>
            <a:ext cx="2919412" cy="4921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0452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898525" y="4686300"/>
            <a:ext cx="4938712" cy="4438650"/>
          </a:xfrm>
          <a:prstGeom prst="rect">
            <a:avLst/>
          </a:prstGeom>
          <a:noFill/>
          <a:ln>
            <a:noFill/>
          </a:ln>
        </p:spPr>
        <p:txBody>
          <a:bodyPr spcFirstLastPara="1" wrap="square" lIns="96650" tIns="48325" rIns="96650" bIns="48325" anchor="ctr" anchorCtr="0">
            <a:noAutofit/>
          </a:bodyPr>
          <a:lstStyle/>
          <a:p>
            <a:pPr marL="0" lvl="0" indent="0" algn="l" rtl="0">
              <a:lnSpc>
                <a:spcPct val="100000"/>
              </a:lnSpc>
              <a:spcBef>
                <a:spcPts val="0"/>
              </a:spcBef>
              <a:spcAft>
                <a:spcPts val="0"/>
              </a:spcAft>
              <a:buSzPts val="1400"/>
              <a:buNone/>
            </a:pPr>
            <a:endParaRPr/>
          </a:p>
        </p:txBody>
      </p:sp>
      <p:sp>
        <p:nvSpPr>
          <p:cNvPr id="163" name="Google Shape;163;p9:notes"/>
          <p:cNvSpPr>
            <a:spLocks noGrp="1" noRot="1" noChangeAspect="1"/>
          </p:cNvSpPr>
          <p:nvPr>
            <p:ph type="sldImg" idx="2"/>
          </p:nvPr>
        </p:nvSpPr>
        <p:spPr>
          <a:xfrm>
            <a:off x="903288" y="741363"/>
            <a:ext cx="4929187" cy="36988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0736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0"/>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120"/>
              </a:spcBef>
              <a:spcAft>
                <a:spcPts val="0"/>
              </a:spcAft>
              <a:buSzPts val="2880"/>
              <a:buFont typeface="Arial"/>
              <a:buNone/>
              <a:defRPr/>
            </a:lvl1pPr>
            <a:lvl2pPr lvl="1" algn="l">
              <a:lnSpc>
                <a:spcPct val="100000"/>
              </a:lnSpc>
              <a:spcBef>
                <a:spcPts val="630"/>
              </a:spcBef>
              <a:spcAft>
                <a:spcPts val="0"/>
              </a:spcAft>
              <a:buSzPts val="1440"/>
              <a:buChar char="●"/>
              <a:defRPr/>
            </a:lvl2pPr>
            <a:lvl3pPr lvl="2" algn="l">
              <a:lnSpc>
                <a:spcPct val="100000"/>
              </a:lnSpc>
              <a:spcBef>
                <a:spcPts val="630"/>
              </a:spcBef>
              <a:spcAft>
                <a:spcPts val="0"/>
              </a:spcAft>
              <a:buSzPts val="1350"/>
              <a:buChar char="4"/>
              <a:defRPr/>
            </a:lvl3pPr>
            <a:lvl4pPr lvl="3" algn="l">
              <a:lnSpc>
                <a:spcPct val="100000"/>
              </a:lnSpc>
              <a:spcBef>
                <a:spcPts val="630"/>
              </a:spcBef>
              <a:spcAft>
                <a:spcPts val="0"/>
              </a:spcAft>
              <a:buSzPts val="1350"/>
              <a:buChar char="–"/>
              <a:defRPr/>
            </a:lvl4pPr>
            <a:lvl5pPr lvl="4" algn="l">
              <a:lnSpc>
                <a:spcPct val="100000"/>
              </a:lnSpc>
              <a:spcBef>
                <a:spcPts val="630"/>
              </a:spcBef>
              <a:spcAft>
                <a:spcPts val="0"/>
              </a:spcAft>
              <a:buSzPts val="1350"/>
              <a:buChar char="»"/>
              <a:defRPr/>
            </a:lvl5pPr>
            <a:lvl6pPr lvl="5" algn="l">
              <a:lnSpc>
                <a:spcPct val="100000"/>
              </a:lnSpc>
              <a:spcBef>
                <a:spcPts val="630"/>
              </a:spcBef>
              <a:spcAft>
                <a:spcPts val="0"/>
              </a:spcAft>
              <a:buSzPts val="1350"/>
              <a:buChar char="»"/>
              <a:defRPr/>
            </a:lvl6pPr>
            <a:lvl7pPr lvl="6" algn="l">
              <a:lnSpc>
                <a:spcPct val="100000"/>
              </a:lnSpc>
              <a:spcBef>
                <a:spcPts val="630"/>
              </a:spcBef>
              <a:spcAft>
                <a:spcPts val="0"/>
              </a:spcAft>
              <a:buSzPts val="1350"/>
              <a:buChar char="»"/>
              <a:defRPr/>
            </a:lvl7pPr>
            <a:lvl8pPr lvl="7" algn="l">
              <a:lnSpc>
                <a:spcPct val="100000"/>
              </a:lnSpc>
              <a:spcBef>
                <a:spcPts val="630"/>
              </a:spcBef>
              <a:spcAft>
                <a:spcPts val="0"/>
              </a:spcAft>
              <a:buSzPts val="1350"/>
              <a:buChar char="»"/>
              <a:defRPr/>
            </a:lvl8pPr>
            <a:lvl9pPr lvl="8" algn="l">
              <a:lnSpc>
                <a:spcPct val="100000"/>
              </a:lnSpc>
              <a:spcBef>
                <a:spcPts val="630"/>
              </a:spcBef>
              <a:spcAft>
                <a:spcPts val="0"/>
              </a:spcAft>
              <a:buSzPts val="1350"/>
              <a:buChar char="»"/>
              <a:defRPr/>
            </a:lvl9pPr>
          </a:lstStyle>
          <a:p>
            <a:endParaRPr/>
          </a:p>
        </p:txBody>
      </p:sp>
      <p:sp>
        <p:nvSpPr>
          <p:cNvPr id="33" name="Google Shape;33;p6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lnSpc>
                <a:spcPct val="100000"/>
              </a:lnSpc>
              <a:spcBef>
                <a:spcPts val="1120"/>
              </a:spcBef>
              <a:spcAft>
                <a:spcPts val="0"/>
              </a:spcAft>
              <a:buSzPts val="2880"/>
              <a:buChar char="●"/>
              <a:defRPr sz="3200"/>
            </a:lvl1pPr>
            <a:lvl2pPr marL="914400" lvl="1" indent="-370840" algn="l">
              <a:lnSpc>
                <a:spcPct val="100000"/>
              </a:lnSpc>
              <a:spcBef>
                <a:spcPts val="980"/>
              </a:spcBef>
              <a:spcAft>
                <a:spcPts val="0"/>
              </a:spcAft>
              <a:buSzPts val="2240"/>
              <a:buChar char="●"/>
              <a:defRPr sz="2800"/>
            </a:lvl2pPr>
            <a:lvl3pPr marL="1371600" lvl="2" indent="-342900" algn="l">
              <a:lnSpc>
                <a:spcPct val="100000"/>
              </a:lnSpc>
              <a:spcBef>
                <a:spcPts val="840"/>
              </a:spcBef>
              <a:spcAft>
                <a:spcPts val="0"/>
              </a:spcAft>
              <a:buSzPts val="1800"/>
              <a:buChar char="4"/>
              <a:defRPr sz="2400"/>
            </a:lvl3pPr>
            <a:lvl4pPr marL="1828800" lvl="3" indent="-323850" algn="l">
              <a:lnSpc>
                <a:spcPct val="100000"/>
              </a:lnSpc>
              <a:spcBef>
                <a:spcPts val="700"/>
              </a:spcBef>
              <a:spcAft>
                <a:spcPts val="0"/>
              </a:spcAft>
              <a:buSzPts val="1500"/>
              <a:buFont typeface="Helvetica Neue"/>
              <a:buChar char="–"/>
              <a:defRPr sz="2000"/>
            </a:lvl4pPr>
            <a:lvl5pPr marL="2286000" lvl="4" indent="-323850" algn="l">
              <a:lnSpc>
                <a:spcPct val="100000"/>
              </a:lnSpc>
              <a:spcBef>
                <a:spcPts val="700"/>
              </a:spcBef>
              <a:spcAft>
                <a:spcPts val="0"/>
              </a:spcAft>
              <a:buSzPts val="1500"/>
              <a:buFont typeface="Helvetica Neue"/>
              <a:buChar char="»"/>
              <a:defRPr sz="2000"/>
            </a:lvl5pPr>
            <a:lvl6pPr marL="2743200" lvl="5" indent="-323850" algn="l">
              <a:lnSpc>
                <a:spcPct val="100000"/>
              </a:lnSpc>
              <a:spcBef>
                <a:spcPts val="700"/>
              </a:spcBef>
              <a:spcAft>
                <a:spcPts val="0"/>
              </a:spcAft>
              <a:buSzPts val="1500"/>
              <a:buFont typeface="Helvetica Neue"/>
              <a:buChar char="»"/>
              <a:defRPr sz="2000"/>
            </a:lvl6pPr>
            <a:lvl7pPr marL="3200400" lvl="6" indent="-323850" algn="l">
              <a:lnSpc>
                <a:spcPct val="100000"/>
              </a:lnSpc>
              <a:spcBef>
                <a:spcPts val="700"/>
              </a:spcBef>
              <a:spcAft>
                <a:spcPts val="0"/>
              </a:spcAft>
              <a:buSzPts val="1500"/>
              <a:buFont typeface="Helvetica Neue"/>
              <a:buChar char="»"/>
              <a:defRPr sz="2000"/>
            </a:lvl7pPr>
            <a:lvl8pPr marL="3657600" lvl="7" indent="-323850" algn="l">
              <a:lnSpc>
                <a:spcPct val="100000"/>
              </a:lnSpc>
              <a:spcBef>
                <a:spcPts val="700"/>
              </a:spcBef>
              <a:spcAft>
                <a:spcPts val="0"/>
              </a:spcAft>
              <a:buSzPts val="1500"/>
              <a:buFont typeface="Helvetica Neue"/>
              <a:buChar char="»"/>
              <a:defRPr sz="2000"/>
            </a:lvl8pPr>
            <a:lvl9pPr marL="4114800" lvl="8" indent="-323850" algn="l">
              <a:lnSpc>
                <a:spcPct val="100000"/>
              </a:lnSpc>
              <a:spcBef>
                <a:spcPts val="700"/>
              </a:spcBef>
              <a:spcAft>
                <a:spcPts val="0"/>
              </a:spcAft>
              <a:buSzPts val="1500"/>
              <a:buFont typeface="Helvetica Neue"/>
              <a:buChar char="»"/>
              <a:defRPr sz="2000"/>
            </a:lvl9pPr>
          </a:lstStyle>
          <a:p>
            <a:endParaRPr/>
          </a:p>
        </p:txBody>
      </p:sp>
      <p:sp>
        <p:nvSpPr>
          <p:cNvPr id="84" name="Google Shape;84;p7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90"/>
              </a:spcBef>
              <a:spcAft>
                <a:spcPts val="0"/>
              </a:spcAft>
              <a:buSzPts val="1260"/>
              <a:buNone/>
              <a:defRPr sz="1400"/>
            </a:lvl1pPr>
            <a:lvl2pPr marL="914400" lvl="1" indent="-228600" algn="l">
              <a:lnSpc>
                <a:spcPct val="100000"/>
              </a:lnSpc>
              <a:spcBef>
                <a:spcPts val="420"/>
              </a:spcBef>
              <a:spcAft>
                <a:spcPts val="0"/>
              </a:spcAft>
              <a:buSzPts val="960"/>
              <a:buNone/>
              <a:defRPr sz="1200"/>
            </a:lvl2pPr>
            <a:lvl3pPr marL="1371600" lvl="2" indent="-228600" algn="l">
              <a:lnSpc>
                <a:spcPct val="100000"/>
              </a:lnSpc>
              <a:spcBef>
                <a:spcPts val="350"/>
              </a:spcBef>
              <a:spcAft>
                <a:spcPts val="0"/>
              </a:spcAft>
              <a:buSzPts val="750"/>
              <a:buNone/>
              <a:defRPr sz="1000"/>
            </a:lvl3pPr>
            <a:lvl4pPr marL="1828800" lvl="3" indent="-228600" algn="l">
              <a:lnSpc>
                <a:spcPct val="100000"/>
              </a:lnSpc>
              <a:spcBef>
                <a:spcPts val="315"/>
              </a:spcBef>
              <a:spcAft>
                <a:spcPts val="0"/>
              </a:spcAft>
              <a:buSzPts val="675"/>
              <a:buFont typeface="Helvetica Neue"/>
              <a:buNone/>
              <a:defRPr sz="900"/>
            </a:lvl4pPr>
            <a:lvl5pPr marL="2286000" lvl="4" indent="-228600" algn="l">
              <a:lnSpc>
                <a:spcPct val="100000"/>
              </a:lnSpc>
              <a:spcBef>
                <a:spcPts val="315"/>
              </a:spcBef>
              <a:spcAft>
                <a:spcPts val="0"/>
              </a:spcAft>
              <a:buSzPts val="675"/>
              <a:buFont typeface="Helvetica Neue"/>
              <a:buNone/>
              <a:defRPr sz="900"/>
            </a:lvl5pPr>
            <a:lvl6pPr marL="2743200" lvl="5" indent="-228600" algn="l">
              <a:lnSpc>
                <a:spcPct val="100000"/>
              </a:lnSpc>
              <a:spcBef>
                <a:spcPts val="315"/>
              </a:spcBef>
              <a:spcAft>
                <a:spcPts val="0"/>
              </a:spcAft>
              <a:buSzPts val="675"/>
              <a:buFont typeface="Helvetica Neue"/>
              <a:buNone/>
              <a:defRPr sz="900"/>
            </a:lvl6pPr>
            <a:lvl7pPr marL="3200400" lvl="6" indent="-228600" algn="l">
              <a:lnSpc>
                <a:spcPct val="100000"/>
              </a:lnSpc>
              <a:spcBef>
                <a:spcPts val="315"/>
              </a:spcBef>
              <a:spcAft>
                <a:spcPts val="0"/>
              </a:spcAft>
              <a:buSzPts val="675"/>
              <a:buFont typeface="Helvetica Neue"/>
              <a:buNone/>
              <a:defRPr sz="900"/>
            </a:lvl7pPr>
            <a:lvl8pPr marL="3657600" lvl="7" indent="-228600" algn="l">
              <a:lnSpc>
                <a:spcPct val="100000"/>
              </a:lnSpc>
              <a:spcBef>
                <a:spcPts val="315"/>
              </a:spcBef>
              <a:spcAft>
                <a:spcPts val="0"/>
              </a:spcAft>
              <a:buSzPts val="675"/>
              <a:buFont typeface="Helvetica Neue"/>
              <a:buNone/>
              <a:defRPr sz="900"/>
            </a:lvl8pPr>
            <a:lvl9pPr marL="4114800" lvl="8" indent="-228600" algn="l">
              <a:lnSpc>
                <a:spcPct val="100000"/>
              </a:lnSpc>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7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7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9" name="Google Shape;89;p7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800"/>
              <a:buNone/>
              <a:defRPr sz="2000"/>
            </a:lvl1pPr>
            <a:lvl2pPr marL="914400" lvl="1" indent="-228600" algn="l">
              <a:lnSpc>
                <a:spcPct val="100000"/>
              </a:lnSpc>
              <a:spcBef>
                <a:spcPts val="630"/>
              </a:spcBef>
              <a:spcAft>
                <a:spcPts val="0"/>
              </a:spcAft>
              <a:buSzPts val="1440"/>
              <a:buNone/>
              <a:defRPr sz="1800"/>
            </a:lvl2pPr>
            <a:lvl3pPr marL="1371600" lvl="2" indent="-228600" algn="l">
              <a:lnSpc>
                <a:spcPct val="100000"/>
              </a:lnSpc>
              <a:spcBef>
                <a:spcPts val="560"/>
              </a:spcBef>
              <a:spcAft>
                <a:spcPts val="0"/>
              </a:spcAft>
              <a:buSzPts val="1200"/>
              <a:buNone/>
              <a:defRPr sz="1600"/>
            </a:lvl3pPr>
            <a:lvl4pPr marL="1828800" lvl="3" indent="-228600" algn="l">
              <a:lnSpc>
                <a:spcPct val="100000"/>
              </a:lnSpc>
              <a:spcBef>
                <a:spcPts val="490"/>
              </a:spcBef>
              <a:spcAft>
                <a:spcPts val="0"/>
              </a:spcAft>
              <a:buSzPts val="1050"/>
              <a:buFont typeface="Helvetica Neue"/>
              <a:buNone/>
              <a:defRPr sz="1400"/>
            </a:lvl4pPr>
            <a:lvl5pPr marL="2286000" lvl="4" indent="-228600" algn="l">
              <a:lnSpc>
                <a:spcPct val="100000"/>
              </a:lnSpc>
              <a:spcBef>
                <a:spcPts val="490"/>
              </a:spcBef>
              <a:spcAft>
                <a:spcPts val="0"/>
              </a:spcAft>
              <a:buSzPts val="1050"/>
              <a:buFont typeface="Helvetica Neue"/>
              <a:buNone/>
              <a:defRPr sz="1400"/>
            </a:lvl5pPr>
            <a:lvl6pPr marL="2743200" lvl="5" indent="-228600" algn="l">
              <a:lnSpc>
                <a:spcPct val="100000"/>
              </a:lnSpc>
              <a:spcBef>
                <a:spcPts val="490"/>
              </a:spcBef>
              <a:spcAft>
                <a:spcPts val="0"/>
              </a:spcAft>
              <a:buSzPts val="1050"/>
              <a:buFont typeface="Helvetica Neue"/>
              <a:buNone/>
              <a:defRPr sz="1400"/>
            </a:lvl6pPr>
            <a:lvl7pPr marL="3200400" lvl="6" indent="-228600" algn="l">
              <a:lnSpc>
                <a:spcPct val="100000"/>
              </a:lnSpc>
              <a:spcBef>
                <a:spcPts val="490"/>
              </a:spcBef>
              <a:spcAft>
                <a:spcPts val="0"/>
              </a:spcAft>
              <a:buSzPts val="1050"/>
              <a:buFont typeface="Helvetica Neue"/>
              <a:buNone/>
              <a:defRPr sz="1400"/>
            </a:lvl7pPr>
            <a:lvl8pPr marL="3657600" lvl="7" indent="-228600" algn="l">
              <a:lnSpc>
                <a:spcPct val="100000"/>
              </a:lnSpc>
              <a:spcBef>
                <a:spcPts val="490"/>
              </a:spcBef>
              <a:spcAft>
                <a:spcPts val="0"/>
              </a:spcAft>
              <a:buSzPts val="1050"/>
              <a:buFont typeface="Helvetica Neue"/>
              <a:buNone/>
              <a:defRPr sz="1400"/>
            </a:lvl8pPr>
            <a:lvl9pPr marL="4114800" lvl="8" indent="-228600" algn="l">
              <a:lnSpc>
                <a:spcPct val="100000"/>
              </a:lnSpc>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6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6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630"/>
              </a:spcBef>
              <a:spcAft>
                <a:spcPts val="0"/>
              </a:spcAft>
              <a:buSzPts val="1620"/>
              <a:buChar char="●"/>
              <a:defRPr/>
            </a:lvl1pPr>
            <a:lvl2pPr marL="914400" lvl="1" indent="-320040" algn="l">
              <a:lnSpc>
                <a:spcPct val="100000"/>
              </a:lnSpc>
              <a:spcBef>
                <a:spcPts val="630"/>
              </a:spcBef>
              <a:spcAft>
                <a:spcPts val="0"/>
              </a:spcAft>
              <a:buSzPts val="1440"/>
              <a:buChar char="●"/>
              <a:defRPr/>
            </a:lvl2pPr>
            <a:lvl3pPr marL="1371600" lvl="2" indent="-314325" algn="l">
              <a:lnSpc>
                <a:spcPct val="100000"/>
              </a:lnSpc>
              <a:spcBef>
                <a:spcPts val="630"/>
              </a:spcBef>
              <a:spcAft>
                <a:spcPts val="0"/>
              </a:spcAft>
              <a:buSzPts val="1350"/>
              <a:buChar char="4"/>
              <a:defRPr/>
            </a:lvl3pPr>
            <a:lvl4pPr marL="1828800" lvl="3" indent="-314325" algn="l">
              <a:lnSpc>
                <a:spcPct val="100000"/>
              </a:lnSpc>
              <a:spcBef>
                <a:spcPts val="630"/>
              </a:spcBef>
              <a:spcAft>
                <a:spcPts val="0"/>
              </a:spcAft>
              <a:buSzPts val="1350"/>
              <a:buChar char="–"/>
              <a:defRPr/>
            </a:lvl4pPr>
            <a:lvl5pPr marL="2286000" lvl="4" indent="-314325" algn="l">
              <a:lnSpc>
                <a:spcPct val="100000"/>
              </a:lnSpc>
              <a:spcBef>
                <a:spcPts val="630"/>
              </a:spcBef>
              <a:spcAft>
                <a:spcPts val="0"/>
              </a:spcAft>
              <a:buSzPts val="1350"/>
              <a:buChar char="»"/>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6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840"/>
              </a:spcBef>
              <a:spcAft>
                <a:spcPts val="0"/>
              </a:spcAft>
              <a:buSzPts val="2160"/>
              <a:buNone/>
              <a:defRPr sz="2400" b="1"/>
            </a:lvl1pPr>
            <a:lvl2pPr marL="914400" lvl="1" indent="-228600" algn="l">
              <a:lnSpc>
                <a:spcPct val="100000"/>
              </a:lnSpc>
              <a:spcBef>
                <a:spcPts val="700"/>
              </a:spcBef>
              <a:spcAft>
                <a:spcPts val="0"/>
              </a:spcAft>
              <a:buSzPts val="1600"/>
              <a:buNone/>
              <a:defRPr sz="2000" b="1"/>
            </a:lvl2pPr>
            <a:lvl3pPr marL="1371600" lvl="2" indent="-228600" algn="l">
              <a:lnSpc>
                <a:spcPct val="100000"/>
              </a:lnSpc>
              <a:spcBef>
                <a:spcPts val="630"/>
              </a:spcBef>
              <a:spcAft>
                <a:spcPts val="0"/>
              </a:spcAft>
              <a:buSzPts val="1350"/>
              <a:buNone/>
              <a:defRPr sz="1800" b="1"/>
            </a:lvl3pPr>
            <a:lvl4pPr marL="1828800" lvl="3" indent="-228600" algn="l">
              <a:lnSpc>
                <a:spcPct val="100000"/>
              </a:lnSpc>
              <a:spcBef>
                <a:spcPts val="560"/>
              </a:spcBef>
              <a:spcAft>
                <a:spcPts val="0"/>
              </a:spcAft>
              <a:buSzPts val="1200"/>
              <a:buFont typeface="Helvetica Neue"/>
              <a:buNone/>
              <a:defRPr sz="1600" b="1"/>
            </a:lvl4pPr>
            <a:lvl5pPr marL="2286000" lvl="4" indent="-228600" algn="l">
              <a:lnSpc>
                <a:spcPct val="100000"/>
              </a:lnSpc>
              <a:spcBef>
                <a:spcPts val="560"/>
              </a:spcBef>
              <a:spcAft>
                <a:spcPts val="0"/>
              </a:spcAft>
              <a:buSzPts val="1200"/>
              <a:buFont typeface="Helvetica Neue"/>
              <a:buNone/>
              <a:defRPr sz="1600" b="1"/>
            </a:lvl5pPr>
            <a:lvl6pPr marL="2743200" lvl="5" indent="-228600" algn="l">
              <a:lnSpc>
                <a:spcPct val="100000"/>
              </a:lnSpc>
              <a:spcBef>
                <a:spcPts val="560"/>
              </a:spcBef>
              <a:spcAft>
                <a:spcPts val="0"/>
              </a:spcAft>
              <a:buSzPts val="1200"/>
              <a:buFont typeface="Helvetica Neue"/>
              <a:buNone/>
              <a:defRPr sz="1600" b="1"/>
            </a:lvl6pPr>
            <a:lvl7pPr marL="3200400" lvl="6" indent="-228600" algn="l">
              <a:lnSpc>
                <a:spcPct val="100000"/>
              </a:lnSpc>
              <a:spcBef>
                <a:spcPts val="560"/>
              </a:spcBef>
              <a:spcAft>
                <a:spcPts val="0"/>
              </a:spcAft>
              <a:buSzPts val="1200"/>
              <a:buFont typeface="Helvetica Neue"/>
              <a:buNone/>
              <a:defRPr sz="1600" b="1"/>
            </a:lvl7pPr>
            <a:lvl8pPr marL="3657600" lvl="7" indent="-228600" algn="l">
              <a:lnSpc>
                <a:spcPct val="100000"/>
              </a:lnSpc>
              <a:spcBef>
                <a:spcPts val="560"/>
              </a:spcBef>
              <a:spcAft>
                <a:spcPts val="0"/>
              </a:spcAft>
              <a:buSzPts val="1200"/>
              <a:buFont typeface="Helvetica Neue"/>
              <a:buNone/>
              <a:defRPr sz="1600" b="1"/>
            </a:lvl8pPr>
            <a:lvl9pPr marL="4114800" lvl="8" indent="-228600" algn="l">
              <a:lnSpc>
                <a:spcPct val="100000"/>
              </a:lnSpc>
              <a:spcBef>
                <a:spcPts val="560"/>
              </a:spcBef>
              <a:spcAft>
                <a:spcPts val="0"/>
              </a:spcAft>
              <a:buSzPts val="1200"/>
              <a:buFont typeface="Helvetica Neue"/>
              <a:buNone/>
              <a:defRPr sz="1600" b="1"/>
            </a:lvl9pPr>
          </a:lstStyle>
          <a:p>
            <a:endParaRPr/>
          </a:p>
        </p:txBody>
      </p:sp>
      <p:sp>
        <p:nvSpPr>
          <p:cNvPr id="59" name="Google Shape;59;p6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840"/>
              </a:spcBef>
              <a:spcAft>
                <a:spcPts val="0"/>
              </a:spcAft>
              <a:buSzPts val="2160"/>
              <a:buChar char="●"/>
              <a:defRPr sz="2400"/>
            </a:lvl1pPr>
            <a:lvl2pPr marL="914400" lvl="1" indent="-330200" algn="l">
              <a:lnSpc>
                <a:spcPct val="100000"/>
              </a:lnSpc>
              <a:spcBef>
                <a:spcPts val="700"/>
              </a:spcBef>
              <a:spcAft>
                <a:spcPts val="0"/>
              </a:spcAft>
              <a:buSzPts val="1600"/>
              <a:buChar char="●"/>
              <a:defRPr sz="2000"/>
            </a:lvl2pPr>
            <a:lvl3pPr marL="1371600" lvl="2" indent="-314325" algn="l">
              <a:lnSpc>
                <a:spcPct val="100000"/>
              </a:lnSpc>
              <a:spcBef>
                <a:spcPts val="630"/>
              </a:spcBef>
              <a:spcAft>
                <a:spcPts val="0"/>
              </a:spcAft>
              <a:buSzPts val="1350"/>
              <a:buChar char="4"/>
              <a:defRPr sz="1800"/>
            </a:lvl3pPr>
            <a:lvl4pPr marL="1828800" lvl="3" indent="-304800" algn="l">
              <a:lnSpc>
                <a:spcPct val="100000"/>
              </a:lnSpc>
              <a:spcBef>
                <a:spcPts val="560"/>
              </a:spcBef>
              <a:spcAft>
                <a:spcPts val="0"/>
              </a:spcAft>
              <a:buSzPts val="1200"/>
              <a:buFont typeface="Helvetica Neue"/>
              <a:buChar char="–"/>
              <a:defRPr sz="1600"/>
            </a:lvl4pPr>
            <a:lvl5pPr marL="2286000" lvl="4" indent="-304800" algn="l">
              <a:lnSpc>
                <a:spcPct val="100000"/>
              </a:lnSpc>
              <a:spcBef>
                <a:spcPts val="560"/>
              </a:spcBef>
              <a:spcAft>
                <a:spcPts val="0"/>
              </a:spcAft>
              <a:buSzPts val="1200"/>
              <a:buFont typeface="Helvetica Neue"/>
              <a:buChar char="»"/>
              <a:defRPr sz="1600"/>
            </a:lvl5pPr>
            <a:lvl6pPr marL="2743200" lvl="5" indent="-304800" algn="l">
              <a:lnSpc>
                <a:spcPct val="100000"/>
              </a:lnSpc>
              <a:spcBef>
                <a:spcPts val="56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
        <p:nvSpPr>
          <p:cNvPr id="60" name="Google Shape;60;p6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840"/>
              </a:spcBef>
              <a:spcAft>
                <a:spcPts val="0"/>
              </a:spcAft>
              <a:buSzPts val="2160"/>
              <a:buNone/>
              <a:defRPr sz="2400" b="1"/>
            </a:lvl1pPr>
            <a:lvl2pPr marL="914400" lvl="1" indent="-228600" algn="l">
              <a:lnSpc>
                <a:spcPct val="100000"/>
              </a:lnSpc>
              <a:spcBef>
                <a:spcPts val="700"/>
              </a:spcBef>
              <a:spcAft>
                <a:spcPts val="0"/>
              </a:spcAft>
              <a:buSzPts val="1600"/>
              <a:buNone/>
              <a:defRPr sz="2000" b="1"/>
            </a:lvl2pPr>
            <a:lvl3pPr marL="1371600" lvl="2" indent="-228600" algn="l">
              <a:lnSpc>
                <a:spcPct val="100000"/>
              </a:lnSpc>
              <a:spcBef>
                <a:spcPts val="630"/>
              </a:spcBef>
              <a:spcAft>
                <a:spcPts val="0"/>
              </a:spcAft>
              <a:buSzPts val="1350"/>
              <a:buNone/>
              <a:defRPr sz="1800" b="1"/>
            </a:lvl3pPr>
            <a:lvl4pPr marL="1828800" lvl="3" indent="-228600" algn="l">
              <a:lnSpc>
                <a:spcPct val="100000"/>
              </a:lnSpc>
              <a:spcBef>
                <a:spcPts val="560"/>
              </a:spcBef>
              <a:spcAft>
                <a:spcPts val="0"/>
              </a:spcAft>
              <a:buSzPts val="1200"/>
              <a:buFont typeface="Helvetica Neue"/>
              <a:buNone/>
              <a:defRPr sz="1600" b="1"/>
            </a:lvl4pPr>
            <a:lvl5pPr marL="2286000" lvl="4" indent="-228600" algn="l">
              <a:lnSpc>
                <a:spcPct val="100000"/>
              </a:lnSpc>
              <a:spcBef>
                <a:spcPts val="560"/>
              </a:spcBef>
              <a:spcAft>
                <a:spcPts val="0"/>
              </a:spcAft>
              <a:buSzPts val="1200"/>
              <a:buFont typeface="Helvetica Neue"/>
              <a:buNone/>
              <a:defRPr sz="1600" b="1"/>
            </a:lvl5pPr>
            <a:lvl6pPr marL="2743200" lvl="5" indent="-228600" algn="l">
              <a:lnSpc>
                <a:spcPct val="100000"/>
              </a:lnSpc>
              <a:spcBef>
                <a:spcPts val="560"/>
              </a:spcBef>
              <a:spcAft>
                <a:spcPts val="0"/>
              </a:spcAft>
              <a:buSzPts val="1200"/>
              <a:buFont typeface="Helvetica Neue"/>
              <a:buNone/>
              <a:defRPr sz="1600" b="1"/>
            </a:lvl6pPr>
            <a:lvl7pPr marL="3200400" lvl="6" indent="-228600" algn="l">
              <a:lnSpc>
                <a:spcPct val="100000"/>
              </a:lnSpc>
              <a:spcBef>
                <a:spcPts val="560"/>
              </a:spcBef>
              <a:spcAft>
                <a:spcPts val="0"/>
              </a:spcAft>
              <a:buSzPts val="1200"/>
              <a:buFont typeface="Helvetica Neue"/>
              <a:buNone/>
              <a:defRPr sz="1600" b="1"/>
            </a:lvl7pPr>
            <a:lvl8pPr marL="3657600" lvl="7" indent="-228600" algn="l">
              <a:lnSpc>
                <a:spcPct val="100000"/>
              </a:lnSpc>
              <a:spcBef>
                <a:spcPts val="560"/>
              </a:spcBef>
              <a:spcAft>
                <a:spcPts val="0"/>
              </a:spcAft>
              <a:buSzPts val="1200"/>
              <a:buFont typeface="Helvetica Neue"/>
              <a:buNone/>
              <a:defRPr sz="1600" b="1"/>
            </a:lvl8pPr>
            <a:lvl9pPr marL="4114800" lvl="8" indent="-228600" algn="l">
              <a:lnSpc>
                <a:spcPct val="100000"/>
              </a:lnSpc>
              <a:spcBef>
                <a:spcPts val="560"/>
              </a:spcBef>
              <a:spcAft>
                <a:spcPts val="0"/>
              </a:spcAft>
              <a:buSzPts val="1200"/>
              <a:buFont typeface="Helvetica Neue"/>
              <a:buNone/>
              <a:defRPr sz="1600" b="1"/>
            </a:lvl9pPr>
          </a:lstStyle>
          <a:p>
            <a:endParaRPr/>
          </a:p>
        </p:txBody>
      </p:sp>
      <p:sp>
        <p:nvSpPr>
          <p:cNvPr id="61" name="Google Shape;61;p6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840"/>
              </a:spcBef>
              <a:spcAft>
                <a:spcPts val="0"/>
              </a:spcAft>
              <a:buSzPts val="2160"/>
              <a:buChar char="●"/>
              <a:defRPr sz="2400"/>
            </a:lvl1pPr>
            <a:lvl2pPr marL="914400" lvl="1" indent="-330200" algn="l">
              <a:lnSpc>
                <a:spcPct val="100000"/>
              </a:lnSpc>
              <a:spcBef>
                <a:spcPts val="700"/>
              </a:spcBef>
              <a:spcAft>
                <a:spcPts val="0"/>
              </a:spcAft>
              <a:buSzPts val="1600"/>
              <a:buChar char="●"/>
              <a:defRPr sz="2000"/>
            </a:lvl2pPr>
            <a:lvl3pPr marL="1371600" lvl="2" indent="-314325" algn="l">
              <a:lnSpc>
                <a:spcPct val="100000"/>
              </a:lnSpc>
              <a:spcBef>
                <a:spcPts val="630"/>
              </a:spcBef>
              <a:spcAft>
                <a:spcPts val="0"/>
              </a:spcAft>
              <a:buSzPts val="1350"/>
              <a:buChar char="4"/>
              <a:defRPr sz="1800"/>
            </a:lvl3pPr>
            <a:lvl4pPr marL="1828800" lvl="3" indent="-304800" algn="l">
              <a:lnSpc>
                <a:spcPct val="100000"/>
              </a:lnSpc>
              <a:spcBef>
                <a:spcPts val="560"/>
              </a:spcBef>
              <a:spcAft>
                <a:spcPts val="0"/>
              </a:spcAft>
              <a:buSzPts val="1200"/>
              <a:buFont typeface="Helvetica Neue"/>
              <a:buChar char="–"/>
              <a:defRPr sz="1600"/>
            </a:lvl4pPr>
            <a:lvl5pPr marL="2286000" lvl="4" indent="-304800" algn="l">
              <a:lnSpc>
                <a:spcPct val="100000"/>
              </a:lnSpc>
              <a:spcBef>
                <a:spcPts val="560"/>
              </a:spcBef>
              <a:spcAft>
                <a:spcPts val="0"/>
              </a:spcAft>
              <a:buSzPts val="1200"/>
              <a:buFont typeface="Helvetica Neue"/>
              <a:buChar char="»"/>
              <a:defRPr sz="1600"/>
            </a:lvl5pPr>
            <a:lvl6pPr marL="2743200" lvl="5" indent="-304800" algn="l">
              <a:lnSpc>
                <a:spcPct val="100000"/>
              </a:lnSpc>
              <a:spcBef>
                <a:spcPts val="560"/>
              </a:spcBef>
              <a:spcAft>
                <a:spcPts val="0"/>
              </a:spcAft>
              <a:buSzPts val="1200"/>
              <a:buFont typeface="Helvetica Neue"/>
              <a:buChar char="»"/>
              <a:defRPr sz="1600"/>
            </a:lvl6pPr>
            <a:lvl7pPr marL="3200400" lvl="6" indent="-304800" algn="l">
              <a:lnSpc>
                <a:spcPct val="100000"/>
              </a:lnSpc>
              <a:spcBef>
                <a:spcPts val="560"/>
              </a:spcBef>
              <a:spcAft>
                <a:spcPts val="0"/>
              </a:spcAft>
              <a:buSzPts val="1200"/>
              <a:buFont typeface="Helvetica Neue"/>
              <a:buChar char="»"/>
              <a:defRPr sz="1600"/>
            </a:lvl7pPr>
            <a:lvl8pPr marL="3657600" lvl="7" indent="-304800" algn="l">
              <a:lnSpc>
                <a:spcPct val="100000"/>
              </a:lnSpc>
              <a:spcBef>
                <a:spcPts val="560"/>
              </a:spcBef>
              <a:spcAft>
                <a:spcPts val="0"/>
              </a:spcAft>
              <a:buSzPts val="1200"/>
              <a:buFont typeface="Helvetica Neue"/>
              <a:buChar char="»"/>
              <a:defRPr sz="1600"/>
            </a:lvl8pPr>
            <a:lvl9pPr marL="4114800" lvl="8" indent="-304800" algn="l">
              <a:lnSpc>
                <a:spcPct val="100000"/>
              </a:lnSpc>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6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65"/>
          <p:cNvSpPr txBox="1">
            <a:spLocks noGrp="1"/>
          </p:cNvSpPr>
          <p:nvPr>
            <p:ph type="body" idx="1"/>
          </p:nvPr>
        </p:nvSpPr>
        <p:spPr>
          <a:xfrm>
            <a:off x="827088" y="1282700"/>
            <a:ext cx="3598862" cy="4483100"/>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980"/>
              </a:spcBef>
              <a:spcAft>
                <a:spcPts val="0"/>
              </a:spcAft>
              <a:buSzPts val="2520"/>
              <a:buChar char="●"/>
              <a:defRPr sz="2800"/>
            </a:lvl1pPr>
            <a:lvl2pPr marL="914400" lvl="1" indent="-350519" algn="l">
              <a:lnSpc>
                <a:spcPct val="100000"/>
              </a:lnSpc>
              <a:spcBef>
                <a:spcPts val="840"/>
              </a:spcBef>
              <a:spcAft>
                <a:spcPts val="0"/>
              </a:spcAft>
              <a:buSzPts val="1920"/>
              <a:buChar char="●"/>
              <a:defRPr sz="2400"/>
            </a:lvl2pPr>
            <a:lvl3pPr marL="1371600" lvl="2" indent="-323850" algn="l">
              <a:lnSpc>
                <a:spcPct val="100000"/>
              </a:lnSpc>
              <a:spcBef>
                <a:spcPts val="700"/>
              </a:spcBef>
              <a:spcAft>
                <a:spcPts val="0"/>
              </a:spcAft>
              <a:buSzPts val="1500"/>
              <a:buChar char="4"/>
              <a:defRPr sz="2000"/>
            </a:lvl3pPr>
            <a:lvl4pPr marL="1828800" lvl="3" indent="-314325" algn="l">
              <a:lnSpc>
                <a:spcPct val="100000"/>
              </a:lnSpc>
              <a:spcBef>
                <a:spcPts val="630"/>
              </a:spcBef>
              <a:spcAft>
                <a:spcPts val="0"/>
              </a:spcAft>
              <a:buSzPts val="1350"/>
              <a:buFont typeface="Helvetica Neue"/>
              <a:buChar char="–"/>
              <a:defRPr sz="1800"/>
            </a:lvl4pPr>
            <a:lvl5pPr marL="2286000" lvl="4" indent="-314325" algn="l">
              <a:lnSpc>
                <a:spcPct val="100000"/>
              </a:lnSpc>
              <a:spcBef>
                <a:spcPts val="630"/>
              </a:spcBef>
              <a:spcAft>
                <a:spcPts val="0"/>
              </a:spcAft>
              <a:buSzPts val="1350"/>
              <a:buFont typeface="Helvetica Neue"/>
              <a:buChar char="»"/>
              <a:defRPr sz="1800"/>
            </a:lvl5pPr>
            <a:lvl6pPr marL="2743200" lvl="5" indent="-314325" algn="l">
              <a:lnSpc>
                <a:spcPct val="100000"/>
              </a:lnSpc>
              <a:spcBef>
                <a:spcPts val="63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sp>
        <p:nvSpPr>
          <p:cNvPr id="66" name="Google Shape;66;p65"/>
          <p:cNvSpPr txBox="1">
            <a:spLocks noGrp="1"/>
          </p:cNvSpPr>
          <p:nvPr>
            <p:ph type="body" idx="2"/>
          </p:nvPr>
        </p:nvSpPr>
        <p:spPr>
          <a:xfrm>
            <a:off x="4578350" y="1282700"/>
            <a:ext cx="3600450" cy="4483100"/>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980"/>
              </a:spcBef>
              <a:spcAft>
                <a:spcPts val="0"/>
              </a:spcAft>
              <a:buSzPts val="2520"/>
              <a:buChar char="●"/>
              <a:defRPr sz="2800"/>
            </a:lvl1pPr>
            <a:lvl2pPr marL="914400" lvl="1" indent="-350519" algn="l">
              <a:lnSpc>
                <a:spcPct val="100000"/>
              </a:lnSpc>
              <a:spcBef>
                <a:spcPts val="840"/>
              </a:spcBef>
              <a:spcAft>
                <a:spcPts val="0"/>
              </a:spcAft>
              <a:buSzPts val="1920"/>
              <a:buChar char="●"/>
              <a:defRPr sz="2400"/>
            </a:lvl2pPr>
            <a:lvl3pPr marL="1371600" lvl="2" indent="-323850" algn="l">
              <a:lnSpc>
                <a:spcPct val="100000"/>
              </a:lnSpc>
              <a:spcBef>
                <a:spcPts val="700"/>
              </a:spcBef>
              <a:spcAft>
                <a:spcPts val="0"/>
              </a:spcAft>
              <a:buSzPts val="1500"/>
              <a:buChar char="4"/>
              <a:defRPr sz="2000"/>
            </a:lvl3pPr>
            <a:lvl4pPr marL="1828800" lvl="3" indent="-314325" algn="l">
              <a:lnSpc>
                <a:spcPct val="100000"/>
              </a:lnSpc>
              <a:spcBef>
                <a:spcPts val="630"/>
              </a:spcBef>
              <a:spcAft>
                <a:spcPts val="0"/>
              </a:spcAft>
              <a:buSzPts val="1350"/>
              <a:buFont typeface="Helvetica Neue"/>
              <a:buChar char="–"/>
              <a:defRPr sz="1800"/>
            </a:lvl4pPr>
            <a:lvl5pPr marL="2286000" lvl="4" indent="-314325" algn="l">
              <a:lnSpc>
                <a:spcPct val="100000"/>
              </a:lnSpc>
              <a:spcBef>
                <a:spcPts val="630"/>
              </a:spcBef>
              <a:spcAft>
                <a:spcPts val="0"/>
              </a:spcAft>
              <a:buSzPts val="1350"/>
              <a:buFont typeface="Helvetica Neue"/>
              <a:buChar char="»"/>
              <a:defRPr sz="1800"/>
            </a:lvl5pPr>
            <a:lvl6pPr marL="2743200" lvl="5" indent="-314325" algn="l">
              <a:lnSpc>
                <a:spcPct val="100000"/>
              </a:lnSpc>
              <a:spcBef>
                <a:spcPts val="630"/>
              </a:spcBef>
              <a:spcAft>
                <a:spcPts val="0"/>
              </a:spcAft>
              <a:buSzPts val="1350"/>
              <a:buFont typeface="Helvetica Neue"/>
              <a:buChar char="»"/>
              <a:defRPr sz="1800"/>
            </a:lvl6pPr>
            <a:lvl7pPr marL="3200400" lvl="6" indent="-314325" algn="l">
              <a:lnSpc>
                <a:spcPct val="100000"/>
              </a:lnSpc>
              <a:spcBef>
                <a:spcPts val="630"/>
              </a:spcBef>
              <a:spcAft>
                <a:spcPts val="0"/>
              </a:spcAft>
              <a:buSzPts val="1350"/>
              <a:buFont typeface="Helvetica Neue"/>
              <a:buChar char="»"/>
              <a:defRPr sz="1800"/>
            </a:lvl7pPr>
            <a:lvl8pPr marL="3657600" lvl="7" indent="-314325" algn="l">
              <a:lnSpc>
                <a:spcPct val="100000"/>
              </a:lnSpc>
              <a:spcBef>
                <a:spcPts val="630"/>
              </a:spcBef>
              <a:spcAft>
                <a:spcPts val="0"/>
              </a:spcAft>
              <a:buSzPts val="1350"/>
              <a:buFont typeface="Helvetica Neue"/>
              <a:buChar char="»"/>
              <a:defRPr sz="1800"/>
            </a:lvl8pPr>
            <a:lvl9pPr marL="4114800" lvl="8" indent="-314325" algn="l">
              <a:lnSpc>
                <a:spcPct val="100000"/>
              </a:lnSpc>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7"/>
        <p:cNvGrpSpPr/>
        <p:nvPr/>
      </p:nvGrpSpPr>
      <p:grpSpPr>
        <a:xfrm>
          <a:off x="0" y="0"/>
          <a:ext cx="0" cy="0"/>
          <a:chOff x="0" y="0"/>
          <a:chExt cx="0" cy="0"/>
        </a:xfrm>
      </p:grpSpPr>
      <p:sp>
        <p:nvSpPr>
          <p:cNvPr id="68" name="Google Shape;68;p6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66"/>
          <p:cNvSpPr txBox="1">
            <a:spLocks noGrp="1"/>
          </p:cNvSpPr>
          <p:nvPr>
            <p:ph type="body" idx="1"/>
          </p:nvPr>
        </p:nvSpPr>
        <p:spPr>
          <a:xfrm>
            <a:off x="827088" y="1282700"/>
            <a:ext cx="3598862" cy="4483100"/>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630"/>
              </a:spcBef>
              <a:spcAft>
                <a:spcPts val="0"/>
              </a:spcAft>
              <a:buSzPts val="1620"/>
              <a:buChar char="●"/>
              <a:defRPr/>
            </a:lvl1pPr>
            <a:lvl2pPr marL="914400" lvl="1" indent="-320040" algn="l">
              <a:lnSpc>
                <a:spcPct val="100000"/>
              </a:lnSpc>
              <a:spcBef>
                <a:spcPts val="630"/>
              </a:spcBef>
              <a:spcAft>
                <a:spcPts val="0"/>
              </a:spcAft>
              <a:buSzPts val="1440"/>
              <a:buChar char="●"/>
              <a:defRPr/>
            </a:lvl2pPr>
            <a:lvl3pPr marL="1371600" lvl="2" indent="-314325" algn="l">
              <a:lnSpc>
                <a:spcPct val="100000"/>
              </a:lnSpc>
              <a:spcBef>
                <a:spcPts val="630"/>
              </a:spcBef>
              <a:spcAft>
                <a:spcPts val="0"/>
              </a:spcAft>
              <a:buSzPts val="1350"/>
              <a:buChar char="4"/>
              <a:defRPr/>
            </a:lvl3pPr>
            <a:lvl4pPr marL="1828800" lvl="3" indent="-314325" algn="l">
              <a:lnSpc>
                <a:spcPct val="100000"/>
              </a:lnSpc>
              <a:spcBef>
                <a:spcPts val="630"/>
              </a:spcBef>
              <a:spcAft>
                <a:spcPts val="0"/>
              </a:spcAft>
              <a:buSzPts val="1350"/>
              <a:buChar char="–"/>
              <a:defRPr/>
            </a:lvl4pPr>
            <a:lvl5pPr marL="2286000" lvl="4" indent="-314325" algn="l">
              <a:lnSpc>
                <a:spcPct val="100000"/>
              </a:lnSpc>
              <a:spcBef>
                <a:spcPts val="630"/>
              </a:spcBef>
              <a:spcAft>
                <a:spcPts val="0"/>
              </a:spcAft>
              <a:buSzPts val="1350"/>
              <a:buChar char="»"/>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
        <p:nvSpPr>
          <p:cNvPr id="70" name="Google Shape;70;p66"/>
          <p:cNvSpPr txBox="1">
            <a:spLocks noGrp="1"/>
          </p:cNvSpPr>
          <p:nvPr>
            <p:ph type="body" idx="2"/>
          </p:nvPr>
        </p:nvSpPr>
        <p:spPr>
          <a:xfrm>
            <a:off x="4578350" y="1282700"/>
            <a:ext cx="3600450" cy="4483100"/>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630"/>
              </a:spcBef>
              <a:spcAft>
                <a:spcPts val="0"/>
              </a:spcAft>
              <a:buSzPts val="1620"/>
              <a:buChar char="●"/>
              <a:defRPr/>
            </a:lvl1pPr>
            <a:lvl2pPr marL="914400" lvl="1" indent="-320040" algn="l">
              <a:lnSpc>
                <a:spcPct val="100000"/>
              </a:lnSpc>
              <a:spcBef>
                <a:spcPts val="630"/>
              </a:spcBef>
              <a:spcAft>
                <a:spcPts val="0"/>
              </a:spcAft>
              <a:buSzPts val="1440"/>
              <a:buChar char="●"/>
              <a:defRPr/>
            </a:lvl2pPr>
            <a:lvl3pPr marL="1371600" lvl="2" indent="-314325" algn="l">
              <a:lnSpc>
                <a:spcPct val="100000"/>
              </a:lnSpc>
              <a:spcBef>
                <a:spcPts val="630"/>
              </a:spcBef>
              <a:spcAft>
                <a:spcPts val="0"/>
              </a:spcAft>
              <a:buSzPts val="1350"/>
              <a:buChar char="4"/>
              <a:defRPr/>
            </a:lvl3pPr>
            <a:lvl4pPr marL="1828800" lvl="3" indent="-314325" algn="l">
              <a:lnSpc>
                <a:spcPct val="100000"/>
              </a:lnSpc>
              <a:spcBef>
                <a:spcPts val="630"/>
              </a:spcBef>
              <a:spcAft>
                <a:spcPts val="0"/>
              </a:spcAft>
              <a:buSzPts val="1350"/>
              <a:buChar char="–"/>
              <a:defRPr/>
            </a:lvl4pPr>
            <a:lvl5pPr marL="2286000" lvl="4" indent="-314325" algn="l">
              <a:lnSpc>
                <a:spcPct val="100000"/>
              </a:lnSpc>
              <a:spcBef>
                <a:spcPts val="630"/>
              </a:spcBef>
              <a:spcAft>
                <a:spcPts val="0"/>
              </a:spcAft>
              <a:buSzPts val="1350"/>
              <a:buChar char="»"/>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67"/>
          <p:cNvSpPr txBox="1">
            <a:spLocks noGrp="1"/>
          </p:cNvSpPr>
          <p:nvPr>
            <p:ph type="title"/>
          </p:nvPr>
        </p:nvSpPr>
        <p:spPr>
          <a:xfrm rot="5400000">
            <a:off x="4984750" y="1987550"/>
            <a:ext cx="5537200" cy="20193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67"/>
          <p:cNvSpPr txBox="1">
            <a:spLocks noGrp="1"/>
          </p:cNvSpPr>
          <p:nvPr>
            <p:ph type="body" idx="1"/>
          </p:nvPr>
        </p:nvSpPr>
        <p:spPr>
          <a:xfrm rot="5400000">
            <a:off x="869950" y="44450"/>
            <a:ext cx="5537200" cy="5905500"/>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630"/>
              </a:spcBef>
              <a:spcAft>
                <a:spcPts val="0"/>
              </a:spcAft>
              <a:buSzPts val="1620"/>
              <a:buChar char="●"/>
              <a:defRPr/>
            </a:lvl1pPr>
            <a:lvl2pPr marL="914400" lvl="1" indent="-320040" algn="l">
              <a:lnSpc>
                <a:spcPct val="100000"/>
              </a:lnSpc>
              <a:spcBef>
                <a:spcPts val="630"/>
              </a:spcBef>
              <a:spcAft>
                <a:spcPts val="0"/>
              </a:spcAft>
              <a:buSzPts val="1440"/>
              <a:buChar char="●"/>
              <a:defRPr/>
            </a:lvl2pPr>
            <a:lvl3pPr marL="1371600" lvl="2" indent="-314325" algn="l">
              <a:lnSpc>
                <a:spcPct val="100000"/>
              </a:lnSpc>
              <a:spcBef>
                <a:spcPts val="630"/>
              </a:spcBef>
              <a:spcAft>
                <a:spcPts val="0"/>
              </a:spcAft>
              <a:buSzPts val="1350"/>
              <a:buChar char="4"/>
              <a:defRPr/>
            </a:lvl3pPr>
            <a:lvl4pPr marL="1828800" lvl="3" indent="-314325" algn="l">
              <a:lnSpc>
                <a:spcPct val="100000"/>
              </a:lnSpc>
              <a:spcBef>
                <a:spcPts val="630"/>
              </a:spcBef>
              <a:spcAft>
                <a:spcPts val="0"/>
              </a:spcAft>
              <a:buSzPts val="1350"/>
              <a:buChar char="–"/>
              <a:defRPr/>
            </a:lvl4pPr>
            <a:lvl5pPr marL="2286000" lvl="4" indent="-314325" algn="l">
              <a:lnSpc>
                <a:spcPct val="100000"/>
              </a:lnSpc>
              <a:spcBef>
                <a:spcPts val="630"/>
              </a:spcBef>
              <a:spcAft>
                <a:spcPts val="0"/>
              </a:spcAft>
              <a:buSzPts val="1350"/>
              <a:buChar char="»"/>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6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68"/>
          <p:cNvSpPr txBox="1">
            <a:spLocks noGrp="1"/>
          </p:cNvSpPr>
          <p:nvPr>
            <p:ph type="body" idx="1"/>
          </p:nvPr>
        </p:nvSpPr>
        <p:spPr>
          <a:xfrm rot="5400000">
            <a:off x="2261393" y="-151606"/>
            <a:ext cx="4483100" cy="7351712"/>
          </a:xfrm>
          <a:prstGeom prst="rect">
            <a:avLst/>
          </a:prstGeom>
          <a:noFill/>
          <a:ln>
            <a:noFill/>
          </a:ln>
        </p:spPr>
        <p:txBody>
          <a:bodyPr spcFirstLastPara="1" wrap="square" lIns="91425" tIns="45700" rIns="91425" bIns="45700" anchor="t" anchorCtr="0">
            <a:noAutofit/>
          </a:bodyPr>
          <a:lstStyle>
            <a:lvl1pPr marL="457200" lvl="0" indent="-331470" algn="l">
              <a:lnSpc>
                <a:spcPct val="100000"/>
              </a:lnSpc>
              <a:spcBef>
                <a:spcPts val="630"/>
              </a:spcBef>
              <a:spcAft>
                <a:spcPts val="0"/>
              </a:spcAft>
              <a:buSzPts val="1620"/>
              <a:buChar char="●"/>
              <a:defRPr/>
            </a:lvl1pPr>
            <a:lvl2pPr marL="914400" lvl="1" indent="-320040" algn="l">
              <a:lnSpc>
                <a:spcPct val="100000"/>
              </a:lnSpc>
              <a:spcBef>
                <a:spcPts val="630"/>
              </a:spcBef>
              <a:spcAft>
                <a:spcPts val="0"/>
              </a:spcAft>
              <a:buSzPts val="1440"/>
              <a:buChar char="●"/>
              <a:defRPr/>
            </a:lvl2pPr>
            <a:lvl3pPr marL="1371600" lvl="2" indent="-314325" algn="l">
              <a:lnSpc>
                <a:spcPct val="100000"/>
              </a:lnSpc>
              <a:spcBef>
                <a:spcPts val="630"/>
              </a:spcBef>
              <a:spcAft>
                <a:spcPts val="0"/>
              </a:spcAft>
              <a:buSzPts val="1350"/>
              <a:buChar char="4"/>
              <a:defRPr/>
            </a:lvl3pPr>
            <a:lvl4pPr marL="1828800" lvl="3" indent="-314325" algn="l">
              <a:lnSpc>
                <a:spcPct val="100000"/>
              </a:lnSpc>
              <a:spcBef>
                <a:spcPts val="630"/>
              </a:spcBef>
              <a:spcAft>
                <a:spcPts val="0"/>
              </a:spcAft>
              <a:buSzPts val="1350"/>
              <a:buChar char="–"/>
              <a:defRPr/>
            </a:lvl4pPr>
            <a:lvl5pPr marL="2286000" lvl="4" indent="-314325" algn="l">
              <a:lnSpc>
                <a:spcPct val="100000"/>
              </a:lnSpc>
              <a:spcBef>
                <a:spcPts val="630"/>
              </a:spcBef>
              <a:spcAft>
                <a:spcPts val="0"/>
              </a:spcAft>
              <a:buSzPts val="1350"/>
              <a:buChar char="»"/>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6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69"/>
          <p:cNvSpPr>
            <a:spLocks noGrp="1"/>
          </p:cNvSpPr>
          <p:nvPr>
            <p:ph type="pic" idx="2"/>
          </p:nvPr>
        </p:nvSpPr>
        <p:spPr>
          <a:xfrm>
            <a:off x="1792288" y="612775"/>
            <a:ext cx="5486400" cy="4114800"/>
          </a:xfrm>
          <a:prstGeom prst="rect">
            <a:avLst/>
          </a:prstGeom>
          <a:noFill/>
          <a:ln>
            <a:noFill/>
          </a:ln>
        </p:spPr>
      </p:sp>
      <p:sp>
        <p:nvSpPr>
          <p:cNvPr id="80" name="Google Shape;80;p6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90"/>
              </a:spcBef>
              <a:spcAft>
                <a:spcPts val="0"/>
              </a:spcAft>
              <a:buSzPts val="1260"/>
              <a:buNone/>
              <a:defRPr sz="1400"/>
            </a:lvl1pPr>
            <a:lvl2pPr marL="914400" lvl="1" indent="-228600" algn="l">
              <a:lnSpc>
                <a:spcPct val="100000"/>
              </a:lnSpc>
              <a:spcBef>
                <a:spcPts val="420"/>
              </a:spcBef>
              <a:spcAft>
                <a:spcPts val="0"/>
              </a:spcAft>
              <a:buSzPts val="960"/>
              <a:buNone/>
              <a:defRPr sz="1200"/>
            </a:lvl2pPr>
            <a:lvl3pPr marL="1371600" lvl="2" indent="-228600" algn="l">
              <a:lnSpc>
                <a:spcPct val="100000"/>
              </a:lnSpc>
              <a:spcBef>
                <a:spcPts val="350"/>
              </a:spcBef>
              <a:spcAft>
                <a:spcPts val="0"/>
              </a:spcAft>
              <a:buSzPts val="750"/>
              <a:buNone/>
              <a:defRPr sz="1000"/>
            </a:lvl3pPr>
            <a:lvl4pPr marL="1828800" lvl="3" indent="-228600" algn="l">
              <a:lnSpc>
                <a:spcPct val="100000"/>
              </a:lnSpc>
              <a:spcBef>
                <a:spcPts val="315"/>
              </a:spcBef>
              <a:spcAft>
                <a:spcPts val="0"/>
              </a:spcAft>
              <a:buSzPts val="675"/>
              <a:buFont typeface="Helvetica Neue"/>
              <a:buNone/>
              <a:defRPr sz="900"/>
            </a:lvl4pPr>
            <a:lvl5pPr marL="2286000" lvl="4" indent="-228600" algn="l">
              <a:lnSpc>
                <a:spcPct val="100000"/>
              </a:lnSpc>
              <a:spcBef>
                <a:spcPts val="315"/>
              </a:spcBef>
              <a:spcAft>
                <a:spcPts val="0"/>
              </a:spcAft>
              <a:buSzPts val="675"/>
              <a:buFont typeface="Helvetica Neue"/>
              <a:buNone/>
              <a:defRPr sz="900"/>
            </a:lvl5pPr>
            <a:lvl6pPr marL="2743200" lvl="5" indent="-228600" algn="l">
              <a:lnSpc>
                <a:spcPct val="100000"/>
              </a:lnSpc>
              <a:spcBef>
                <a:spcPts val="315"/>
              </a:spcBef>
              <a:spcAft>
                <a:spcPts val="0"/>
              </a:spcAft>
              <a:buSzPts val="675"/>
              <a:buFont typeface="Helvetica Neue"/>
              <a:buNone/>
              <a:defRPr sz="900"/>
            </a:lvl6pPr>
            <a:lvl7pPr marL="3200400" lvl="6" indent="-228600" algn="l">
              <a:lnSpc>
                <a:spcPct val="100000"/>
              </a:lnSpc>
              <a:spcBef>
                <a:spcPts val="315"/>
              </a:spcBef>
              <a:spcAft>
                <a:spcPts val="0"/>
              </a:spcAft>
              <a:buSzPts val="675"/>
              <a:buFont typeface="Helvetica Neue"/>
              <a:buNone/>
              <a:defRPr sz="900"/>
            </a:lvl7pPr>
            <a:lvl8pPr marL="3657600" lvl="7" indent="-228600" algn="l">
              <a:lnSpc>
                <a:spcPct val="100000"/>
              </a:lnSpc>
              <a:spcBef>
                <a:spcPts val="315"/>
              </a:spcBef>
              <a:spcAft>
                <a:spcPts val="0"/>
              </a:spcAft>
              <a:buSzPts val="675"/>
              <a:buFont typeface="Helvetica Neue"/>
              <a:buNone/>
              <a:defRPr sz="900"/>
            </a:lvl8pPr>
            <a:lvl9pPr marL="4114800" lvl="8" indent="-228600" algn="l">
              <a:lnSpc>
                <a:spcPct val="100000"/>
              </a:lnSpc>
              <a:spcBef>
                <a:spcPts val="315"/>
              </a:spcBef>
              <a:spcAft>
                <a:spcPts val="0"/>
              </a:spcAft>
              <a:buSzPts val="675"/>
              <a:buFont typeface="Helvetica Neue"/>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59"/>
          <p:cNvSpPr txBox="1"/>
          <p:nvPr/>
        </p:nvSpPr>
        <p:spPr>
          <a:xfrm>
            <a:off x="4267200" y="6613525"/>
            <a:ext cx="44450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6.</a:t>
            </a:r>
            <a:fld id="{00000000-1234-1234-1234-123412341234}" type="slidenum">
              <a:rPr lang="en-US" sz="1000" b="1" i="0" u="none" strike="noStrike" cap="none">
                <a:solidFill>
                  <a:srgbClr val="993300"/>
                </a:solidFill>
                <a:latin typeface="Helvetica Neue"/>
                <a:ea typeface="Helvetica Neue"/>
                <a:cs typeface="Helvetica Neue"/>
                <a:sym typeface="Helvetica Neue"/>
              </a:rPr>
              <a:t>‹#›</a:t>
            </a:fld>
            <a:endParaRPr sz="1400" b="0" i="0" u="none" strike="noStrike" cap="none">
              <a:solidFill>
                <a:srgbClr val="000000"/>
              </a:solidFill>
              <a:latin typeface="Arial"/>
              <a:ea typeface="Arial"/>
              <a:cs typeface="Arial"/>
              <a:sym typeface="Arial"/>
            </a:endParaRPr>
          </a:p>
        </p:txBody>
      </p:sp>
      <p:sp>
        <p:nvSpPr>
          <p:cNvPr id="11" name="Google Shape;11;p59"/>
          <p:cNvSpPr/>
          <p:nvPr/>
        </p:nvSpPr>
        <p:spPr>
          <a:xfrm rot="-2400000" flipH="1">
            <a:off x="1609725" y="4962525"/>
            <a:ext cx="9525" cy="1587"/>
          </a:xfrm>
          <a:custGeom>
            <a:avLst/>
            <a:gdLst/>
            <a:ahLst/>
            <a:cxnLst/>
            <a:rect l="l" t="t" r="r" b="b"/>
            <a:pathLst>
              <a:path w="20" h="4" extrusionOk="0">
                <a:moveTo>
                  <a:pt x="20" y="4"/>
                </a:moveTo>
                <a:lnTo>
                  <a:pt x="0" y="0"/>
                </a:lnTo>
                <a:lnTo>
                  <a:pt x="16" y="0"/>
                </a:lnTo>
                <a:lnTo>
                  <a:pt x="20"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2" name="Google Shape;12;p59"/>
          <p:cNvSpPr/>
          <p:nvPr/>
        </p:nvSpPr>
        <p:spPr>
          <a:xfrm rot="-120000" flipH="1">
            <a:off x="1189037" y="4205287"/>
            <a:ext cx="4762" cy="1587"/>
          </a:xfrm>
          <a:custGeom>
            <a:avLst/>
            <a:gdLst/>
            <a:ahLst/>
            <a:cxnLst/>
            <a:rect l="l" t="t" r="r" b="b"/>
            <a:pathLst>
              <a:path w="12" h="4" extrusionOk="0">
                <a:moveTo>
                  <a:pt x="12" y="4"/>
                </a:moveTo>
                <a:lnTo>
                  <a:pt x="0" y="0"/>
                </a:lnTo>
                <a:lnTo>
                  <a:pt x="12" y="0"/>
                </a:lnTo>
                <a:lnTo>
                  <a:pt x="12"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3" name="Google Shape;13;p59"/>
          <p:cNvSpPr/>
          <p:nvPr/>
        </p:nvSpPr>
        <p:spPr>
          <a:xfrm>
            <a:off x="5164137" y="4206875"/>
            <a:ext cx="7937" cy="9525"/>
          </a:xfrm>
          <a:custGeom>
            <a:avLst/>
            <a:gdLst/>
            <a:ahLst/>
            <a:cxnLst/>
            <a:rect l="l" t="t" r="r" b="b"/>
            <a:pathLst>
              <a:path w="12" h="12" extrusionOk="0">
                <a:moveTo>
                  <a:pt x="7" y="12"/>
                </a:moveTo>
                <a:lnTo>
                  <a:pt x="0" y="10"/>
                </a:lnTo>
                <a:lnTo>
                  <a:pt x="12" y="0"/>
                </a:lnTo>
                <a:lnTo>
                  <a:pt x="7" y="1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4" name="Google Shape;14;p59"/>
          <p:cNvSpPr txBox="1"/>
          <p:nvPr/>
        </p:nvSpPr>
        <p:spPr>
          <a:xfrm>
            <a:off x="6489700" y="6588125"/>
            <a:ext cx="2713037"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Silberschatz, Galvin and Gagne ©2005</a:t>
            </a:r>
            <a:endParaRPr sz="1400" b="0" i="0" u="none" strike="noStrike" cap="none">
              <a:solidFill>
                <a:srgbClr val="000000"/>
              </a:solidFill>
              <a:latin typeface="Arial"/>
              <a:ea typeface="Arial"/>
              <a:cs typeface="Arial"/>
              <a:sym typeface="Arial"/>
            </a:endParaRPr>
          </a:p>
        </p:txBody>
      </p:sp>
      <p:sp>
        <p:nvSpPr>
          <p:cNvPr id="15" name="Google Shape;15;p59"/>
          <p:cNvSpPr txBox="1"/>
          <p:nvPr/>
        </p:nvSpPr>
        <p:spPr>
          <a:xfrm>
            <a:off x="0" y="6613525"/>
            <a:ext cx="1876425" cy="244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Operating System Concepts</a:t>
            </a:r>
            <a:endParaRPr sz="1400" b="0" i="0" u="none" strike="noStrike" cap="none">
              <a:solidFill>
                <a:srgbClr val="000000"/>
              </a:solidFill>
              <a:latin typeface="Arial"/>
              <a:ea typeface="Arial"/>
              <a:cs typeface="Arial"/>
              <a:sym typeface="Arial"/>
            </a:endParaRPr>
          </a:p>
        </p:txBody>
      </p:sp>
      <p:sp>
        <p:nvSpPr>
          <p:cNvPr id="16" name="Google Shape;16;p59"/>
          <p:cNvSpPr/>
          <p:nvPr/>
        </p:nvSpPr>
        <p:spPr>
          <a:xfrm>
            <a:off x="-1658937" y="1109662"/>
            <a:ext cx="4762" cy="1587"/>
          </a:xfrm>
          <a:custGeom>
            <a:avLst/>
            <a:gdLst/>
            <a:ahLst/>
            <a:cxnLst/>
            <a:rect l="l" t="t" r="r" b="b"/>
            <a:pathLst>
              <a:path w="13" h="1587" extrusionOk="0">
                <a:moveTo>
                  <a:pt x="13" y="0"/>
                </a:moveTo>
                <a:lnTo>
                  <a:pt x="0" y="0"/>
                </a:lnTo>
                <a:lnTo>
                  <a:pt x="7" y="0"/>
                </a:lnTo>
                <a:lnTo>
                  <a:pt x="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7" name="Google Shape;17;p59"/>
          <p:cNvSpPr/>
          <p:nvPr/>
        </p:nvSpPr>
        <p:spPr>
          <a:xfrm>
            <a:off x="-898525" y="1169987"/>
            <a:ext cx="3175" cy="1587"/>
          </a:xfrm>
          <a:custGeom>
            <a:avLst/>
            <a:gdLst/>
            <a:ahLst/>
            <a:cxnLst/>
            <a:rect l="l" t="t" r="r" b="b"/>
            <a:pathLst>
              <a:path w="10" h="1587" extrusionOk="0">
                <a:moveTo>
                  <a:pt x="0" y="0"/>
                </a:moveTo>
                <a:lnTo>
                  <a:pt x="10" y="0"/>
                </a:lnTo>
                <a:lnTo>
                  <a:pt x="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8" name="Google Shape;18;p59"/>
          <p:cNvSpPr txBox="1"/>
          <p:nvPr/>
        </p:nvSpPr>
        <p:spPr>
          <a:xfrm>
            <a:off x="-1479550" y="423862"/>
            <a:ext cx="1587" cy="1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19" name="Google Shape;19;p59"/>
          <p:cNvSpPr/>
          <p:nvPr/>
        </p:nvSpPr>
        <p:spPr>
          <a:xfrm>
            <a:off x="-1466850" y="889000"/>
            <a:ext cx="6350" cy="1587"/>
          </a:xfrm>
          <a:custGeom>
            <a:avLst/>
            <a:gdLst/>
            <a:ahLst/>
            <a:cxnLst/>
            <a:rect l="l" t="t" r="r" b="b"/>
            <a:pathLst>
              <a:path w="18" h="7" extrusionOk="0">
                <a:moveTo>
                  <a:pt x="0" y="7"/>
                </a:moveTo>
                <a:lnTo>
                  <a:pt x="12" y="0"/>
                </a:lnTo>
                <a:lnTo>
                  <a:pt x="18" y="0"/>
                </a:lnTo>
                <a:lnTo>
                  <a:pt x="0" y="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0" name="Google Shape;20;p59"/>
          <p:cNvSpPr/>
          <p:nvPr/>
        </p:nvSpPr>
        <p:spPr>
          <a:xfrm>
            <a:off x="-1639887" y="1144587"/>
            <a:ext cx="1587" cy="6350"/>
          </a:xfrm>
          <a:custGeom>
            <a:avLst/>
            <a:gdLst/>
            <a:ahLst/>
            <a:cxnLst/>
            <a:rect l="l" t="t" r="r" b="b"/>
            <a:pathLst>
              <a:path w="6" h="16" extrusionOk="0">
                <a:moveTo>
                  <a:pt x="0" y="16"/>
                </a:moveTo>
                <a:lnTo>
                  <a:pt x="6" y="0"/>
                </a:lnTo>
                <a:lnTo>
                  <a:pt x="3" y="13"/>
                </a:lnTo>
                <a:lnTo>
                  <a:pt x="0"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1" name="Google Shape;21;p59"/>
          <p:cNvSpPr/>
          <p:nvPr/>
        </p:nvSpPr>
        <p:spPr>
          <a:xfrm>
            <a:off x="-1247775" y="1146175"/>
            <a:ext cx="4762" cy="7937"/>
          </a:xfrm>
          <a:custGeom>
            <a:avLst/>
            <a:gdLst/>
            <a:ahLst/>
            <a:cxnLst/>
            <a:rect l="l" t="t" r="r" b="b"/>
            <a:pathLst>
              <a:path w="11" h="20" extrusionOk="0">
                <a:moveTo>
                  <a:pt x="8" y="20"/>
                </a:moveTo>
                <a:lnTo>
                  <a:pt x="0" y="0"/>
                </a:lnTo>
                <a:lnTo>
                  <a:pt x="11" y="16"/>
                </a:lnTo>
                <a:lnTo>
                  <a:pt x="8" y="2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2" name="Google Shape;22;p59"/>
          <p:cNvSpPr/>
          <p:nvPr/>
        </p:nvSpPr>
        <p:spPr>
          <a:xfrm>
            <a:off x="-1101725" y="1228725"/>
            <a:ext cx="1587" cy="6350"/>
          </a:xfrm>
          <a:custGeom>
            <a:avLst/>
            <a:gdLst/>
            <a:ahLst/>
            <a:cxnLst/>
            <a:rect l="l" t="t" r="r" b="b"/>
            <a:pathLst>
              <a:path w="7" h="14" extrusionOk="0">
                <a:moveTo>
                  <a:pt x="0" y="14"/>
                </a:moveTo>
                <a:lnTo>
                  <a:pt x="7" y="0"/>
                </a:lnTo>
                <a:lnTo>
                  <a:pt x="7" y="7"/>
                </a:lnTo>
                <a:lnTo>
                  <a:pt x="0" y="1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3" name="Google Shape;23;p59"/>
          <p:cNvSpPr/>
          <p:nvPr/>
        </p:nvSpPr>
        <p:spPr>
          <a:xfrm>
            <a:off x="-1303337" y="1270000"/>
            <a:ext cx="12700" cy="1587"/>
          </a:xfrm>
          <a:custGeom>
            <a:avLst/>
            <a:gdLst/>
            <a:ahLst/>
            <a:cxnLst/>
            <a:rect l="l" t="t" r="r" b="b"/>
            <a:pathLst>
              <a:path w="30" h="3" extrusionOk="0">
                <a:moveTo>
                  <a:pt x="0" y="3"/>
                </a:moveTo>
                <a:lnTo>
                  <a:pt x="15" y="0"/>
                </a:lnTo>
                <a:lnTo>
                  <a:pt x="30" y="0"/>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4" name="Google Shape;24;p59"/>
          <p:cNvSpPr/>
          <p:nvPr/>
        </p:nvSpPr>
        <p:spPr>
          <a:xfrm>
            <a:off x="1176337" y="885825"/>
            <a:ext cx="4762" cy="9525"/>
          </a:xfrm>
          <a:custGeom>
            <a:avLst/>
            <a:gdLst/>
            <a:ahLst/>
            <a:cxnLst/>
            <a:rect l="l" t="t" r="r" b="b"/>
            <a:pathLst>
              <a:path w="9" h="24" extrusionOk="0">
                <a:moveTo>
                  <a:pt x="0" y="24"/>
                </a:moveTo>
                <a:lnTo>
                  <a:pt x="9" y="0"/>
                </a:lnTo>
                <a:lnTo>
                  <a:pt x="6" y="17"/>
                </a:lnTo>
                <a:lnTo>
                  <a:pt x="0"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pic>
        <p:nvPicPr>
          <p:cNvPr id="25" name="Google Shape;25;p59" descr="BD21332_"/>
          <p:cNvPicPr preferRelativeResize="0"/>
          <p:nvPr/>
        </p:nvPicPr>
        <p:blipFill rotWithShape="1">
          <a:blip r:embed="rId4">
            <a:alphaModFix/>
          </a:blip>
          <a:srcRect/>
          <a:stretch/>
        </p:blipFill>
        <p:spPr>
          <a:xfrm>
            <a:off x="1539875" y="3603625"/>
            <a:ext cx="6035675" cy="342900"/>
          </a:xfrm>
          <a:prstGeom prst="rect">
            <a:avLst/>
          </a:prstGeom>
          <a:noFill/>
          <a:ln>
            <a:noFill/>
          </a:ln>
        </p:spPr>
      </p:pic>
      <p:sp>
        <p:nvSpPr>
          <p:cNvPr id="26" name="Google Shape;26;p59"/>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lvl1pPr marL="457200" marR="0" lvl="0" indent="-411480" algn="l" rtl="0">
              <a:lnSpc>
                <a:spcPct val="100000"/>
              </a:lnSpc>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lnSpc>
                <a:spcPct val="100000"/>
              </a:lnSpc>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lnSpc>
                <a:spcPct val="100000"/>
              </a:lnSpc>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lnSpc>
                <a:spcPct val="100000"/>
              </a:lnSpc>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7" name="Google Shape;27;p5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28" name="Google Shape;28;p5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9" name="Google Shape;29;p5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35"/>
        <p:cNvGrpSpPr/>
        <p:nvPr/>
      </p:nvGrpSpPr>
      <p:grpSpPr>
        <a:xfrm>
          <a:off x="0" y="0"/>
          <a:ext cx="0" cy="0"/>
          <a:chOff x="0" y="0"/>
          <a:chExt cx="0" cy="0"/>
        </a:xfrm>
      </p:grpSpPr>
      <p:sp>
        <p:nvSpPr>
          <p:cNvPr id="36" name="Google Shape;36;p61"/>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lvl1pPr marL="457200" marR="0" lvl="0" indent="-411480" algn="l" rtl="0">
              <a:lnSpc>
                <a:spcPct val="100000"/>
              </a:lnSpc>
              <a:spcBef>
                <a:spcPts val="1120"/>
              </a:spcBef>
              <a:spcAft>
                <a:spcPts val="0"/>
              </a:spcAft>
              <a:buClr>
                <a:srgbClr val="993300"/>
              </a:buClr>
              <a:buSzPts val="288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370840" algn="l" rtl="0">
              <a:lnSpc>
                <a:spcPct val="100000"/>
              </a:lnSpc>
              <a:spcBef>
                <a:spcPts val="980"/>
              </a:spcBef>
              <a:spcAft>
                <a:spcPts val="0"/>
              </a:spcAft>
              <a:buClr>
                <a:srgbClr val="CC6600"/>
              </a:buClr>
              <a:buSzPts val="224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42900" algn="l" rtl="0">
              <a:lnSpc>
                <a:spcPct val="100000"/>
              </a:lnSpc>
              <a:spcBef>
                <a:spcPts val="840"/>
              </a:spcBef>
              <a:spcAft>
                <a:spcPts val="0"/>
              </a:spcAft>
              <a:buClr>
                <a:srgbClr val="009900"/>
              </a:buClr>
              <a:buSzPts val="1800"/>
              <a:buFont typeface="Arimo"/>
              <a:buChar char="4"/>
              <a:defRPr sz="2400" b="0" i="0" u="none" strike="noStrike" cap="none">
                <a:solidFill>
                  <a:schemeClr val="dk1"/>
                </a:solidFill>
                <a:latin typeface="Helvetica Neue"/>
                <a:ea typeface="Helvetica Neue"/>
                <a:cs typeface="Helvetica Neue"/>
                <a:sym typeface="Helvetica Neue"/>
              </a:defRPr>
            </a:lvl3pPr>
            <a:lvl4pPr marL="1828800" marR="0" lvl="3" indent="-323850" algn="l" rtl="0">
              <a:lnSpc>
                <a:spcPct val="100000"/>
              </a:lnSpc>
              <a:spcBef>
                <a:spcPts val="700"/>
              </a:spcBef>
              <a:spcAft>
                <a:spcPts val="0"/>
              </a:spcAft>
              <a:buClr>
                <a:schemeClr val="hlink"/>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4pPr>
            <a:lvl5pPr marL="2286000" marR="0" lvl="4" indent="-323850" algn="l" rtl="0">
              <a:lnSpc>
                <a:spcPct val="100000"/>
              </a:lnSpc>
              <a:spcBef>
                <a:spcPts val="700"/>
              </a:spcBef>
              <a:spcAft>
                <a:spcPts val="0"/>
              </a:spcAft>
              <a:buClr>
                <a:srgbClr val="FF0066"/>
              </a:buClr>
              <a:buSzPts val="1500"/>
              <a:buFont typeface="Helvetica Neue"/>
              <a:buChar char="»"/>
              <a:defRPr sz="2000" b="0" i="0" u="none" strike="noStrike" cap="none">
                <a:solidFill>
                  <a:schemeClr val="dk1"/>
                </a:solidFill>
                <a:latin typeface="Helvetica Neue"/>
                <a:ea typeface="Helvetica Neue"/>
                <a:cs typeface="Helvetica Neue"/>
                <a:sym typeface="Helvetica Neue"/>
              </a:defRPr>
            </a:lvl5pPr>
            <a:lvl6pPr marL="2743200" marR="0" lvl="5"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7" name="Google Shape;37;p61"/>
          <p:cNvSpPr txBox="1"/>
          <p:nvPr/>
        </p:nvSpPr>
        <p:spPr>
          <a:xfrm>
            <a:off x="4267200" y="6613525"/>
            <a:ext cx="44450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6.</a:t>
            </a:r>
            <a:fld id="{00000000-1234-1234-1234-123412341234}" type="slidenum">
              <a:rPr lang="en-US" sz="1000" b="1" i="0" u="none" strike="noStrike" cap="none">
                <a:solidFill>
                  <a:srgbClr val="993300"/>
                </a:solidFill>
                <a:latin typeface="Helvetica Neue"/>
                <a:ea typeface="Helvetica Neue"/>
                <a:cs typeface="Helvetica Neue"/>
                <a:sym typeface="Helvetica Neue"/>
              </a:rPr>
              <a:t>‹#›</a:t>
            </a:fld>
            <a:endParaRPr sz="1400" b="0" i="0" u="none" strike="noStrike" cap="none">
              <a:solidFill>
                <a:srgbClr val="000000"/>
              </a:solidFill>
              <a:latin typeface="Arial"/>
              <a:ea typeface="Arial"/>
              <a:cs typeface="Arial"/>
              <a:sym typeface="Arial"/>
            </a:endParaRPr>
          </a:p>
        </p:txBody>
      </p:sp>
      <p:sp>
        <p:nvSpPr>
          <p:cNvPr id="38" name="Google Shape;38;p6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1400"/>
              <a:buFont typeface="Arial"/>
              <a:buNone/>
              <a:defRPr sz="3200" b="1" i="0" u="none" strike="noStrike" cap="none">
                <a:solidFill>
                  <a:srgbClr val="993300"/>
                </a:solidFill>
                <a:latin typeface="Helvetica Neue"/>
                <a:ea typeface="Helvetica Neue"/>
                <a:cs typeface="Helvetica Neue"/>
                <a:sym typeface="Helvetica Neue"/>
              </a:defRPr>
            </a:lvl9pPr>
          </a:lstStyle>
          <a:p>
            <a:endParaRPr/>
          </a:p>
        </p:txBody>
      </p:sp>
      <p:sp>
        <p:nvSpPr>
          <p:cNvPr id="39" name="Google Shape;39;p61"/>
          <p:cNvSpPr/>
          <p:nvPr/>
        </p:nvSpPr>
        <p:spPr>
          <a:xfrm rot="-2400000" flipH="1">
            <a:off x="1609725" y="4962525"/>
            <a:ext cx="9525" cy="1587"/>
          </a:xfrm>
          <a:custGeom>
            <a:avLst/>
            <a:gdLst/>
            <a:ahLst/>
            <a:cxnLst/>
            <a:rect l="l" t="t" r="r" b="b"/>
            <a:pathLst>
              <a:path w="20" h="4" extrusionOk="0">
                <a:moveTo>
                  <a:pt x="20" y="4"/>
                </a:moveTo>
                <a:lnTo>
                  <a:pt x="0" y="0"/>
                </a:lnTo>
                <a:lnTo>
                  <a:pt x="16" y="0"/>
                </a:lnTo>
                <a:lnTo>
                  <a:pt x="20"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0" name="Google Shape;40;p61"/>
          <p:cNvSpPr/>
          <p:nvPr/>
        </p:nvSpPr>
        <p:spPr>
          <a:xfrm rot="-120000" flipH="1">
            <a:off x="1189037" y="4205287"/>
            <a:ext cx="4762" cy="1587"/>
          </a:xfrm>
          <a:custGeom>
            <a:avLst/>
            <a:gdLst/>
            <a:ahLst/>
            <a:cxnLst/>
            <a:rect l="l" t="t" r="r" b="b"/>
            <a:pathLst>
              <a:path w="12" h="4" extrusionOk="0">
                <a:moveTo>
                  <a:pt x="12" y="4"/>
                </a:moveTo>
                <a:lnTo>
                  <a:pt x="0" y="0"/>
                </a:lnTo>
                <a:lnTo>
                  <a:pt x="12" y="0"/>
                </a:lnTo>
                <a:lnTo>
                  <a:pt x="12" y="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1" name="Google Shape;41;p61"/>
          <p:cNvSpPr/>
          <p:nvPr/>
        </p:nvSpPr>
        <p:spPr>
          <a:xfrm>
            <a:off x="5164137" y="4206875"/>
            <a:ext cx="7937" cy="9525"/>
          </a:xfrm>
          <a:custGeom>
            <a:avLst/>
            <a:gdLst/>
            <a:ahLst/>
            <a:cxnLst/>
            <a:rect l="l" t="t" r="r" b="b"/>
            <a:pathLst>
              <a:path w="12" h="12" extrusionOk="0">
                <a:moveTo>
                  <a:pt x="7" y="12"/>
                </a:moveTo>
                <a:lnTo>
                  <a:pt x="0" y="10"/>
                </a:lnTo>
                <a:lnTo>
                  <a:pt x="12" y="0"/>
                </a:lnTo>
                <a:lnTo>
                  <a:pt x="7" y="1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2" name="Google Shape;42;p61"/>
          <p:cNvSpPr txBox="1"/>
          <p:nvPr/>
        </p:nvSpPr>
        <p:spPr>
          <a:xfrm>
            <a:off x="6489700" y="6588125"/>
            <a:ext cx="2713037"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Silberschatz, Galvin and Gagne ©2005</a:t>
            </a:r>
            <a:endParaRPr sz="1400" b="0" i="0" u="none" strike="noStrike" cap="none">
              <a:solidFill>
                <a:srgbClr val="000000"/>
              </a:solidFill>
              <a:latin typeface="Arial"/>
              <a:ea typeface="Arial"/>
              <a:cs typeface="Arial"/>
              <a:sym typeface="Arial"/>
            </a:endParaRPr>
          </a:p>
        </p:txBody>
      </p:sp>
      <p:sp>
        <p:nvSpPr>
          <p:cNvPr id="43" name="Google Shape;43;p61"/>
          <p:cNvSpPr txBox="1"/>
          <p:nvPr/>
        </p:nvSpPr>
        <p:spPr>
          <a:xfrm>
            <a:off x="0" y="6613525"/>
            <a:ext cx="1876425" cy="244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93300"/>
              </a:buClr>
              <a:buSzPts val="1000"/>
              <a:buFont typeface="Helvetica Neue"/>
              <a:buNone/>
            </a:pPr>
            <a:r>
              <a:rPr lang="en-US" sz="1000" b="1" i="0" u="none" strike="noStrike" cap="none">
                <a:solidFill>
                  <a:srgbClr val="993300"/>
                </a:solidFill>
                <a:latin typeface="Helvetica Neue"/>
                <a:ea typeface="Helvetica Neue"/>
                <a:cs typeface="Helvetica Neue"/>
                <a:sym typeface="Helvetica Neue"/>
              </a:rPr>
              <a:t>Operating System Concepts</a:t>
            </a:r>
            <a:endParaRPr sz="1400" b="0" i="0" u="none" strike="noStrike" cap="none">
              <a:solidFill>
                <a:srgbClr val="000000"/>
              </a:solidFill>
              <a:latin typeface="Arial"/>
              <a:ea typeface="Arial"/>
              <a:cs typeface="Arial"/>
              <a:sym typeface="Arial"/>
            </a:endParaRPr>
          </a:p>
        </p:txBody>
      </p:sp>
      <p:sp>
        <p:nvSpPr>
          <p:cNvPr id="44" name="Google Shape;44;p61"/>
          <p:cNvSpPr/>
          <p:nvPr/>
        </p:nvSpPr>
        <p:spPr>
          <a:xfrm>
            <a:off x="-1658937" y="1109662"/>
            <a:ext cx="4762" cy="1587"/>
          </a:xfrm>
          <a:custGeom>
            <a:avLst/>
            <a:gdLst/>
            <a:ahLst/>
            <a:cxnLst/>
            <a:rect l="l" t="t" r="r" b="b"/>
            <a:pathLst>
              <a:path w="13" h="1587" extrusionOk="0">
                <a:moveTo>
                  <a:pt x="13" y="0"/>
                </a:moveTo>
                <a:lnTo>
                  <a:pt x="0" y="0"/>
                </a:lnTo>
                <a:lnTo>
                  <a:pt x="7" y="0"/>
                </a:lnTo>
                <a:lnTo>
                  <a:pt x="1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5" name="Google Shape;45;p61"/>
          <p:cNvSpPr/>
          <p:nvPr/>
        </p:nvSpPr>
        <p:spPr>
          <a:xfrm>
            <a:off x="-898525" y="1169987"/>
            <a:ext cx="3175" cy="1587"/>
          </a:xfrm>
          <a:custGeom>
            <a:avLst/>
            <a:gdLst/>
            <a:ahLst/>
            <a:cxnLst/>
            <a:rect l="l" t="t" r="r" b="b"/>
            <a:pathLst>
              <a:path w="10" h="1587" extrusionOk="0">
                <a:moveTo>
                  <a:pt x="0" y="0"/>
                </a:moveTo>
                <a:lnTo>
                  <a:pt x="10" y="0"/>
                </a:lnTo>
                <a:lnTo>
                  <a:pt x="6" y="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6" name="Google Shape;46;p61"/>
          <p:cNvSpPr txBox="1"/>
          <p:nvPr/>
        </p:nvSpPr>
        <p:spPr>
          <a:xfrm>
            <a:off x="-1479550" y="423862"/>
            <a:ext cx="1587" cy="1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7" name="Google Shape;47;p61"/>
          <p:cNvSpPr/>
          <p:nvPr/>
        </p:nvSpPr>
        <p:spPr>
          <a:xfrm>
            <a:off x="-1466850" y="889000"/>
            <a:ext cx="6350" cy="1587"/>
          </a:xfrm>
          <a:custGeom>
            <a:avLst/>
            <a:gdLst/>
            <a:ahLst/>
            <a:cxnLst/>
            <a:rect l="l" t="t" r="r" b="b"/>
            <a:pathLst>
              <a:path w="18" h="7" extrusionOk="0">
                <a:moveTo>
                  <a:pt x="0" y="7"/>
                </a:moveTo>
                <a:lnTo>
                  <a:pt x="12" y="0"/>
                </a:lnTo>
                <a:lnTo>
                  <a:pt x="18" y="0"/>
                </a:lnTo>
                <a:lnTo>
                  <a:pt x="0" y="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8" name="Google Shape;48;p61"/>
          <p:cNvSpPr/>
          <p:nvPr/>
        </p:nvSpPr>
        <p:spPr>
          <a:xfrm>
            <a:off x="-1639887" y="1144587"/>
            <a:ext cx="1587" cy="6350"/>
          </a:xfrm>
          <a:custGeom>
            <a:avLst/>
            <a:gdLst/>
            <a:ahLst/>
            <a:cxnLst/>
            <a:rect l="l" t="t" r="r" b="b"/>
            <a:pathLst>
              <a:path w="6" h="16" extrusionOk="0">
                <a:moveTo>
                  <a:pt x="0" y="16"/>
                </a:moveTo>
                <a:lnTo>
                  <a:pt x="6" y="0"/>
                </a:lnTo>
                <a:lnTo>
                  <a:pt x="3" y="13"/>
                </a:lnTo>
                <a:lnTo>
                  <a:pt x="0" y="1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49" name="Google Shape;49;p61"/>
          <p:cNvSpPr/>
          <p:nvPr/>
        </p:nvSpPr>
        <p:spPr>
          <a:xfrm>
            <a:off x="-1247775" y="1146175"/>
            <a:ext cx="4762" cy="7937"/>
          </a:xfrm>
          <a:custGeom>
            <a:avLst/>
            <a:gdLst/>
            <a:ahLst/>
            <a:cxnLst/>
            <a:rect l="l" t="t" r="r" b="b"/>
            <a:pathLst>
              <a:path w="11" h="20" extrusionOk="0">
                <a:moveTo>
                  <a:pt x="8" y="20"/>
                </a:moveTo>
                <a:lnTo>
                  <a:pt x="0" y="0"/>
                </a:lnTo>
                <a:lnTo>
                  <a:pt x="11" y="16"/>
                </a:lnTo>
                <a:lnTo>
                  <a:pt x="8" y="2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50" name="Google Shape;50;p61"/>
          <p:cNvSpPr/>
          <p:nvPr/>
        </p:nvSpPr>
        <p:spPr>
          <a:xfrm>
            <a:off x="-1101725" y="1228725"/>
            <a:ext cx="1587" cy="6350"/>
          </a:xfrm>
          <a:custGeom>
            <a:avLst/>
            <a:gdLst/>
            <a:ahLst/>
            <a:cxnLst/>
            <a:rect l="l" t="t" r="r" b="b"/>
            <a:pathLst>
              <a:path w="7" h="14" extrusionOk="0">
                <a:moveTo>
                  <a:pt x="0" y="14"/>
                </a:moveTo>
                <a:lnTo>
                  <a:pt x="7" y="0"/>
                </a:lnTo>
                <a:lnTo>
                  <a:pt x="7" y="7"/>
                </a:lnTo>
                <a:lnTo>
                  <a:pt x="0" y="1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51" name="Google Shape;51;p61"/>
          <p:cNvSpPr/>
          <p:nvPr/>
        </p:nvSpPr>
        <p:spPr>
          <a:xfrm>
            <a:off x="-1303337" y="1270000"/>
            <a:ext cx="12700" cy="1587"/>
          </a:xfrm>
          <a:custGeom>
            <a:avLst/>
            <a:gdLst/>
            <a:ahLst/>
            <a:cxnLst/>
            <a:rect l="l" t="t" r="r" b="b"/>
            <a:pathLst>
              <a:path w="30" h="3" extrusionOk="0">
                <a:moveTo>
                  <a:pt x="0" y="3"/>
                </a:moveTo>
                <a:lnTo>
                  <a:pt x="15" y="0"/>
                </a:lnTo>
                <a:lnTo>
                  <a:pt x="30" y="0"/>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52" name="Google Shape;52;p61"/>
          <p:cNvSpPr/>
          <p:nvPr/>
        </p:nvSpPr>
        <p:spPr>
          <a:xfrm>
            <a:off x="1176337" y="885825"/>
            <a:ext cx="4762" cy="9525"/>
          </a:xfrm>
          <a:custGeom>
            <a:avLst/>
            <a:gdLst/>
            <a:ahLst/>
            <a:cxnLst/>
            <a:rect l="l" t="t" r="r" b="b"/>
            <a:pathLst>
              <a:path w="9" h="24" extrusionOk="0">
                <a:moveTo>
                  <a:pt x="0" y="24"/>
                </a:moveTo>
                <a:lnTo>
                  <a:pt x="9" y="0"/>
                </a:lnTo>
                <a:lnTo>
                  <a:pt x="6" y="17"/>
                </a:lnTo>
                <a:lnTo>
                  <a:pt x="0" y="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3" Type="http://schemas.openxmlformats.org/officeDocument/2006/relationships/image" Target="../media/image32.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2" Type="http://schemas.openxmlformats.org/officeDocument/2006/relationships/notesSlide" Target="../notesSlides/notesSlide31.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notesSlide" Target="../notesSlides/notesSlide33.xml"/><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notesSlide" Target="../notesSlides/notesSlide36.xml"/><Relationship Id="rId16" Type="http://schemas.openxmlformats.org/officeDocument/2006/relationships/image" Target="../media/image91.png"/><Relationship Id="rId20"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19" Type="http://schemas.openxmlformats.org/officeDocument/2006/relationships/image" Target="../media/image94.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698500" y="1906587"/>
            <a:ext cx="7772400" cy="14890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600"/>
              <a:buFont typeface="Helvetica Neue"/>
              <a:buNone/>
            </a:pPr>
            <a:r>
              <a:rPr lang="en-US" sz="3600" b="1" i="0" u="none">
                <a:solidFill>
                  <a:srgbClr val="993300"/>
                </a:solidFill>
                <a:latin typeface="Helvetica Neue"/>
                <a:ea typeface="Helvetica Neue"/>
                <a:cs typeface="Helvetica Neue"/>
                <a:sym typeface="Helvetica Neue"/>
              </a:rPr>
              <a:t>Chapter - 5 </a:t>
            </a:r>
            <a:br>
              <a:rPr lang="en-US" sz="3600" b="1" i="0" u="none">
                <a:solidFill>
                  <a:srgbClr val="993300"/>
                </a:solidFill>
                <a:latin typeface="Helvetica Neue"/>
                <a:ea typeface="Helvetica Neue"/>
                <a:cs typeface="Helvetica Neue"/>
                <a:sym typeface="Helvetica Neue"/>
              </a:rPr>
            </a:br>
            <a:r>
              <a:rPr lang="en-US" sz="3600" b="1" i="0" u="none">
                <a:solidFill>
                  <a:srgbClr val="993300"/>
                </a:solidFill>
                <a:latin typeface="Helvetica Neue"/>
                <a:ea typeface="Helvetica Neue"/>
                <a:cs typeface="Helvetica Neue"/>
                <a:sym typeface="Helvetica Neue"/>
              </a:rPr>
              <a:t>Process Synchronization</a:t>
            </a:r>
            <a:r>
              <a:rPr lang="en-US" sz="3200" b="1" i="0" u="none">
                <a:solidFill>
                  <a:srgbClr val="993300"/>
                </a:solidFill>
                <a:latin typeface="Helvetica Neue"/>
                <a:ea typeface="Helvetica Neue"/>
                <a:cs typeface="Helvetica Neue"/>
                <a:sym typeface="Helvetica Neue"/>
              </a:rPr>
              <a:t/>
            </a:r>
            <a:br>
              <a:rPr lang="en-US" sz="3200" b="1" i="0" u="none">
                <a:solidFill>
                  <a:srgbClr val="993300"/>
                </a:solidFill>
                <a:latin typeface="Helvetica Neue"/>
                <a:ea typeface="Helvetica Neue"/>
                <a:cs typeface="Helvetica Neue"/>
                <a:sym typeface="Helvetica Neue"/>
              </a:rPr>
            </a:br>
            <a:endParaRPr/>
          </a:p>
        </p:txBody>
      </p:sp>
      <p:sp>
        <p:nvSpPr>
          <p:cNvPr id="103" name="Google Shape;103;p1"/>
          <p:cNvSpPr txBox="1">
            <a:spLocks noGrp="1"/>
          </p:cNvSpPr>
          <p:nvPr>
            <p:ph type="subTitle" idx="1"/>
          </p:nvPr>
        </p:nvSpPr>
        <p:spPr>
          <a:xfrm>
            <a:off x="1776412" y="3963987"/>
            <a:ext cx="6353175" cy="1765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880"/>
              <a:buNone/>
            </a:pPr>
            <a:r>
              <a:rPr lang="en-US" sz="3200" b="1" i="1" u="none" dirty="0">
                <a:solidFill>
                  <a:srgbClr val="00B0F0"/>
                </a:solidFill>
                <a:latin typeface="Arial Rounded"/>
                <a:ea typeface="Arial Rounded"/>
                <a:cs typeface="Arial Rounded"/>
                <a:sym typeface="Arial Rounded"/>
              </a:rPr>
              <a:t>Narzu </a:t>
            </a:r>
            <a:r>
              <a:rPr lang="en-US" sz="3200" b="1" i="1" u="none" dirty="0" err="1">
                <a:solidFill>
                  <a:srgbClr val="00B0F0"/>
                </a:solidFill>
                <a:latin typeface="Arial Rounded"/>
                <a:ea typeface="Arial Rounded"/>
                <a:cs typeface="Arial Rounded"/>
                <a:sym typeface="Arial Rounded"/>
              </a:rPr>
              <a:t>Tarannun</a:t>
            </a:r>
            <a:r>
              <a:rPr lang="en-US" sz="3200" b="1" i="1" u="none" dirty="0">
                <a:solidFill>
                  <a:srgbClr val="00B0F0"/>
                </a:solidFill>
                <a:latin typeface="Arial Rounded"/>
                <a:ea typeface="Arial Rounded"/>
                <a:cs typeface="Arial Rounded"/>
                <a:sym typeface="Arial Rounded"/>
              </a:rPr>
              <a:t>(NAT</a:t>
            </a:r>
            <a:r>
              <a:rPr lang="en-US" sz="3200" b="1" i="1" u="none" dirty="0" smtClean="0">
                <a:solidFill>
                  <a:srgbClr val="00B0F0"/>
                </a:solidFill>
                <a:latin typeface="Arial Rounded"/>
                <a:ea typeface="Arial Rounded"/>
                <a:cs typeface="Arial Rounded"/>
                <a:sym typeface="Arial Rounded"/>
              </a:rPr>
              <a:t>)</a:t>
            </a:r>
            <a:endParaRPr dirty="0"/>
          </a:p>
          <a:p>
            <a:pPr marL="0" lvl="0" indent="0" algn="ctr" rtl="0">
              <a:lnSpc>
                <a:spcPct val="100000"/>
              </a:lnSpc>
              <a:spcBef>
                <a:spcPts val="560"/>
              </a:spcBef>
              <a:spcAft>
                <a:spcPts val="0"/>
              </a:spcAft>
              <a:buSzPts val="1440"/>
              <a:buNone/>
            </a:pPr>
            <a:r>
              <a:rPr lang="en-US" sz="1600" b="1" i="1" u="none" dirty="0" err="1">
                <a:solidFill>
                  <a:srgbClr val="00B0F0"/>
                </a:solidFill>
                <a:latin typeface="Arial Rounded"/>
                <a:ea typeface="Arial Rounded"/>
                <a:cs typeface="Arial Rounded"/>
                <a:sym typeface="Arial Rounded"/>
              </a:rPr>
              <a:t>Brac</a:t>
            </a:r>
            <a:r>
              <a:rPr lang="en-US" sz="1600" b="1" i="1" u="none" dirty="0">
                <a:solidFill>
                  <a:srgbClr val="00B0F0"/>
                </a:solidFill>
                <a:latin typeface="Arial Rounded"/>
                <a:ea typeface="Arial Rounded"/>
                <a:cs typeface="Arial Rounded"/>
                <a:sym typeface="Arial Rounded"/>
              </a:rPr>
              <a:t> University</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DATA INTEGRITY PROBLEM</a:t>
            </a:r>
            <a:endParaRPr/>
          </a:p>
        </p:txBody>
      </p:sp>
      <p:sp>
        <p:nvSpPr>
          <p:cNvPr id="172" name="Google Shape;172;p10"/>
          <p:cNvSpPr txBox="1">
            <a:spLocks noGrp="1"/>
          </p:cNvSpPr>
          <p:nvPr>
            <p:ph type="body" idx="1"/>
          </p:nvPr>
        </p:nvSpPr>
        <p:spPr>
          <a:xfrm>
            <a:off x="550862" y="2640012"/>
            <a:ext cx="8347075" cy="26701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993300"/>
              </a:buClr>
              <a:buSzPts val="200"/>
              <a:buFont typeface="Noto Sans Symbols"/>
              <a:buChar char="▪"/>
            </a:pPr>
            <a:r>
              <a:rPr lang="en-US" sz="1800" b="0" i="1" u="none">
                <a:solidFill>
                  <a:srgbClr val="FF0000"/>
                </a:solidFill>
                <a:latin typeface="Cambria"/>
                <a:ea typeface="Cambria"/>
                <a:cs typeface="Cambria"/>
                <a:sym typeface="Cambria"/>
              </a:rPr>
              <a:t>register1</a:t>
            </a:r>
            <a:r>
              <a:rPr lang="en-US" sz="1800" b="0" i="0" u="none">
                <a:solidFill>
                  <a:schemeClr val="dk1"/>
                </a:solidFill>
                <a:latin typeface="Cambria"/>
                <a:ea typeface="Cambria"/>
                <a:cs typeface="Cambria"/>
                <a:sym typeface="Cambria"/>
              </a:rPr>
              <a:t> and </a:t>
            </a:r>
            <a:r>
              <a:rPr lang="en-US" sz="1800" b="0" i="1" u="none">
                <a:solidFill>
                  <a:srgbClr val="FF0000"/>
                </a:solidFill>
                <a:latin typeface="Cambria"/>
                <a:ea typeface="Cambria"/>
                <a:cs typeface="Cambria"/>
                <a:sym typeface="Cambria"/>
              </a:rPr>
              <a:t>register2</a:t>
            </a:r>
            <a:r>
              <a:rPr lang="en-US" sz="1800" b="0" i="0" u="none">
                <a:solidFill>
                  <a:schemeClr val="dk1"/>
                </a:solidFill>
                <a:latin typeface="Cambria"/>
                <a:ea typeface="Cambria"/>
                <a:cs typeface="Cambria"/>
                <a:sym typeface="Cambria"/>
              </a:rPr>
              <a:t> is local CPU registers. </a:t>
            </a:r>
            <a:endParaRPr sz="1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0"/>
              </a:spcBef>
              <a:spcAft>
                <a:spcPts val="0"/>
              </a:spcAft>
              <a:buClr>
                <a:srgbClr val="993300"/>
              </a:buClr>
              <a:buSzPts val="200"/>
              <a:buFont typeface="Noto Sans Symbols"/>
              <a:buChar char="▪"/>
            </a:pPr>
            <a:r>
              <a:rPr lang="en-US" sz="1800" b="0" i="0" u="none">
                <a:solidFill>
                  <a:schemeClr val="dk1"/>
                </a:solidFill>
                <a:latin typeface="Cambria"/>
                <a:ea typeface="Cambria"/>
                <a:cs typeface="Cambria"/>
                <a:sym typeface="Cambria"/>
              </a:rPr>
              <a:t>Concurrent execution of “</a:t>
            </a:r>
            <a:r>
              <a:rPr lang="en-US" sz="1800" b="0" i="1" u="none">
                <a:solidFill>
                  <a:srgbClr val="FF0000"/>
                </a:solidFill>
                <a:latin typeface="Cambria"/>
                <a:ea typeface="Cambria"/>
                <a:cs typeface="Cambria"/>
                <a:sym typeface="Cambria"/>
              </a:rPr>
              <a:t>counter++</a:t>
            </a:r>
            <a:r>
              <a:rPr lang="en-US" sz="1800" b="0" i="0" u="none">
                <a:solidFill>
                  <a:schemeClr val="dk1"/>
                </a:solidFill>
                <a:latin typeface="Cambria"/>
                <a:ea typeface="Cambria"/>
                <a:cs typeface="Cambria"/>
                <a:sym typeface="Cambria"/>
              </a:rPr>
              <a:t>” and “</a:t>
            </a:r>
            <a:r>
              <a:rPr lang="en-US" sz="1800" b="0" i="1" u="none">
                <a:solidFill>
                  <a:srgbClr val="FF0000"/>
                </a:solidFill>
                <a:latin typeface="Cambria"/>
                <a:ea typeface="Cambria"/>
                <a:cs typeface="Cambria"/>
                <a:sym typeface="Cambria"/>
              </a:rPr>
              <a:t>counter--</a:t>
            </a:r>
            <a:r>
              <a:rPr lang="en-US" sz="1800" b="0" i="0" u="none">
                <a:solidFill>
                  <a:schemeClr val="dk1"/>
                </a:solidFill>
                <a:latin typeface="Cambria"/>
                <a:ea typeface="Cambria"/>
                <a:cs typeface="Cambria"/>
                <a:sym typeface="Cambria"/>
              </a:rPr>
              <a:t>” and allowing them to manipulate the counter variable create incorrect state.  </a:t>
            </a:r>
            <a:endParaRPr/>
          </a:p>
          <a:p>
            <a:pPr marL="342900" lvl="0" indent="-342900" algn="l" rtl="0">
              <a:lnSpc>
                <a:spcPct val="90000"/>
              </a:lnSpc>
              <a:spcBef>
                <a:spcPts val="0"/>
              </a:spcBef>
              <a:spcAft>
                <a:spcPts val="0"/>
              </a:spcAft>
              <a:buClr>
                <a:srgbClr val="993300"/>
              </a:buClr>
              <a:buSzPts val="200"/>
              <a:buFont typeface="Noto Sans Symbols"/>
              <a:buChar char="▪"/>
            </a:pPr>
            <a:r>
              <a:rPr lang="en-US" sz="1800" b="0" i="0" u="none">
                <a:solidFill>
                  <a:schemeClr val="dk1"/>
                </a:solidFill>
                <a:latin typeface="Helvetica Neue"/>
                <a:ea typeface="Helvetica Neue"/>
                <a:cs typeface="Helvetica Neue"/>
                <a:sym typeface="Helvetica Neue"/>
              </a:rPr>
              <a:t>Consider this execution interleaving with “count = 5” initially:</a:t>
            </a:r>
            <a:endParaRPr/>
          </a:p>
          <a:p>
            <a:pPr marL="742950" lvl="1" indent="-285750" algn="l" rtl="0">
              <a:lnSpc>
                <a:spcPct val="90000"/>
              </a:lnSpc>
              <a:spcBef>
                <a:spcPts val="0"/>
              </a:spcBef>
              <a:spcAft>
                <a:spcPts val="0"/>
              </a:spcAft>
              <a:buSzPts val="1440"/>
              <a:buNone/>
            </a:pPr>
            <a:r>
              <a:rPr lang="en-US" sz="1800" b="0" i="0" u="none">
                <a:solidFill>
                  <a:schemeClr val="dk1"/>
                </a:solidFill>
                <a:latin typeface="Helvetica Neue"/>
                <a:ea typeface="Helvetica Neue"/>
                <a:cs typeface="Helvetica Neue"/>
                <a:sym typeface="Helvetica Neue"/>
              </a:rPr>
              <a:t>	S0: producer execute </a:t>
            </a:r>
            <a:r>
              <a:rPr lang="en-US" sz="1800" b="0" i="0" u="none">
                <a:solidFill>
                  <a:srgbClr val="0000FF"/>
                </a:solidFill>
                <a:latin typeface="Helvetica Neue"/>
                <a:ea typeface="Helvetica Neue"/>
                <a:cs typeface="Helvetica Neue"/>
                <a:sym typeface="Helvetica Neue"/>
              </a:rPr>
              <a:t>register1 = count</a:t>
            </a:r>
            <a:r>
              <a:rPr lang="en-US" sz="1800" b="0" i="0" u="none">
                <a:solidFill>
                  <a:schemeClr val="dk1"/>
                </a:solidFill>
                <a:latin typeface="Helvetica Neue"/>
                <a:ea typeface="Helvetica Neue"/>
                <a:cs typeface="Helvetica Neue"/>
                <a:sym typeface="Helvetica Neue"/>
              </a:rPr>
              <a:t>   {register1 = 5}</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S1: producer execute </a:t>
            </a:r>
            <a:r>
              <a:rPr lang="en-US" sz="1800" b="0" i="0" u="none">
                <a:solidFill>
                  <a:srgbClr val="0000FF"/>
                </a:solidFill>
                <a:latin typeface="Helvetica Neue"/>
                <a:ea typeface="Helvetica Neue"/>
                <a:cs typeface="Helvetica Neue"/>
                <a:sym typeface="Helvetica Neue"/>
              </a:rPr>
              <a:t>register1 = register1 + 1  </a:t>
            </a:r>
            <a:r>
              <a:rPr lang="en-US" sz="1800" b="0" i="0" u="none">
                <a:solidFill>
                  <a:schemeClr val="dk1"/>
                </a:solidFill>
                <a:latin typeface="Helvetica Neue"/>
                <a:ea typeface="Helvetica Neue"/>
                <a:cs typeface="Helvetica Neue"/>
                <a:sym typeface="Helvetica Neue"/>
              </a:rPr>
              <a:t> {register1 = 6}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S2: consumer execute </a:t>
            </a:r>
            <a:r>
              <a:rPr lang="en-US" sz="1800" b="0" i="0" u="none">
                <a:solidFill>
                  <a:schemeClr val="dk2"/>
                </a:solidFill>
                <a:latin typeface="Helvetica Neue"/>
                <a:ea typeface="Helvetica Neue"/>
                <a:cs typeface="Helvetica Neue"/>
                <a:sym typeface="Helvetica Neue"/>
              </a:rPr>
              <a:t>register2 = count</a:t>
            </a:r>
            <a:r>
              <a:rPr lang="en-US" sz="1800" b="0" i="0" u="none">
                <a:solidFill>
                  <a:schemeClr val="dk1"/>
                </a:solidFill>
                <a:latin typeface="Helvetica Neue"/>
                <a:ea typeface="Helvetica Neue"/>
                <a:cs typeface="Helvetica Neue"/>
                <a:sym typeface="Helvetica Neue"/>
              </a:rPr>
              <a:t>   {register2 = 5}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S3: consumer execute </a:t>
            </a:r>
            <a:r>
              <a:rPr lang="en-US" sz="1800" b="0" i="0" u="none">
                <a:solidFill>
                  <a:schemeClr val="dk2"/>
                </a:solidFill>
                <a:latin typeface="Helvetica Neue"/>
                <a:ea typeface="Helvetica Neue"/>
                <a:cs typeface="Helvetica Neue"/>
                <a:sym typeface="Helvetica Neue"/>
              </a:rPr>
              <a:t>register2 = register2 - 1</a:t>
            </a:r>
            <a:r>
              <a:rPr lang="en-US" sz="1800" b="0" i="0" u="none">
                <a:solidFill>
                  <a:schemeClr val="dk1"/>
                </a:solidFill>
                <a:latin typeface="Helvetica Neue"/>
                <a:ea typeface="Helvetica Neue"/>
                <a:cs typeface="Helvetica Neue"/>
                <a:sym typeface="Helvetica Neue"/>
              </a:rPr>
              <a:t>   {register2 = 4}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S4: producer execute </a:t>
            </a:r>
            <a:r>
              <a:rPr lang="en-US" sz="1800" b="0" i="0" u="none">
                <a:solidFill>
                  <a:srgbClr val="0000FF"/>
                </a:solidFill>
                <a:latin typeface="Helvetica Neue"/>
                <a:ea typeface="Helvetica Neue"/>
                <a:cs typeface="Helvetica Neue"/>
                <a:sym typeface="Helvetica Neue"/>
              </a:rPr>
              <a:t>count = register1</a:t>
            </a:r>
            <a:r>
              <a:rPr lang="en-US" sz="1800" b="0" i="0" u="none">
                <a:solidFill>
                  <a:schemeClr val="dk1"/>
                </a:solidFill>
                <a:latin typeface="Helvetica Neue"/>
                <a:ea typeface="Helvetica Neue"/>
                <a:cs typeface="Helvetica Neue"/>
                <a:sym typeface="Helvetica Neue"/>
              </a:rPr>
              <a:t>   {count = 6 }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S5: consumer execute </a:t>
            </a:r>
            <a:r>
              <a:rPr lang="en-US" sz="1800" b="0" i="0" u="none">
                <a:solidFill>
                  <a:schemeClr val="dk2"/>
                </a:solidFill>
                <a:latin typeface="Helvetica Neue"/>
                <a:ea typeface="Helvetica Neue"/>
                <a:cs typeface="Helvetica Neue"/>
                <a:sym typeface="Helvetica Neue"/>
              </a:rPr>
              <a:t>count = register2</a:t>
            </a:r>
            <a:r>
              <a:rPr lang="en-US" sz="1800" b="0" i="0" u="none">
                <a:solidFill>
                  <a:schemeClr val="dk1"/>
                </a:solidFill>
                <a:latin typeface="Helvetica Neue"/>
                <a:ea typeface="Helvetica Neue"/>
                <a:cs typeface="Helvetica Neue"/>
                <a:sym typeface="Helvetica Neue"/>
              </a:rPr>
              <a:t>   {count = 4}</a:t>
            </a:r>
            <a:endParaRPr/>
          </a:p>
        </p:txBody>
      </p:sp>
      <p:sp>
        <p:nvSpPr>
          <p:cNvPr id="173" name="Google Shape;173;p10"/>
          <p:cNvSpPr txBox="1"/>
          <p:nvPr/>
        </p:nvSpPr>
        <p:spPr>
          <a:xfrm>
            <a:off x="4362450" y="1238250"/>
            <a:ext cx="3940175" cy="133985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2"/>
              </a:buClr>
              <a:buSzPts val="1800"/>
              <a:buFont typeface="Helvetica Neue"/>
              <a:buNone/>
            </a:pPr>
            <a:r>
              <a:rPr lang="en-US" sz="1800" b="0" i="0" u="none" strike="noStrike" cap="none">
                <a:solidFill>
                  <a:schemeClr val="dk2"/>
                </a:solidFill>
                <a:latin typeface="Helvetica Neue"/>
                <a:ea typeface="Helvetica Neue"/>
                <a:cs typeface="Helvetica Neue"/>
                <a:sym typeface="Helvetica Neue"/>
              </a:rPr>
              <a:t>count--</a:t>
            </a:r>
            <a:r>
              <a:rPr lang="en-US" sz="1800" b="0" i="0" u="none" strike="noStrike" cap="none">
                <a:solidFill>
                  <a:schemeClr val="dk1"/>
                </a:solidFill>
                <a:latin typeface="Helvetica Neue"/>
                <a:ea typeface="Helvetica Neue"/>
                <a:cs typeface="Helvetica Neue"/>
                <a:sym typeface="Helvetica Neue"/>
              </a:rPr>
              <a:t> could be implemented as</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2"/>
                </a:solidFill>
                <a:latin typeface="Helvetica Neue"/>
                <a:ea typeface="Helvetica Neue"/>
                <a:cs typeface="Helvetica Neue"/>
                <a:sym typeface="Helvetica Neue"/>
              </a:rPr>
              <a:t>register2 = count</a:t>
            </a:r>
            <a:br>
              <a:rPr lang="en-US" sz="1800" b="0" i="0" u="none" strike="noStrike" cap="none">
                <a:solidFill>
                  <a:schemeClr val="dk2"/>
                </a:solidFill>
                <a:latin typeface="Helvetica Neue"/>
                <a:ea typeface="Helvetica Neue"/>
                <a:cs typeface="Helvetica Neue"/>
                <a:sym typeface="Helvetica Neue"/>
              </a:rPr>
            </a:br>
            <a:r>
              <a:rPr lang="en-US" sz="1800" b="0" i="0" u="none" strike="noStrike" cap="none">
                <a:solidFill>
                  <a:schemeClr val="dk2"/>
                </a:solidFill>
                <a:latin typeface="Helvetica Neue"/>
                <a:ea typeface="Helvetica Neue"/>
                <a:cs typeface="Helvetica Neue"/>
                <a:sym typeface="Helvetica Neue"/>
              </a:rPr>
              <a:t>     register2 = register2 - 1</a:t>
            </a:r>
            <a:br>
              <a:rPr lang="en-US" sz="1800" b="0" i="0" u="none" strike="noStrike" cap="none">
                <a:solidFill>
                  <a:schemeClr val="dk2"/>
                </a:solidFill>
                <a:latin typeface="Helvetica Neue"/>
                <a:ea typeface="Helvetica Neue"/>
                <a:cs typeface="Helvetica Neue"/>
                <a:sym typeface="Helvetica Neue"/>
              </a:rPr>
            </a:br>
            <a:r>
              <a:rPr lang="en-US" sz="1800" b="0" i="0" u="none" strike="noStrike" cap="none">
                <a:solidFill>
                  <a:schemeClr val="dk2"/>
                </a:solidFill>
                <a:latin typeface="Helvetica Neue"/>
                <a:ea typeface="Helvetica Neue"/>
                <a:cs typeface="Helvetica Neue"/>
                <a:sym typeface="Helvetica Neue"/>
              </a:rPr>
              <a:t>     count = register2</a:t>
            </a:r>
            <a:endParaRPr sz="1400" b="0" i="0" u="none" strike="noStrike" cap="none">
              <a:solidFill>
                <a:srgbClr val="000000"/>
              </a:solidFill>
              <a:latin typeface="Arial"/>
              <a:ea typeface="Arial"/>
              <a:cs typeface="Arial"/>
              <a:sym typeface="Arial"/>
            </a:endParaRPr>
          </a:p>
        </p:txBody>
      </p:sp>
      <p:sp>
        <p:nvSpPr>
          <p:cNvPr id="174" name="Google Shape;174;p10"/>
          <p:cNvSpPr txBox="1"/>
          <p:nvPr/>
        </p:nvSpPr>
        <p:spPr>
          <a:xfrm>
            <a:off x="512762" y="1270000"/>
            <a:ext cx="3849687" cy="133826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FF"/>
              </a:buClr>
              <a:buSzPts val="1800"/>
              <a:buFont typeface="Helvetica Neue"/>
              <a:buNone/>
            </a:pPr>
            <a:r>
              <a:rPr lang="en-US" sz="1800" b="0" i="0" u="none" strike="noStrike" cap="none">
                <a:solidFill>
                  <a:srgbClr val="0000FF"/>
                </a:solidFill>
                <a:latin typeface="Helvetica Neue"/>
                <a:ea typeface="Helvetica Neue"/>
                <a:cs typeface="Helvetica Neue"/>
                <a:sym typeface="Helvetica Neue"/>
              </a:rPr>
              <a:t>count++</a:t>
            </a:r>
            <a:r>
              <a:rPr lang="en-US" sz="1800" b="0" i="0" u="none" strike="noStrike" cap="none">
                <a:solidFill>
                  <a:schemeClr val="dk1"/>
                </a:solidFill>
                <a:latin typeface="Helvetica Neue"/>
                <a:ea typeface="Helvetica Neue"/>
                <a:cs typeface="Helvetica Neue"/>
                <a:sym typeface="Helvetica Neue"/>
              </a:rPr>
              <a:t> could be implemented as</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0" i="0" u="none" strike="noStrike" cap="none">
                <a:solidFill>
                  <a:srgbClr val="0000FF"/>
                </a:solidFill>
                <a:latin typeface="Helvetica Neue"/>
                <a:ea typeface="Helvetica Neue"/>
                <a:cs typeface="Helvetica Neue"/>
                <a:sym typeface="Helvetica Neue"/>
              </a:rPr>
              <a:t>register1 = count</a:t>
            </a:r>
            <a:br>
              <a:rPr lang="en-US" sz="1800" b="0" i="0" u="none" strike="noStrike" cap="none">
                <a:solidFill>
                  <a:srgbClr val="0000FF"/>
                </a:solidFill>
                <a:latin typeface="Helvetica Neue"/>
                <a:ea typeface="Helvetica Neue"/>
                <a:cs typeface="Helvetica Neue"/>
                <a:sym typeface="Helvetica Neue"/>
              </a:rPr>
            </a:br>
            <a:r>
              <a:rPr lang="en-US" sz="1800" b="0" i="0" u="none" strike="noStrike" cap="none">
                <a:solidFill>
                  <a:srgbClr val="0000FF"/>
                </a:solidFill>
                <a:latin typeface="Helvetica Neue"/>
                <a:ea typeface="Helvetica Neue"/>
                <a:cs typeface="Helvetica Neue"/>
                <a:sym typeface="Helvetica Neue"/>
              </a:rPr>
              <a:t>     register1 = register1 + 1</a:t>
            </a:r>
            <a:br>
              <a:rPr lang="en-US" sz="1800" b="0" i="0" u="none" strike="noStrike" cap="none">
                <a:solidFill>
                  <a:srgbClr val="0000FF"/>
                </a:solidFill>
                <a:latin typeface="Helvetica Neue"/>
                <a:ea typeface="Helvetica Neue"/>
                <a:cs typeface="Helvetica Neue"/>
                <a:sym typeface="Helvetica Neue"/>
              </a:rPr>
            </a:br>
            <a:r>
              <a:rPr lang="en-US" sz="1800" b="0" i="0" u="none" strike="noStrike" cap="none">
                <a:solidFill>
                  <a:srgbClr val="0000FF"/>
                </a:solidFill>
                <a:latin typeface="Helvetica Neue"/>
                <a:ea typeface="Helvetica Neue"/>
                <a:cs typeface="Helvetica Neue"/>
                <a:sym typeface="Helvetica Neue"/>
              </a:rPr>
              <a:t>     count = register1</a:t>
            </a:r>
            <a:endParaRPr sz="1400" b="0" i="0" u="none" strike="noStrike" cap="none">
              <a:solidFill>
                <a:srgbClr val="000000"/>
              </a:solidFill>
              <a:latin typeface="Arial"/>
              <a:ea typeface="Arial"/>
              <a:cs typeface="Arial"/>
              <a:sym typeface="Arial"/>
            </a:endParaRPr>
          </a:p>
        </p:txBody>
      </p:sp>
      <p:sp>
        <p:nvSpPr>
          <p:cNvPr id="175" name="Google Shape;175;p10"/>
          <p:cNvSpPr txBox="1"/>
          <p:nvPr/>
        </p:nvSpPr>
        <p:spPr>
          <a:xfrm>
            <a:off x="398462" y="5588000"/>
            <a:ext cx="8347075" cy="590550"/>
          </a:xfrm>
          <a:prstGeom prst="rect">
            <a:avLst/>
          </a:prstGeom>
          <a:noFill/>
          <a:ln>
            <a:noFill/>
          </a:ln>
        </p:spPr>
        <p:txBody>
          <a:bodyPr spcFirstLastPara="1" wrap="square" lIns="91425" tIns="45700" rIns="91425" bIns="45700" anchor="t" anchorCtr="0">
            <a:spAutoFit/>
          </a:bodyPr>
          <a:lstStyle/>
          <a:p>
            <a:pPr marL="457200" marR="0" lvl="1" indent="0" algn="l" rtl="0">
              <a:lnSpc>
                <a:spcPct val="9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We would arrive at this incorrect state because we allowed both process to manipulate the variable counter concurrently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600"/>
              <a:buFont typeface="Helvetica Neue"/>
              <a:buNone/>
            </a:pPr>
            <a:r>
              <a:rPr lang="en-US" sz="3600" b="1" i="0" u="none">
                <a:solidFill>
                  <a:srgbClr val="993300"/>
                </a:solidFill>
                <a:latin typeface="Helvetica Neue"/>
                <a:ea typeface="Helvetica Neue"/>
                <a:cs typeface="Helvetica Neue"/>
                <a:sym typeface="Helvetica Neue"/>
              </a:rPr>
              <a:t>Race Condition</a:t>
            </a:r>
            <a:endParaRPr/>
          </a:p>
        </p:txBody>
      </p:sp>
      <p:sp>
        <p:nvSpPr>
          <p:cNvPr id="181" name="Google Shape;181;p11"/>
          <p:cNvSpPr txBox="1">
            <a:spLocks noGrp="1"/>
          </p:cNvSpPr>
          <p:nvPr>
            <p:ph type="body" idx="1"/>
          </p:nvPr>
        </p:nvSpPr>
        <p:spPr>
          <a:xfrm>
            <a:off x="276225" y="1204912"/>
            <a:ext cx="8605837" cy="47021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A situation where several processes access and manipulate the same data concurrently, and the outcome of the execution depends on the particular order in which the access takes place, is called </a:t>
            </a:r>
            <a:r>
              <a:rPr lang="en-US" sz="2400" b="1" i="0" u="none">
                <a:solidFill>
                  <a:schemeClr val="dk1"/>
                </a:solidFill>
                <a:latin typeface="Helvetica Neue"/>
                <a:ea typeface="Helvetica Neue"/>
                <a:cs typeface="Helvetica Neue"/>
                <a:sym typeface="Helvetica Neue"/>
              </a:rPr>
              <a:t>race condition.</a:t>
            </a:r>
            <a:endParaRPr/>
          </a:p>
          <a:p>
            <a:pPr marL="342900" marR="0" lvl="0" indent="-205740" algn="l" rtl="0">
              <a:lnSpc>
                <a:spcPct val="100000"/>
              </a:lnSpc>
              <a:spcBef>
                <a:spcPts val="840"/>
              </a:spcBef>
              <a:spcAft>
                <a:spcPts val="0"/>
              </a:spcAft>
              <a:buClr>
                <a:srgbClr val="993300"/>
              </a:buClr>
              <a:buSzPts val="2160"/>
              <a:buFont typeface="Arial"/>
              <a:buNone/>
            </a:pPr>
            <a:endParaRPr sz="2400" b="1"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840"/>
              </a:spcBef>
              <a:spcAft>
                <a:spcPts val="0"/>
              </a:spcAft>
              <a:buClr>
                <a:srgbClr val="993300"/>
              </a:buClr>
              <a:buSzPts val="2160"/>
              <a:buFont typeface="Arial"/>
              <a:buChar char="●"/>
            </a:pPr>
            <a:r>
              <a:rPr lang="en-US" sz="2400" b="1" i="0" u="none">
                <a:solidFill>
                  <a:srgbClr val="FF7547"/>
                </a:solidFill>
                <a:latin typeface="Helvetica Neue"/>
                <a:ea typeface="Helvetica Neue"/>
                <a:cs typeface="Helvetica Neue"/>
                <a:sym typeface="Helvetica Neue"/>
              </a:rPr>
              <a:t>To guard against the race condition above, we need to ensure that only one process at a time can be manipulating the variable counter. To make such a guarantee , we require that the processes be synchronized in some way. </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57200" y="157162"/>
            <a:ext cx="822960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Critical Section Problem</a:t>
            </a:r>
            <a:endParaRPr/>
          </a:p>
        </p:txBody>
      </p:sp>
      <p:sp>
        <p:nvSpPr>
          <p:cNvPr id="187" name="Google Shape;187;p12"/>
          <p:cNvSpPr txBox="1">
            <a:spLocks noGrp="1"/>
          </p:cNvSpPr>
          <p:nvPr>
            <p:ph type="body" idx="1"/>
          </p:nvPr>
        </p:nvSpPr>
        <p:spPr>
          <a:xfrm>
            <a:off x="908050" y="733425"/>
            <a:ext cx="7778750" cy="5770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Consider system of </a:t>
            </a:r>
            <a:r>
              <a:rPr lang="en-US" sz="2000" b="1" i="1" u="none">
                <a:solidFill>
                  <a:schemeClr val="dk1"/>
                </a:solidFill>
                <a:latin typeface="Helvetica Neue"/>
                <a:ea typeface="Helvetica Neue"/>
                <a:cs typeface="Helvetica Neue"/>
                <a:sym typeface="Helvetica Neue"/>
              </a:rPr>
              <a:t>n</a:t>
            </a:r>
            <a:r>
              <a:rPr lang="en-US" sz="2000" b="1" i="0" u="none">
                <a:solidFill>
                  <a:schemeClr val="dk1"/>
                </a:solidFill>
                <a:latin typeface="Helvetica Neue"/>
                <a:ea typeface="Helvetica Neue"/>
                <a:cs typeface="Helvetica Neue"/>
                <a:sym typeface="Helvetica Neue"/>
              </a:rPr>
              <a:t> </a:t>
            </a:r>
            <a:r>
              <a:rPr lang="en-US" sz="2000" b="0" i="0" u="none">
                <a:solidFill>
                  <a:schemeClr val="dk1"/>
                </a:solidFill>
                <a:latin typeface="Helvetica Neue"/>
                <a:ea typeface="Helvetica Neue"/>
                <a:cs typeface="Helvetica Neue"/>
                <a:sym typeface="Helvetica Neue"/>
              </a:rPr>
              <a:t>processes {</a:t>
            </a:r>
            <a:r>
              <a:rPr lang="en-US" sz="2000" b="1" i="1" u="none">
                <a:solidFill>
                  <a:schemeClr val="dk1"/>
                </a:solidFill>
                <a:latin typeface="Helvetica Neue"/>
                <a:ea typeface="Helvetica Neue"/>
                <a:cs typeface="Helvetica Neue"/>
                <a:sym typeface="Helvetica Neue"/>
              </a:rPr>
              <a:t>p</a:t>
            </a:r>
            <a:r>
              <a:rPr lang="en-US" sz="2000" b="1" i="1" u="none" baseline="-25000">
                <a:solidFill>
                  <a:schemeClr val="dk1"/>
                </a:solidFill>
                <a:latin typeface="Helvetica Neue"/>
                <a:ea typeface="Helvetica Neue"/>
                <a:cs typeface="Helvetica Neue"/>
                <a:sym typeface="Helvetica Neue"/>
              </a:rPr>
              <a:t>0</a:t>
            </a:r>
            <a:r>
              <a:rPr lang="en-US" sz="2000" b="1" i="1" u="none">
                <a:solidFill>
                  <a:schemeClr val="dk1"/>
                </a:solidFill>
                <a:latin typeface="Helvetica Neue"/>
                <a:ea typeface="Helvetica Neue"/>
                <a:cs typeface="Helvetica Neue"/>
                <a:sym typeface="Helvetica Neue"/>
              </a:rPr>
              <a:t>, p</a:t>
            </a:r>
            <a:r>
              <a:rPr lang="en-US" sz="2000" b="1" i="1" u="none" baseline="-25000">
                <a:solidFill>
                  <a:schemeClr val="dk1"/>
                </a:solidFill>
                <a:latin typeface="Helvetica Neue"/>
                <a:ea typeface="Helvetica Neue"/>
                <a:cs typeface="Helvetica Neue"/>
                <a:sym typeface="Helvetica Neue"/>
              </a:rPr>
              <a:t>1</a:t>
            </a:r>
            <a:r>
              <a:rPr lang="en-US" sz="2000" b="1" i="1" u="none">
                <a:solidFill>
                  <a:schemeClr val="dk1"/>
                </a:solidFill>
                <a:latin typeface="Helvetica Neue"/>
                <a:ea typeface="Helvetica Neue"/>
                <a:cs typeface="Helvetica Neue"/>
                <a:sym typeface="Helvetica Neue"/>
              </a:rPr>
              <a:t>, … p</a:t>
            </a:r>
            <a:r>
              <a:rPr lang="en-US" sz="2000" b="1" i="1" u="none" baseline="-25000">
                <a:solidFill>
                  <a:schemeClr val="dk1"/>
                </a:solidFill>
                <a:latin typeface="Helvetica Neue"/>
                <a:ea typeface="Helvetica Neue"/>
                <a:cs typeface="Helvetica Neue"/>
                <a:sym typeface="Helvetica Neue"/>
              </a:rPr>
              <a:t>n-1</a:t>
            </a:r>
            <a:r>
              <a:rPr lang="en-US" sz="2000" b="0" i="0" u="none">
                <a:solidFill>
                  <a:schemeClr val="dk1"/>
                </a:solidFill>
                <a:latin typeface="Helvetica Neue"/>
                <a:ea typeface="Helvetica Neue"/>
                <a:cs typeface="Helvetica Neue"/>
                <a:sym typeface="Helvetica Neue"/>
              </a:rPr>
              <a:t>}</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Each process has </a:t>
            </a:r>
            <a:r>
              <a:rPr lang="en-US" sz="2000" b="1" i="0" u="none">
                <a:solidFill>
                  <a:srgbClr val="3366FF"/>
                </a:solidFill>
                <a:latin typeface="Helvetica Neue"/>
                <a:ea typeface="Helvetica Neue"/>
                <a:cs typeface="Helvetica Neue"/>
                <a:sym typeface="Helvetica Neue"/>
              </a:rPr>
              <a:t>critical section </a:t>
            </a:r>
            <a:r>
              <a:rPr lang="en-US" sz="2000" b="0" i="0" u="none">
                <a:solidFill>
                  <a:schemeClr val="dk1"/>
                </a:solidFill>
                <a:latin typeface="Helvetica Neue"/>
                <a:ea typeface="Helvetica Neue"/>
                <a:cs typeface="Helvetica Neue"/>
                <a:sym typeface="Helvetica Neue"/>
              </a:rPr>
              <a:t>segment of code</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 In which the process may be changing common variables, updating table, writing file, etc</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When one process is executing in its critical section, no other process is to be allowed to execute in its critical section</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That is no two processes are executing in their critical sections at the same time.</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1" u="none">
                <a:solidFill>
                  <a:schemeClr val="dk1"/>
                </a:solidFill>
                <a:latin typeface="Helvetica Neue"/>
                <a:ea typeface="Helvetica Neue"/>
                <a:cs typeface="Helvetica Neue"/>
                <a:sym typeface="Helvetica Neue"/>
              </a:rPr>
              <a:t>Critical section problem </a:t>
            </a:r>
            <a:r>
              <a:rPr lang="en-US" sz="2000" b="0" i="0" u="none">
                <a:solidFill>
                  <a:schemeClr val="dk1"/>
                </a:solidFill>
                <a:latin typeface="Helvetica Neue"/>
                <a:ea typeface="Helvetica Neue"/>
                <a:cs typeface="Helvetica Neue"/>
                <a:sym typeface="Helvetica Neue"/>
              </a:rPr>
              <a:t>is to design a protocol that the processes can use to cooperate</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Each process must ask permission to enter its critical section in </a:t>
            </a:r>
            <a:r>
              <a:rPr lang="en-US" sz="2000" b="1" i="0" u="none">
                <a:solidFill>
                  <a:srgbClr val="3366FF"/>
                </a:solidFill>
                <a:latin typeface="Helvetica Neue"/>
                <a:ea typeface="Helvetica Neue"/>
                <a:cs typeface="Helvetica Neue"/>
                <a:sym typeface="Helvetica Neue"/>
              </a:rPr>
              <a:t>entry section</a:t>
            </a:r>
            <a:r>
              <a:rPr lang="en-US" sz="2000" b="0" i="0" u="none">
                <a:solidFill>
                  <a:schemeClr val="dk1"/>
                </a:solidFill>
                <a:latin typeface="Helvetica Neue"/>
                <a:ea typeface="Helvetica Neue"/>
                <a:cs typeface="Helvetica Neue"/>
                <a:sym typeface="Helvetica Neue"/>
              </a:rPr>
              <a:t>, may follow critical section with </a:t>
            </a:r>
            <a:r>
              <a:rPr lang="en-US" sz="2000" b="1" i="0" u="none">
                <a:solidFill>
                  <a:srgbClr val="3366FF"/>
                </a:solidFill>
                <a:latin typeface="Helvetica Neue"/>
                <a:ea typeface="Helvetica Neue"/>
                <a:cs typeface="Helvetica Neue"/>
                <a:sym typeface="Helvetica Neue"/>
              </a:rPr>
              <a:t>exit section</a:t>
            </a:r>
            <a:r>
              <a:rPr lang="en-US" sz="2000" b="0" i="0" u="none">
                <a:solidFill>
                  <a:schemeClr val="dk1"/>
                </a:solidFill>
                <a:latin typeface="Helvetica Neue"/>
                <a:ea typeface="Helvetica Neue"/>
                <a:cs typeface="Helvetica Neue"/>
                <a:sym typeface="Helvetica Neue"/>
              </a:rPr>
              <a:t>, then </a:t>
            </a:r>
            <a:r>
              <a:rPr lang="en-US" sz="2000" b="1" i="0" u="none">
                <a:solidFill>
                  <a:srgbClr val="3366FF"/>
                </a:solidFill>
                <a:latin typeface="Helvetica Neue"/>
                <a:ea typeface="Helvetica Neue"/>
                <a:cs typeface="Helvetica Neue"/>
                <a:sym typeface="Helvetica Neue"/>
              </a:rPr>
              <a:t>remainder section</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457200" y="188912"/>
            <a:ext cx="822960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Critical Section</a:t>
            </a:r>
            <a:endParaRPr/>
          </a:p>
        </p:txBody>
      </p:sp>
      <p:sp>
        <p:nvSpPr>
          <p:cNvPr id="194" name="Google Shape;194;p1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General structure of process </a:t>
            </a:r>
            <a:r>
              <a:rPr lang="en-US" sz="3200" b="1" i="1" u="none">
                <a:solidFill>
                  <a:schemeClr val="dk1"/>
                </a:solidFill>
                <a:latin typeface="Helvetica Neue"/>
                <a:ea typeface="Helvetica Neue"/>
                <a:cs typeface="Helvetica Neue"/>
                <a:sym typeface="Helvetica Neue"/>
              </a:rPr>
              <a:t>P</a:t>
            </a:r>
            <a:r>
              <a:rPr lang="en-US" sz="3200" b="1" i="1" u="none" baseline="-25000">
                <a:solidFill>
                  <a:schemeClr val="dk1"/>
                </a:solidFill>
                <a:latin typeface="Helvetica Neue"/>
                <a:ea typeface="Helvetica Neue"/>
                <a:cs typeface="Helvetica Neue"/>
                <a:sym typeface="Helvetica Neue"/>
              </a:rPr>
              <a:t>i  </a:t>
            </a:r>
            <a:endParaRPr sz="3200" b="0" i="0" u="none">
              <a:solidFill>
                <a:schemeClr val="dk1"/>
              </a:solidFill>
              <a:latin typeface="Helvetica Neue"/>
              <a:ea typeface="Helvetica Neue"/>
              <a:cs typeface="Helvetica Neue"/>
              <a:sym typeface="Helvetica Neue"/>
            </a:endParaRPr>
          </a:p>
          <a:p>
            <a:pPr marL="342900" marR="0" lvl="0" indent="-160020" algn="l" rtl="0">
              <a:lnSpc>
                <a:spcPct val="100000"/>
              </a:lnSpc>
              <a:spcBef>
                <a:spcPts val="1120"/>
              </a:spcBef>
              <a:spcAft>
                <a:spcPts val="0"/>
              </a:spcAft>
              <a:buClr>
                <a:srgbClr val="993300"/>
              </a:buClr>
              <a:buSzPts val="2880"/>
              <a:buFont typeface="Arial"/>
              <a:buNone/>
            </a:pPr>
            <a:endParaRPr sz="3200" b="0" i="0" u="none">
              <a:solidFill>
                <a:schemeClr val="dk1"/>
              </a:solidFill>
              <a:latin typeface="Helvetica Neue"/>
              <a:ea typeface="Helvetica Neue"/>
              <a:cs typeface="Helvetica Neue"/>
              <a:sym typeface="Helvetica Neue"/>
            </a:endParaRPr>
          </a:p>
        </p:txBody>
      </p:sp>
      <p:pic>
        <p:nvPicPr>
          <p:cNvPr id="195" name="Google Shape;195;p13"/>
          <p:cNvPicPr preferRelativeResize="0"/>
          <p:nvPr/>
        </p:nvPicPr>
        <p:blipFill rotWithShape="1">
          <a:blip r:embed="rId3">
            <a:alphaModFix/>
          </a:blip>
          <a:srcRect/>
          <a:stretch/>
        </p:blipFill>
        <p:spPr>
          <a:xfrm>
            <a:off x="2162175" y="1958975"/>
            <a:ext cx="5516562" cy="3759200"/>
          </a:xfrm>
          <a:prstGeom prst="rect">
            <a:avLst/>
          </a:prstGeom>
          <a:noFill/>
          <a:ln>
            <a:noFill/>
          </a:ln>
        </p:spPr>
      </p:pic>
      <p:pic>
        <p:nvPicPr>
          <p:cNvPr id="197" name="Google Shape;197;p13"/>
          <p:cNvPicPr preferRelativeResize="0"/>
          <p:nvPr/>
        </p:nvPicPr>
        <p:blipFill rotWithShape="1">
          <a:blip r:embed="rId4">
            <a:alphaModFix/>
          </a:blip>
          <a:srcRect/>
          <a:stretch/>
        </p:blipFill>
        <p:spPr>
          <a:xfrm>
            <a:off x="8039100" y="3609975"/>
            <a:ext cx="38100" cy="19050"/>
          </a:xfrm>
          <a:prstGeom prst="rect">
            <a:avLst/>
          </a:prstGeom>
          <a:noFill/>
          <a:ln>
            <a:noFill/>
          </a:ln>
        </p:spPr>
      </p:pic>
      <p:pic>
        <p:nvPicPr>
          <p:cNvPr id="198" name="Google Shape;198;p13"/>
          <p:cNvPicPr preferRelativeResize="0"/>
          <p:nvPr/>
        </p:nvPicPr>
        <p:blipFill rotWithShape="1">
          <a:blip r:embed="rId5">
            <a:alphaModFix/>
          </a:blip>
          <a:srcRect/>
          <a:stretch/>
        </p:blipFill>
        <p:spPr>
          <a:xfrm>
            <a:off x="6202362" y="3659187"/>
            <a:ext cx="44450" cy="5873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649287" y="0"/>
            <a:ext cx="8126412" cy="10620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Requirements of solution to the Critical-Section Problem</a:t>
            </a:r>
            <a:endParaRPr/>
          </a:p>
        </p:txBody>
      </p:sp>
      <p:sp>
        <p:nvSpPr>
          <p:cNvPr id="235" name="Google Shape;235;p14"/>
          <p:cNvSpPr txBox="1">
            <a:spLocks noGrp="1"/>
          </p:cNvSpPr>
          <p:nvPr>
            <p:ph type="body" idx="1"/>
          </p:nvPr>
        </p:nvSpPr>
        <p:spPr>
          <a:xfrm>
            <a:off x="827087" y="1279525"/>
            <a:ext cx="7208837" cy="50434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None/>
            </a:pPr>
            <a:r>
              <a:rPr lang="en-US" sz="1800" b="0" i="0" u="none" dirty="0">
                <a:solidFill>
                  <a:schemeClr val="dk1"/>
                </a:solidFill>
                <a:latin typeface="Helvetica Neue"/>
                <a:ea typeface="Helvetica Neue"/>
                <a:cs typeface="Helvetica Neue"/>
                <a:sym typeface="Helvetica Neue"/>
              </a:rPr>
              <a:t>A solution to the critical-section problem must satisfy the following three requirements: </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1.	</a:t>
            </a:r>
            <a:r>
              <a:rPr lang="en-US" sz="1800" b="0" i="0" u="none" dirty="0">
                <a:solidFill>
                  <a:schemeClr val="dk2"/>
                </a:solidFill>
                <a:latin typeface="Helvetica Neue"/>
                <a:ea typeface="Helvetica Neue"/>
                <a:cs typeface="Helvetica Neue"/>
                <a:sym typeface="Helvetica Neue"/>
              </a:rPr>
              <a:t>Mutual Exclusion</a:t>
            </a:r>
            <a:r>
              <a:rPr lang="en-US" sz="1800" b="0" i="0" u="none" dirty="0">
                <a:solidFill>
                  <a:schemeClr val="dk1"/>
                </a:solidFill>
                <a:latin typeface="Helvetica Neue"/>
                <a:ea typeface="Helvetica Neue"/>
                <a:cs typeface="Helvetica Neue"/>
                <a:sym typeface="Helvetica Neue"/>
              </a:rPr>
              <a:t> - If process </a:t>
            </a:r>
            <a:r>
              <a:rPr lang="en-US" sz="1800" b="0" i="0" u="none" dirty="0">
                <a:solidFill>
                  <a:srgbClr val="0000FF"/>
                </a:solidFill>
                <a:latin typeface="Helvetica Neue"/>
                <a:ea typeface="Helvetica Neue"/>
                <a:cs typeface="Helvetica Neue"/>
                <a:sym typeface="Helvetica Neue"/>
              </a:rPr>
              <a:t>P</a:t>
            </a:r>
            <a:r>
              <a:rPr lang="en-US" sz="1800" b="0" i="0" u="none" baseline="-25000" dirty="0">
                <a:solidFill>
                  <a:srgbClr val="0000FF"/>
                </a:solidFill>
                <a:latin typeface="Helvetica Neue"/>
                <a:ea typeface="Helvetica Neue"/>
                <a:cs typeface="Helvetica Neue"/>
                <a:sym typeface="Helvetica Neue"/>
              </a:rPr>
              <a:t>i</a:t>
            </a:r>
            <a:r>
              <a:rPr lang="en-US" sz="1800" b="0" i="0" u="none" dirty="0">
                <a:solidFill>
                  <a:schemeClr val="dk1"/>
                </a:solidFill>
                <a:latin typeface="Helvetica Neue"/>
                <a:ea typeface="Helvetica Neue"/>
                <a:cs typeface="Helvetica Neue"/>
                <a:sym typeface="Helvetica Neue"/>
              </a:rPr>
              <a:t> is executing in its critical section, then </a:t>
            </a:r>
            <a:r>
              <a:rPr lang="en-US" sz="1800" b="0" i="0" u="sng" dirty="0">
                <a:solidFill>
                  <a:schemeClr val="dk1"/>
                </a:solidFill>
                <a:latin typeface="Helvetica Neue"/>
                <a:ea typeface="Helvetica Neue"/>
                <a:cs typeface="Helvetica Neue"/>
                <a:sym typeface="Helvetica Neue"/>
              </a:rPr>
              <a:t>no other processes </a:t>
            </a:r>
            <a:r>
              <a:rPr lang="en-US" sz="1800" b="0" i="0" u="none" dirty="0">
                <a:solidFill>
                  <a:schemeClr val="dk1"/>
                </a:solidFill>
                <a:latin typeface="Helvetica Neue"/>
                <a:ea typeface="Helvetica Neue"/>
                <a:cs typeface="Helvetica Neue"/>
                <a:sym typeface="Helvetica Neue"/>
              </a:rPr>
              <a:t>can be executing in their critical sections</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2.	</a:t>
            </a:r>
            <a:r>
              <a:rPr lang="en-US" sz="1800" b="0" i="0" u="none" dirty="0">
                <a:solidFill>
                  <a:schemeClr val="dk2"/>
                </a:solidFill>
                <a:latin typeface="Helvetica Neue"/>
                <a:ea typeface="Helvetica Neue"/>
                <a:cs typeface="Helvetica Neue"/>
                <a:sym typeface="Helvetica Neue"/>
              </a:rPr>
              <a:t>Progress</a:t>
            </a:r>
            <a:r>
              <a:rPr lang="en-US" sz="1800" b="0" i="0" u="none" dirty="0">
                <a:solidFill>
                  <a:schemeClr val="dk1"/>
                </a:solidFill>
                <a:latin typeface="Helvetica Neue"/>
                <a:ea typeface="Helvetica Neue"/>
                <a:cs typeface="Helvetica Neue"/>
                <a:sym typeface="Helvetica Neue"/>
              </a:rPr>
              <a:t> - If no process is executing in its critical section and there exist some processes that wish to enter their critical section, then only those processes that are not executing in their remainder sections can participate in the decision on which will enter its critical section next, and this selection </a:t>
            </a:r>
            <a:r>
              <a:rPr lang="en-US" sz="1800" b="0" i="0" u="sng" dirty="0">
                <a:solidFill>
                  <a:schemeClr val="dk1"/>
                </a:solidFill>
                <a:latin typeface="Helvetica Neue"/>
                <a:ea typeface="Helvetica Neue"/>
                <a:cs typeface="Helvetica Neue"/>
                <a:sym typeface="Helvetica Neue"/>
              </a:rPr>
              <a:t>cannot be postponed indefinitely</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3.	</a:t>
            </a:r>
            <a:r>
              <a:rPr lang="en-US" sz="1800" b="0" i="0" u="none" dirty="0">
                <a:solidFill>
                  <a:schemeClr val="dk2"/>
                </a:solidFill>
                <a:latin typeface="Helvetica Neue"/>
                <a:ea typeface="Helvetica Neue"/>
                <a:cs typeface="Helvetica Neue"/>
                <a:sym typeface="Helvetica Neue"/>
              </a:rPr>
              <a:t>Bounded Waiting</a:t>
            </a:r>
            <a:r>
              <a:rPr lang="en-US" sz="1800" b="0" i="0" u="none" dirty="0">
                <a:solidFill>
                  <a:schemeClr val="dk1"/>
                </a:solidFill>
                <a:latin typeface="Helvetica Neue"/>
                <a:ea typeface="Helvetica Neue"/>
                <a:cs typeface="Helvetica Neue"/>
                <a:sym typeface="Helvetica Neue"/>
              </a:rPr>
              <a:t> -  A </a:t>
            </a:r>
            <a:r>
              <a:rPr lang="en-US" sz="1800" b="0" i="0" u="sng" dirty="0">
                <a:solidFill>
                  <a:schemeClr val="dk1"/>
                </a:solidFill>
                <a:latin typeface="Helvetica Neue"/>
                <a:ea typeface="Helvetica Neue"/>
                <a:cs typeface="Helvetica Neue"/>
                <a:sym typeface="Helvetica Neue"/>
              </a:rPr>
              <a:t>bound</a:t>
            </a:r>
            <a:r>
              <a:rPr lang="en-US" sz="1800" b="0" i="0" u="none" dirty="0">
                <a:solidFill>
                  <a:schemeClr val="dk1"/>
                </a:solidFill>
                <a:latin typeface="Helvetica Neue"/>
                <a:ea typeface="Helvetica Neue"/>
                <a:cs typeface="Helvetica Neue"/>
                <a:sym typeface="Helvetica Neue"/>
              </a:rPr>
              <a:t> must exist on the number of times that other processes are allowed to enter their critical sections after a process has made a request to enter its critical section and before that request is granted</a:t>
            </a:r>
            <a:endParaRPr dirty="0"/>
          </a:p>
          <a:p>
            <a:pPr marL="742950" lvl="1" indent="-285750" algn="l" rtl="0">
              <a:lnSpc>
                <a:spcPct val="100000"/>
              </a:lnSpc>
              <a:spcBef>
                <a:spcPts val="630"/>
              </a:spcBef>
              <a:spcAft>
                <a:spcPts val="0"/>
              </a:spcAft>
              <a:buClr>
                <a:srgbClr val="CC6600"/>
              </a:buClr>
              <a:buSzPts val="2250"/>
              <a:buFont typeface="Noto Sans Symbols"/>
              <a:buChar char="⚫"/>
            </a:pPr>
            <a:r>
              <a:rPr lang="en-US" sz="1800" b="0" i="0" u="none" dirty="0">
                <a:solidFill>
                  <a:schemeClr val="dk1"/>
                </a:solidFill>
                <a:latin typeface="Helvetica Neue"/>
                <a:ea typeface="Helvetica Neue"/>
                <a:cs typeface="Helvetica Neue"/>
                <a:sym typeface="Helvetica Neue"/>
              </a:rPr>
              <a:t>Assume that each process executes at a nonzero speed </a:t>
            </a:r>
            <a:endParaRPr dirty="0"/>
          </a:p>
          <a:p>
            <a:pPr marL="342900" lvl="0" indent="-240030" algn="l" rtl="0">
              <a:lnSpc>
                <a:spcPct val="100000"/>
              </a:lnSpc>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pic>
        <p:nvPicPr>
          <p:cNvPr id="281" name="Google Shape;281;p14"/>
          <p:cNvPicPr preferRelativeResize="0"/>
          <p:nvPr/>
        </p:nvPicPr>
        <p:blipFill rotWithShape="1">
          <a:blip r:embed="rId3">
            <a:alphaModFix/>
          </a:blip>
          <a:srcRect/>
          <a:stretch/>
        </p:blipFill>
        <p:spPr>
          <a:xfrm>
            <a:off x="-1865312" y="1154112"/>
            <a:ext cx="23812" cy="30162"/>
          </a:xfrm>
          <a:prstGeom prst="rect">
            <a:avLst/>
          </a:prstGeom>
          <a:noFill/>
          <a:ln>
            <a:noFill/>
          </a:ln>
        </p:spPr>
      </p:pic>
      <p:pic>
        <p:nvPicPr>
          <p:cNvPr id="282" name="Google Shape;282;p14"/>
          <p:cNvPicPr preferRelativeResize="0"/>
          <p:nvPr/>
        </p:nvPicPr>
        <p:blipFill rotWithShape="1">
          <a:blip r:embed="rId4">
            <a:alphaModFix/>
          </a:blip>
          <a:srcRect/>
          <a:stretch/>
        </p:blipFill>
        <p:spPr>
          <a:xfrm>
            <a:off x="-1804987" y="1566862"/>
            <a:ext cx="30162" cy="52387"/>
          </a:xfrm>
          <a:prstGeom prst="rect">
            <a:avLst/>
          </a:prstGeom>
          <a:noFill/>
          <a:ln>
            <a:noFill/>
          </a:ln>
        </p:spPr>
      </p:pic>
      <p:pic>
        <p:nvPicPr>
          <p:cNvPr id="283" name="Google Shape;283;p14"/>
          <p:cNvPicPr preferRelativeResize="0"/>
          <p:nvPr/>
        </p:nvPicPr>
        <p:blipFill rotWithShape="1">
          <a:blip r:embed="rId5">
            <a:alphaModFix/>
          </a:blip>
          <a:srcRect/>
          <a:stretch/>
        </p:blipFill>
        <p:spPr>
          <a:xfrm>
            <a:off x="-1751012" y="2460625"/>
            <a:ext cx="25400" cy="34925"/>
          </a:xfrm>
          <a:prstGeom prst="rect">
            <a:avLst/>
          </a:prstGeom>
          <a:noFill/>
          <a:ln>
            <a:noFill/>
          </a:ln>
        </p:spPr>
      </p:pic>
      <p:pic>
        <p:nvPicPr>
          <p:cNvPr id="284" name="Google Shape;284;p14"/>
          <p:cNvPicPr preferRelativeResize="0"/>
          <p:nvPr/>
        </p:nvPicPr>
        <p:blipFill rotWithShape="1">
          <a:blip r:embed="rId6">
            <a:alphaModFix/>
          </a:blip>
          <a:srcRect/>
          <a:stretch/>
        </p:blipFill>
        <p:spPr>
          <a:xfrm>
            <a:off x="-1790700" y="2509837"/>
            <a:ext cx="30162" cy="68262"/>
          </a:xfrm>
          <a:prstGeom prst="rect">
            <a:avLst/>
          </a:prstGeom>
          <a:noFill/>
          <a:ln>
            <a:noFill/>
          </a:ln>
        </p:spPr>
      </p:pic>
      <p:pic>
        <p:nvPicPr>
          <p:cNvPr id="285" name="Google Shape;285;p14"/>
          <p:cNvPicPr preferRelativeResize="0"/>
          <p:nvPr/>
        </p:nvPicPr>
        <p:blipFill rotWithShape="1">
          <a:blip r:embed="rId7">
            <a:alphaModFix/>
          </a:blip>
          <a:srcRect/>
          <a:stretch/>
        </p:blipFill>
        <p:spPr>
          <a:xfrm>
            <a:off x="658812" y="2209800"/>
            <a:ext cx="36512" cy="36512"/>
          </a:xfrm>
          <a:prstGeom prst="rect">
            <a:avLst/>
          </a:prstGeom>
          <a:noFill/>
          <a:ln>
            <a:noFill/>
          </a:ln>
        </p:spPr>
      </p:pic>
      <p:pic>
        <p:nvPicPr>
          <p:cNvPr id="286" name="Google Shape;286;p14"/>
          <p:cNvPicPr preferRelativeResize="0"/>
          <p:nvPr/>
        </p:nvPicPr>
        <p:blipFill rotWithShape="1">
          <a:blip r:embed="rId8">
            <a:alphaModFix/>
          </a:blip>
          <a:srcRect/>
          <a:stretch/>
        </p:blipFill>
        <p:spPr>
          <a:xfrm>
            <a:off x="1058862" y="2262187"/>
            <a:ext cx="36512" cy="2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Peterson’s Solution</a:t>
            </a:r>
            <a:endParaRPr/>
          </a:p>
        </p:txBody>
      </p:sp>
      <p:sp>
        <p:nvSpPr>
          <p:cNvPr id="292" name="Google Shape;292;p15"/>
          <p:cNvSpPr txBox="1">
            <a:spLocks noGrp="1"/>
          </p:cNvSpPr>
          <p:nvPr>
            <p:ph type="body" idx="4294967295"/>
          </p:nvPr>
        </p:nvSpPr>
        <p:spPr>
          <a:xfrm>
            <a:off x="827088" y="1282700"/>
            <a:ext cx="6618287" cy="4376738"/>
          </a:xfrm>
          <a:prstGeom prst="rect">
            <a:avLst/>
          </a:prstGeom>
          <a:blipFill rotWithShape="1">
            <a:blip r:embed="rId3">
              <a:alphaModFix/>
            </a:blip>
            <a:stretch>
              <a:fillRect l="-827" t="-1250"/>
            </a:stretch>
          </a:blip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strike="noStrike" cap="none">
                <a:latin typeface="Helvetica Neue"/>
                <a:ea typeface="Helvetica Neue"/>
                <a:cs typeface="Helvetica Neue"/>
                <a:sym typeface="Helvetica Neue"/>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p:nvPr/>
        </p:nvSpPr>
        <p:spPr>
          <a:xfrm>
            <a:off x="5521325" y="3933825"/>
            <a:ext cx="2063750" cy="504825"/>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98" name="Google Shape;298;p16"/>
          <p:cNvSpPr txBox="1"/>
          <p:nvPr/>
        </p:nvSpPr>
        <p:spPr>
          <a:xfrm>
            <a:off x="1327150" y="3943350"/>
            <a:ext cx="2065337" cy="50641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299" name="Google Shape;299;p16"/>
          <p:cNvSpPr txBox="1"/>
          <p:nvPr/>
        </p:nvSpPr>
        <p:spPr>
          <a:xfrm>
            <a:off x="5608637" y="2292350"/>
            <a:ext cx="2728912" cy="1011237"/>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300" name="Google Shape;300;p16"/>
          <p:cNvSpPr txBox="1"/>
          <p:nvPr/>
        </p:nvSpPr>
        <p:spPr>
          <a:xfrm>
            <a:off x="1385887" y="2292350"/>
            <a:ext cx="2728912" cy="1011237"/>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301" name="Google Shape;301;p16"/>
          <p:cNvSpPr txBox="1">
            <a:spLocks noGrp="1"/>
          </p:cNvSpPr>
          <p:nvPr>
            <p:ph type="title"/>
          </p:nvPr>
        </p:nvSpPr>
        <p:spPr>
          <a:xfrm>
            <a:off x="457200" y="274637"/>
            <a:ext cx="788035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Peterson’s Solution for process </a:t>
            </a:r>
            <a:r>
              <a:rPr lang="en-US" sz="3200" b="1" i="0" u="none">
                <a:solidFill>
                  <a:srgbClr val="0000FF"/>
                </a:solidFill>
                <a:latin typeface="Helvetica Neue"/>
                <a:ea typeface="Helvetica Neue"/>
                <a:cs typeface="Helvetica Neue"/>
                <a:sym typeface="Helvetica Neue"/>
              </a:rPr>
              <a:t>P</a:t>
            </a:r>
            <a:r>
              <a:rPr lang="en-US" sz="3200" b="1" i="0" u="none" baseline="-25000">
                <a:solidFill>
                  <a:srgbClr val="0000FF"/>
                </a:solidFill>
                <a:latin typeface="Helvetica Neue"/>
                <a:ea typeface="Helvetica Neue"/>
                <a:cs typeface="Helvetica Neue"/>
                <a:sym typeface="Helvetica Neue"/>
              </a:rPr>
              <a:t>i</a:t>
            </a:r>
            <a:endParaRPr/>
          </a:p>
        </p:txBody>
      </p:sp>
      <p:sp>
        <p:nvSpPr>
          <p:cNvPr id="302" name="Google Shape;302;p16"/>
          <p:cNvSpPr txBox="1">
            <a:spLocks noGrp="1"/>
          </p:cNvSpPr>
          <p:nvPr>
            <p:ph type="body" idx="1"/>
          </p:nvPr>
        </p:nvSpPr>
        <p:spPr>
          <a:xfrm>
            <a:off x="457200" y="1333500"/>
            <a:ext cx="4040187" cy="639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sz="2000" b="1" i="0" u="none">
                <a:solidFill>
                  <a:schemeClr val="dk1"/>
                </a:solidFill>
                <a:latin typeface="Helvetica Neue"/>
                <a:ea typeface="Helvetica Neue"/>
                <a:cs typeface="Helvetica Neue"/>
                <a:sym typeface="Helvetica Neue"/>
              </a:rPr>
              <a:t>Structure of process </a:t>
            </a:r>
            <a:r>
              <a:rPr lang="en-US" sz="2000" b="1" i="0" u="none">
                <a:solidFill>
                  <a:srgbClr val="0000FF"/>
                </a:solidFill>
                <a:latin typeface="Helvetica Neue"/>
                <a:ea typeface="Helvetica Neue"/>
                <a:cs typeface="Helvetica Neue"/>
                <a:sym typeface="Helvetica Neue"/>
              </a:rPr>
              <a:t>P</a:t>
            </a:r>
            <a:r>
              <a:rPr lang="en-US" sz="2000" b="1" i="0" u="none" baseline="-25000">
                <a:solidFill>
                  <a:srgbClr val="0000FF"/>
                </a:solidFill>
                <a:latin typeface="Helvetica Neue"/>
                <a:ea typeface="Helvetica Neue"/>
                <a:cs typeface="Helvetica Neue"/>
                <a:sym typeface="Helvetica Neue"/>
              </a:rPr>
              <a:t>i </a:t>
            </a:r>
            <a:r>
              <a:rPr lang="en-US" sz="2000" b="1" i="0" u="none">
                <a:solidFill>
                  <a:schemeClr val="dk1"/>
                </a:solidFill>
                <a:latin typeface="Helvetica Neue"/>
                <a:ea typeface="Helvetica Neue"/>
                <a:cs typeface="Helvetica Neue"/>
                <a:sym typeface="Helvetica Neue"/>
              </a:rPr>
              <a:t>in Peterson’s Solution</a:t>
            </a:r>
            <a:endParaRPr/>
          </a:p>
        </p:txBody>
      </p:sp>
      <p:sp>
        <p:nvSpPr>
          <p:cNvPr id="303" name="Google Shape;303;p16"/>
          <p:cNvSpPr txBox="1">
            <a:spLocks noGrp="1"/>
          </p:cNvSpPr>
          <p:nvPr>
            <p:ph type="body" idx="1"/>
          </p:nvPr>
        </p:nvSpPr>
        <p:spPr>
          <a:xfrm>
            <a:off x="457200" y="2174875"/>
            <a:ext cx="4040187" cy="395128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do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flag[i] = TRUE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turn = j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while ( flag[j] &amp;&amp; turn == j)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Do no-op</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CRITICAL SECTION</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flag [ i ] = FALSE ;</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REMAINDER SECTION</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 while (TRUE) ;</a:t>
            </a:r>
            <a:endParaRPr/>
          </a:p>
        </p:txBody>
      </p:sp>
      <p:sp>
        <p:nvSpPr>
          <p:cNvPr id="304" name="Google Shape;304;p16"/>
          <p:cNvSpPr txBox="1">
            <a:spLocks noGrp="1"/>
          </p:cNvSpPr>
          <p:nvPr>
            <p:ph type="body" idx="1"/>
          </p:nvPr>
        </p:nvSpPr>
        <p:spPr>
          <a:xfrm>
            <a:off x="4953000" y="1333500"/>
            <a:ext cx="4041775" cy="6397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800"/>
              <a:buNone/>
            </a:pPr>
            <a:r>
              <a:rPr lang="en-US" sz="2000" b="1" i="0" u="none">
                <a:solidFill>
                  <a:schemeClr val="dk1"/>
                </a:solidFill>
                <a:latin typeface="Helvetica Neue"/>
                <a:ea typeface="Helvetica Neue"/>
                <a:cs typeface="Helvetica Neue"/>
                <a:sym typeface="Helvetica Neue"/>
              </a:rPr>
              <a:t>Structure of process </a:t>
            </a:r>
            <a:r>
              <a:rPr lang="en-US" sz="2000" b="1" i="0" u="none">
                <a:solidFill>
                  <a:srgbClr val="0000FF"/>
                </a:solidFill>
                <a:latin typeface="Helvetica Neue"/>
                <a:ea typeface="Helvetica Neue"/>
                <a:cs typeface="Helvetica Neue"/>
                <a:sym typeface="Helvetica Neue"/>
              </a:rPr>
              <a:t>P</a:t>
            </a:r>
            <a:r>
              <a:rPr lang="en-US" sz="2000" b="1" i="0" u="none" baseline="-25000">
                <a:solidFill>
                  <a:srgbClr val="0000FF"/>
                </a:solidFill>
                <a:latin typeface="Helvetica Neue"/>
                <a:ea typeface="Helvetica Neue"/>
                <a:cs typeface="Helvetica Neue"/>
                <a:sym typeface="Helvetica Neue"/>
              </a:rPr>
              <a:t>j </a:t>
            </a:r>
            <a:r>
              <a:rPr lang="en-US" sz="2000" b="1" i="0" u="none">
                <a:solidFill>
                  <a:schemeClr val="dk1"/>
                </a:solidFill>
                <a:latin typeface="Helvetica Neue"/>
                <a:ea typeface="Helvetica Neue"/>
                <a:cs typeface="Helvetica Neue"/>
                <a:sym typeface="Helvetica Neue"/>
              </a:rPr>
              <a:t>in Peterson’s Solution</a:t>
            </a:r>
            <a:endParaRPr/>
          </a:p>
        </p:txBody>
      </p:sp>
      <p:sp>
        <p:nvSpPr>
          <p:cNvPr id="305" name="Google Shape;305;p16"/>
          <p:cNvSpPr txBox="1">
            <a:spLocks noGrp="1"/>
          </p:cNvSpPr>
          <p:nvPr>
            <p:ph type="body" idx="2"/>
          </p:nvPr>
        </p:nvSpPr>
        <p:spPr>
          <a:xfrm>
            <a:off x="4645025" y="2174875"/>
            <a:ext cx="4041775" cy="395128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70000"/>
              </a:lnSpc>
              <a:spcBef>
                <a:spcPts val="0"/>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do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flag[j] = TRUE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turn = i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while ( flag[i] &amp;&amp; turn == i) ;</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Do no-op</a:t>
            </a:r>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CRITICAL SECTION</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flag [ j ] = FALSE ;</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REMAINDER SECTION</a:t>
            </a:r>
            <a:endParaRPr/>
          </a:p>
          <a:p>
            <a:pPr marL="342900" marR="0" lvl="0" indent="-342900" algn="l" rtl="0">
              <a:lnSpc>
                <a:spcPct val="70000"/>
              </a:lnSpc>
              <a:spcBef>
                <a:spcPts val="595"/>
              </a:spcBef>
              <a:spcAft>
                <a:spcPts val="0"/>
              </a:spcAft>
              <a:buClr>
                <a:srgbClr val="993300"/>
              </a:buClr>
              <a:buSzPts val="1530"/>
              <a:buFont typeface="Arial"/>
              <a:buNone/>
            </a:pPr>
            <a:endParaRPr sz="1700" b="0" i="0" u="none">
              <a:solidFill>
                <a:srgbClr val="0000FF"/>
              </a:solidFill>
              <a:latin typeface="Helvetica Neue"/>
              <a:ea typeface="Helvetica Neue"/>
              <a:cs typeface="Helvetica Neue"/>
              <a:sym typeface="Helvetica Neue"/>
            </a:endParaRPr>
          </a:p>
          <a:p>
            <a:pPr marL="342900" marR="0" lvl="0" indent="-342900" algn="l" rtl="0">
              <a:lnSpc>
                <a:spcPct val="70000"/>
              </a:lnSpc>
              <a:spcBef>
                <a:spcPts val="595"/>
              </a:spcBef>
              <a:spcAft>
                <a:spcPts val="0"/>
              </a:spcAft>
              <a:buClr>
                <a:srgbClr val="993300"/>
              </a:buClr>
              <a:buSzPts val="1530"/>
              <a:buFont typeface="Arial"/>
              <a:buNone/>
            </a:pPr>
            <a:r>
              <a:rPr lang="en-US" sz="1700" b="0" i="0" u="none">
                <a:solidFill>
                  <a:srgbClr val="0000FF"/>
                </a:solidFill>
                <a:latin typeface="Helvetica Neue"/>
                <a:ea typeface="Helvetica Neue"/>
                <a:cs typeface="Helvetica Neue"/>
                <a:sym typeface="Helvetica Neue"/>
              </a:rPr>
              <a:t>          } while (TRUE)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Example of Peterson Problem</a:t>
            </a:r>
            <a:endParaRPr/>
          </a:p>
        </p:txBody>
      </p:sp>
      <p:sp>
        <p:nvSpPr>
          <p:cNvPr id="311" name="Google Shape;311;p1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620"/>
              <a:buFont typeface="Noto Sans Symbols"/>
              <a:buChar char="❑"/>
            </a:pPr>
            <a:r>
              <a:rPr lang="en-US" sz="1800" b="0" i="0" u="none">
                <a:solidFill>
                  <a:schemeClr val="dk1"/>
                </a:solidFill>
                <a:latin typeface="Helvetica Neue"/>
                <a:ea typeface="Helvetica Neue"/>
                <a:cs typeface="Helvetica Neue"/>
                <a:sym typeface="Helvetica Neue"/>
              </a:rPr>
              <a:t>For Peterson’s problem below conditions will applied.   </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statement will take 2ms to complete. </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For process 0: i=0,j=1; and for process 1: i=1,j=0. </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Context switching will occur after 4ms.</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In critical section area carried only 3 statements.</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In remainder section area carried only 2 statements.</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Initial information common to both processes:</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turn=0;</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flag[0]=FALSE;</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flag[1]=FALSE;</a:t>
            </a:r>
            <a:endParaRPr/>
          </a:p>
          <a:p>
            <a:pPr marL="342900" marR="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Synchronization Hardware</a:t>
            </a:r>
            <a:endParaRPr dirty="0"/>
          </a:p>
        </p:txBody>
      </p:sp>
      <p:sp>
        <p:nvSpPr>
          <p:cNvPr id="321" name="Google Shape;321;p19"/>
          <p:cNvSpPr txBox="1">
            <a:spLocks noGrp="1"/>
          </p:cNvSpPr>
          <p:nvPr>
            <p:ph type="body" idx="1"/>
          </p:nvPr>
        </p:nvSpPr>
        <p:spPr>
          <a:xfrm>
            <a:off x="685800" y="838200"/>
            <a:ext cx="8458200" cy="5791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Many systems provide </a:t>
            </a:r>
            <a:r>
              <a:rPr lang="en-US" sz="2000" b="1" i="0" u="none" dirty="0">
                <a:solidFill>
                  <a:schemeClr val="dk1"/>
                </a:solidFill>
                <a:latin typeface="Helvetica Neue"/>
                <a:ea typeface="Helvetica Neue"/>
                <a:cs typeface="Helvetica Neue"/>
                <a:sym typeface="Helvetica Neue"/>
              </a:rPr>
              <a:t>hardware support </a:t>
            </a:r>
            <a:r>
              <a:rPr lang="en-US" sz="2000" b="0" i="0" u="none" dirty="0">
                <a:solidFill>
                  <a:schemeClr val="dk1"/>
                </a:solidFill>
                <a:latin typeface="Helvetica Neue"/>
                <a:ea typeface="Helvetica Neue"/>
                <a:cs typeface="Helvetica Neue"/>
                <a:sym typeface="Helvetica Neue"/>
              </a:rPr>
              <a:t>for critical section code</a:t>
            </a:r>
            <a:endParaRPr dirty="0"/>
          </a:p>
          <a:p>
            <a:pPr marL="342900" lvl="0" indent="-342900" algn="l" rtl="0">
              <a:lnSpc>
                <a:spcPct val="90000"/>
              </a:lnSpc>
              <a:spcBef>
                <a:spcPts val="840"/>
              </a:spcBef>
              <a:spcAft>
                <a:spcPts val="0"/>
              </a:spcAft>
              <a:buClr>
                <a:srgbClr val="993300"/>
              </a:buClr>
              <a:buSzPts val="2160"/>
              <a:buFont typeface="Arial"/>
              <a:buChar char="●"/>
            </a:pPr>
            <a:r>
              <a:rPr lang="en-US" sz="2400" b="0" i="0" u="none" dirty="0">
                <a:solidFill>
                  <a:schemeClr val="dk1"/>
                </a:solidFill>
                <a:latin typeface="Helvetica Neue"/>
                <a:ea typeface="Helvetica Neue"/>
                <a:cs typeface="Helvetica Neue"/>
                <a:sym typeface="Helvetica Neue"/>
              </a:rPr>
              <a:t>Uniprocessors or single processor– could </a:t>
            </a:r>
            <a:r>
              <a:rPr lang="en-US" sz="2400" b="0" i="0" u="none" dirty="0">
                <a:solidFill>
                  <a:srgbClr val="CC6600"/>
                </a:solidFill>
                <a:latin typeface="Helvetica Neue"/>
                <a:ea typeface="Helvetica Neue"/>
                <a:cs typeface="Helvetica Neue"/>
                <a:sym typeface="Helvetica Neue"/>
              </a:rPr>
              <a:t>disable interrupts </a:t>
            </a:r>
            <a:r>
              <a:rPr lang="en-US" sz="2400" b="0" i="0" u="none" dirty="0">
                <a:solidFill>
                  <a:schemeClr val="dk1"/>
                </a:solidFill>
                <a:latin typeface="Helvetica Neue"/>
                <a:ea typeface="Helvetica Neue"/>
                <a:cs typeface="Helvetica Neue"/>
                <a:sym typeface="Helvetica Neue"/>
              </a:rPr>
              <a:t>while modified a shared variable.</a:t>
            </a:r>
            <a:endParaRPr dirty="0"/>
          </a:p>
          <a:p>
            <a:pPr marL="742950" lvl="1" indent="-285750" algn="l" rtl="0">
              <a:lnSpc>
                <a:spcPct val="90000"/>
              </a:lnSpc>
              <a:spcBef>
                <a:spcPts val="700"/>
              </a:spcBef>
              <a:spcAft>
                <a:spcPts val="0"/>
              </a:spcAft>
              <a:buClr>
                <a:srgbClr val="CC6600"/>
              </a:buClr>
              <a:buSzPts val="1600"/>
              <a:buFont typeface="Arial"/>
              <a:buChar char="●"/>
            </a:pPr>
            <a:r>
              <a:rPr lang="en-US" sz="2000" b="0" i="0" u="none" dirty="0">
                <a:solidFill>
                  <a:schemeClr val="dk1"/>
                </a:solidFill>
                <a:latin typeface="Helvetica Neue"/>
                <a:ea typeface="Helvetica Neue"/>
                <a:cs typeface="Helvetica Neue"/>
                <a:sym typeface="Helvetica Neue"/>
              </a:rPr>
              <a:t>Currently running code would execute without preemption. So no unexpected modifications could be made to the shared variable.</a:t>
            </a:r>
            <a:endParaRPr dirty="0"/>
          </a:p>
          <a:p>
            <a:pPr marL="742950" lvl="1" indent="-285750" algn="l" rtl="0">
              <a:lnSpc>
                <a:spcPct val="90000"/>
              </a:lnSpc>
              <a:spcBef>
                <a:spcPts val="700"/>
              </a:spcBef>
              <a:spcAft>
                <a:spcPts val="0"/>
              </a:spcAft>
              <a:buClr>
                <a:srgbClr val="CC6600"/>
              </a:buClr>
              <a:buSzPts val="1600"/>
              <a:buFont typeface="Arial"/>
              <a:buChar char="●"/>
            </a:pPr>
            <a:r>
              <a:rPr lang="en-US" sz="2000" b="0" i="0" u="none" dirty="0">
                <a:solidFill>
                  <a:schemeClr val="dk1"/>
                </a:solidFill>
                <a:latin typeface="Helvetica Neue"/>
                <a:ea typeface="Helvetica Neue"/>
                <a:cs typeface="Helvetica Neue"/>
                <a:sym typeface="Helvetica Neue"/>
              </a:rPr>
              <a:t>This is the approach taken by </a:t>
            </a:r>
            <a:r>
              <a:rPr lang="en-US" sz="2000" b="0" i="0" u="none" dirty="0">
                <a:solidFill>
                  <a:srgbClr val="CC6600"/>
                </a:solidFill>
                <a:latin typeface="Helvetica Neue"/>
                <a:ea typeface="Helvetica Neue"/>
                <a:cs typeface="Helvetica Neue"/>
                <a:sym typeface="Helvetica Neue"/>
              </a:rPr>
              <a:t>non-preemptive kernels</a:t>
            </a:r>
            <a:r>
              <a:rPr lang="en-US" sz="2000" b="0" i="0" u="none" dirty="0">
                <a:solidFill>
                  <a:schemeClr val="dk1"/>
                </a:solidFill>
                <a:latin typeface="Helvetica Neue"/>
                <a:ea typeface="Helvetica Neue"/>
                <a:cs typeface="Helvetica Neue"/>
                <a:sym typeface="Helvetica Neue"/>
              </a:rPr>
              <a:t>.</a:t>
            </a:r>
            <a:endParaRPr dirty="0"/>
          </a:p>
          <a:p>
            <a:pPr marL="342900" lvl="0" indent="-342900" algn="l" rtl="0">
              <a:lnSpc>
                <a:spcPct val="90000"/>
              </a:lnSpc>
              <a:spcBef>
                <a:spcPts val="840"/>
              </a:spcBef>
              <a:spcAft>
                <a:spcPts val="0"/>
              </a:spcAft>
              <a:buClr>
                <a:srgbClr val="993300"/>
              </a:buClr>
              <a:buSzPts val="2160"/>
              <a:buFont typeface="Arial"/>
              <a:buChar char="●"/>
            </a:pPr>
            <a:r>
              <a:rPr lang="en-US" sz="2400" b="0" i="0" u="none" dirty="0">
                <a:solidFill>
                  <a:schemeClr val="dk1"/>
                </a:solidFill>
                <a:latin typeface="Helvetica Neue"/>
                <a:ea typeface="Helvetica Neue"/>
                <a:cs typeface="Helvetica Neue"/>
                <a:sym typeface="Helvetica Neue"/>
              </a:rPr>
              <a:t>Generally too inefficient on multiprocessor systems</a:t>
            </a:r>
            <a:endParaRPr dirty="0"/>
          </a:p>
          <a:p>
            <a:pPr marL="1085850" lvl="2" indent="-228600" algn="l" rtl="0">
              <a:lnSpc>
                <a:spcPct val="90000"/>
              </a:lnSpc>
              <a:spcBef>
                <a:spcPts val="700"/>
              </a:spcBef>
              <a:spcAft>
                <a:spcPts val="0"/>
              </a:spcAft>
              <a:buClr>
                <a:srgbClr val="009900"/>
              </a:buClr>
              <a:buSzPts val="1500"/>
              <a:buFont typeface="Noto Sans Symbols"/>
              <a:buChar char="❑"/>
            </a:pPr>
            <a:r>
              <a:rPr lang="en-US" sz="2000" b="0" i="0" u="none" dirty="0">
                <a:solidFill>
                  <a:schemeClr val="dk1"/>
                </a:solidFill>
                <a:latin typeface="Cambria Math"/>
                <a:ea typeface="Cambria Math"/>
                <a:cs typeface="Cambria Math"/>
                <a:sym typeface="Cambria Math"/>
              </a:rPr>
              <a:t> Because, disabling interrupts on a multiprocessor can be time consuming.</a:t>
            </a:r>
            <a:endParaRPr dirty="0"/>
          </a:p>
          <a:p>
            <a:pPr marL="1085850" lvl="2" indent="-133350" algn="l" rtl="0">
              <a:lnSpc>
                <a:spcPct val="90000"/>
              </a:lnSpc>
              <a:spcBef>
                <a:spcPts val="700"/>
              </a:spcBef>
              <a:spcAft>
                <a:spcPts val="0"/>
              </a:spcAft>
              <a:buClr>
                <a:srgbClr val="009900"/>
              </a:buClr>
              <a:buSzPts val="1500"/>
              <a:buFont typeface="Arimo"/>
              <a:buNone/>
            </a:pPr>
            <a:endParaRPr sz="2000" b="0" i="0" u="none" dirty="0">
              <a:solidFill>
                <a:schemeClr val="dk1"/>
              </a:solidFill>
              <a:latin typeface="Helvetica Neue"/>
              <a:ea typeface="Helvetica Neue"/>
              <a:cs typeface="Helvetica Neue"/>
              <a:sym typeface="Helvetica Neue"/>
            </a:endParaRPr>
          </a:p>
          <a:p>
            <a:pPr marL="342900" lvl="0" indent="-342900"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Modern machines provide special </a:t>
            </a:r>
            <a:r>
              <a:rPr lang="en-US" sz="2000" b="0" i="0" u="sng" dirty="0">
                <a:solidFill>
                  <a:srgbClr val="CC6600"/>
                </a:solidFill>
                <a:latin typeface="Helvetica Neue"/>
                <a:ea typeface="Helvetica Neue"/>
                <a:cs typeface="Helvetica Neue"/>
                <a:sym typeface="Helvetica Neue"/>
              </a:rPr>
              <a:t>atomic hardware instructions</a:t>
            </a:r>
            <a:r>
              <a:rPr lang="en-US" sz="2000" b="0" i="0" u="sng" dirty="0">
                <a:solidFill>
                  <a:schemeClr val="dk1"/>
                </a:solidFill>
                <a:latin typeface="Helvetica Neue"/>
                <a:ea typeface="Helvetica Neue"/>
                <a:cs typeface="Helvetica Neue"/>
                <a:sym typeface="Helvetica Neue"/>
              </a:rPr>
              <a:t>: </a:t>
            </a:r>
            <a:r>
              <a:rPr lang="en-US" sz="2000" b="0" i="0" u="none" dirty="0" err="1">
                <a:solidFill>
                  <a:srgbClr val="00B050"/>
                </a:solidFill>
                <a:latin typeface="Helvetica Neue"/>
                <a:ea typeface="Helvetica Neue"/>
                <a:cs typeface="Helvetica Neue"/>
                <a:sym typeface="Helvetica Neue"/>
              </a:rPr>
              <a:t>TestAndSet</a:t>
            </a:r>
            <a:r>
              <a:rPr lang="en-US" sz="2000" b="0" i="0" u="none" dirty="0">
                <a:solidFill>
                  <a:srgbClr val="00B050"/>
                </a:solidFill>
                <a:sym typeface="Helvetica Neue"/>
              </a:rPr>
              <a:t> ; Compare and Swap ; </a:t>
            </a:r>
            <a:endParaRPr dirty="0">
              <a:solidFill>
                <a:srgbClr val="00B050"/>
              </a:solidFill>
            </a:endParaRPr>
          </a:p>
          <a:p>
            <a:pPr marL="1085850" lvl="2" indent="-228600" algn="l" rtl="0">
              <a:lnSpc>
                <a:spcPct val="90000"/>
              </a:lnSpc>
              <a:spcBef>
                <a:spcPts val="700"/>
              </a:spcBef>
              <a:spcAft>
                <a:spcPts val="0"/>
              </a:spcAft>
              <a:buClr>
                <a:srgbClr val="009900"/>
              </a:buClr>
              <a:buSzPts val="1500"/>
              <a:buFont typeface="Arimo"/>
              <a:buChar char="4"/>
            </a:pPr>
            <a:r>
              <a:rPr lang="en-US" sz="2000" b="0" i="0" u="none" dirty="0">
                <a:solidFill>
                  <a:schemeClr val="dk2"/>
                </a:solidFill>
                <a:latin typeface="Helvetica Neue"/>
                <a:ea typeface="Helvetica Neue"/>
                <a:cs typeface="Helvetica Neue"/>
                <a:sym typeface="Helvetica Neue"/>
              </a:rPr>
              <a:t>Atomic = non-</a:t>
            </a:r>
            <a:r>
              <a:rPr lang="en-US" sz="2000" b="0" i="0" u="none" dirty="0" err="1">
                <a:solidFill>
                  <a:schemeClr val="dk2"/>
                </a:solidFill>
                <a:latin typeface="Helvetica Neue"/>
                <a:ea typeface="Helvetica Neue"/>
                <a:cs typeface="Helvetica Neue"/>
                <a:sym typeface="Helvetica Neue"/>
              </a:rPr>
              <a:t>interruptable</a:t>
            </a:r>
            <a:endParaRPr dirty="0"/>
          </a:p>
          <a:p>
            <a:pPr marL="742950" lvl="1" indent="-285750" algn="l" rtl="0">
              <a:lnSpc>
                <a:spcPct val="90000"/>
              </a:lnSpc>
              <a:spcBef>
                <a:spcPts val="700"/>
              </a:spcBef>
              <a:spcAft>
                <a:spcPts val="0"/>
              </a:spcAft>
              <a:buClr>
                <a:srgbClr val="CC6600"/>
              </a:buClr>
              <a:buSzPts val="1600"/>
              <a:buFont typeface="Arial"/>
              <a:buChar char="●"/>
            </a:pPr>
            <a:r>
              <a:rPr lang="en-US" sz="2000" b="0" i="0" u="none" dirty="0">
                <a:solidFill>
                  <a:schemeClr val="dk1"/>
                </a:solidFill>
                <a:latin typeface="Helvetica Neue"/>
                <a:ea typeface="Helvetica Neue"/>
                <a:cs typeface="Helvetica Neue"/>
                <a:sym typeface="Helvetica Neue"/>
              </a:rPr>
              <a:t>Either test memory word and set or modify the content of a word</a:t>
            </a:r>
            <a:endParaRPr dirty="0"/>
          </a:p>
          <a:p>
            <a:pPr marL="742950" lvl="1" indent="-285750" algn="l" rtl="0">
              <a:lnSpc>
                <a:spcPct val="90000"/>
              </a:lnSpc>
              <a:spcBef>
                <a:spcPts val="700"/>
              </a:spcBef>
              <a:spcAft>
                <a:spcPts val="0"/>
              </a:spcAft>
              <a:buClr>
                <a:srgbClr val="CC6600"/>
              </a:buClr>
              <a:buSzPts val="1600"/>
              <a:buFont typeface="Arial"/>
              <a:buChar char="●"/>
            </a:pPr>
            <a:r>
              <a:rPr lang="en-US" sz="2000" b="0" i="0" u="none" dirty="0">
                <a:solidFill>
                  <a:schemeClr val="dk1"/>
                </a:solidFill>
                <a:latin typeface="Helvetica Neue"/>
                <a:ea typeface="Helvetica Neue"/>
                <a:cs typeface="Helvetica Neue"/>
                <a:sym typeface="Helvetica Neue"/>
              </a:rPr>
              <a:t>Or swap contents of two memory words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Process Synchronization: Objectives </a:t>
            </a:r>
            <a:endParaRPr/>
          </a:p>
        </p:txBody>
      </p:sp>
      <p:sp>
        <p:nvSpPr>
          <p:cNvPr id="109" name="Google Shape;109;p2"/>
          <p:cNvSpPr txBox="1">
            <a:spLocks noGrp="1"/>
          </p:cNvSpPr>
          <p:nvPr>
            <p:ph type="body" idx="1"/>
          </p:nvPr>
        </p:nvSpPr>
        <p:spPr>
          <a:xfrm>
            <a:off x="333375" y="1282700"/>
            <a:ext cx="8113712" cy="39862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Concept of process synchronization. </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 The critical-section problem, whose solutions can be used to ensure the consistency of shared data </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 Software and hardware solutions of the critical-section problem </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 Classical process-synchronization problems</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strike="noStrike" cap="none">
                <a:solidFill>
                  <a:schemeClr val="dk1"/>
                </a:solidFill>
                <a:latin typeface="Helvetica Neue"/>
                <a:ea typeface="Helvetica Neue"/>
                <a:cs typeface="Helvetica Neue"/>
                <a:sym typeface="Helvetica Neue"/>
              </a:rPr>
              <a:t>  Tools that are used to solve process synchronization problems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1287462" y="161925"/>
            <a:ext cx="7399337"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test_and_set  Instruction </a:t>
            </a:r>
            <a:endParaRPr/>
          </a:p>
        </p:txBody>
      </p:sp>
      <p:sp>
        <p:nvSpPr>
          <p:cNvPr id="328" name="Google Shape;328;p20"/>
          <p:cNvSpPr txBox="1">
            <a:spLocks noGrp="1"/>
          </p:cNvSpPr>
          <p:nvPr>
            <p:ph type="body" idx="1"/>
          </p:nvPr>
        </p:nvSpPr>
        <p:spPr>
          <a:xfrm>
            <a:off x="670649" y="1949718"/>
            <a:ext cx="8093106" cy="401651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2160"/>
              <a:buFont typeface="Arial"/>
              <a:buNone/>
            </a:pPr>
            <a:endParaRPr sz="2000" b="0" i="0" u="none" dirty="0">
              <a:solidFill>
                <a:schemeClr val="dk1"/>
              </a:solidFill>
              <a:sym typeface="Helvetica Neue"/>
            </a:endParaRPr>
          </a:p>
          <a:p>
            <a:pPr marL="342900" marR="0" lvl="0" indent="-342900" algn="l" rtl="0">
              <a:lnSpc>
                <a:spcPct val="90000"/>
              </a:lnSpc>
              <a:spcBef>
                <a:spcPts val="840"/>
              </a:spcBef>
              <a:spcAft>
                <a:spcPts val="0"/>
              </a:spcAft>
              <a:buClr>
                <a:srgbClr val="993300"/>
              </a:buClr>
              <a:buSzPts val="2160"/>
              <a:buFont typeface="Arial"/>
              <a:buNone/>
            </a:pPr>
            <a:r>
              <a:rPr lang="en-US" sz="2000" b="0" i="0" u="none" dirty="0">
                <a:solidFill>
                  <a:schemeClr val="dk1"/>
                </a:solidFill>
                <a:sym typeface="Helvetica Neue"/>
              </a:rPr>
              <a:t>   Definition:</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a:t>
            </a:r>
            <a:r>
              <a:rPr lang="en-US" sz="2000" b="1" i="0" u="none" dirty="0" err="1">
                <a:solidFill>
                  <a:srgbClr val="000000"/>
                </a:solidFill>
                <a:latin typeface="Courier New"/>
                <a:ea typeface="Courier New"/>
                <a:cs typeface="Courier New"/>
                <a:sym typeface="Courier New"/>
              </a:rPr>
              <a:t>boolean</a:t>
            </a:r>
            <a:r>
              <a:rPr lang="en-US" sz="2000" b="1" i="0" u="none" dirty="0">
                <a:solidFill>
                  <a:srgbClr val="000000"/>
                </a:solidFill>
                <a:latin typeface="Courier New"/>
                <a:ea typeface="Courier New"/>
                <a:cs typeface="Courier New"/>
                <a:sym typeface="Courier New"/>
              </a:rPr>
              <a:t> </a:t>
            </a:r>
            <a:r>
              <a:rPr lang="en-US" sz="2000" b="1" i="0" u="none" dirty="0" err="1">
                <a:solidFill>
                  <a:srgbClr val="000000"/>
                </a:solidFill>
                <a:latin typeface="Courier New"/>
                <a:ea typeface="Courier New"/>
                <a:cs typeface="Courier New"/>
                <a:sym typeface="Courier New"/>
              </a:rPr>
              <a:t>test_and_set</a:t>
            </a:r>
            <a:r>
              <a:rPr lang="en-US" sz="2000" b="1" i="0" u="none" dirty="0">
                <a:solidFill>
                  <a:srgbClr val="000000"/>
                </a:solidFill>
                <a:latin typeface="Courier New"/>
                <a:ea typeface="Courier New"/>
                <a:cs typeface="Courier New"/>
                <a:sym typeface="Courier New"/>
              </a:rPr>
              <a:t> (</a:t>
            </a:r>
            <a:r>
              <a:rPr lang="en-US" sz="2000" b="1" i="0" u="none" dirty="0" err="1">
                <a:solidFill>
                  <a:srgbClr val="000000"/>
                </a:solidFill>
                <a:latin typeface="Courier New"/>
                <a:ea typeface="Courier New"/>
                <a:cs typeface="Courier New"/>
                <a:sym typeface="Courier New"/>
              </a:rPr>
              <a:t>boolean</a:t>
            </a:r>
            <a:r>
              <a:rPr lang="en-US" sz="2000" b="1" i="0" u="none" dirty="0">
                <a:solidFill>
                  <a:srgbClr val="000000"/>
                </a:solidFill>
                <a:latin typeface="Courier New"/>
                <a:ea typeface="Courier New"/>
                <a:cs typeface="Courier New"/>
                <a:sym typeface="Courier New"/>
              </a:rPr>
              <a:t> *target)</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a:t>
            </a:r>
            <a:r>
              <a:rPr lang="en-US" sz="2000" b="1" i="0" u="none" dirty="0" err="1">
                <a:solidFill>
                  <a:srgbClr val="000000"/>
                </a:solidFill>
                <a:latin typeface="Courier New"/>
                <a:ea typeface="Courier New"/>
                <a:cs typeface="Courier New"/>
                <a:sym typeface="Courier New"/>
              </a:rPr>
              <a:t>boolean</a:t>
            </a:r>
            <a:r>
              <a:rPr lang="en-US" sz="2000" b="1" i="0" u="none" dirty="0">
                <a:solidFill>
                  <a:srgbClr val="000000"/>
                </a:solidFill>
                <a:latin typeface="Courier New"/>
                <a:ea typeface="Courier New"/>
                <a:cs typeface="Courier New"/>
                <a:sym typeface="Courier New"/>
              </a:rPr>
              <a:t> </a:t>
            </a:r>
            <a:r>
              <a:rPr lang="en-US" sz="2000" b="1" i="0" u="none" dirty="0" err="1">
                <a:solidFill>
                  <a:srgbClr val="000000"/>
                </a:solidFill>
                <a:latin typeface="Courier New"/>
                <a:ea typeface="Courier New"/>
                <a:cs typeface="Courier New"/>
                <a:sym typeface="Courier New"/>
              </a:rPr>
              <a:t>rv</a:t>
            </a:r>
            <a:r>
              <a:rPr lang="en-US" sz="2000" b="1" i="0" u="none" dirty="0">
                <a:solidFill>
                  <a:srgbClr val="000000"/>
                </a:solidFill>
                <a:latin typeface="Courier New"/>
                <a:ea typeface="Courier New"/>
                <a:cs typeface="Courier New"/>
                <a:sym typeface="Courier New"/>
              </a:rPr>
              <a:t> = *target;</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*target = TRUE;</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return </a:t>
            </a:r>
            <a:r>
              <a:rPr lang="en-US" sz="2000" b="1" i="0" u="none" dirty="0" err="1">
                <a:solidFill>
                  <a:srgbClr val="000000"/>
                </a:solidFill>
                <a:latin typeface="Courier New"/>
                <a:ea typeface="Courier New"/>
                <a:cs typeface="Courier New"/>
                <a:sym typeface="Courier New"/>
              </a:rPr>
              <a:t>rv</a:t>
            </a:r>
            <a:r>
              <a:rPr lang="en-US" sz="2000" b="1" i="0" u="none" dirty="0">
                <a:solidFill>
                  <a:srgbClr val="000000"/>
                </a:solidFill>
                <a:latin typeface="Courier New"/>
                <a:ea typeface="Courier New"/>
                <a:cs typeface="Courier New"/>
                <a:sym typeface="Courier New"/>
              </a:rPr>
              <a:t>:</a:t>
            </a:r>
            <a:endParaRPr sz="2000" dirty="0"/>
          </a:p>
          <a:p>
            <a:pPr marL="342900" marR="0" lvl="0" indent="-342900" algn="l" rtl="0">
              <a:lnSpc>
                <a:spcPct val="90000"/>
              </a:lnSpc>
              <a:spcBef>
                <a:spcPts val="840"/>
              </a:spcBef>
              <a:spcAft>
                <a:spcPts val="0"/>
              </a:spcAft>
              <a:buClr>
                <a:srgbClr val="993300"/>
              </a:buClr>
              <a:buSzPts val="2160"/>
              <a:buFont typeface="Arial"/>
              <a:buNone/>
            </a:pPr>
            <a:r>
              <a:rPr lang="en-US" sz="2000" b="1" i="0" u="none" dirty="0">
                <a:solidFill>
                  <a:srgbClr val="000000"/>
                </a:solidFill>
                <a:latin typeface="Courier New"/>
                <a:ea typeface="Courier New"/>
                <a:cs typeface="Courier New"/>
                <a:sym typeface="Courier New"/>
              </a:rPr>
              <a:t>          }</a:t>
            </a:r>
            <a:endParaRPr sz="2000" b="0" i="0" u="none" dirty="0">
              <a:solidFill>
                <a:srgbClr val="0000FF"/>
              </a:solidFill>
              <a:sym typeface="Helvetica Neue"/>
            </a:endParaRPr>
          </a:p>
          <a:p>
            <a:pPr marL="342900" marR="0" lvl="0" indent="-342900" algn="l" rtl="0">
              <a:lnSpc>
                <a:spcPct val="90000"/>
              </a:lnSpc>
              <a:spcBef>
                <a:spcPts val="840"/>
              </a:spcBef>
              <a:spcAft>
                <a:spcPts val="0"/>
              </a:spcAft>
              <a:buClr>
                <a:srgbClr val="993300"/>
              </a:buClr>
              <a:buSzPts val="2160"/>
              <a:buFont typeface="Arial"/>
              <a:buAutoNum type="arabicPeriod"/>
            </a:pPr>
            <a:r>
              <a:rPr lang="en-US" sz="2000" b="0" i="0" u="none" dirty="0">
                <a:solidFill>
                  <a:schemeClr val="dk1"/>
                </a:solidFill>
                <a:sym typeface="Helvetica Neue"/>
              </a:rPr>
              <a:t>Executed atomically</a:t>
            </a:r>
            <a:endParaRPr sz="2000" dirty="0"/>
          </a:p>
          <a:p>
            <a:pPr marL="342900" marR="0" lvl="0" indent="-342900" algn="l" rtl="0">
              <a:lnSpc>
                <a:spcPct val="90000"/>
              </a:lnSpc>
              <a:spcBef>
                <a:spcPts val="840"/>
              </a:spcBef>
              <a:spcAft>
                <a:spcPts val="0"/>
              </a:spcAft>
              <a:buClr>
                <a:srgbClr val="993300"/>
              </a:buClr>
              <a:buSzPts val="2160"/>
              <a:buFont typeface="Arial"/>
              <a:buAutoNum type="arabicPeriod"/>
            </a:pPr>
            <a:r>
              <a:rPr lang="en-US" sz="2000" b="0" i="0" u="none" dirty="0">
                <a:solidFill>
                  <a:schemeClr val="dk1"/>
                </a:solidFill>
                <a:sym typeface="Helvetica Neue"/>
              </a:rPr>
              <a:t>Returns the original value of passed parameter</a:t>
            </a:r>
            <a:endParaRPr sz="2000" dirty="0"/>
          </a:p>
          <a:p>
            <a:pPr marL="342900" marR="0" lvl="0" indent="-342900" algn="l" rtl="0">
              <a:lnSpc>
                <a:spcPct val="90000"/>
              </a:lnSpc>
              <a:spcBef>
                <a:spcPts val="840"/>
              </a:spcBef>
              <a:spcAft>
                <a:spcPts val="0"/>
              </a:spcAft>
              <a:buClr>
                <a:srgbClr val="993300"/>
              </a:buClr>
              <a:buSzPts val="2160"/>
              <a:buFont typeface="Arial"/>
              <a:buAutoNum type="arabicPeriod"/>
            </a:pPr>
            <a:r>
              <a:rPr lang="en-US" sz="2000" b="0" i="0" u="none" dirty="0">
                <a:solidFill>
                  <a:schemeClr val="dk1"/>
                </a:solidFill>
                <a:sym typeface="Helvetica Neue"/>
              </a:rPr>
              <a:t>Set the new value of passed parameter to “TRUE”.</a:t>
            </a:r>
            <a:endParaRPr sz="2000" dirty="0"/>
          </a:p>
          <a:p>
            <a:pPr marL="342900" marR="0" lvl="0" indent="-205740" algn="l" rtl="0">
              <a:lnSpc>
                <a:spcPct val="100000"/>
              </a:lnSpc>
              <a:spcBef>
                <a:spcPts val="840"/>
              </a:spcBef>
              <a:spcAft>
                <a:spcPts val="0"/>
              </a:spcAft>
              <a:buClr>
                <a:srgbClr val="993300"/>
              </a:buClr>
              <a:buSzPts val="2160"/>
              <a:buFont typeface="Arial"/>
              <a:buNone/>
            </a:pPr>
            <a:endParaRPr sz="2000" b="0" i="0" u="none" dirty="0">
              <a:solidFill>
                <a:schemeClr val="dk1"/>
              </a:solidFill>
              <a:sym typeface="Helvetica Neue"/>
            </a:endParaRPr>
          </a:p>
        </p:txBody>
      </p:sp>
      <p:sp>
        <p:nvSpPr>
          <p:cNvPr id="2" name="Rectangle 1"/>
          <p:cNvSpPr/>
          <p:nvPr/>
        </p:nvSpPr>
        <p:spPr>
          <a:xfrm>
            <a:off x="832919" y="1125906"/>
            <a:ext cx="7704499" cy="1077218"/>
          </a:xfrm>
          <a:prstGeom prst="rect">
            <a:avLst/>
          </a:prstGeom>
        </p:spPr>
        <p:txBody>
          <a:bodyPr wrap="square">
            <a:spAutoFit/>
          </a:bodyPr>
          <a:lstStyle/>
          <a:p>
            <a:pPr marL="285750" indent="-285750">
              <a:buFont typeface="Arial" panose="020B0604020202020204" pitchFamily="34" charset="0"/>
              <a:buChar char="•"/>
            </a:pPr>
            <a:r>
              <a:rPr lang="en-US" sz="1600" dirty="0"/>
              <a:t>There is a shared lock variable which can take either of the two values, 0 or 1.</a:t>
            </a:r>
          </a:p>
          <a:p>
            <a:pPr marL="285750" indent="-285750">
              <a:buFont typeface="Arial" panose="020B0604020202020204" pitchFamily="34" charset="0"/>
              <a:buChar char="•"/>
            </a:pPr>
            <a:r>
              <a:rPr lang="en-US" sz="1600" dirty="0"/>
              <a:t>Before entering into the critical section, a process inquires about the lock.</a:t>
            </a:r>
          </a:p>
          <a:p>
            <a:pPr marL="285750" indent="-285750">
              <a:buFont typeface="Arial" panose="020B0604020202020204" pitchFamily="34" charset="0"/>
              <a:buChar char="•"/>
            </a:pPr>
            <a:r>
              <a:rPr lang="en-US" sz="1600" dirty="0"/>
              <a:t>If it is locked, it keeps on waiting till it becomes free.</a:t>
            </a:r>
          </a:p>
          <a:p>
            <a:pPr marL="285750" indent="-285750">
              <a:buFont typeface="Arial" panose="020B0604020202020204" pitchFamily="34" charset="0"/>
              <a:buChar char="•"/>
            </a:pPr>
            <a:r>
              <a:rPr lang="en-US" sz="1600" dirty="0"/>
              <a:t>If it is not locked, it takes the lock and execute the critical section.</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685800" y="3683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test_and_set  Instruction and its implementation </a:t>
            </a:r>
            <a:endParaRPr/>
          </a:p>
        </p:txBody>
      </p:sp>
      <p:pic>
        <p:nvPicPr>
          <p:cNvPr id="335" name="Google Shape;335;p21"/>
          <p:cNvPicPr preferRelativeResize="0">
            <a:picLocks noGrp="1"/>
          </p:cNvPicPr>
          <p:nvPr>
            <p:ph type="body" idx="1"/>
          </p:nvPr>
        </p:nvPicPr>
        <p:blipFill rotWithShape="1">
          <a:blip r:embed="rId3">
            <a:alphaModFix/>
          </a:blip>
          <a:srcRect/>
          <a:stretch/>
        </p:blipFill>
        <p:spPr>
          <a:xfrm>
            <a:off x="0" y="2227262"/>
            <a:ext cx="4217987" cy="2838450"/>
          </a:xfrm>
          <a:prstGeom prst="rect">
            <a:avLst/>
          </a:prstGeom>
          <a:noFill/>
          <a:ln>
            <a:noFill/>
          </a:ln>
        </p:spPr>
      </p:pic>
      <p:pic>
        <p:nvPicPr>
          <p:cNvPr id="336" name="Google Shape;336;p21"/>
          <p:cNvPicPr preferRelativeResize="0"/>
          <p:nvPr/>
        </p:nvPicPr>
        <p:blipFill rotWithShape="1">
          <a:blip r:embed="rId4">
            <a:alphaModFix/>
          </a:blip>
          <a:srcRect/>
          <a:stretch/>
        </p:blipFill>
        <p:spPr>
          <a:xfrm>
            <a:off x="4217987" y="2227262"/>
            <a:ext cx="4727575" cy="3540125"/>
          </a:xfrm>
          <a:prstGeom prst="rect">
            <a:avLst/>
          </a:prstGeom>
          <a:noFill/>
          <a:ln>
            <a:noFill/>
          </a:ln>
        </p:spPr>
      </p:pic>
      <p:sp>
        <p:nvSpPr>
          <p:cNvPr id="337" name="Google Shape;337;p21"/>
          <p:cNvSpPr txBox="1"/>
          <p:nvPr/>
        </p:nvSpPr>
        <p:spPr>
          <a:xfrm>
            <a:off x="271604" y="977900"/>
            <a:ext cx="8790915" cy="5385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Helvetica Neue"/>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Noto Sans Symbols"/>
              <a:buChar char="▪"/>
            </a:pPr>
            <a:r>
              <a:rPr lang="en-US" sz="1800" b="0" i="0" u="none" strike="noStrike" cap="none" dirty="0">
                <a:solidFill>
                  <a:srgbClr val="000000"/>
                </a:solidFill>
                <a:latin typeface="Cambria Math"/>
                <a:ea typeface="Cambria Math"/>
                <a:cs typeface="Cambria Math"/>
                <a:sym typeface="Cambria Math"/>
              </a:rPr>
              <a:t>Mutual exclusion can be implemented by initializing a Boolean variable </a:t>
            </a:r>
            <a:r>
              <a:rPr lang="en-US" sz="1800" b="0" i="0" u="none" strike="noStrike" cap="none" dirty="0">
                <a:solidFill>
                  <a:srgbClr val="00B050"/>
                </a:solidFill>
                <a:latin typeface="Cambria Math"/>
                <a:ea typeface="Cambria Math"/>
                <a:cs typeface="Cambria Math"/>
                <a:sym typeface="Cambria Math"/>
              </a:rPr>
              <a:t>lock </a:t>
            </a:r>
            <a:r>
              <a:rPr lang="en-US" sz="1800" b="0" i="0" u="none" strike="noStrike" cap="none" dirty="0" smtClean="0">
                <a:solidFill>
                  <a:srgbClr val="00B050"/>
                </a:solidFill>
                <a:latin typeface="Cambria Math"/>
                <a:ea typeface="Cambria Math"/>
                <a:cs typeface="Cambria Math"/>
                <a:sym typeface="Cambria Math"/>
              </a:rPr>
              <a:t>to false</a:t>
            </a:r>
            <a:endParaRPr sz="1400" b="0" i="0" u="none" strike="noStrike" cap="none" dirty="0">
              <a:solidFill>
                <a:srgbClr val="00B050"/>
              </a:solidFil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574675" y="163512"/>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2600"/>
              </a:buClr>
              <a:buSzPts val="2400"/>
              <a:buFont typeface="Helvetica Neue"/>
              <a:buNone/>
            </a:pPr>
            <a:r>
              <a:rPr lang="en-US" sz="2400" b="1" i="1" u="none">
                <a:solidFill>
                  <a:srgbClr val="992600"/>
                </a:solidFill>
                <a:latin typeface="Helvetica Neue"/>
                <a:ea typeface="Helvetica Neue"/>
                <a:cs typeface="Helvetica Neue"/>
                <a:sym typeface="Helvetica Neue"/>
              </a:rPr>
              <a:t>COMPARE_AND_SWAP() </a:t>
            </a:r>
            <a:r>
              <a:rPr lang="en-US" sz="2400" b="1" i="0" u="none">
                <a:solidFill>
                  <a:srgbClr val="992600"/>
                </a:solidFill>
                <a:latin typeface="Helvetica Neue"/>
                <a:ea typeface="Helvetica Neue"/>
                <a:cs typeface="Helvetica Neue"/>
                <a:sym typeface="Helvetica Neue"/>
              </a:rPr>
              <a:t>INSTRUCTION </a:t>
            </a:r>
            <a:endParaRPr/>
          </a:p>
        </p:txBody>
      </p:sp>
      <p:pic>
        <p:nvPicPr>
          <p:cNvPr id="343" name="Google Shape;343;p22"/>
          <p:cNvPicPr preferRelativeResize="0">
            <a:picLocks noGrp="1"/>
          </p:cNvPicPr>
          <p:nvPr>
            <p:ph type="body" idx="1"/>
          </p:nvPr>
        </p:nvPicPr>
        <p:blipFill rotWithShape="1">
          <a:blip r:embed="rId3">
            <a:alphaModFix/>
          </a:blip>
          <a:srcRect/>
          <a:stretch/>
        </p:blipFill>
        <p:spPr>
          <a:xfrm>
            <a:off x="-66675" y="2325687"/>
            <a:ext cx="5305425" cy="2819400"/>
          </a:xfrm>
          <a:prstGeom prst="rect">
            <a:avLst/>
          </a:prstGeom>
          <a:noFill/>
          <a:ln w="9525" cap="flat" cmpd="sng">
            <a:solidFill>
              <a:schemeClr val="dk1"/>
            </a:solidFill>
            <a:prstDash val="solid"/>
            <a:miter lim="524288"/>
            <a:headEnd type="none" w="sm" len="sm"/>
            <a:tailEnd type="none" w="sm" len="sm"/>
          </a:ln>
        </p:spPr>
      </p:pic>
      <p:pic>
        <p:nvPicPr>
          <p:cNvPr id="344" name="Google Shape;344;p22"/>
          <p:cNvPicPr preferRelativeResize="0"/>
          <p:nvPr/>
        </p:nvPicPr>
        <p:blipFill rotWithShape="1">
          <a:blip r:embed="rId4">
            <a:alphaModFix/>
          </a:blip>
          <a:srcRect/>
          <a:stretch/>
        </p:blipFill>
        <p:spPr>
          <a:xfrm>
            <a:off x="4719637" y="2708275"/>
            <a:ext cx="4424362" cy="3265487"/>
          </a:xfrm>
          <a:prstGeom prst="rect">
            <a:avLst/>
          </a:prstGeom>
          <a:noFill/>
          <a:ln w="9525" cap="flat" cmpd="sng">
            <a:solidFill>
              <a:schemeClr val="dk1"/>
            </a:solidFill>
            <a:prstDash val="solid"/>
            <a:miter lim="800000"/>
            <a:headEnd type="none" w="sm" len="sm"/>
            <a:tailEnd type="none" w="sm" len="sm"/>
          </a:ln>
        </p:spPr>
      </p:pic>
      <p:sp>
        <p:nvSpPr>
          <p:cNvPr id="345" name="Google Shape;345;p22"/>
          <p:cNvSpPr txBox="1"/>
          <p:nvPr/>
        </p:nvSpPr>
        <p:spPr>
          <a:xfrm>
            <a:off x="117694" y="990569"/>
            <a:ext cx="8856144" cy="920724"/>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200"/>
              <a:buFont typeface="Cambria Math"/>
              <a:buChar char="●"/>
            </a:pPr>
            <a:r>
              <a:rPr lang="en-US" sz="1600" b="0" i="0" u="none" strike="noStrike" cap="none" dirty="0">
                <a:solidFill>
                  <a:schemeClr val="dk1"/>
                </a:solidFill>
                <a:latin typeface="Cambria Math"/>
                <a:ea typeface="Cambria Math"/>
                <a:cs typeface="Cambria Math"/>
                <a:sym typeface="Cambria Math"/>
              </a:rPr>
              <a:t>Mutual exclusion can be achieved by declaring a global variable </a:t>
            </a:r>
            <a:r>
              <a:rPr lang="en-US" sz="1600" b="0" i="1" u="none" strike="noStrike" cap="none" dirty="0">
                <a:solidFill>
                  <a:srgbClr val="FF0000"/>
                </a:solidFill>
                <a:latin typeface="Cambria Math"/>
                <a:ea typeface="Cambria Math"/>
                <a:cs typeface="Cambria Math"/>
                <a:sym typeface="Cambria Math"/>
              </a:rPr>
              <a:t>lock</a:t>
            </a:r>
            <a:r>
              <a:rPr lang="en-US" sz="1600" b="0" i="0" u="none" strike="noStrike" cap="none" dirty="0">
                <a:solidFill>
                  <a:schemeClr val="dk1"/>
                </a:solidFill>
                <a:latin typeface="Cambria Math"/>
                <a:ea typeface="Cambria Math"/>
                <a:cs typeface="Cambria Math"/>
                <a:sym typeface="Cambria Math"/>
              </a:rPr>
              <a:t> and initializing it to </a:t>
            </a:r>
            <a:r>
              <a:rPr lang="en-US" sz="1600" b="0" i="1" u="none" strike="noStrike" cap="none" dirty="0">
                <a:solidFill>
                  <a:srgbClr val="FF0000"/>
                </a:solidFill>
                <a:latin typeface="Cambria Math"/>
                <a:ea typeface="Cambria Math"/>
                <a:cs typeface="Cambria Math"/>
                <a:sym typeface="Cambria Math"/>
              </a:rPr>
              <a:t>0</a:t>
            </a:r>
            <a:endParaRPr sz="1600" b="0" i="0" u="none" strike="noStrike" cap="none" dirty="0">
              <a:solidFill>
                <a:schemeClr val="dk1"/>
              </a:solidFill>
              <a:latin typeface="Helvetica Neue"/>
              <a:ea typeface="Helvetica Neue"/>
              <a:cs typeface="Helvetica Neue"/>
              <a:sym typeface="Helvetica Neue"/>
            </a:endParaRPr>
          </a:p>
          <a:p>
            <a:pPr marL="171450" marR="0" lvl="0" indent="-171450" algn="just" rtl="0">
              <a:lnSpc>
                <a:spcPct val="100000"/>
              </a:lnSpc>
              <a:spcBef>
                <a:spcPts val="700"/>
              </a:spcBef>
              <a:spcAft>
                <a:spcPts val="0"/>
              </a:spcAft>
              <a:buClr>
                <a:schemeClr val="dk1"/>
              </a:buClr>
              <a:buSzPts val="200"/>
              <a:buFont typeface="Cambria Math"/>
              <a:buChar char="●"/>
            </a:pPr>
            <a:r>
              <a:rPr lang="en-US" sz="1600" b="0" i="0" u="none" strike="noStrike" cap="none" dirty="0">
                <a:solidFill>
                  <a:schemeClr val="dk1"/>
                </a:solidFill>
                <a:latin typeface="Cambria Math"/>
                <a:ea typeface="Cambria Math"/>
                <a:cs typeface="Cambria Math"/>
                <a:sym typeface="Cambria Math"/>
              </a:rPr>
              <a:t>First process that invokes this instruction will set </a:t>
            </a:r>
            <a:r>
              <a:rPr lang="en-US" sz="1600" b="0" i="1" u="none" strike="noStrike" cap="none" dirty="0">
                <a:solidFill>
                  <a:srgbClr val="FF0000"/>
                </a:solidFill>
                <a:latin typeface="Cambria Math"/>
                <a:ea typeface="Cambria Math"/>
                <a:cs typeface="Cambria Math"/>
                <a:sym typeface="Cambria Math"/>
              </a:rPr>
              <a:t>lock</a:t>
            </a:r>
            <a:r>
              <a:rPr lang="en-US" sz="1600" b="0" i="0" u="none" strike="noStrike" cap="none" dirty="0">
                <a:solidFill>
                  <a:schemeClr val="dk1"/>
                </a:solidFill>
                <a:latin typeface="Cambria Math"/>
                <a:ea typeface="Cambria Math"/>
                <a:cs typeface="Cambria Math"/>
                <a:sym typeface="Cambria Math"/>
              </a:rPr>
              <a:t> to </a:t>
            </a:r>
            <a:r>
              <a:rPr lang="en-US" sz="1600" b="0" i="1" u="none" strike="noStrike" cap="none" dirty="0">
                <a:solidFill>
                  <a:srgbClr val="FF0000"/>
                </a:solidFill>
                <a:latin typeface="Cambria Math"/>
                <a:ea typeface="Cambria Math"/>
                <a:cs typeface="Cambria Math"/>
                <a:sym typeface="Cambria Math"/>
              </a:rPr>
              <a:t>1 </a:t>
            </a:r>
            <a:r>
              <a:rPr lang="en-US" sz="1600" b="0" i="0" u="none" strike="noStrike" cap="none" dirty="0">
                <a:solidFill>
                  <a:schemeClr val="dk1"/>
                </a:solidFill>
                <a:latin typeface="Cambria Math"/>
                <a:ea typeface="Cambria Math"/>
                <a:cs typeface="Cambria Math"/>
                <a:sym typeface="Cambria Math"/>
              </a:rPr>
              <a:t>and no other process can execute CS until this process updates it to </a:t>
            </a:r>
            <a:r>
              <a:rPr lang="en-US" sz="1600" b="0" i="1" u="none" strike="noStrike" cap="none" dirty="0">
                <a:solidFill>
                  <a:srgbClr val="FF0000"/>
                </a:solidFill>
                <a:latin typeface="Cambria Math"/>
                <a:ea typeface="Cambria Math"/>
                <a:cs typeface="Cambria Math"/>
                <a:sym typeface="Cambria Math"/>
              </a:rPr>
              <a:t>0 </a:t>
            </a:r>
            <a:r>
              <a:rPr lang="en-US" sz="1600" b="0" i="0" u="none" strike="noStrike" cap="none" dirty="0">
                <a:solidFill>
                  <a:schemeClr val="dk1"/>
                </a:solidFill>
                <a:latin typeface="Cambria Math"/>
                <a:ea typeface="Cambria Math"/>
                <a:cs typeface="Cambria Math"/>
                <a:sym typeface="Cambria Math"/>
              </a:rPr>
              <a:t>after CS execution.</a:t>
            </a:r>
            <a:endParaRPr sz="1600" b="0" i="0" u="none" strike="noStrike" cap="none" dirty="0">
              <a:solidFill>
                <a:srgbClr val="000000"/>
              </a:solidFil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xfrm>
            <a:off x="457200" y="190500"/>
            <a:ext cx="8229600" cy="576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600"/>
              <a:buFont typeface="Helvetica Neue"/>
              <a:buNone/>
            </a:pPr>
            <a:r>
              <a:rPr lang="en-US" sz="3600" b="1" i="0" u="none" dirty="0">
                <a:solidFill>
                  <a:srgbClr val="993300"/>
                </a:solidFill>
                <a:latin typeface="Helvetica Neue"/>
                <a:ea typeface="Helvetica Neue"/>
                <a:cs typeface="Helvetica Neue"/>
                <a:sym typeface="Helvetica Neue"/>
              </a:rPr>
              <a:t>Mutex Locks</a:t>
            </a:r>
            <a:endParaRPr dirty="0"/>
          </a:p>
        </p:txBody>
      </p:sp>
      <p:sp>
        <p:nvSpPr>
          <p:cNvPr id="352" name="Google Shape;352;p23"/>
          <p:cNvSpPr txBox="1">
            <a:spLocks noGrp="1"/>
          </p:cNvSpPr>
          <p:nvPr>
            <p:ph type="body" idx="1"/>
          </p:nvPr>
        </p:nvSpPr>
        <p:spPr>
          <a:xfrm>
            <a:off x="827087" y="1016000"/>
            <a:ext cx="7910512" cy="5416550"/>
          </a:xfrm>
          <a:prstGeom prst="rect">
            <a:avLst/>
          </a:prstGeom>
          <a:noFill/>
          <a:ln>
            <a:noFill/>
          </a:ln>
        </p:spPr>
        <p:txBody>
          <a:bodyPr spcFirstLastPara="1" wrap="square" lIns="91425" tIns="45700" rIns="91425" bIns="45700" anchor="t" anchorCtr="0">
            <a:noAutofit/>
          </a:bodyPr>
          <a:lstStyle/>
          <a:p>
            <a:pPr marL="341312" marR="0" lvl="0" indent="-341312" algn="l" rtl="0">
              <a:lnSpc>
                <a:spcPct val="90000"/>
              </a:lnSpc>
              <a:spcBef>
                <a:spcPts val="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Previous solutions are complicated and generally inaccessible to application programmers</a:t>
            </a:r>
            <a:endParaRPr dirty="0"/>
          </a:p>
          <a:p>
            <a:pPr marL="341312" marR="0" lvl="0" indent="-341312"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OS designers build software tools to solve critical section problem</a:t>
            </a:r>
            <a:endParaRPr dirty="0"/>
          </a:p>
          <a:p>
            <a:pPr marL="341312" marR="0" lvl="0" indent="-341312"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Simplest is” mutex lock” </a:t>
            </a:r>
            <a:r>
              <a:rPr lang="en-US" sz="2000" b="0" i="0" u="none" dirty="0">
                <a:solidFill>
                  <a:schemeClr val="dk1"/>
                </a:solidFill>
                <a:latin typeface="Cambria Math"/>
                <a:ea typeface="Cambria Math"/>
                <a:cs typeface="Cambria Math"/>
                <a:sym typeface="Cambria Math"/>
              </a:rPr>
              <a:t>( Mutex = Mutual Exclusion) </a:t>
            </a:r>
            <a:endParaRPr dirty="0"/>
          </a:p>
          <a:p>
            <a:pPr marL="341312" marR="0" lvl="0" indent="-341312"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Protect a critical section  by first </a:t>
            </a:r>
            <a:r>
              <a:rPr lang="en-US" sz="2000" b="1" i="0" u="none" dirty="0">
                <a:solidFill>
                  <a:schemeClr val="dk1"/>
                </a:solidFill>
                <a:latin typeface="Courier New"/>
                <a:ea typeface="Courier New"/>
                <a:cs typeface="Courier New"/>
                <a:sym typeface="Courier New"/>
              </a:rPr>
              <a:t>acquire()</a:t>
            </a:r>
            <a:r>
              <a:rPr lang="en-US" sz="2000" b="0" i="0" u="none" dirty="0">
                <a:solidFill>
                  <a:schemeClr val="dk1"/>
                </a:solidFill>
                <a:latin typeface="Helvetica Neue"/>
                <a:ea typeface="Helvetica Neue"/>
                <a:cs typeface="Helvetica Neue"/>
                <a:sym typeface="Helvetica Neue"/>
              </a:rPr>
              <a:t> a lock then </a:t>
            </a:r>
            <a:r>
              <a:rPr lang="en-US" sz="2000" b="1" i="0" u="none" dirty="0">
                <a:solidFill>
                  <a:schemeClr val="dk1"/>
                </a:solidFill>
                <a:latin typeface="Courier New"/>
                <a:ea typeface="Courier New"/>
                <a:cs typeface="Courier New"/>
                <a:sym typeface="Courier New"/>
              </a:rPr>
              <a:t>release()</a:t>
            </a:r>
            <a:r>
              <a:rPr lang="en-US" sz="2000" b="0" i="0" u="none" dirty="0">
                <a:solidFill>
                  <a:schemeClr val="dk1"/>
                </a:solidFill>
                <a:latin typeface="Helvetica Neue"/>
                <a:ea typeface="Helvetica Neue"/>
                <a:cs typeface="Helvetica Neue"/>
                <a:sym typeface="Helvetica Neue"/>
              </a:rPr>
              <a:t> the lock</a:t>
            </a:r>
            <a:endParaRPr dirty="0"/>
          </a:p>
          <a:p>
            <a:pPr marL="741362" marR="0" lvl="1" indent="-284162"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Boolean variable indicating if lock is available or not</a:t>
            </a:r>
            <a:endParaRPr dirty="0"/>
          </a:p>
          <a:p>
            <a:pPr marL="341312" marR="0" lvl="0" indent="-341312"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Calls to </a:t>
            </a:r>
            <a:r>
              <a:rPr lang="en-US" sz="2000" b="1" i="0" u="none" dirty="0">
                <a:solidFill>
                  <a:schemeClr val="dk1"/>
                </a:solidFill>
                <a:latin typeface="Courier New"/>
                <a:ea typeface="Courier New"/>
                <a:cs typeface="Courier New"/>
                <a:sym typeface="Courier New"/>
              </a:rPr>
              <a:t>acquire()</a:t>
            </a:r>
            <a:r>
              <a:rPr lang="en-US" sz="2000" b="0" i="0" u="none" dirty="0">
                <a:solidFill>
                  <a:schemeClr val="dk1"/>
                </a:solidFill>
                <a:latin typeface="Helvetica Neue"/>
                <a:ea typeface="Helvetica Neue"/>
                <a:cs typeface="Helvetica Neue"/>
                <a:sym typeface="Helvetica Neue"/>
              </a:rPr>
              <a:t> and </a:t>
            </a:r>
            <a:r>
              <a:rPr lang="en-US" sz="2000" b="1" i="0" u="none" dirty="0">
                <a:solidFill>
                  <a:schemeClr val="dk1"/>
                </a:solidFill>
                <a:latin typeface="Courier New"/>
                <a:ea typeface="Courier New"/>
                <a:cs typeface="Courier New"/>
                <a:sym typeface="Courier New"/>
              </a:rPr>
              <a:t>release()</a:t>
            </a:r>
            <a:r>
              <a:rPr lang="en-US" sz="2000" b="0" i="0" u="none" dirty="0">
                <a:solidFill>
                  <a:schemeClr val="dk1"/>
                </a:solidFill>
                <a:latin typeface="Helvetica Neue"/>
                <a:ea typeface="Helvetica Neue"/>
                <a:cs typeface="Helvetica Neue"/>
                <a:sym typeface="Helvetica Neue"/>
              </a:rPr>
              <a:t> must be atomic</a:t>
            </a:r>
            <a:endParaRPr dirty="0"/>
          </a:p>
          <a:p>
            <a:pPr marL="741362" marR="0" lvl="1" indent="-284162"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Usually implemented via hardware atomic instructions</a:t>
            </a:r>
            <a:endParaRPr dirty="0"/>
          </a:p>
          <a:p>
            <a:pPr marL="341312" marR="0" lvl="0" indent="-341312" algn="l" rtl="0">
              <a:lnSpc>
                <a:spcPct val="9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But this solution requires </a:t>
            </a:r>
            <a:r>
              <a:rPr lang="en-US" sz="2000" b="1" i="0" u="none" dirty="0">
                <a:solidFill>
                  <a:srgbClr val="3366FF"/>
                </a:solidFill>
                <a:latin typeface="Helvetica Neue"/>
                <a:ea typeface="Helvetica Neue"/>
                <a:cs typeface="Helvetica Neue"/>
                <a:sym typeface="Helvetica Neue"/>
              </a:rPr>
              <a:t>busy waiting</a:t>
            </a:r>
            <a:endParaRPr dirty="0"/>
          </a:p>
          <a:p>
            <a:pPr marL="741362" marR="0" lvl="1" indent="-284162" algn="l" rtl="0">
              <a:lnSpc>
                <a:spcPct val="9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This lock therefore called a </a:t>
            </a:r>
            <a:r>
              <a:rPr lang="en-US" sz="2000" b="1" i="0" u="none" strike="noStrike" cap="none" dirty="0">
                <a:solidFill>
                  <a:srgbClr val="3366FF"/>
                </a:solidFill>
                <a:latin typeface="Helvetica Neue"/>
                <a:ea typeface="Helvetica Neue"/>
                <a:cs typeface="Helvetica Neue"/>
                <a:sym typeface="Helvetica Neue"/>
              </a:rPr>
              <a:t>spinlock</a:t>
            </a:r>
            <a:endParaRPr dirty="0"/>
          </a:p>
          <a:p>
            <a:pPr marL="342900" marR="0" lvl="0" indent="-228600" algn="l" rtl="0">
              <a:lnSpc>
                <a:spcPct val="100000"/>
              </a:lnSpc>
              <a:spcBef>
                <a:spcPts val="700"/>
              </a:spcBef>
              <a:spcAft>
                <a:spcPts val="0"/>
              </a:spcAft>
              <a:buClr>
                <a:srgbClr val="993300"/>
              </a:buClr>
              <a:buSzPts val="1800"/>
              <a:buFont typeface="Arial"/>
              <a:buNone/>
            </a:pPr>
            <a:endParaRPr sz="2000" b="1" i="0" u="none" strike="noStrike" cap="none" dirty="0">
              <a:solidFill>
                <a:srgbClr val="3366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p:nvPr/>
        </p:nvSpPr>
        <p:spPr>
          <a:xfrm>
            <a:off x="1898650" y="2058987"/>
            <a:ext cx="1674812" cy="376237"/>
          </a:xfrm>
          <a:prstGeom prst="rect">
            <a:avLst/>
          </a:prstGeom>
          <a:solidFill>
            <a:srgbClr val="FFFFCA"/>
          </a:solidFill>
          <a:ln w="25400" cap="flat" cmpd="sng">
            <a:solidFill>
              <a:srgbClr val="BCBC94"/>
            </a:solidFill>
            <a:prstDash val="solid"/>
            <a:miter lim="800000"/>
            <a:headEnd type="none" w="sm" len="sm"/>
            <a:tailEnd type="none" w="sm" len="sm"/>
          </a:ln>
        </p:spPr>
        <p:txBody>
          <a:bodyPr spcFirstLastPara="1" wrap="square" lIns="64000" tIns="32000" rIns="64000" bIns="32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358" name="Google Shape;358;p24"/>
          <p:cNvSpPr txBox="1"/>
          <p:nvPr/>
        </p:nvSpPr>
        <p:spPr>
          <a:xfrm>
            <a:off x="1906587" y="1419225"/>
            <a:ext cx="1674812" cy="346075"/>
          </a:xfrm>
          <a:prstGeom prst="rect">
            <a:avLst/>
          </a:prstGeom>
          <a:solidFill>
            <a:srgbClr val="FFFFCA"/>
          </a:solidFill>
          <a:ln w="25400" cap="flat" cmpd="sng">
            <a:solidFill>
              <a:srgbClr val="BCBC94"/>
            </a:solidFill>
            <a:prstDash val="solid"/>
            <a:miter lim="800000"/>
            <a:headEnd type="none" w="sm" len="sm"/>
            <a:tailEnd type="none" w="sm" len="sm"/>
          </a:ln>
        </p:spPr>
        <p:txBody>
          <a:bodyPr spcFirstLastPara="1" wrap="square" lIns="64000" tIns="32000" rIns="64000" bIns="320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p:txBody>
      </p:sp>
      <p:sp>
        <p:nvSpPr>
          <p:cNvPr id="359" name="Google Shape;359;p24"/>
          <p:cNvSpPr txBox="1">
            <a:spLocks noGrp="1"/>
          </p:cNvSpPr>
          <p:nvPr>
            <p:ph type="title"/>
          </p:nvPr>
        </p:nvSpPr>
        <p:spPr>
          <a:xfrm>
            <a:off x="250825" y="138112"/>
            <a:ext cx="8474075" cy="5730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400"/>
              <a:buFont typeface="Helvetica Neue"/>
              <a:buNone/>
            </a:pPr>
            <a:r>
              <a:rPr lang="en-US" sz="2400" b="1" i="0" u="none" dirty="0">
                <a:solidFill>
                  <a:srgbClr val="993300"/>
                </a:solidFill>
                <a:latin typeface="Helvetica Neue"/>
                <a:ea typeface="Helvetica Neue"/>
                <a:cs typeface="Helvetica Neue"/>
                <a:sym typeface="Helvetica Neue"/>
              </a:rPr>
              <a:t>Solution to Critical-section Problem Using mutex Locks</a:t>
            </a:r>
            <a:endParaRPr dirty="0"/>
          </a:p>
        </p:txBody>
      </p:sp>
      <p:sp>
        <p:nvSpPr>
          <p:cNvPr id="360" name="Google Shape;360;p24"/>
          <p:cNvSpPr txBox="1">
            <a:spLocks noGrp="1"/>
          </p:cNvSpPr>
          <p:nvPr>
            <p:ph type="body" idx="1"/>
          </p:nvPr>
        </p:nvSpPr>
        <p:spPr>
          <a:xfrm>
            <a:off x="996950" y="1103312"/>
            <a:ext cx="77279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260"/>
              <a:buFont typeface="Arial"/>
              <a:buNone/>
            </a:pPr>
            <a:r>
              <a:rPr lang="en-US" sz="1400" b="1" i="0" u="none">
                <a:solidFill>
                  <a:srgbClr val="000000"/>
                </a:solidFill>
                <a:latin typeface="Courier New"/>
                <a:ea typeface="Courier New"/>
                <a:cs typeface="Courier New"/>
                <a:sym typeface="Courier New"/>
              </a:rPr>
              <a:t>	</a:t>
            </a:r>
            <a:r>
              <a:rPr lang="en-US" sz="1600" b="1" i="0" u="none">
                <a:solidFill>
                  <a:srgbClr val="000000"/>
                </a:solidFill>
                <a:latin typeface="Courier New"/>
                <a:ea typeface="Courier New"/>
                <a:cs typeface="Courier New"/>
                <a:sym typeface="Courier New"/>
              </a:rPr>
              <a:t>do { </a:t>
            </a:r>
            <a:endParaRPr/>
          </a:p>
          <a:p>
            <a:pPr marL="342900" marR="0" lvl="0" indent="-342900" algn="l" rtl="0">
              <a:lnSpc>
                <a:spcPct val="100000"/>
              </a:lnSpc>
              <a:spcBef>
                <a:spcPts val="560"/>
              </a:spcBef>
              <a:spcAft>
                <a:spcPts val="0"/>
              </a:spcAft>
              <a:buClr>
                <a:srgbClr val="993300"/>
              </a:buClr>
              <a:buSzPts val="1440"/>
              <a:buFont typeface="Arial"/>
              <a:buNone/>
            </a:pPr>
            <a:r>
              <a:rPr lang="en-US" sz="1600" b="1" i="0" u="none">
                <a:solidFill>
                  <a:srgbClr val="000000"/>
                </a:solidFill>
                <a:latin typeface="Courier New"/>
                <a:ea typeface="Courier New"/>
                <a:cs typeface="Courier New"/>
                <a:sym typeface="Courier New"/>
              </a:rPr>
              <a:t>		acquire lock </a:t>
            </a:r>
            <a:endParaRPr/>
          </a:p>
          <a:p>
            <a:pPr marL="342900" marR="0" lvl="0" indent="-342900" algn="l" rtl="0">
              <a:lnSpc>
                <a:spcPct val="100000"/>
              </a:lnSpc>
              <a:spcBef>
                <a:spcPts val="560"/>
              </a:spcBef>
              <a:spcAft>
                <a:spcPts val="0"/>
              </a:spcAft>
              <a:buClr>
                <a:srgbClr val="993300"/>
              </a:buClr>
              <a:buSzPts val="1440"/>
              <a:buFont typeface="Arial"/>
              <a:buNone/>
            </a:pPr>
            <a:r>
              <a:rPr lang="en-US" sz="1600" b="1" i="0" u="none">
                <a:solidFill>
                  <a:srgbClr val="000000"/>
                </a:solidFill>
                <a:latin typeface="Courier New"/>
                <a:ea typeface="Courier New"/>
                <a:cs typeface="Courier New"/>
                <a:sym typeface="Courier New"/>
              </a:rPr>
              <a:t>			critical section </a:t>
            </a:r>
            <a:endParaRPr/>
          </a:p>
          <a:p>
            <a:pPr marL="342900" marR="0" lvl="0" indent="-342900" algn="l" rtl="0">
              <a:lnSpc>
                <a:spcPct val="100000"/>
              </a:lnSpc>
              <a:spcBef>
                <a:spcPts val="560"/>
              </a:spcBef>
              <a:spcAft>
                <a:spcPts val="0"/>
              </a:spcAft>
              <a:buClr>
                <a:srgbClr val="993300"/>
              </a:buClr>
              <a:buSzPts val="1440"/>
              <a:buFont typeface="Arial"/>
              <a:buNone/>
            </a:pPr>
            <a:r>
              <a:rPr lang="en-US" sz="1600" b="1" i="0" u="none">
                <a:solidFill>
                  <a:srgbClr val="000000"/>
                </a:solidFill>
                <a:latin typeface="Courier New"/>
                <a:ea typeface="Courier New"/>
                <a:cs typeface="Courier New"/>
                <a:sym typeface="Courier New"/>
              </a:rPr>
              <a:t>		release lock </a:t>
            </a:r>
            <a:endParaRPr/>
          </a:p>
          <a:p>
            <a:pPr marL="342900" marR="0" lvl="0" indent="-342900" algn="l" rtl="0">
              <a:lnSpc>
                <a:spcPct val="100000"/>
              </a:lnSpc>
              <a:spcBef>
                <a:spcPts val="560"/>
              </a:spcBef>
              <a:spcAft>
                <a:spcPts val="0"/>
              </a:spcAft>
              <a:buClr>
                <a:srgbClr val="993300"/>
              </a:buClr>
              <a:buSzPts val="1440"/>
              <a:buFont typeface="Arial"/>
              <a:buNone/>
            </a:pPr>
            <a:r>
              <a:rPr lang="en-US" sz="1600" b="1" i="0" u="none">
                <a:solidFill>
                  <a:srgbClr val="000000"/>
                </a:solidFill>
                <a:latin typeface="Courier New"/>
                <a:ea typeface="Courier New"/>
                <a:cs typeface="Courier New"/>
                <a:sym typeface="Courier New"/>
              </a:rPr>
              <a:t>			remainder section </a:t>
            </a:r>
            <a:endParaRPr/>
          </a:p>
          <a:p>
            <a:pPr marL="342900" marR="0" lvl="0" indent="-342900" algn="l" rtl="0">
              <a:lnSpc>
                <a:spcPct val="100000"/>
              </a:lnSpc>
              <a:spcBef>
                <a:spcPts val="560"/>
              </a:spcBef>
              <a:spcAft>
                <a:spcPts val="0"/>
              </a:spcAft>
              <a:buClr>
                <a:srgbClr val="993300"/>
              </a:buClr>
              <a:buSzPts val="1440"/>
              <a:buFont typeface="Arial"/>
              <a:buNone/>
            </a:pPr>
            <a:r>
              <a:rPr lang="en-US" sz="1600" b="1" i="0" u="none">
                <a:solidFill>
                  <a:srgbClr val="000000"/>
                </a:solidFill>
                <a:latin typeface="Courier New"/>
                <a:ea typeface="Courier New"/>
                <a:cs typeface="Courier New"/>
                <a:sym typeface="Courier New"/>
              </a:rPr>
              <a:t>	} while (TRUE); </a:t>
            </a:r>
            <a:endParaRPr/>
          </a:p>
          <a:p>
            <a:pPr marL="342900" marR="0" lvl="0" indent="-342900" algn="l" rtl="0">
              <a:lnSpc>
                <a:spcPct val="100000"/>
              </a:lnSpc>
              <a:spcBef>
                <a:spcPts val="560"/>
              </a:spcBef>
              <a:spcAft>
                <a:spcPts val="0"/>
              </a:spcAft>
              <a:buClr>
                <a:srgbClr val="993300"/>
              </a:buClr>
              <a:buSzPts val="1440"/>
              <a:buFont typeface="Arial"/>
              <a:buNone/>
            </a:pPr>
            <a:endParaRPr sz="1600" b="1" i="0" u="none">
              <a:solidFill>
                <a:srgbClr val="000000"/>
              </a:solidFill>
              <a:latin typeface="Courier New"/>
              <a:ea typeface="Courier New"/>
              <a:cs typeface="Courier New"/>
              <a:sym typeface="Courier New"/>
            </a:endParaRPr>
          </a:p>
          <a:p>
            <a:pPr marL="342900" marR="0" lvl="0" indent="-251459" algn="l" rtl="0">
              <a:lnSpc>
                <a:spcPct val="100000"/>
              </a:lnSpc>
              <a:spcBef>
                <a:spcPts val="560"/>
              </a:spcBef>
              <a:spcAft>
                <a:spcPts val="0"/>
              </a:spcAft>
              <a:buClr>
                <a:srgbClr val="993300"/>
              </a:buClr>
              <a:buSzPts val="1440"/>
              <a:buFont typeface="Arial"/>
              <a:buNone/>
            </a:pPr>
            <a:endParaRPr sz="16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560"/>
              </a:spcBef>
              <a:spcAft>
                <a:spcPts val="0"/>
              </a:spcAft>
              <a:buClr>
                <a:srgbClr val="993300"/>
              </a:buClr>
              <a:buSzPts val="1440"/>
              <a:buFont typeface="Arial"/>
              <a:buChar char="●"/>
            </a:pPr>
            <a:r>
              <a:rPr lang="en-US" sz="1600" b="0" i="0" u="none">
                <a:solidFill>
                  <a:schemeClr val="dk1"/>
                </a:solidFill>
                <a:latin typeface="Helvetica Neue"/>
                <a:ea typeface="Helvetica Neue"/>
                <a:cs typeface="Helvetica Neue"/>
                <a:sym typeface="Helvetica Neue"/>
              </a:rPr>
              <a:t>A simple tool requires-lock</a:t>
            </a:r>
            <a:endParaRPr/>
          </a:p>
          <a:p>
            <a:pPr marL="342900" marR="0" lvl="0" indent="-342900" algn="l" rtl="0">
              <a:lnSpc>
                <a:spcPct val="100000"/>
              </a:lnSpc>
              <a:spcBef>
                <a:spcPts val="560"/>
              </a:spcBef>
              <a:spcAft>
                <a:spcPts val="0"/>
              </a:spcAft>
              <a:buClr>
                <a:srgbClr val="993300"/>
              </a:buClr>
              <a:buSzPts val="1440"/>
              <a:buFont typeface="Arial"/>
              <a:buChar char="●"/>
            </a:pPr>
            <a:r>
              <a:rPr lang="en-US" sz="1600" b="0" i="0" u="none">
                <a:solidFill>
                  <a:schemeClr val="dk1"/>
                </a:solidFill>
                <a:latin typeface="Helvetica Neue"/>
                <a:ea typeface="Helvetica Neue"/>
                <a:cs typeface="Helvetica Neue"/>
                <a:sym typeface="Helvetica Neue"/>
              </a:rPr>
              <a:t>Race conditions are prevented by requiring that critical section be protected by locks.</a:t>
            </a:r>
            <a:endParaRPr/>
          </a:p>
          <a:p>
            <a:pPr marL="342900" marR="0" lvl="0" indent="-251459" algn="l" rtl="0">
              <a:lnSpc>
                <a:spcPct val="100000"/>
              </a:lnSpc>
              <a:spcBef>
                <a:spcPts val="560"/>
              </a:spcBef>
              <a:spcAft>
                <a:spcPts val="0"/>
              </a:spcAft>
              <a:buClr>
                <a:srgbClr val="993300"/>
              </a:buClr>
              <a:buSzPts val="1440"/>
              <a:buFont typeface="Arial"/>
              <a:buNone/>
            </a:pPr>
            <a:endParaRPr sz="1600" b="0" i="0" u="none">
              <a:solidFill>
                <a:schemeClr val="dk1"/>
              </a:solidFill>
              <a:latin typeface="Helvetica Neue"/>
              <a:ea typeface="Helvetica Neue"/>
              <a:cs typeface="Helvetica Neue"/>
              <a:sym typeface="Helvetica Neue"/>
            </a:endParaRPr>
          </a:p>
          <a:p>
            <a:pPr marL="342900" marR="0" lvl="0" indent="-251459" algn="l" rtl="0">
              <a:lnSpc>
                <a:spcPct val="100000"/>
              </a:lnSpc>
              <a:spcBef>
                <a:spcPts val="560"/>
              </a:spcBef>
              <a:spcAft>
                <a:spcPts val="0"/>
              </a:spcAft>
              <a:buClr>
                <a:srgbClr val="993300"/>
              </a:buClr>
              <a:buSzPts val="1440"/>
              <a:buFont typeface="Arial"/>
              <a:buNone/>
            </a:pPr>
            <a:endParaRPr sz="1600" b="0" i="0" u="none">
              <a:solidFill>
                <a:schemeClr val="dk1"/>
              </a:solidFill>
              <a:latin typeface="Helvetica Neue"/>
              <a:ea typeface="Helvetica Neue"/>
              <a:cs typeface="Helvetica Neue"/>
              <a:sym typeface="Helvetica Neue"/>
            </a:endParaRPr>
          </a:p>
        </p:txBody>
      </p:sp>
      <p:pic>
        <p:nvPicPr>
          <p:cNvPr id="361" name="Google Shape;361;p24"/>
          <p:cNvPicPr preferRelativeResize="0"/>
          <p:nvPr/>
        </p:nvPicPr>
        <p:blipFill rotWithShape="1">
          <a:blip r:embed="rId3">
            <a:alphaModFix/>
          </a:blip>
          <a:srcRect/>
          <a:stretch/>
        </p:blipFill>
        <p:spPr>
          <a:xfrm>
            <a:off x="5392737" y="869950"/>
            <a:ext cx="3073400" cy="1565275"/>
          </a:xfrm>
          <a:prstGeom prst="rect">
            <a:avLst/>
          </a:prstGeom>
          <a:noFill/>
          <a:ln>
            <a:noFill/>
          </a:ln>
        </p:spPr>
      </p:pic>
      <p:pic>
        <p:nvPicPr>
          <p:cNvPr id="362" name="Google Shape;362;p24"/>
          <p:cNvPicPr preferRelativeResize="0"/>
          <p:nvPr/>
        </p:nvPicPr>
        <p:blipFill rotWithShape="1">
          <a:blip r:embed="rId4">
            <a:alphaModFix/>
          </a:blip>
          <a:srcRect/>
          <a:stretch/>
        </p:blipFill>
        <p:spPr>
          <a:xfrm>
            <a:off x="5392737" y="2495550"/>
            <a:ext cx="3073400" cy="11191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2600"/>
              </a:buClr>
              <a:buSzPts val="3200"/>
              <a:buFont typeface="Helvetica Neue"/>
              <a:buNone/>
            </a:pPr>
            <a:r>
              <a:rPr lang="en-US" sz="3200" b="1" i="0" u="none">
                <a:solidFill>
                  <a:srgbClr val="992600"/>
                </a:solidFill>
                <a:latin typeface="Helvetica Neue"/>
                <a:ea typeface="Helvetica Neue"/>
                <a:cs typeface="Helvetica Neue"/>
                <a:sym typeface="Helvetica Neue"/>
              </a:rPr>
              <a:t>Semaphore Variables</a:t>
            </a:r>
            <a:endParaRPr/>
          </a:p>
        </p:txBody>
      </p:sp>
      <p:sp>
        <p:nvSpPr>
          <p:cNvPr id="368" name="Google Shape;368;p25"/>
          <p:cNvSpPr txBox="1">
            <a:spLocks noGrp="1"/>
          </p:cNvSpPr>
          <p:nvPr>
            <p:ph type="body" idx="1"/>
          </p:nvPr>
        </p:nvSpPr>
        <p:spPr>
          <a:xfrm>
            <a:off x="609600" y="973137"/>
            <a:ext cx="8026400" cy="47926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Hardware based solution to the Critical Section (CS) problem are complicated for application programmer to use. To overcome this difficulty a synchronization tool called  </a:t>
            </a:r>
            <a:r>
              <a:rPr lang="en-US" sz="2400" b="1" i="0" u="none">
                <a:solidFill>
                  <a:srgbClr val="C00000"/>
                </a:solidFill>
                <a:latin typeface="Helvetica Neue"/>
                <a:ea typeface="Helvetica Neue"/>
                <a:cs typeface="Helvetica Neue"/>
                <a:sym typeface="Helvetica Neue"/>
              </a:rPr>
              <a:t>semaphore</a:t>
            </a:r>
            <a:r>
              <a:rPr lang="en-US" sz="2400" b="0" i="0" u="none">
                <a:solidFill>
                  <a:schemeClr val="dk1"/>
                </a:solidFill>
                <a:latin typeface="Helvetica Neue"/>
                <a:ea typeface="Helvetica Neue"/>
                <a:cs typeface="Helvetica Neue"/>
                <a:sym typeface="Helvetica Neue"/>
              </a:rPr>
              <a:t> can be used.</a:t>
            </a:r>
            <a:endParaRPr/>
          </a:p>
          <a:p>
            <a:pPr marL="342900" marR="0" lvl="0" indent="-342900" algn="l" rtl="0">
              <a:lnSpc>
                <a:spcPct val="100000"/>
              </a:lnSpc>
              <a:spcBef>
                <a:spcPts val="84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A </a:t>
            </a:r>
            <a:r>
              <a:rPr lang="en-US" sz="2400" b="1" i="0" u="none">
                <a:solidFill>
                  <a:srgbClr val="C00000"/>
                </a:solidFill>
                <a:latin typeface="Helvetica Neue"/>
                <a:ea typeface="Helvetica Neue"/>
                <a:cs typeface="Helvetica Neue"/>
                <a:sym typeface="Helvetica Neue"/>
              </a:rPr>
              <a:t>semaphore</a:t>
            </a:r>
            <a:r>
              <a:rPr lang="en-US" sz="2400" b="0" i="0" u="none">
                <a:solidFill>
                  <a:schemeClr val="dk1"/>
                </a:solidFill>
                <a:latin typeface="Helvetica Neue"/>
                <a:ea typeface="Helvetica Neue"/>
                <a:cs typeface="Helvetica Neue"/>
                <a:sym typeface="Helvetica Neue"/>
              </a:rPr>
              <a:t> is a protected integer variable that can facilitate and restrict access to shared resources in a multi-processing environment.</a:t>
            </a:r>
            <a:endParaRPr/>
          </a:p>
          <a:p>
            <a:pPr marL="342900" marR="0" lvl="0" indent="-342900" algn="l" rtl="0">
              <a:lnSpc>
                <a:spcPct val="100000"/>
              </a:lnSpc>
              <a:spcBef>
                <a:spcPts val="84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This variable is used to solve critical section problem and to achieve process synchronization in multi-processing environment.</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2600"/>
              </a:buClr>
              <a:buSzPts val="3200"/>
              <a:buFont typeface="Helvetica Neue"/>
              <a:buNone/>
            </a:pPr>
            <a:r>
              <a:rPr lang="en-US" sz="3200" b="1" i="0" u="none">
                <a:solidFill>
                  <a:srgbClr val="992600"/>
                </a:solidFill>
                <a:latin typeface="Helvetica Neue"/>
                <a:ea typeface="Helvetica Neue"/>
                <a:cs typeface="Helvetica Neue"/>
                <a:sym typeface="Helvetica Neue"/>
              </a:rPr>
              <a:t>Semaphore Variables</a:t>
            </a:r>
            <a:endParaRPr/>
          </a:p>
        </p:txBody>
      </p:sp>
      <p:sp>
        <p:nvSpPr>
          <p:cNvPr id="374" name="Google Shape;374;p26"/>
          <p:cNvSpPr txBox="1">
            <a:spLocks noGrp="1"/>
          </p:cNvSpPr>
          <p:nvPr>
            <p:ph type="body" idx="1"/>
          </p:nvPr>
        </p:nvSpPr>
        <p:spPr>
          <a:xfrm>
            <a:off x="609600" y="973137"/>
            <a:ext cx="8026400" cy="47926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1" i="0" u="none" dirty="0">
                <a:solidFill>
                  <a:schemeClr val="dk1"/>
                </a:solidFill>
                <a:latin typeface="Helvetica Neue"/>
                <a:ea typeface="Helvetica Neue"/>
                <a:cs typeface="Helvetica Neue"/>
                <a:sym typeface="Helvetica Neue"/>
              </a:rPr>
              <a:t>Semaphore</a:t>
            </a:r>
            <a:r>
              <a:rPr lang="en-US" sz="2400" b="0" i="0" u="none" dirty="0">
                <a:solidFill>
                  <a:schemeClr val="dk1"/>
                </a:solidFill>
                <a:latin typeface="Helvetica Neue"/>
                <a:ea typeface="Helvetica Neue"/>
                <a:cs typeface="Helvetica Neue"/>
                <a:sym typeface="Helvetica Neue"/>
              </a:rPr>
              <a:t> </a:t>
            </a:r>
            <a:r>
              <a:rPr lang="en-US" sz="2400" b="1" i="0" u="none" dirty="0">
                <a:solidFill>
                  <a:srgbClr val="C00000"/>
                </a:solidFill>
                <a:latin typeface="Helvetica Neue"/>
                <a:ea typeface="Helvetica Neue"/>
                <a:cs typeface="Helvetica Neue"/>
                <a:sym typeface="Helvetica Neue"/>
              </a:rPr>
              <a:t>S</a:t>
            </a:r>
            <a:r>
              <a:rPr lang="en-US" sz="2400" b="0" i="0" u="none" dirty="0">
                <a:solidFill>
                  <a:schemeClr val="dk1"/>
                </a:solidFill>
                <a:latin typeface="Helvetica Neue"/>
                <a:ea typeface="Helvetica Neue"/>
                <a:cs typeface="Helvetica Neue"/>
                <a:sym typeface="Helvetica Neue"/>
              </a:rPr>
              <a:t> is an integer variable ; can not modify directly. Using two standard atomic operations we can modify  </a:t>
            </a:r>
            <a:r>
              <a:rPr lang="en-US" sz="3200" b="0" i="0" u="none" dirty="0">
                <a:solidFill>
                  <a:schemeClr val="dk1"/>
                </a:solidFill>
                <a:latin typeface="Helvetica Neue"/>
                <a:ea typeface="Helvetica Neue"/>
                <a:cs typeface="Helvetica Neue"/>
                <a:sym typeface="Helvetica Neue"/>
              </a:rPr>
              <a:t>wait() and signal()</a:t>
            </a:r>
            <a:endParaRPr dirty="0"/>
          </a:p>
          <a:p>
            <a:pPr marL="342900" marR="0" lvl="0" indent="-342900" algn="l" rtl="0">
              <a:lnSpc>
                <a:spcPct val="100000"/>
              </a:lnSpc>
              <a:spcBef>
                <a:spcPts val="840"/>
              </a:spcBef>
              <a:spcAft>
                <a:spcPts val="0"/>
              </a:spcAft>
              <a:buClr>
                <a:srgbClr val="993300"/>
              </a:buClr>
              <a:buSzPts val="2160"/>
              <a:buFont typeface="Arial"/>
              <a:buChar char="●"/>
            </a:pPr>
            <a:r>
              <a:rPr lang="en-US" sz="2400" b="0" i="0" u="none" dirty="0">
                <a:solidFill>
                  <a:schemeClr val="dk1"/>
                </a:solidFill>
                <a:latin typeface="Helvetica Neue"/>
                <a:ea typeface="Helvetica Neue"/>
                <a:cs typeface="Helvetica Neue"/>
                <a:sym typeface="Helvetica Neue"/>
              </a:rPr>
              <a:t>Originally called </a:t>
            </a:r>
            <a:r>
              <a:rPr lang="en-US" sz="2400" b="1" i="0" u="none" dirty="0">
                <a:solidFill>
                  <a:schemeClr val="dk1"/>
                </a:solidFill>
                <a:latin typeface="Helvetica Neue"/>
                <a:ea typeface="Helvetica Neue"/>
                <a:cs typeface="Helvetica Neue"/>
                <a:sym typeface="Helvetica Neue"/>
              </a:rPr>
              <a:t>P( ) </a:t>
            </a:r>
            <a:r>
              <a:rPr lang="en-US" sz="2400" b="0" i="0" u="none" dirty="0">
                <a:solidFill>
                  <a:schemeClr val="dk1"/>
                </a:solidFill>
                <a:latin typeface="Helvetica Neue"/>
                <a:ea typeface="Helvetica Neue"/>
                <a:cs typeface="Helvetica Neue"/>
                <a:sym typeface="Helvetica Neue"/>
              </a:rPr>
              <a:t>and </a:t>
            </a:r>
            <a:r>
              <a:rPr lang="en-US" sz="2400" b="1" i="0" u="none" dirty="0">
                <a:solidFill>
                  <a:schemeClr val="dk1"/>
                </a:solidFill>
                <a:latin typeface="Helvetica Neue"/>
                <a:ea typeface="Helvetica Neue"/>
                <a:cs typeface="Helvetica Neue"/>
                <a:sym typeface="Helvetica Neue"/>
              </a:rPr>
              <a:t>V( ) </a:t>
            </a:r>
            <a:r>
              <a:rPr lang="en-US" sz="2400" b="0" i="0" u="none" dirty="0">
                <a:solidFill>
                  <a:schemeClr val="dk1"/>
                </a:solidFill>
                <a:latin typeface="Helvetica Neue"/>
                <a:ea typeface="Helvetica Neue"/>
                <a:cs typeface="Helvetica Neue"/>
                <a:sym typeface="Helvetica Neue"/>
              </a:rPr>
              <a:t>(Less complicated)</a:t>
            </a:r>
            <a:endParaRPr dirty="0"/>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dirty="0" smtClean="0">
                <a:solidFill>
                  <a:schemeClr val="dk1"/>
                </a:solidFill>
                <a:latin typeface="Helvetica Neue"/>
                <a:ea typeface="Helvetica Neue"/>
                <a:cs typeface="Helvetica Neue"/>
                <a:sym typeface="Helvetica Neue"/>
              </a:rPr>
              <a:t>Wait( ) or P</a:t>
            </a:r>
            <a:r>
              <a:rPr lang="en-US" sz="2000" b="0" i="0" u="none" strike="noStrike" cap="none" dirty="0">
                <a:solidFill>
                  <a:schemeClr val="dk1"/>
                </a:solidFill>
                <a:latin typeface="Helvetica Neue"/>
                <a:ea typeface="Helvetica Neue"/>
                <a:cs typeface="Helvetica Neue"/>
                <a:sym typeface="Helvetica Neue"/>
              </a:rPr>
              <a:t>( ) means to “test”</a:t>
            </a:r>
            <a:endParaRPr dirty="0"/>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smtClean="0">
                <a:solidFill>
                  <a:schemeClr val="dk1"/>
                </a:solidFill>
                <a:latin typeface="Helvetica Neue"/>
                <a:ea typeface="Helvetica Neue"/>
                <a:cs typeface="Helvetica Neue"/>
                <a:sym typeface="Helvetica Neue"/>
              </a:rPr>
              <a:t>Signal( ) or  </a:t>
            </a:r>
            <a:r>
              <a:rPr lang="en-US" sz="2000" b="0" i="0" u="none" strike="noStrike" cap="none" dirty="0">
                <a:solidFill>
                  <a:schemeClr val="dk1"/>
                </a:solidFill>
                <a:latin typeface="Helvetica Neue"/>
                <a:ea typeface="Helvetica Neue"/>
                <a:cs typeface="Helvetica Neue"/>
                <a:sym typeface="Helvetica Neue"/>
              </a:rPr>
              <a:t>V( ) means to “increment”</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2600"/>
              </a:buClr>
              <a:buSzPts val="3200"/>
              <a:buFont typeface="Helvetica Neue"/>
              <a:buNone/>
            </a:pPr>
            <a:r>
              <a:rPr lang="en-US" sz="3200" b="1" i="0" u="none">
                <a:solidFill>
                  <a:srgbClr val="992600"/>
                </a:solidFill>
                <a:latin typeface="Helvetica Neue"/>
                <a:ea typeface="Helvetica Neue"/>
                <a:cs typeface="Helvetica Neue"/>
                <a:sym typeface="Helvetica Neue"/>
              </a:rPr>
              <a:t>Semaphore Variable Definition</a:t>
            </a:r>
            <a:endParaRPr/>
          </a:p>
        </p:txBody>
      </p:sp>
      <p:sp>
        <p:nvSpPr>
          <p:cNvPr id="380" name="Google Shape;380;p27"/>
          <p:cNvSpPr txBox="1">
            <a:spLocks noGrp="1"/>
          </p:cNvSpPr>
          <p:nvPr>
            <p:ph type="body" idx="1"/>
          </p:nvPr>
        </p:nvSpPr>
        <p:spPr>
          <a:xfrm>
            <a:off x="827087" y="1252537"/>
            <a:ext cx="7351712" cy="44831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993300"/>
              </a:buClr>
              <a:buSzPts val="1530"/>
              <a:buFont typeface="Arial"/>
              <a:buNone/>
            </a:pPr>
            <a:r>
              <a:rPr lang="en-US" sz="1700" b="0" i="0" u="none">
                <a:solidFill>
                  <a:schemeClr val="dk1"/>
                </a:solidFill>
                <a:latin typeface="Helvetica Neue"/>
                <a:ea typeface="Helvetica Neue"/>
                <a:cs typeface="Helvetica Neue"/>
                <a:sym typeface="Helvetica Neue"/>
              </a:rPr>
              <a:t>P(Semaphore S) { 				V(Semaphore S) { </a:t>
            </a:r>
            <a:endParaRPr/>
          </a:p>
          <a:p>
            <a:pPr marL="0" marR="0" lvl="0" indent="0" algn="l" rtl="0">
              <a:lnSpc>
                <a:spcPct val="90000"/>
              </a:lnSpc>
              <a:spcBef>
                <a:spcPts val="595"/>
              </a:spcBef>
              <a:spcAft>
                <a:spcPts val="0"/>
              </a:spcAft>
              <a:buClr>
                <a:srgbClr val="993300"/>
              </a:buClr>
              <a:buSzPts val="1530"/>
              <a:buFont typeface="Arial"/>
              <a:buNone/>
            </a:pPr>
            <a:r>
              <a:rPr lang="en-US" sz="1700" b="0" i="0" u="none">
                <a:solidFill>
                  <a:schemeClr val="dk1"/>
                </a:solidFill>
                <a:latin typeface="Helvetica Neue"/>
                <a:ea typeface="Helvetica Neue"/>
                <a:cs typeface="Helvetica Neue"/>
                <a:sym typeface="Helvetica Neue"/>
              </a:rPr>
              <a:t>	while (S ≤ 0)				S = S+1;</a:t>
            </a:r>
            <a:endParaRPr/>
          </a:p>
          <a:p>
            <a:pPr marL="0" marR="0" lvl="0" indent="0" algn="l" rtl="0">
              <a:lnSpc>
                <a:spcPct val="90000"/>
              </a:lnSpc>
              <a:spcBef>
                <a:spcPts val="595"/>
              </a:spcBef>
              <a:spcAft>
                <a:spcPts val="0"/>
              </a:spcAft>
              <a:buClr>
                <a:srgbClr val="993300"/>
              </a:buClr>
              <a:buSzPts val="1530"/>
              <a:buFont typeface="Arial"/>
              <a:buNone/>
            </a:pPr>
            <a:r>
              <a:rPr lang="en-US" sz="1700" b="0" i="0" u="none">
                <a:solidFill>
                  <a:schemeClr val="dk1"/>
                </a:solidFill>
                <a:latin typeface="Helvetica Neue"/>
                <a:ea typeface="Helvetica Neue"/>
                <a:cs typeface="Helvetica Neue"/>
                <a:sym typeface="Helvetica Neue"/>
              </a:rPr>
              <a:t>	; // No operation			}</a:t>
            </a:r>
            <a:endParaRPr/>
          </a:p>
          <a:p>
            <a:pPr marL="0" marR="0" lvl="0" indent="0" algn="l" rtl="0">
              <a:lnSpc>
                <a:spcPct val="90000"/>
              </a:lnSpc>
              <a:spcBef>
                <a:spcPts val="595"/>
              </a:spcBef>
              <a:spcAft>
                <a:spcPts val="0"/>
              </a:spcAft>
              <a:buClr>
                <a:srgbClr val="993300"/>
              </a:buClr>
              <a:buSzPts val="1530"/>
              <a:buFont typeface="Arial"/>
              <a:buNone/>
            </a:pPr>
            <a:r>
              <a:rPr lang="en-US" sz="1700" b="0" i="0" u="none">
                <a:solidFill>
                  <a:schemeClr val="dk1"/>
                </a:solidFill>
                <a:latin typeface="Helvetica Neue"/>
                <a:ea typeface="Helvetica Neue"/>
                <a:cs typeface="Helvetica Neue"/>
                <a:sym typeface="Helvetica Neue"/>
              </a:rPr>
              <a:t>	S = S-1;</a:t>
            </a:r>
            <a:endParaRPr/>
          </a:p>
          <a:p>
            <a:pPr marL="0" marR="0" lvl="0" indent="0" algn="l" rtl="0">
              <a:lnSpc>
                <a:spcPct val="90000"/>
              </a:lnSpc>
              <a:spcBef>
                <a:spcPts val="595"/>
              </a:spcBef>
              <a:spcAft>
                <a:spcPts val="0"/>
              </a:spcAft>
              <a:buClr>
                <a:srgbClr val="993300"/>
              </a:buClr>
              <a:buSzPts val="1530"/>
              <a:buFont typeface="Arial"/>
              <a:buNone/>
            </a:pPr>
            <a:r>
              <a:rPr lang="en-US" sz="1700" b="0" i="0" u="none">
                <a:solidFill>
                  <a:schemeClr val="dk1"/>
                </a:solidFill>
                <a:latin typeface="Helvetica Neue"/>
                <a:ea typeface="Helvetica Neue"/>
                <a:cs typeface="Helvetica Neue"/>
                <a:sym typeface="Helvetica Neue"/>
              </a:rPr>
              <a:t>}</a:t>
            </a:r>
            <a:endParaRPr/>
          </a:p>
          <a:p>
            <a:pPr marL="0" marR="0" lvl="0" indent="0" algn="l" rtl="0">
              <a:lnSpc>
                <a:spcPct val="90000"/>
              </a:lnSpc>
              <a:spcBef>
                <a:spcPts val="595"/>
              </a:spcBef>
              <a:spcAft>
                <a:spcPts val="0"/>
              </a:spcAft>
              <a:buClr>
                <a:srgbClr val="993300"/>
              </a:buClr>
              <a:buSzPts val="1530"/>
              <a:buFont typeface="Arial"/>
              <a:buNone/>
            </a:pPr>
            <a:endParaRPr sz="1700" b="0" i="0" u="none">
              <a:solidFill>
                <a:schemeClr val="dk1"/>
              </a:solidFill>
              <a:latin typeface="Helvetica Neue"/>
              <a:ea typeface="Helvetica Neue"/>
              <a:cs typeface="Helvetica Neue"/>
              <a:sym typeface="Helvetica Neue"/>
            </a:endParaRPr>
          </a:p>
          <a:p>
            <a:pPr marL="0" marR="0" lvl="0" indent="-97155" algn="l" rtl="0">
              <a:lnSpc>
                <a:spcPct val="90000"/>
              </a:lnSpc>
              <a:spcBef>
                <a:spcPts val="595"/>
              </a:spcBef>
              <a:spcAft>
                <a:spcPts val="0"/>
              </a:spcAft>
              <a:buClr>
                <a:srgbClr val="993300"/>
              </a:buClr>
              <a:buSzPts val="1530"/>
              <a:buFont typeface="Arial"/>
              <a:buChar char="●"/>
            </a:pPr>
            <a:r>
              <a:rPr lang="en-US" sz="1700" b="1" i="0" u="none">
                <a:solidFill>
                  <a:schemeClr val="dk1"/>
                </a:solidFill>
                <a:latin typeface="Helvetica Neue"/>
                <a:ea typeface="Helvetica Neue"/>
                <a:cs typeface="Helvetica Neue"/>
                <a:sym typeface="Helvetica Neue"/>
              </a:rPr>
              <a:t>P(S) and V(S) operations  are atomic in  nature that means when a process executing the process P(S) or V(S) that can not be  Interrupted.</a:t>
            </a:r>
            <a:endParaRPr/>
          </a:p>
          <a:p>
            <a:pPr marL="0" marR="0" lvl="0" indent="-97155" algn="l" rtl="0">
              <a:lnSpc>
                <a:spcPct val="90000"/>
              </a:lnSpc>
              <a:spcBef>
                <a:spcPts val="595"/>
              </a:spcBef>
              <a:spcAft>
                <a:spcPts val="0"/>
              </a:spcAft>
              <a:buClr>
                <a:srgbClr val="993300"/>
              </a:buClr>
              <a:buSzPts val="1530"/>
              <a:buFont typeface="Arial"/>
              <a:buChar char="●"/>
            </a:pPr>
            <a:r>
              <a:rPr lang="en-US" sz="1700" b="1" i="0" u="none">
                <a:solidFill>
                  <a:schemeClr val="dk1"/>
                </a:solidFill>
                <a:latin typeface="Helvetica Neue"/>
                <a:ea typeface="Helvetica Neue"/>
                <a:cs typeface="Helvetica Neue"/>
                <a:sym typeface="Helvetica Neue"/>
              </a:rPr>
              <a:t>All the modifications to the integer value of the semaphore in the wait() and signal() operations must be executed individually. That is, when one process modifies the semaphore value, no other process can simultaneously modify that same semaphore value.</a:t>
            </a:r>
            <a:endParaRPr/>
          </a:p>
          <a:p>
            <a:pPr marL="0" marR="0" lvl="0" indent="-97155" algn="l" rtl="0">
              <a:lnSpc>
                <a:spcPct val="90000"/>
              </a:lnSpc>
              <a:spcBef>
                <a:spcPts val="595"/>
              </a:spcBef>
              <a:spcAft>
                <a:spcPts val="0"/>
              </a:spcAft>
              <a:buClr>
                <a:srgbClr val="993300"/>
              </a:buClr>
              <a:buSzPts val="1530"/>
              <a:buFont typeface="Arial"/>
              <a:buChar char="●"/>
            </a:pPr>
            <a:r>
              <a:rPr lang="en-US" sz="1700" b="1" i="0" u="none">
                <a:solidFill>
                  <a:schemeClr val="dk1"/>
                </a:solidFill>
                <a:latin typeface="Helvetica Neue"/>
                <a:ea typeface="Helvetica Neue"/>
                <a:cs typeface="Helvetica Neue"/>
                <a:sym typeface="Helvetica Neue"/>
              </a:rPr>
              <a:t>Using semaphore we can implement mutual exclusion very easily.</a:t>
            </a:r>
            <a:endParaRPr sz="1700" b="0" i="0" u="none">
              <a:solidFill>
                <a:schemeClr val="dk1"/>
              </a:solidFill>
              <a:latin typeface="Helvetica Neue"/>
              <a:ea typeface="Helvetica Neue"/>
              <a:cs typeface="Helvetica Neue"/>
              <a:sym typeface="Helvetica Neue"/>
            </a:endParaRPr>
          </a:p>
          <a:p>
            <a:pPr marL="342900" marR="0" lvl="0" indent="-245745" algn="l" rtl="0">
              <a:lnSpc>
                <a:spcPct val="100000"/>
              </a:lnSpc>
              <a:spcBef>
                <a:spcPts val="595"/>
              </a:spcBef>
              <a:spcAft>
                <a:spcPts val="0"/>
              </a:spcAft>
              <a:buClr>
                <a:srgbClr val="993300"/>
              </a:buClr>
              <a:buSzPts val="1530"/>
              <a:buFont typeface="Arial"/>
              <a:buNone/>
            </a:pPr>
            <a:endParaRPr sz="1700" b="0" i="0" u="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685800" y="228600"/>
            <a:ext cx="8077200" cy="10541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2600"/>
              </a:buClr>
              <a:buSzPts val="3200"/>
              <a:buFont typeface="Helvetica Neue"/>
              <a:buNone/>
            </a:pPr>
            <a:r>
              <a:rPr lang="en-US" sz="3200" b="1" i="0" u="none">
                <a:solidFill>
                  <a:srgbClr val="992600"/>
                </a:solidFill>
                <a:latin typeface="Helvetica Neue"/>
                <a:ea typeface="Helvetica Neue"/>
                <a:cs typeface="Helvetica Neue"/>
                <a:sym typeface="Helvetica Neue"/>
              </a:rPr>
              <a:t>implement mutual exclusion using Semaphore Variable</a:t>
            </a:r>
            <a:endParaRPr/>
          </a:p>
        </p:txBody>
      </p:sp>
      <p:sp>
        <p:nvSpPr>
          <p:cNvPr id="386" name="Google Shape;386;p28"/>
          <p:cNvSpPr txBox="1">
            <a:spLocks noGrp="1"/>
          </p:cNvSpPr>
          <p:nvPr>
            <p:ph type="body" idx="1"/>
          </p:nvPr>
        </p:nvSpPr>
        <p:spPr>
          <a:xfrm>
            <a:off x="827087" y="1296987"/>
            <a:ext cx="7693025" cy="4872037"/>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P(Semaphore S) { 			V(Semaphore S) { </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while (S ≤ 0)				S = S+1;</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 // No operation			}</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S = S-1;</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a:t>
            </a:r>
            <a:endParaRPr dirty="0"/>
          </a:p>
          <a:p>
            <a:pPr marL="0" marR="0" lvl="0" indent="0" algn="l" rtl="0">
              <a:lnSpc>
                <a:spcPct val="80000"/>
              </a:lnSpc>
              <a:spcBef>
                <a:spcPts val="665"/>
              </a:spcBef>
              <a:spcAft>
                <a:spcPts val="0"/>
              </a:spcAft>
              <a:buClr>
                <a:srgbClr val="993300"/>
              </a:buClr>
              <a:buSzPts val="1710"/>
              <a:buFont typeface="Arial"/>
              <a:buNone/>
            </a:pPr>
            <a:endParaRPr sz="1900" b="0" i="0" u="none" dirty="0">
              <a:solidFill>
                <a:schemeClr val="dk1"/>
              </a:solidFill>
              <a:latin typeface="Helvetica Neue"/>
              <a:ea typeface="Helvetica Neue"/>
              <a:cs typeface="Helvetica Neue"/>
              <a:sym typeface="Helvetica Neue"/>
            </a:endParaRPr>
          </a:p>
          <a:p>
            <a:pPr marL="0" marR="0" lvl="0" indent="0" algn="l" rtl="0">
              <a:lnSpc>
                <a:spcPct val="80000"/>
              </a:lnSpc>
              <a:spcBef>
                <a:spcPts val="665"/>
              </a:spcBef>
              <a:spcAft>
                <a:spcPts val="0"/>
              </a:spcAft>
              <a:buClr>
                <a:srgbClr val="993300"/>
              </a:buClr>
              <a:buSzPts val="1710"/>
              <a:buFont typeface="Arial"/>
              <a:buNone/>
            </a:pPr>
            <a:endParaRPr sz="1900" b="0" i="0" u="none" dirty="0">
              <a:solidFill>
                <a:schemeClr val="dk1"/>
              </a:solidFill>
              <a:latin typeface="Helvetica Neue"/>
              <a:ea typeface="Helvetica Neue"/>
              <a:cs typeface="Helvetica Neue"/>
              <a:sym typeface="Helvetica Neue"/>
            </a:endParaRPr>
          </a:p>
          <a:p>
            <a:pPr marL="0" marR="0" lvl="0" indent="-108585" algn="l" rtl="0">
              <a:lnSpc>
                <a:spcPct val="80000"/>
              </a:lnSpc>
              <a:spcBef>
                <a:spcPts val="665"/>
              </a:spcBef>
              <a:spcAft>
                <a:spcPts val="0"/>
              </a:spcAft>
              <a:buClr>
                <a:srgbClr val="993300"/>
              </a:buClr>
              <a:buSzPts val="1710"/>
              <a:buFont typeface="Arial"/>
              <a:buChar char="•"/>
            </a:pPr>
            <a:r>
              <a:rPr lang="en-US" sz="1900" b="0" i="0" u="none" dirty="0">
                <a:solidFill>
                  <a:schemeClr val="dk1"/>
                </a:solidFill>
                <a:latin typeface="Helvetica Neue"/>
                <a:ea typeface="Helvetica Neue"/>
                <a:cs typeface="Helvetica Neue"/>
                <a:sym typeface="Helvetica Neue"/>
              </a:rPr>
              <a:t>Implementation with mutex lock:</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mutex: Semaphore; 	mutex = 1;</a:t>
            </a:r>
            <a:endParaRPr dirty="0"/>
          </a:p>
          <a:p>
            <a:pPr marL="0" marR="0" lvl="0" indent="0" algn="l" rtl="0">
              <a:lnSpc>
                <a:spcPct val="80000"/>
              </a:lnSpc>
              <a:spcBef>
                <a:spcPts val="665"/>
              </a:spcBef>
              <a:spcAft>
                <a:spcPts val="0"/>
              </a:spcAft>
              <a:buClr>
                <a:srgbClr val="993300"/>
              </a:buClr>
              <a:buSzPts val="1710"/>
              <a:buFont typeface="Arial"/>
              <a:buNone/>
            </a:pPr>
            <a:endParaRPr sz="1900" b="0" i="0" u="none" dirty="0">
              <a:solidFill>
                <a:schemeClr val="dk1"/>
              </a:solidFill>
              <a:latin typeface="Helvetica Neue"/>
              <a:ea typeface="Helvetica Neue"/>
              <a:cs typeface="Helvetica Neue"/>
              <a:sym typeface="Helvetica Neue"/>
            </a:endParaRPr>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P</a:t>
            </a:r>
            <a:r>
              <a:rPr lang="en-US" sz="1900" b="0" i="0" u="none" baseline="-25000" dirty="0">
                <a:solidFill>
                  <a:schemeClr val="dk1"/>
                </a:solidFill>
                <a:latin typeface="Helvetica Neue"/>
                <a:ea typeface="Helvetica Neue"/>
                <a:cs typeface="Helvetica Neue"/>
                <a:sym typeface="Helvetica Neue"/>
              </a:rPr>
              <a:t>i</a:t>
            </a:r>
            <a:r>
              <a:rPr lang="en-US" sz="1900" b="0" i="0" u="none" dirty="0">
                <a:solidFill>
                  <a:schemeClr val="dk1"/>
                </a:solidFill>
                <a:latin typeface="Helvetica Neue"/>
                <a:ea typeface="Helvetica Neue"/>
                <a:cs typeface="Helvetica Neue"/>
                <a:sym typeface="Helvetica Neue"/>
              </a:rPr>
              <a:t>:	P(mutex)</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CS		//Critical Section</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V(mutex)</a:t>
            </a:r>
            <a:endParaRPr dirty="0"/>
          </a:p>
          <a:p>
            <a:pPr marL="0" marR="0" lvl="0" indent="0" algn="l" rtl="0">
              <a:lnSpc>
                <a:spcPct val="80000"/>
              </a:lnSpc>
              <a:spcBef>
                <a:spcPts val="665"/>
              </a:spcBef>
              <a:spcAft>
                <a:spcPts val="0"/>
              </a:spcAft>
              <a:buClr>
                <a:srgbClr val="993300"/>
              </a:buClr>
              <a:buSzPts val="1710"/>
              <a:buFont typeface="Arial"/>
              <a:buNone/>
            </a:pPr>
            <a:r>
              <a:rPr lang="en-US" sz="1900" b="0" i="0" u="none" dirty="0">
                <a:solidFill>
                  <a:schemeClr val="dk1"/>
                </a:solidFill>
                <a:latin typeface="Helvetica Neue"/>
                <a:ea typeface="Helvetica Neue"/>
                <a:cs typeface="Helvetica Neue"/>
                <a:sym typeface="Helvetica Neue"/>
              </a:rPr>
              <a:t>	RS		//Remainder Section</a:t>
            </a:r>
            <a:endParaRPr dirty="0"/>
          </a:p>
          <a:p>
            <a:pPr marL="342900" marR="0" lvl="0" indent="-234315" algn="l" rtl="0">
              <a:lnSpc>
                <a:spcPct val="100000"/>
              </a:lnSpc>
              <a:spcBef>
                <a:spcPts val="665"/>
              </a:spcBef>
              <a:spcAft>
                <a:spcPts val="0"/>
              </a:spcAft>
              <a:buClr>
                <a:srgbClr val="993300"/>
              </a:buClr>
              <a:buSzPts val="1710"/>
              <a:buFont typeface="Arial"/>
              <a:buNone/>
            </a:pPr>
            <a:endParaRPr sz="1900" b="0" i="0" u="none" dirty="0">
              <a:solidFill>
                <a:schemeClr val="dk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9"/>
          <p:cNvSpPr txBox="1">
            <a:spLocks noGrp="1"/>
          </p:cNvSpPr>
          <p:nvPr>
            <p:ph type="title"/>
          </p:nvPr>
        </p:nvSpPr>
        <p:spPr>
          <a:xfrm>
            <a:off x="685800" y="228600"/>
            <a:ext cx="8077200" cy="4397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Two types of semaphore</a:t>
            </a:r>
            <a:endParaRPr/>
          </a:p>
        </p:txBody>
      </p:sp>
      <p:sp>
        <p:nvSpPr>
          <p:cNvPr id="412" name="Google Shape;412;p29"/>
          <p:cNvSpPr txBox="1">
            <a:spLocks noGrp="1"/>
          </p:cNvSpPr>
          <p:nvPr>
            <p:ph type="body" idx="1"/>
          </p:nvPr>
        </p:nvSpPr>
        <p:spPr>
          <a:xfrm>
            <a:off x="0" y="646112"/>
            <a:ext cx="9144000" cy="62118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1" i="0" u="none" dirty="0">
                <a:solidFill>
                  <a:schemeClr val="dk1"/>
                </a:solidFill>
                <a:latin typeface="Helvetica Neue"/>
                <a:ea typeface="Helvetica Neue"/>
                <a:cs typeface="Helvetica Neue"/>
                <a:sym typeface="Helvetica Neue"/>
              </a:rPr>
              <a:t>Binary semaphore </a:t>
            </a:r>
            <a:r>
              <a:rPr lang="en-US" sz="2000" b="0" i="0" u="none" dirty="0">
                <a:solidFill>
                  <a:schemeClr val="dk1"/>
                </a:solidFill>
                <a:latin typeface="Helvetica Neue"/>
                <a:ea typeface="Helvetica Neue"/>
                <a:cs typeface="Helvetica Neue"/>
                <a:sym typeface="Helvetica Neue"/>
              </a:rPr>
              <a:t>– If there is a single resource(CS) only , integer value can range only between 0 and 1; can be simpler to implement</a:t>
            </a:r>
            <a:endParaRPr dirty="0"/>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dirty="0">
                <a:solidFill>
                  <a:schemeClr val="dk1"/>
                </a:solidFill>
                <a:latin typeface="Helvetica Neue"/>
                <a:ea typeface="Helvetica Neue"/>
                <a:cs typeface="Helvetica Neue"/>
                <a:sym typeface="Helvetica Neue"/>
              </a:rPr>
              <a:t>Also known as mutex lock.</a:t>
            </a:r>
            <a:endParaRPr dirty="0"/>
          </a:p>
          <a:p>
            <a:pPr marL="342900" marR="0" lvl="0" indent="-342900" algn="l" rtl="0">
              <a:lnSpc>
                <a:spcPct val="10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Binary semaphore (mutex) initialized to 1which provides mutual exclusion, used to solve CS problem.[example shown in previous slide]</a:t>
            </a:r>
            <a:endParaRPr dirty="0"/>
          </a:p>
          <a:p>
            <a:pPr marL="342900" marR="0" lvl="0" indent="-342900" algn="l" rtl="0">
              <a:lnSpc>
                <a:spcPct val="100000"/>
              </a:lnSpc>
              <a:spcBef>
                <a:spcPts val="700"/>
              </a:spcBef>
              <a:spcAft>
                <a:spcPts val="0"/>
              </a:spcAft>
              <a:buClr>
                <a:srgbClr val="993300"/>
              </a:buClr>
              <a:buSzPts val="1800"/>
              <a:buFont typeface="Arial"/>
              <a:buChar char="●"/>
            </a:pPr>
            <a:r>
              <a:rPr lang="en-US" sz="2000" b="1" i="1" u="none" dirty="0">
                <a:solidFill>
                  <a:schemeClr val="dk1"/>
                </a:solidFill>
                <a:latin typeface="Helvetica Neue"/>
                <a:ea typeface="Helvetica Neue"/>
                <a:cs typeface="Helvetica Neue"/>
                <a:sym typeface="Helvetica Neue"/>
              </a:rPr>
              <a:t>Can solve various synchronization problems:</a:t>
            </a:r>
            <a:endParaRPr dirty="0"/>
          </a:p>
          <a:p>
            <a:pPr marL="342900" marR="0" lvl="0" indent="-342900" algn="l" rtl="0">
              <a:lnSpc>
                <a:spcPct val="10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Here is an example of deciding the order of execution of process.</a:t>
            </a:r>
            <a:endParaRPr dirty="0"/>
          </a:p>
          <a:p>
            <a:pPr marL="342900" marR="0" lvl="0" indent="-342900" algn="l" rtl="0">
              <a:lnSpc>
                <a:spcPct val="100000"/>
              </a:lnSpc>
              <a:spcBef>
                <a:spcPts val="700"/>
              </a:spcBef>
              <a:spcAft>
                <a:spcPts val="0"/>
              </a:spcAft>
              <a:buClr>
                <a:srgbClr val="993300"/>
              </a:buClr>
              <a:buSzPts val="1800"/>
              <a:buFont typeface="Arial"/>
              <a:buChar char="●"/>
            </a:pPr>
            <a:r>
              <a:rPr lang="en-US" sz="2000" b="0" i="0" u="none" dirty="0">
                <a:solidFill>
                  <a:schemeClr val="dk1"/>
                </a:solidFill>
                <a:latin typeface="Helvetica Neue"/>
                <a:ea typeface="Helvetica Neue"/>
                <a:cs typeface="Helvetica Neue"/>
                <a:sym typeface="Helvetica Neue"/>
              </a:rPr>
              <a:t>Consider </a:t>
            </a:r>
            <a:r>
              <a:rPr lang="en-US" sz="2000" b="1" i="1" u="none" dirty="0">
                <a:solidFill>
                  <a:schemeClr val="dk1"/>
                </a:solidFill>
                <a:latin typeface="Helvetica Neue"/>
                <a:ea typeface="Helvetica Neue"/>
                <a:cs typeface="Helvetica Neue"/>
                <a:sym typeface="Helvetica Neue"/>
              </a:rPr>
              <a:t>P</a:t>
            </a:r>
            <a:r>
              <a:rPr lang="en-US" sz="2000" b="1" i="1" u="none" baseline="-25000" dirty="0">
                <a:solidFill>
                  <a:schemeClr val="dk1"/>
                </a:solidFill>
                <a:latin typeface="Helvetica Neue"/>
                <a:ea typeface="Helvetica Neue"/>
                <a:cs typeface="Helvetica Neue"/>
                <a:sym typeface="Helvetica Neue"/>
              </a:rPr>
              <a:t>1</a:t>
            </a:r>
            <a:r>
              <a:rPr lang="en-US" sz="2000" b="1" i="1" u="none" dirty="0">
                <a:solidFill>
                  <a:schemeClr val="dk1"/>
                </a:solidFill>
                <a:latin typeface="Helvetica Neue"/>
                <a:ea typeface="Helvetica Neue"/>
                <a:cs typeface="Helvetica Neue"/>
                <a:sym typeface="Helvetica Neue"/>
              </a:rPr>
              <a:t> </a:t>
            </a:r>
            <a:r>
              <a:rPr lang="en-US" sz="2000" b="0" i="0" u="none" dirty="0">
                <a:solidFill>
                  <a:schemeClr val="dk1"/>
                </a:solidFill>
                <a:latin typeface="Helvetica Neue"/>
                <a:ea typeface="Helvetica Neue"/>
                <a:cs typeface="Helvetica Neue"/>
                <a:sym typeface="Helvetica Neue"/>
              </a:rPr>
              <a:t> and </a:t>
            </a:r>
            <a:r>
              <a:rPr lang="en-US" sz="2000" b="1" i="1" u="none" dirty="0">
                <a:solidFill>
                  <a:schemeClr val="dk1"/>
                </a:solidFill>
                <a:latin typeface="Helvetica Neue"/>
                <a:ea typeface="Helvetica Neue"/>
                <a:cs typeface="Helvetica Neue"/>
                <a:sym typeface="Helvetica Neue"/>
              </a:rPr>
              <a:t>P</a:t>
            </a:r>
            <a:r>
              <a:rPr lang="en-US" sz="2000" b="1" i="1" u="none" baseline="-25000" dirty="0">
                <a:solidFill>
                  <a:schemeClr val="dk1"/>
                </a:solidFill>
                <a:latin typeface="Helvetica Neue"/>
                <a:ea typeface="Helvetica Neue"/>
                <a:cs typeface="Helvetica Neue"/>
                <a:sym typeface="Helvetica Neue"/>
              </a:rPr>
              <a:t>2</a:t>
            </a:r>
            <a:r>
              <a:rPr lang="en-US" sz="2000" b="0" i="0" u="none" dirty="0">
                <a:solidFill>
                  <a:schemeClr val="dk1"/>
                </a:solidFill>
                <a:latin typeface="Helvetica Neue"/>
                <a:ea typeface="Helvetica Neue"/>
                <a:cs typeface="Helvetica Neue"/>
                <a:sym typeface="Helvetica Neue"/>
              </a:rPr>
              <a:t>  are two processes that require</a:t>
            </a:r>
            <a:r>
              <a:rPr lang="en-US" sz="2000" b="1" i="1" u="none" dirty="0">
                <a:solidFill>
                  <a:schemeClr val="dk1"/>
                </a:solidFill>
                <a:latin typeface="Helvetica Neue"/>
                <a:ea typeface="Helvetica Neue"/>
                <a:cs typeface="Helvetica Neue"/>
                <a:sym typeface="Helvetica Neue"/>
              </a:rPr>
              <a:t> S</a:t>
            </a:r>
            <a:r>
              <a:rPr lang="en-US" sz="2000" b="1" i="1" u="none" baseline="-25000" dirty="0">
                <a:solidFill>
                  <a:schemeClr val="dk1"/>
                </a:solidFill>
                <a:latin typeface="Helvetica Neue"/>
                <a:ea typeface="Helvetica Neue"/>
                <a:cs typeface="Helvetica Neue"/>
                <a:sym typeface="Helvetica Neue"/>
              </a:rPr>
              <a:t>1</a:t>
            </a:r>
            <a:r>
              <a:rPr lang="en-US" sz="2000" b="1" i="1" u="none" dirty="0">
                <a:solidFill>
                  <a:schemeClr val="dk1"/>
                </a:solidFill>
                <a:latin typeface="Helvetica Neue"/>
                <a:ea typeface="Helvetica Neue"/>
                <a:cs typeface="Helvetica Neue"/>
                <a:sym typeface="Helvetica Neue"/>
              </a:rPr>
              <a:t> </a:t>
            </a:r>
            <a:r>
              <a:rPr lang="en-US" sz="2000" b="0" i="0" u="none" dirty="0">
                <a:solidFill>
                  <a:schemeClr val="dk1"/>
                </a:solidFill>
                <a:latin typeface="Helvetica Neue"/>
                <a:ea typeface="Helvetica Neue"/>
                <a:cs typeface="Helvetica Neue"/>
                <a:sym typeface="Helvetica Neue"/>
              </a:rPr>
              <a:t>to happen before </a:t>
            </a:r>
            <a:r>
              <a:rPr lang="en-US" sz="2000" b="1" i="1" u="none" dirty="0">
                <a:solidFill>
                  <a:schemeClr val="dk1"/>
                </a:solidFill>
                <a:latin typeface="Helvetica Neue"/>
                <a:ea typeface="Helvetica Neue"/>
                <a:cs typeface="Helvetica Neue"/>
                <a:sym typeface="Helvetica Neue"/>
              </a:rPr>
              <a:t>S</a:t>
            </a:r>
            <a:r>
              <a:rPr lang="en-US" sz="2000" b="1" i="1" u="none" baseline="-25000" dirty="0">
                <a:solidFill>
                  <a:schemeClr val="dk1"/>
                </a:solidFill>
                <a:latin typeface="Helvetica Neue"/>
                <a:ea typeface="Helvetica Neue"/>
                <a:cs typeface="Helvetica Neue"/>
                <a:sym typeface="Helvetica Neue"/>
              </a:rPr>
              <a:t>2</a:t>
            </a:r>
            <a:endParaRPr dirty="0"/>
          </a:p>
          <a:p>
            <a:pPr marL="342900" marR="0" lvl="0" indent="-342900" algn="l" rtl="0">
              <a:lnSpc>
                <a:spcPct val="100000"/>
              </a:lnSpc>
              <a:spcBef>
                <a:spcPts val="1000"/>
              </a:spcBef>
              <a:spcAft>
                <a:spcPts val="0"/>
              </a:spcAft>
              <a:buClr>
                <a:srgbClr val="993300"/>
              </a:buClr>
              <a:buSzPts val="200"/>
              <a:buFont typeface="Arial"/>
              <a:buChar char="●"/>
            </a:pPr>
            <a:r>
              <a:rPr lang="en-US" sz="2000" b="0" i="0" u="none" dirty="0">
                <a:solidFill>
                  <a:schemeClr val="dk1"/>
                </a:solidFill>
                <a:latin typeface="Cambria Math"/>
                <a:ea typeface="Cambria Math"/>
                <a:cs typeface="Cambria Math"/>
                <a:sym typeface="Cambria Math"/>
              </a:rPr>
              <a:t>P</a:t>
            </a:r>
            <a:r>
              <a:rPr lang="en-US" sz="2000" b="0" i="0" u="none" baseline="-25000" dirty="0">
                <a:solidFill>
                  <a:schemeClr val="dk1"/>
                </a:solidFill>
                <a:latin typeface="Cambria Math"/>
                <a:ea typeface="Cambria Math"/>
                <a:cs typeface="Cambria Math"/>
                <a:sym typeface="Cambria Math"/>
              </a:rPr>
              <a:t>1</a:t>
            </a:r>
            <a:r>
              <a:rPr lang="en-US" sz="2000" b="0" i="0" u="none" dirty="0">
                <a:solidFill>
                  <a:schemeClr val="dk1"/>
                </a:solidFill>
                <a:latin typeface="Cambria Math"/>
                <a:ea typeface="Cambria Math"/>
                <a:cs typeface="Cambria Math"/>
                <a:sym typeface="Cambria Math"/>
              </a:rPr>
              <a:t> has statement S</a:t>
            </a:r>
            <a:r>
              <a:rPr lang="en-US" sz="2000" b="0" i="0" u="none" baseline="-25000" dirty="0">
                <a:solidFill>
                  <a:schemeClr val="dk1"/>
                </a:solidFill>
                <a:latin typeface="Cambria Math"/>
                <a:ea typeface="Cambria Math"/>
                <a:cs typeface="Cambria Math"/>
                <a:sym typeface="Cambria Math"/>
              </a:rPr>
              <a:t>1</a:t>
            </a:r>
            <a:endParaRPr sz="2000" b="1" i="0" u="none" baseline="-25000" dirty="0">
              <a:solidFill>
                <a:schemeClr val="dk1"/>
              </a:solidFill>
              <a:latin typeface="Cambria Math"/>
              <a:ea typeface="Cambria Math"/>
              <a:cs typeface="Cambria Math"/>
              <a:sym typeface="Cambria Math"/>
            </a:endParaRPr>
          </a:p>
          <a:p>
            <a:pPr marL="342900" marR="0" lvl="0" indent="-342900" algn="l" rtl="0">
              <a:lnSpc>
                <a:spcPct val="100000"/>
              </a:lnSpc>
              <a:spcBef>
                <a:spcPts val="0"/>
              </a:spcBef>
              <a:spcAft>
                <a:spcPts val="0"/>
              </a:spcAft>
              <a:buClr>
                <a:srgbClr val="993300"/>
              </a:buClr>
              <a:buSzPts val="200"/>
              <a:buFont typeface="Cambria Math"/>
              <a:buChar char="●"/>
            </a:pPr>
            <a:r>
              <a:rPr lang="en-US" sz="2000" b="0" i="0" u="none" dirty="0">
                <a:solidFill>
                  <a:schemeClr val="dk1"/>
                </a:solidFill>
                <a:latin typeface="Cambria Math"/>
                <a:ea typeface="Cambria Math"/>
                <a:cs typeface="Cambria Math"/>
                <a:sym typeface="Cambria Math"/>
              </a:rPr>
              <a:t>P</a:t>
            </a:r>
            <a:r>
              <a:rPr lang="en-US" sz="2000" b="0" i="0" u="none" baseline="-25000" dirty="0">
                <a:solidFill>
                  <a:schemeClr val="dk1"/>
                </a:solidFill>
                <a:latin typeface="Cambria Math"/>
                <a:ea typeface="Cambria Math"/>
                <a:cs typeface="Cambria Math"/>
                <a:sym typeface="Cambria Math"/>
              </a:rPr>
              <a:t>2</a:t>
            </a:r>
            <a:r>
              <a:rPr lang="en-US" sz="2000" b="0" i="0" u="none" dirty="0">
                <a:solidFill>
                  <a:schemeClr val="dk1"/>
                </a:solidFill>
                <a:latin typeface="Cambria Math"/>
                <a:ea typeface="Cambria Math"/>
                <a:cs typeface="Cambria Math"/>
                <a:sym typeface="Cambria Math"/>
              </a:rPr>
              <a:t> has statement S</a:t>
            </a:r>
            <a:r>
              <a:rPr lang="en-US" sz="2000" b="0" i="0" u="none" baseline="-25000" dirty="0">
                <a:solidFill>
                  <a:schemeClr val="dk1"/>
                </a:solidFill>
                <a:latin typeface="Cambria Math"/>
                <a:ea typeface="Cambria Math"/>
                <a:cs typeface="Cambria Math"/>
                <a:sym typeface="Cambria Math"/>
              </a:rPr>
              <a:t>2</a:t>
            </a:r>
            <a:endParaRPr sz="2000" b="0" i="0" u="none" dirty="0">
              <a:solidFill>
                <a:schemeClr val="dk1"/>
              </a:solidFill>
              <a:latin typeface="Cambria Math"/>
              <a:ea typeface="Cambria Math"/>
              <a:cs typeface="Cambria Math"/>
              <a:sym typeface="Cambria Math"/>
            </a:endParaRPr>
          </a:p>
          <a:p>
            <a:pPr marL="342900" marR="0" lvl="0" indent="-342900" algn="l" rtl="0">
              <a:lnSpc>
                <a:spcPct val="100000"/>
              </a:lnSpc>
              <a:spcBef>
                <a:spcPts val="700"/>
              </a:spcBef>
              <a:spcAft>
                <a:spcPts val="0"/>
              </a:spcAft>
              <a:buClr>
                <a:srgbClr val="993300"/>
              </a:buClr>
              <a:buSzPts val="1800"/>
              <a:buFont typeface="Arial"/>
              <a:buNone/>
            </a:pPr>
            <a:r>
              <a:rPr lang="en-US" sz="2000" b="0" i="0" u="none" dirty="0">
                <a:solidFill>
                  <a:schemeClr val="dk1"/>
                </a:solidFill>
                <a:latin typeface="Helvetica Neue"/>
                <a:ea typeface="Helvetica Neue"/>
                <a:cs typeface="Helvetica Neue"/>
                <a:sym typeface="Helvetica Neue"/>
              </a:rPr>
              <a:t>Create a semaphore variable “</a:t>
            </a:r>
            <a:r>
              <a:rPr lang="en-US" sz="2000" b="1" i="0" u="none" dirty="0">
                <a:solidFill>
                  <a:srgbClr val="000000"/>
                </a:solidFill>
                <a:latin typeface="Courier New"/>
                <a:ea typeface="Courier New"/>
                <a:cs typeface="Courier New"/>
                <a:sym typeface="Courier New"/>
              </a:rPr>
              <a:t>sync</a:t>
            </a:r>
            <a:r>
              <a:rPr lang="en-US" sz="2000" b="0" i="0" u="none" dirty="0">
                <a:solidFill>
                  <a:schemeClr val="dk1"/>
                </a:solidFill>
                <a:latin typeface="Helvetica Neue"/>
                <a:ea typeface="Helvetica Neue"/>
                <a:cs typeface="Helvetica Neue"/>
                <a:sym typeface="Helvetica Neue"/>
              </a:rPr>
              <a:t>” initialized to 0 </a:t>
            </a:r>
            <a:endParaRPr dirty="0"/>
          </a:p>
          <a:p>
            <a:pPr marL="342900" marR="0" lvl="0" indent="-342900" algn="l" rtl="0">
              <a:lnSpc>
                <a:spcPct val="100000"/>
              </a:lnSpc>
              <a:spcBef>
                <a:spcPts val="700"/>
              </a:spcBef>
              <a:spcAft>
                <a:spcPts val="0"/>
              </a:spcAft>
              <a:buClr>
                <a:srgbClr val="993300"/>
              </a:buClr>
              <a:buSzPts val="1800"/>
              <a:buFont typeface="Arial"/>
              <a:buNone/>
            </a:pPr>
            <a:endParaRPr sz="2000" b="0" i="0" u="none" dirty="0">
              <a:solidFill>
                <a:schemeClr val="dk1"/>
              </a:solidFill>
              <a:latin typeface="Helvetica Neue"/>
              <a:ea typeface="Helvetica Neue"/>
              <a:cs typeface="Helvetica Neue"/>
              <a:sym typeface="Helvetica Neue"/>
            </a:endParaRPr>
          </a:p>
          <a:p>
            <a:pPr marL="742950" marR="0" lvl="1" indent="-285750" algn="l" rtl="0">
              <a:lnSpc>
                <a:spcPct val="100000"/>
              </a:lnSpc>
              <a:spcBef>
                <a:spcPts val="700"/>
              </a:spcBef>
              <a:spcAft>
                <a:spcPts val="0"/>
              </a:spcAft>
              <a:buClr>
                <a:srgbClr val="CC6600"/>
              </a:buClr>
              <a:buSzPts val="1600"/>
              <a:buFont typeface="Arial"/>
              <a:buNone/>
            </a:pPr>
            <a:endParaRPr sz="2000" b="0" i="0" u="none" strike="noStrike" cap="none" dirty="0">
              <a:solidFill>
                <a:schemeClr val="dk1"/>
              </a:solidFill>
              <a:latin typeface="Helvetica Neue"/>
              <a:ea typeface="Helvetica Neue"/>
              <a:cs typeface="Helvetica Neue"/>
              <a:sym typeface="Helvetica Neue"/>
            </a:endParaRPr>
          </a:p>
          <a:p>
            <a:pPr marL="342900" marR="0" lvl="0" indent="-228600" algn="l" rtl="0">
              <a:lnSpc>
                <a:spcPct val="100000"/>
              </a:lnSpc>
              <a:spcBef>
                <a:spcPts val="700"/>
              </a:spcBef>
              <a:spcAft>
                <a:spcPts val="0"/>
              </a:spcAft>
              <a:buClr>
                <a:srgbClr val="993300"/>
              </a:buClr>
              <a:buSzPts val="1800"/>
              <a:buFont typeface="Arial"/>
              <a:buNone/>
            </a:pPr>
            <a:endParaRPr sz="2000" b="1" i="1" u="none" baseline="-25000" dirty="0">
              <a:solidFill>
                <a:schemeClr val="dk1"/>
              </a:solidFill>
              <a:latin typeface="Helvetica Neue"/>
              <a:ea typeface="Helvetica Neue"/>
              <a:cs typeface="Helvetica Neue"/>
              <a:sym typeface="Helvetica Neue"/>
            </a:endParaRPr>
          </a:p>
          <a:p>
            <a:pPr marL="342900" marR="0" lvl="0" indent="-342900" algn="l" rtl="0">
              <a:lnSpc>
                <a:spcPct val="100000"/>
              </a:lnSpc>
              <a:spcBef>
                <a:spcPts val="700"/>
              </a:spcBef>
              <a:spcAft>
                <a:spcPts val="0"/>
              </a:spcAft>
              <a:buClr>
                <a:srgbClr val="993300"/>
              </a:buClr>
              <a:buSzPts val="1800"/>
              <a:buFont typeface="Arial"/>
              <a:buNone/>
            </a:pPr>
            <a:endParaRPr sz="2000" b="0" i="0" u="none" dirty="0">
              <a:solidFill>
                <a:schemeClr val="dk1"/>
              </a:solidFill>
              <a:latin typeface="Helvetica Neue"/>
              <a:ea typeface="Helvetica Neue"/>
              <a:cs typeface="Helvetica Neue"/>
              <a:sym typeface="Helvetica Neue"/>
            </a:endParaRPr>
          </a:p>
          <a:p>
            <a:pPr marL="342900" marR="0" lvl="0" indent="-228600" algn="l" rtl="0">
              <a:lnSpc>
                <a:spcPct val="100000"/>
              </a:lnSpc>
              <a:spcBef>
                <a:spcPts val="700"/>
              </a:spcBef>
              <a:spcAft>
                <a:spcPts val="0"/>
              </a:spcAft>
              <a:buClr>
                <a:srgbClr val="993300"/>
              </a:buClr>
              <a:buSzPts val="1800"/>
              <a:buFont typeface="Arial"/>
              <a:buNone/>
            </a:pPr>
            <a:endParaRPr sz="2000" b="0" i="0" u="none" dirty="0">
              <a:solidFill>
                <a:schemeClr val="dk1"/>
              </a:solidFill>
              <a:latin typeface="Helvetica Neue"/>
              <a:ea typeface="Helvetica Neue"/>
              <a:cs typeface="Helvetica Neue"/>
              <a:sym typeface="Helvetica Neue"/>
            </a:endParaRPr>
          </a:p>
        </p:txBody>
      </p:sp>
      <p:sp>
        <p:nvSpPr>
          <p:cNvPr id="413" name="Google Shape;413;p29"/>
          <p:cNvSpPr txBox="1"/>
          <p:nvPr/>
        </p:nvSpPr>
        <p:spPr>
          <a:xfrm>
            <a:off x="685800" y="5046662"/>
            <a:ext cx="2613025" cy="12731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Cambria Math"/>
              <a:buNone/>
            </a:pPr>
            <a:r>
              <a:rPr lang="en-US" sz="1600" b="1" i="1" u="none" strike="noStrike" cap="none">
                <a:solidFill>
                  <a:srgbClr val="000000"/>
                </a:solidFill>
                <a:latin typeface="Cambria Math"/>
                <a:ea typeface="Cambria Math"/>
                <a:cs typeface="Cambria Math"/>
                <a:sym typeface="Cambria Math"/>
              </a:rPr>
              <a:t>P1: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Helvetica Neue"/>
              <a:buNone/>
            </a:pPr>
            <a:endParaRPr sz="16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1600"/>
              <a:buFont typeface="Cambria Math"/>
              <a:buNone/>
            </a:pPr>
            <a:r>
              <a:rPr lang="en-US" sz="1600" b="0" i="0" u="none" strike="noStrike" cap="none">
                <a:solidFill>
                  <a:srgbClr val="000000"/>
                </a:solidFill>
                <a:latin typeface="Cambria Math"/>
                <a:ea typeface="Cambria Math"/>
                <a:cs typeface="Cambria Math"/>
                <a:sym typeface="Cambria Math"/>
              </a:rPr>
              <a:t>S1;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Cambria Math"/>
              <a:buNone/>
            </a:pPr>
            <a:r>
              <a:rPr lang="en-US" sz="1600" b="0" i="0" u="none" strike="noStrike" cap="none">
                <a:solidFill>
                  <a:srgbClr val="000000"/>
                </a:solidFill>
                <a:latin typeface="Cambria Math"/>
                <a:ea typeface="Cambria Math"/>
                <a:cs typeface="Cambria Math"/>
                <a:sym typeface="Cambria Math"/>
              </a:rPr>
              <a:t>signal(sync);</a:t>
            </a:r>
            <a:endParaRPr sz="1400" b="0" i="0" u="none" strike="noStrike" cap="none">
              <a:solidFill>
                <a:srgbClr val="000000"/>
              </a:solidFill>
              <a:latin typeface="Arial"/>
              <a:ea typeface="Arial"/>
              <a:cs typeface="Arial"/>
              <a:sym typeface="Arial"/>
            </a:endParaRPr>
          </a:p>
        </p:txBody>
      </p:sp>
      <p:sp>
        <p:nvSpPr>
          <p:cNvPr id="414" name="Google Shape;414;p29"/>
          <p:cNvSpPr txBox="1"/>
          <p:nvPr/>
        </p:nvSpPr>
        <p:spPr>
          <a:xfrm>
            <a:off x="3417887" y="5000625"/>
            <a:ext cx="2613025" cy="12731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Cambria Math"/>
              <a:buNone/>
            </a:pPr>
            <a:r>
              <a:rPr lang="en-US" sz="1600" b="1" i="1" u="none" strike="noStrike" cap="none">
                <a:solidFill>
                  <a:srgbClr val="000000"/>
                </a:solidFill>
                <a:latin typeface="Cambria Math"/>
                <a:ea typeface="Cambria Math"/>
                <a:cs typeface="Cambria Math"/>
                <a:sym typeface="Cambria Math"/>
              </a:rPr>
              <a:t>P2: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Helvetica Neue"/>
              <a:buNone/>
            </a:pPr>
            <a:endParaRPr sz="16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1600"/>
              <a:buFont typeface="Cambria Math"/>
              <a:buNone/>
            </a:pPr>
            <a:r>
              <a:rPr lang="en-US" sz="1600" b="0" i="0" u="none" strike="noStrike" cap="none">
                <a:solidFill>
                  <a:srgbClr val="000000"/>
                </a:solidFill>
                <a:latin typeface="Cambria Math"/>
                <a:ea typeface="Cambria Math"/>
                <a:cs typeface="Cambria Math"/>
                <a:sym typeface="Cambria Math"/>
              </a:rPr>
              <a:t>wait(sync);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Cambria Math"/>
              <a:buNone/>
            </a:pPr>
            <a:r>
              <a:rPr lang="en-US" sz="1600" b="0" i="0" u="none" strike="noStrike" cap="none">
                <a:solidFill>
                  <a:srgbClr val="000000"/>
                </a:solidFill>
                <a:latin typeface="Cambria Math"/>
                <a:ea typeface="Cambria Math"/>
                <a:cs typeface="Cambria Math"/>
                <a:sym typeface="Cambria Math"/>
              </a:rPr>
              <a:t>S2;</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1000"/>
                                        <p:tgtEl>
                                          <p:spTgt spid="413"/>
                                        </p:tgtEl>
                                      </p:cBhvr>
                                    </p:animEffect>
                                  </p:childTnLst>
                                </p:cTn>
                              </p:par>
                              <p:par>
                                <p:cTn id="8" presetID="10" presetClass="entr" presetSubtype="0"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Effect transition="in" filter="fade">
                                      <p:cBhvr>
                                        <p:cTn id="10" dur="10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What will Cover………………</a:t>
            </a:r>
            <a:endParaRPr/>
          </a:p>
        </p:txBody>
      </p:sp>
      <p:sp>
        <p:nvSpPr>
          <p:cNvPr id="115" name="Google Shape;115;p3"/>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 Process Synchronization basic Concepts </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The Critical-Section Problem</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 Peterson’s Solution</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 Synchronization Hardware</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 Semaphores</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strike="noStrike" cap="none">
                <a:solidFill>
                  <a:schemeClr val="dk1"/>
                </a:solidFill>
                <a:latin typeface="Helvetica Neue"/>
                <a:ea typeface="Helvetica Neue"/>
                <a:cs typeface="Helvetica Neue"/>
                <a:sym typeface="Helvetica Neue"/>
              </a:rPr>
              <a:t>Classic problems of synchronization</a:t>
            </a:r>
            <a:endParaRPr/>
          </a:p>
          <a:p>
            <a:pPr marL="342900" marR="0" lvl="0" indent="-160020" algn="l" rtl="0">
              <a:lnSpc>
                <a:spcPct val="100000"/>
              </a:lnSpc>
              <a:spcBef>
                <a:spcPts val="1120"/>
              </a:spcBef>
              <a:spcAft>
                <a:spcPts val="0"/>
              </a:spcAft>
              <a:buClr>
                <a:srgbClr val="993300"/>
              </a:buClr>
              <a:buSzPts val="2880"/>
              <a:buFont typeface="Arial"/>
              <a:buNone/>
            </a:pPr>
            <a:endParaRPr sz="3200" b="0" i="0" u="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19"/>
        <p:cNvGrpSpPr/>
        <p:nvPr/>
      </p:nvGrpSpPr>
      <p:grpSpPr>
        <a:xfrm>
          <a:off x="0" y="0"/>
          <a:ext cx="0" cy="0"/>
          <a:chOff x="0" y="0"/>
          <a:chExt cx="0" cy="0"/>
        </a:xfrm>
      </p:grpSpPr>
      <p:sp>
        <p:nvSpPr>
          <p:cNvPr id="420" name="Google Shape;420;p30"/>
          <p:cNvSpPr txBox="1">
            <a:spLocks noGrp="1"/>
          </p:cNvSpPr>
          <p:nvPr>
            <p:ph type="title"/>
          </p:nvPr>
        </p:nvSpPr>
        <p:spPr>
          <a:xfrm>
            <a:off x="627062" y="101600"/>
            <a:ext cx="8313737" cy="12160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Process Synchronization using semaphore variable</a:t>
            </a:r>
            <a:endParaRPr/>
          </a:p>
        </p:txBody>
      </p:sp>
      <p:pic>
        <p:nvPicPr>
          <p:cNvPr id="421" name="Google Shape;421;p30"/>
          <p:cNvPicPr preferRelativeResize="0">
            <a:picLocks noGrp="1"/>
          </p:cNvPicPr>
          <p:nvPr>
            <p:ph type="body" idx="1"/>
          </p:nvPr>
        </p:nvPicPr>
        <p:blipFill rotWithShape="1">
          <a:blip r:embed="rId3">
            <a:alphaModFix/>
          </a:blip>
          <a:srcRect l="18356" t="10493" r="15539" b="14038"/>
          <a:stretch/>
        </p:blipFill>
        <p:spPr>
          <a:xfrm>
            <a:off x="466757" y="1335671"/>
            <a:ext cx="8520112" cy="5095875"/>
          </a:xfrm>
          <a:prstGeom prst="rect">
            <a:avLst/>
          </a:prstGeom>
          <a:noFill/>
          <a:ln>
            <a:noFill/>
          </a:ln>
        </p:spPr>
      </p:pic>
      <p:pic>
        <p:nvPicPr>
          <p:cNvPr id="423" name="Google Shape;423;p30"/>
          <p:cNvPicPr preferRelativeResize="0"/>
          <p:nvPr/>
        </p:nvPicPr>
        <p:blipFill rotWithShape="1">
          <a:blip r:embed="rId4">
            <a:alphaModFix/>
          </a:blip>
          <a:srcRect/>
          <a:stretch/>
        </p:blipFill>
        <p:spPr>
          <a:xfrm>
            <a:off x="1516062" y="2663825"/>
            <a:ext cx="42862" cy="73025"/>
          </a:xfrm>
          <a:prstGeom prst="rect">
            <a:avLst/>
          </a:prstGeom>
          <a:noFill/>
          <a:ln>
            <a:noFill/>
          </a:ln>
        </p:spPr>
      </p:pic>
      <p:pic>
        <p:nvPicPr>
          <p:cNvPr id="468" name="Google Shape;468;p30"/>
          <p:cNvPicPr preferRelativeResize="0"/>
          <p:nvPr/>
        </p:nvPicPr>
        <p:blipFill rotWithShape="1">
          <a:blip r:embed="rId5">
            <a:alphaModFix/>
          </a:blip>
          <a:srcRect/>
          <a:stretch/>
        </p:blipFill>
        <p:spPr>
          <a:xfrm>
            <a:off x="9228137" y="2992437"/>
            <a:ext cx="58737" cy="23812"/>
          </a:xfrm>
          <a:prstGeom prst="rect">
            <a:avLst/>
          </a:prstGeom>
          <a:noFill/>
          <a:ln>
            <a:noFill/>
          </a:ln>
        </p:spPr>
      </p:pic>
      <p:grpSp>
        <p:nvGrpSpPr>
          <p:cNvPr id="568" name="Google Shape;568;p30"/>
          <p:cNvGrpSpPr/>
          <p:nvPr/>
        </p:nvGrpSpPr>
        <p:grpSpPr>
          <a:xfrm>
            <a:off x="8025639" y="1951542"/>
            <a:ext cx="96772" cy="81179"/>
            <a:chOff x="8026014" y="1952081"/>
            <a:chExt cx="96120" cy="81000"/>
          </a:xfrm>
        </p:grpSpPr>
        <p:pic>
          <p:nvPicPr>
            <p:cNvPr id="569" name="Google Shape;569;p30"/>
            <p:cNvPicPr preferRelativeResize="0"/>
            <p:nvPr/>
          </p:nvPicPr>
          <p:blipFill rotWithShape="1">
            <a:blip r:embed="rId6">
              <a:alphaModFix/>
            </a:blip>
            <a:srcRect/>
            <a:stretch/>
          </p:blipFill>
          <p:spPr>
            <a:xfrm>
              <a:off x="8026014" y="1952081"/>
              <a:ext cx="23400" cy="81000"/>
            </a:xfrm>
            <a:prstGeom prst="rect">
              <a:avLst/>
            </a:prstGeom>
            <a:noFill/>
            <a:ln>
              <a:noFill/>
            </a:ln>
          </p:spPr>
        </p:pic>
        <p:pic>
          <p:nvPicPr>
            <p:cNvPr id="570" name="Google Shape;570;p30"/>
            <p:cNvPicPr preferRelativeResize="0"/>
            <p:nvPr/>
          </p:nvPicPr>
          <p:blipFill rotWithShape="1">
            <a:blip r:embed="rId7">
              <a:alphaModFix/>
            </a:blip>
            <a:srcRect/>
            <a:stretch/>
          </p:blipFill>
          <p:spPr>
            <a:xfrm>
              <a:off x="8088294" y="1986641"/>
              <a:ext cx="33840" cy="21960"/>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Two types of semaphore</a:t>
            </a:r>
            <a:endParaRPr/>
          </a:p>
        </p:txBody>
      </p:sp>
      <p:sp>
        <p:nvSpPr>
          <p:cNvPr id="579" name="Google Shape;579;p31"/>
          <p:cNvSpPr txBox="1">
            <a:spLocks noGrp="1"/>
          </p:cNvSpPr>
          <p:nvPr>
            <p:ph type="body" idx="1"/>
          </p:nvPr>
        </p:nvSpPr>
        <p:spPr>
          <a:xfrm>
            <a:off x="546100" y="838200"/>
            <a:ext cx="8377237" cy="5635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1" i="0" u="none" dirty="0">
                <a:solidFill>
                  <a:schemeClr val="dk1"/>
                </a:solidFill>
                <a:latin typeface="Helvetica Neue"/>
                <a:ea typeface="Helvetica Neue"/>
                <a:cs typeface="Helvetica Neue"/>
                <a:sym typeface="Helvetica Neue"/>
              </a:rPr>
              <a:t>Counting semaphore </a:t>
            </a:r>
            <a:r>
              <a:rPr lang="en-US" sz="2400" b="0" i="0" u="none" dirty="0">
                <a:solidFill>
                  <a:schemeClr val="dk1"/>
                </a:solidFill>
                <a:latin typeface="Helvetica Neue"/>
                <a:ea typeface="Helvetica Neue"/>
                <a:cs typeface="Helvetica Neue"/>
                <a:sym typeface="Helvetica Neue"/>
              </a:rPr>
              <a:t>–</a:t>
            </a:r>
            <a:r>
              <a:rPr lang="en-US" sz="2400" b="0" i="0" u="none" dirty="0">
                <a:solidFill>
                  <a:schemeClr val="dk1"/>
                </a:solidFill>
                <a:latin typeface="Cambria Math"/>
                <a:ea typeface="Cambria Math"/>
                <a:cs typeface="Cambria Math"/>
                <a:sym typeface="Cambria Math"/>
              </a:rPr>
              <a:t>The value can range over an unrestricted domain. </a:t>
            </a:r>
            <a:endParaRPr sz="2400" b="0" i="0" u="none" dirty="0">
              <a:solidFill>
                <a:schemeClr val="dk1"/>
              </a:solidFill>
              <a:latin typeface="Helvetica Neue"/>
              <a:ea typeface="Helvetica Neue"/>
              <a:cs typeface="Helvetica Neue"/>
              <a:sym typeface="Helvetica Neue"/>
            </a:endParaRPr>
          </a:p>
          <a:p>
            <a:pPr marL="457200" marR="0" lvl="1" indent="-228600" algn="l" rtl="0">
              <a:lnSpc>
                <a:spcPct val="100000"/>
              </a:lnSpc>
              <a:spcBef>
                <a:spcPts val="1000"/>
              </a:spcBef>
              <a:spcAft>
                <a:spcPts val="0"/>
              </a:spcAft>
              <a:buClr>
                <a:srgbClr val="CC6600"/>
              </a:buClr>
              <a:buSzPts val="200"/>
              <a:buFont typeface="Noto Sans Symbols"/>
              <a:buChar char="❑"/>
            </a:pPr>
            <a:r>
              <a:rPr lang="en-US" sz="2400" b="0" i="0" u="none" strike="noStrike" cap="none" dirty="0">
                <a:solidFill>
                  <a:schemeClr val="dk1"/>
                </a:solidFill>
                <a:latin typeface="Cambria Math"/>
                <a:ea typeface="Cambria Math"/>
                <a:cs typeface="Cambria Math"/>
                <a:sym typeface="Cambria Math"/>
              </a:rPr>
              <a:t>Used to control access to a given </a:t>
            </a:r>
            <a:r>
              <a:rPr lang="en-US" sz="2400" b="0" i="0" u="none" strike="noStrike" cap="none" dirty="0">
                <a:solidFill>
                  <a:srgbClr val="FF0000"/>
                </a:solidFill>
                <a:latin typeface="Cambria Math"/>
                <a:ea typeface="Cambria Math"/>
                <a:cs typeface="Cambria Math"/>
                <a:sym typeface="Cambria Math"/>
              </a:rPr>
              <a:t>resource consisting of finite number of instances. </a:t>
            </a:r>
            <a:r>
              <a:rPr lang="en-US" sz="2400" b="0" i="0" u="none" strike="noStrike" cap="none" dirty="0">
                <a:solidFill>
                  <a:schemeClr val="dk1"/>
                </a:solidFill>
                <a:latin typeface="Helvetica Neue"/>
                <a:ea typeface="Helvetica Neue"/>
                <a:cs typeface="Helvetica Neue"/>
                <a:sym typeface="Helvetica Neue"/>
              </a:rPr>
              <a:t>If there are more than one but limited resources.</a:t>
            </a:r>
            <a:endParaRPr dirty="0"/>
          </a:p>
          <a:p>
            <a:pPr marL="342900" marR="0" lvl="0" indent="-342900" algn="l" rtl="0">
              <a:lnSpc>
                <a:spcPct val="100000"/>
              </a:lnSpc>
              <a:spcBef>
                <a:spcPts val="1000"/>
              </a:spcBef>
              <a:spcAft>
                <a:spcPts val="0"/>
              </a:spcAft>
              <a:buClr>
                <a:srgbClr val="993300"/>
              </a:buClr>
              <a:buSzPts val="200"/>
              <a:buFont typeface="Arial"/>
              <a:buChar char="●"/>
            </a:pPr>
            <a:r>
              <a:rPr lang="en-US" sz="1800" b="0" i="0" u="none" dirty="0">
                <a:solidFill>
                  <a:schemeClr val="dk1"/>
                </a:solidFill>
                <a:latin typeface="Cambria Math"/>
                <a:ea typeface="Cambria Math"/>
                <a:cs typeface="Cambria Math"/>
                <a:sym typeface="Cambria Math"/>
              </a:rPr>
              <a:t>Initialized to the number of resources available, </a:t>
            </a:r>
            <a:r>
              <a:rPr lang="en-US" sz="1800" b="1" i="0" u="none" dirty="0">
                <a:solidFill>
                  <a:schemeClr val="dk1"/>
                </a:solidFill>
                <a:latin typeface="Cambria Math"/>
                <a:ea typeface="Cambria Math"/>
                <a:cs typeface="Cambria Math"/>
                <a:sym typeface="Cambria Math"/>
              </a:rPr>
              <a:t>S = n</a:t>
            </a:r>
            <a:endParaRPr dirty="0"/>
          </a:p>
          <a:p>
            <a:pPr marL="342900" marR="0" lvl="0" indent="-342900" algn="l" rtl="0">
              <a:lnSpc>
                <a:spcPct val="100000"/>
              </a:lnSpc>
              <a:spcBef>
                <a:spcPts val="0"/>
              </a:spcBef>
              <a:spcAft>
                <a:spcPts val="0"/>
              </a:spcAft>
              <a:buClr>
                <a:srgbClr val="993300"/>
              </a:buClr>
              <a:buSzPts val="200"/>
              <a:buFont typeface="Cambria Math"/>
              <a:buChar char="●"/>
            </a:pPr>
            <a:r>
              <a:rPr lang="en-US" sz="1800" b="0" i="0" u="none" dirty="0">
                <a:solidFill>
                  <a:schemeClr val="dk1"/>
                </a:solidFill>
                <a:latin typeface="Cambria Math"/>
                <a:ea typeface="Cambria Math"/>
                <a:cs typeface="Cambria Math"/>
                <a:sym typeface="Cambria Math"/>
              </a:rPr>
              <a:t>Each process that wishes to use a resource performs a wait() operation</a:t>
            </a:r>
            <a:endParaRPr dirty="0"/>
          </a:p>
          <a:p>
            <a:pPr marL="342900" marR="0" lvl="0" indent="-342900" algn="l" rtl="0">
              <a:lnSpc>
                <a:spcPct val="100000"/>
              </a:lnSpc>
              <a:spcBef>
                <a:spcPts val="2100"/>
              </a:spcBef>
              <a:spcAft>
                <a:spcPts val="0"/>
              </a:spcAft>
              <a:buClr>
                <a:srgbClr val="993300"/>
              </a:buClr>
              <a:buSzPts val="1620"/>
              <a:buFont typeface="Arial"/>
              <a:buNone/>
            </a:pPr>
            <a:r>
              <a:rPr lang="en-US" sz="1800" b="1" i="0" u="none" dirty="0">
                <a:solidFill>
                  <a:schemeClr val="dk1"/>
                </a:solidFill>
                <a:latin typeface="Cambria Math"/>
                <a:ea typeface="Cambria Math"/>
                <a:cs typeface="Cambria Math"/>
                <a:sym typeface="Cambria Math"/>
              </a:rPr>
              <a:t>S = S -1</a:t>
            </a:r>
            <a:endParaRPr dirty="0"/>
          </a:p>
          <a:p>
            <a:pPr marL="342900" marR="0" lvl="0" indent="-342900" algn="l" rtl="0">
              <a:lnSpc>
                <a:spcPct val="100000"/>
              </a:lnSpc>
              <a:spcBef>
                <a:spcPts val="2100"/>
              </a:spcBef>
              <a:spcAft>
                <a:spcPts val="0"/>
              </a:spcAft>
              <a:buClr>
                <a:srgbClr val="993300"/>
              </a:buClr>
              <a:buSzPts val="200"/>
              <a:buFont typeface="Cambria Math"/>
              <a:buChar char="●"/>
            </a:pPr>
            <a:r>
              <a:rPr lang="en-US" sz="1800" b="0" i="0" u="none" dirty="0">
                <a:solidFill>
                  <a:schemeClr val="dk1"/>
                </a:solidFill>
                <a:latin typeface="Cambria Math"/>
                <a:ea typeface="Cambria Math"/>
                <a:cs typeface="Cambria Math"/>
                <a:sym typeface="Cambria Math"/>
              </a:rPr>
              <a:t>When a process releases a resource, it performs a signal() operation</a:t>
            </a:r>
            <a:endParaRPr dirty="0"/>
          </a:p>
          <a:p>
            <a:pPr marL="342900" marR="0" lvl="0" indent="-342900" algn="l" rtl="0">
              <a:lnSpc>
                <a:spcPct val="100000"/>
              </a:lnSpc>
              <a:spcBef>
                <a:spcPts val="2100"/>
              </a:spcBef>
              <a:spcAft>
                <a:spcPts val="0"/>
              </a:spcAft>
              <a:buClr>
                <a:srgbClr val="993300"/>
              </a:buClr>
              <a:buSzPts val="1620"/>
              <a:buFont typeface="Arial"/>
              <a:buNone/>
            </a:pPr>
            <a:r>
              <a:rPr lang="en-US" sz="1800" b="1" i="0" u="none" dirty="0">
                <a:solidFill>
                  <a:schemeClr val="dk1"/>
                </a:solidFill>
                <a:latin typeface="Cambria Math"/>
                <a:ea typeface="Cambria Math"/>
                <a:cs typeface="Cambria Math"/>
                <a:sym typeface="Cambria Math"/>
              </a:rPr>
              <a:t>S = S +1</a:t>
            </a:r>
            <a:endParaRPr dirty="0"/>
          </a:p>
          <a:p>
            <a:pPr marL="342900" marR="0" lvl="0" indent="-342900" algn="l" rtl="0">
              <a:lnSpc>
                <a:spcPct val="100000"/>
              </a:lnSpc>
              <a:spcBef>
                <a:spcPts val="2100"/>
              </a:spcBef>
              <a:spcAft>
                <a:spcPts val="0"/>
              </a:spcAft>
              <a:buClr>
                <a:srgbClr val="993300"/>
              </a:buClr>
              <a:buSzPts val="200"/>
              <a:buFont typeface="Arial"/>
              <a:buChar char="●"/>
            </a:pPr>
            <a:r>
              <a:rPr lang="en-US" sz="1800" b="0" i="0" u="none" dirty="0">
                <a:solidFill>
                  <a:schemeClr val="dk1"/>
                </a:solidFill>
                <a:latin typeface="Cambria Math"/>
                <a:ea typeface="Cambria Math"/>
                <a:cs typeface="Cambria Math"/>
                <a:sym typeface="Cambria Math"/>
              </a:rPr>
              <a:t>When </a:t>
            </a:r>
            <a:r>
              <a:rPr lang="en-US" sz="1800" b="1" i="0" u="none" dirty="0">
                <a:solidFill>
                  <a:schemeClr val="dk1"/>
                </a:solidFill>
                <a:latin typeface="Cambria Math"/>
                <a:ea typeface="Cambria Math"/>
                <a:cs typeface="Cambria Math"/>
                <a:sym typeface="Cambria Math"/>
              </a:rPr>
              <a:t>S</a:t>
            </a:r>
            <a:r>
              <a:rPr lang="en-US" sz="1800" b="0" i="0" u="none" dirty="0">
                <a:solidFill>
                  <a:schemeClr val="dk1"/>
                </a:solidFill>
                <a:latin typeface="Cambria Math"/>
                <a:ea typeface="Cambria Math"/>
                <a:cs typeface="Cambria Math"/>
                <a:sym typeface="Cambria Math"/>
              </a:rPr>
              <a:t> becomes </a:t>
            </a:r>
            <a:r>
              <a:rPr lang="en-US" sz="1800" b="1" i="0" u="none" dirty="0">
                <a:solidFill>
                  <a:schemeClr val="dk1"/>
                </a:solidFill>
                <a:latin typeface="Cambria Math"/>
                <a:ea typeface="Cambria Math"/>
                <a:cs typeface="Cambria Math"/>
                <a:sym typeface="Cambria Math"/>
              </a:rPr>
              <a:t>0</a:t>
            </a:r>
            <a:r>
              <a:rPr lang="en-US" sz="1800" b="0" i="0" u="none" dirty="0">
                <a:solidFill>
                  <a:schemeClr val="dk1"/>
                </a:solidFill>
                <a:latin typeface="Cambria Math"/>
                <a:ea typeface="Cambria Math"/>
                <a:cs typeface="Cambria Math"/>
                <a:sym typeface="Cambria Math"/>
              </a:rPr>
              <a:t>, all resources are being used</a:t>
            </a:r>
            <a:endParaRPr dirty="0"/>
          </a:p>
          <a:p>
            <a:pPr marL="342900" marR="0" lvl="0" indent="-342900" algn="l" rtl="0">
              <a:lnSpc>
                <a:spcPct val="100000"/>
              </a:lnSpc>
              <a:spcBef>
                <a:spcPts val="0"/>
              </a:spcBef>
              <a:spcAft>
                <a:spcPts val="0"/>
              </a:spcAft>
              <a:buClr>
                <a:srgbClr val="993300"/>
              </a:buClr>
              <a:buSzPts val="200"/>
              <a:buFont typeface="Arial"/>
              <a:buChar char="●"/>
            </a:pPr>
            <a:r>
              <a:rPr lang="en-US" sz="1800" b="0" i="0" u="none" dirty="0">
                <a:solidFill>
                  <a:schemeClr val="dk1"/>
                </a:solidFill>
                <a:latin typeface="Cambria Math"/>
                <a:ea typeface="Cambria Math"/>
                <a:cs typeface="Cambria Math"/>
                <a:sym typeface="Cambria Math"/>
              </a:rPr>
              <a:t>processes that wish to use a resource will block until </a:t>
            </a:r>
            <a:r>
              <a:rPr lang="en-US" sz="1800" b="1" i="0" u="none" dirty="0">
                <a:solidFill>
                  <a:schemeClr val="dk1"/>
                </a:solidFill>
                <a:latin typeface="Cambria Math"/>
                <a:ea typeface="Cambria Math"/>
                <a:cs typeface="Cambria Math"/>
                <a:sym typeface="Cambria Math"/>
              </a:rPr>
              <a:t>S&gt;0</a:t>
            </a:r>
            <a:endParaRPr dirty="0"/>
          </a:p>
          <a:p>
            <a:pPr marL="457200" marR="0" lvl="1" indent="-215900" algn="l" rtl="0">
              <a:lnSpc>
                <a:spcPct val="100000"/>
              </a:lnSpc>
              <a:spcBef>
                <a:spcPts val="1000"/>
              </a:spcBef>
              <a:spcAft>
                <a:spcPts val="0"/>
              </a:spcAft>
              <a:buClr>
                <a:srgbClr val="CC6600"/>
              </a:buClr>
              <a:buSzPts val="200"/>
              <a:buFont typeface="Noto Sans Symbols"/>
              <a:buNone/>
            </a:pPr>
            <a:endParaRPr sz="2400" b="0" i="0" u="none" strike="noStrike" cap="none" dirty="0">
              <a:solidFill>
                <a:schemeClr val="dk1"/>
              </a:solidFill>
              <a:latin typeface="Helvetica Neue"/>
              <a:ea typeface="Helvetica Neue"/>
              <a:cs typeface="Helvetica Neue"/>
              <a:sym typeface="Helvetica Neue"/>
            </a:endParaRPr>
          </a:p>
          <a:p>
            <a:pPr marL="342900" marR="0" lvl="0" indent="-205740" algn="l" rtl="0">
              <a:lnSpc>
                <a:spcPct val="100000"/>
              </a:lnSpc>
              <a:spcBef>
                <a:spcPts val="840"/>
              </a:spcBef>
              <a:spcAft>
                <a:spcPts val="0"/>
              </a:spcAft>
              <a:buClr>
                <a:srgbClr val="993300"/>
              </a:buClr>
              <a:buSzPts val="2160"/>
              <a:buFont typeface="Arial"/>
              <a:buNone/>
            </a:pPr>
            <a:endParaRPr sz="2400" b="0" i="0" u="none" strike="noStrike" cap="none" dirty="0">
              <a:solidFill>
                <a:schemeClr val="dk1"/>
              </a:solidFill>
              <a:latin typeface="Helvetica Neue"/>
              <a:ea typeface="Helvetica Neue"/>
              <a:cs typeface="Helvetica Neue"/>
              <a:sym typeface="Helvetica Neue"/>
            </a:endParaRPr>
          </a:p>
        </p:txBody>
      </p:sp>
      <p:pic>
        <p:nvPicPr>
          <p:cNvPr id="592" name="Google Shape;592;p31"/>
          <p:cNvPicPr preferRelativeResize="0"/>
          <p:nvPr/>
        </p:nvPicPr>
        <p:blipFill rotWithShape="1">
          <a:blip r:embed="rId3">
            <a:alphaModFix/>
          </a:blip>
          <a:srcRect/>
          <a:stretch/>
        </p:blipFill>
        <p:spPr>
          <a:xfrm>
            <a:off x="10888662" y="2552700"/>
            <a:ext cx="46037" cy="26987"/>
          </a:xfrm>
          <a:prstGeom prst="rect">
            <a:avLst/>
          </a:prstGeom>
          <a:noFill/>
          <a:ln>
            <a:noFill/>
          </a:ln>
        </p:spPr>
      </p:pic>
      <p:pic>
        <p:nvPicPr>
          <p:cNvPr id="594" name="Google Shape;594;p31"/>
          <p:cNvPicPr preferRelativeResize="0"/>
          <p:nvPr/>
        </p:nvPicPr>
        <p:blipFill rotWithShape="1">
          <a:blip r:embed="rId4">
            <a:alphaModFix/>
          </a:blip>
          <a:srcRect/>
          <a:stretch/>
        </p:blipFill>
        <p:spPr>
          <a:xfrm>
            <a:off x="8007350" y="3578225"/>
            <a:ext cx="23812" cy="34925"/>
          </a:xfrm>
          <a:prstGeom prst="rect">
            <a:avLst/>
          </a:prstGeom>
          <a:noFill/>
          <a:ln>
            <a:noFill/>
          </a:ln>
        </p:spPr>
      </p:pic>
      <p:pic>
        <p:nvPicPr>
          <p:cNvPr id="595" name="Google Shape;595;p31"/>
          <p:cNvPicPr preferRelativeResize="0"/>
          <p:nvPr/>
        </p:nvPicPr>
        <p:blipFill rotWithShape="1">
          <a:blip r:embed="rId5">
            <a:alphaModFix/>
          </a:blip>
          <a:srcRect/>
          <a:stretch/>
        </p:blipFill>
        <p:spPr>
          <a:xfrm>
            <a:off x="3124200" y="4202112"/>
            <a:ext cx="30162" cy="30162"/>
          </a:xfrm>
          <a:prstGeom prst="rect">
            <a:avLst/>
          </a:prstGeom>
          <a:noFill/>
          <a:ln>
            <a:noFill/>
          </a:ln>
        </p:spPr>
      </p:pic>
      <p:pic>
        <p:nvPicPr>
          <p:cNvPr id="596" name="Google Shape;596;p31"/>
          <p:cNvPicPr preferRelativeResize="0"/>
          <p:nvPr/>
        </p:nvPicPr>
        <p:blipFill rotWithShape="1">
          <a:blip r:embed="rId6">
            <a:alphaModFix/>
          </a:blip>
          <a:srcRect/>
          <a:stretch/>
        </p:blipFill>
        <p:spPr>
          <a:xfrm>
            <a:off x="5667375" y="4633912"/>
            <a:ext cx="47625" cy="20637"/>
          </a:xfrm>
          <a:prstGeom prst="rect">
            <a:avLst/>
          </a:prstGeom>
          <a:noFill/>
          <a:ln>
            <a:noFill/>
          </a:ln>
        </p:spPr>
      </p:pic>
      <p:pic>
        <p:nvPicPr>
          <p:cNvPr id="597" name="Google Shape;597;p31"/>
          <p:cNvPicPr preferRelativeResize="0"/>
          <p:nvPr/>
        </p:nvPicPr>
        <p:blipFill rotWithShape="1">
          <a:blip r:embed="rId7">
            <a:alphaModFix/>
          </a:blip>
          <a:srcRect/>
          <a:stretch/>
        </p:blipFill>
        <p:spPr>
          <a:xfrm>
            <a:off x="6496050" y="4586287"/>
            <a:ext cx="33337" cy="38100"/>
          </a:xfrm>
          <a:prstGeom prst="rect">
            <a:avLst/>
          </a:prstGeom>
          <a:noFill/>
          <a:ln>
            <a:noFill/>
          </a:ln>
        </p:spPr>
      </p:pic>
      <p:pic>
        <p:nvPicPr>
          <p:cNvPr id="599" name="Google Shape;599;p31"/>
          <p:cNvPicPr preferRelativeResize="0"/>
          <p:nvPr/>
        </p:nvPicPr>
        <p:blipFill rotWithShape="1">
          <a:blip r:embed="rId8">
            <a:alphaModFix/>
          </a:blip>
          <a:srcRect/>
          <a:stretch/>
        </p:blipFill>
        <p:spPr>
          <a:xfrm>
            <a:off x="7612062" y="4630737"/>
            <a:ext cx="26987" cy="28575"/>
          </a:xfrm>
          <a:prstGeom prst="rect">
            <a:avLst/>
          </a:prstGeom>
          <a:noFill/>
          <a:ln>
            <a:noFill/>
          </a:ln>
        </p:spPr>
      </p:pic>
      <p:pic>
        <p:nvPicPr>
          <p:cNvPr id="600" name="Google Shape;600;p31"/>
          <p:cNvPicPr preferRelativeResize="0"/>
          <p:nvPr/>
        </p:nvPicPr>
        <p:blipFill rotWithShape="1">
          <a:blip r:embed="rId9">
            <a:alphaModFix/>
          </a:blip>
          <a:srcRect/>
          <a:stretch/>
        </p:blipFill>
        <p:spPr>
          <a:xfrm>
            <a:off x="2017712" y="5380037"/>
            <a:ext cx="50800" cy="25400"/>
          </a:xfrm>
          <a:prstGeom prst="rect">
            <a:avLst/>
          </a:prstGeom>
          <a:noFill/>
          <a:ln>
            <a:noFill/>
          </a:ln>
        </p:spPr>
      </p:pic>
      <p:pic>
        <p:nvPicPr>
          <p:cNvPr id="601" name="Google Shape;601;p31"/>
          <p:cNvPicPr preferRelativeResize="0"/>
          <p:nvPr/>
        </p:nvPicPr>
        <p:blipFill rotWithShape="1">
          <a:blip r:embed="rId10">
            <a:alphaModFix/>
          </a:blip>
          <a:srcRect/>
          <a:stretch/>
        </p:blipFill>
        <p:spPr>
          <a:xfrm>
            <a:off x="2597150" y="5251450"/>
            <a:ext cx="39687" cy="34925"/>
          </a:xfrm>
          <a:prstGeom prst="rect">
            <a:avLst/>
          </a:prstGeom>
          <a:noFill/>
          <a:ln>
            <a:noFill/>
          </a:ln>
        </p:spPr>
      </p:pic>
      <p:pic>
        <p:nvPicPr>
          <p:cNvPr id="602" name="Google Shape;602;p31"/>
          <p:cNvPicPr preferRelativeResize="0"/>
          <p:nvPr/>
        </p:nvPicPr>
        <p:blipFill rotWithShape="1">
          <a:blip r:embed="rId11">
            <a:alphaModFix/>
          </a:blip>
          <a:srcRect/>
          <a:stretch/>
        </p:blipFill>
        <p:spPr>
          <a:xfrm>
            <a:off x="3028950" y="5272087"/>
            <a:ext cx="26987" cy="22225"/>
          </a:xfrm>
          <a:prstGeom prst="rect">
            <a:avLst/>
          </a:prstGeom>
          <a:noFill/>
          <a:ln>
            <a:noFill/>
          </a:ln>
        </p:spPr>
      </p:pic>
      <p:pic>
        <p:nvPicPr>
          <p:cNvPr id="603" name="Google Shape;603;p31"/>
          <p:cNvPicPr preferRelativeResize="0"/>
          <p:nvPr/>
        </p:nvPicPr>
        <p:blipFill rotWithShape="1">
          <a:blip r:embed="rId12">
            <a:alphaModFix/>
          </a:blip>
          <a:srcRect/>
          <a:stretch/>
        </p:blipFill>
        <p:spPr>
          <a:xfrm>
            <a:off x="6021387" y="5451475"/>
            <a:ext cx="30162" cy="25400"/>
          </a:xfrm>
          <a:prstGeom prst="rect">
            <a:avLst/>
          </a:prstGeom>
          <a:noFill/>
          <a:ln>
            <a:noFill/>
          </a:ln>
        </p:spPr>
      </p:pic>
      <p:pic>
        <p:nvPicPr>
          <p:cNvPr id="609" name="Google Shape;609;p31"/>
          <p:cNvPicPr preferRelativeResize="0"/>
          <p:nvPr/>
        </p:nvPicPr>
        <p:blipFill rotWithShape="1">
          <a:blip r:embed="rId13">
            <a:alphaModFix/>
          </a:blip>
          <a:srcRect/>
          <a:stretch/>
        </p:blipFill>
        <p:spPr>
          <a:xfrm>
            <a:off x="12279312" y="2441575"/>
            <a:ext cx="134937" cy="57150"/>
          </a:xfrm>
          <a:prstGeom prst="rect">
            <a:avLst/>
          </a:prstGeom>
          <a:noFill/>
          <a:ln>
            <a:noFill/>
          </a:ln>
        </p:spPr>
      </p:pic>
      <p:pic>
        <p:nvPicPr>
          <p:cNvPr id="610" name="Google Shape;610;p31"/>
          <p:cNvPicPr preferRelativeResize="0"/>
          <p:nvPr/>
        </p:nvPicPr>
        <p:blipFill rotWithShape="1">
          <a:blip r:embed="rId14">
            <a:alphaModFix/>
          </a:blip>
          <a:srcRect/>
          <a:stretch/>
        </p:blipFill>
        <p:spPr>
          <a:xfrm>
            <a:off x="-3095625" y="3008312"/>
            <a:ext cx="192087" cy="71437"/>
          </a:xfrm>
          <a:prstGeom prst="rect">
            <a:avLst/>
          </a:prstGeom>
          <a:noFill/>
          <a:ln>
            <a:noFill/>
          </a:ln>
        </p:spPr>
      </p:pic>
      <p:pic>
        <p:nvPicPr>
          <p:cNvPr id="614" name="Google Shape;614;p31"/>
          <p:cNvPicPr preferRelativeResize="0"/>
          <p:nvPr/>
        </p:nvPicPr>
        <p:blipFill rotWithShape="1">
          <a:blip r:embed="rId15">
            <a:alphaModFix/>
          </a:blip>
          <a:srcRect/>
          <a:stretch/>
        </p:blipFill>
        <p:spPr>
          <a:xfrm>
            <a:off x="-3028950" y="3659187"/>
            <a:ext cx="115887" cy="206375"/>
          </a:xfrm>
          <a:prstGeom prst="rect">
            <a:avLst/>
          </a:prstGeom>
          <a:noFill/>
          <a:ln>
            <a:noFill/>
          </a:ln>
        </p:spPr>
      </p:pic>
      <p:pic>
        <p:nvPicPr>
          <p:cNvPr id="619" name="Google Shape;619;p31"/>
          <p:cNvPicPr preferRelativeResize="0"/>
          <p:nvPr/>
        </p:nvPicPr>
        <p:blipFill rotWithShape="1">
          <a:blip r:embed="rId16">
            <a:alphaModFix/>
          </a:blip>
          <a:srcRect/>
          <a:stretch/>
        </p:blipFill>
        <p:spPr>
          <a:xfrm>
            <a:off x="-3095625" y="3448050"/>
            <a:ext cx="155575" cy="485775"/>
          </a:xfrm>
          <a:prstGeom prst="rect">
            <a:avLst/>
          </a:prstGeom>
          <a:noFill/>
          <a:ln>
            <a:noFill/>
          </a:ln>
        </p:spPr>
      </p:pic>
      <p:pic>
        <p:nvPicPr>
          <p:cNvPr id="631" name="Google Shape;631;p31"/>
          <p:cNvPicPr preferRelativeResize="0"/>
          <p:nvPr/>
        </p:nvPicPr>
        <p:blipFill rotWithShape="1">
          <a:blip r:embed="rId17">
            <a:alphaModFix/>
          </a:blip>
          <a:srcRect/>
          <a:stretch/>
        </p:blipFill>
        <p:spPr>
          <a:xfrm>
            <a:off x="-3248025" y="2870200"/>
            <a:ext cx="306387" cy="274637"/>
          </a:xfrm>
          <a:prstGeom prst="rect">
            <a:avLst/>
          </a:prstGeom>
          <a:noFill/>
          <a:ln>
            <a:noFill/>
          </a:ln>
        </p:spPr>
      </p:pic>
      <p:pic>
        <p:nvPicPr>
          <p:cNvPr id="638" name="Google Shape;638;p31"/>
          <p:cNvPicPr preferRelativeResize="0"/>
          <p:nvPr/>
        </p:nvPicPr>
        <p:blipFill rotWithShape="1">
          <a:blip r:embed="rId18">
            <a:alphaModFix/>
          </a:blip>
          <a:srcRect/>
          <a:stretch/>
        </p:blipFill>
        <p:spPr>
          <a:xfrm>
            <a:off x="-3262312" y="4054475"/>
            <a:ext cx="60325" cy="812800"/>
          </a:xfrm>
          <a:prstGeom prst="rect">
            <a:avLst/>
          </a:prstGeom>
          <a:noFill/>
          <a:ln>
            <a:noFill/>
          </a:ln>
        </p:spPr>
      </p:pic>
      <p:pic>
        <p:nvPicPr>
          <p:cNvPr id="643" name="Google Shape;643;p31"/>
          <p:cNvPicPr preferRelativeResize="0"/>
          <p:nvPr/>
        </p:nvPicPr>
        <p:blipFill rotWithShape="1">
          <a:blip r:embed="rId19">
            <a:alphaModFix/>
          </a:blip>
          <a:srcRect/>
          <a:stretch/>
        </p:blipFill>
        <p:spPr>
          <a:xfrm>
            <a:off x="-2238375" y="4535487"/>
            <a:ext cx="25400" cy="20637"/>
          </a:xfrm>
          <a:prstGeom prst="rect">
            <a:avLst/>
          </a:prstGeom>
          <a:noFill/>
          <a:ln>
            <a:noFill/>
          </a:ln>
        </p:spPr>
      </p:pic>
      <p:pic>
        <p:nvPicPr>
          <p:cNvPr id="644" name="Google Shape;644;p31"/>
          <p:cNvPicPr preferRelativeResize="0"/>
          <p:nvPr/>
        </p:nvPicPr>
        <p:blipFill rotWithShape="1">
          <a:blip r:embed="rId20">
            <a:alphaModFix/>
          </a:blip>
          <a:srcRect/>
          <a:stretch/>
        </p:blipFill>
        <p:spPr>
          <a:xfrm>
            <a:off x="-1604962" y="4370387"/>
            <a:ext cx="22225" cy="20637"/>
          </a:xfrm>
          <a:prstGeom prst="rect">
            <a:avLst/>
          </a:prstGeom>
          <a:noFill/>
          <a:ln>
            <a:noFill/>
          </a:ln>
        </p:spPr>
      </p:pic>
      <p:pic>
        <p:nvPicPr>
          <p:cNvPr id="650" name="Google Shape;650;p31"/>
          <p:cNvPicPr preferRelativeResize="0"/>
          <p:nvPr/>
        </p:nvPicPr>
        <p:blipFill rotWithShape="1">
          <a:blip r:embed="rId21">
            <a:alphaModFix/>
          </a:blip>
          <a:srcRect/>
          <a:stretch/>
        </p:blipFill>
        <p:spPr>
          <a:xfrm>
            <a:off x="-290512" y="4162425"/>
            <a:ext cx="63500" cy="25400"/>
          </a:xfrm>
          <a:prstGeom prst="rect">
            <a:avLst/>
          </a:prstGeom>
          <a:noFill/>
          <a:ln>
            <a:noFill/>
          </a:ln>
        </p:spPr>
      </p:pic>
      <p:pic>
        <p:nvPicPr>
          <p:cNvPr id="653" name="Google Shape;653;p31"/>
          <p:cNvPicPr preferRelativeResize="0"/>
          <p:nvPr/>
        </p:nvPicPr>
        <p:blipFill rotWithShape="1">
          <a:blip r:embed="rId22">
            <a:alphaModFix/>
          </a:blip>
          <a:srcRect/>
          <a:stretch/>
        </p:blipFill>
        <p:spPr>
          <a:xfrm>
            <a:off x="-331787" y="4614862"/>
            <a:ext cx="38100" cy="31750"/>
          </a:xfrm>
          <a:prstGeom prst="rect">
            <a:avLst/>
          </a:prstGeom>
          <a:noFill/>
          <a:ln>
            <a:noFill/>
          </a:ln>
        </p:spPr>
      </p:pic>
      <p:pic>
        <p:nvPicPr>
          <p:cNvPr id="658" name="Google Shape;658;p31"/>
          <p:cNvPicPr preferRelativeResize="0"/>
          <p:nvPr/>
        </p:nvPicPr>
        <p:blipFill rotWithShape="1">
          <a:blip r:embed="rId23">
            <a:alphaModFix/>
          </a:blip>
          <a:srcRect/>
          <a:stretch/>
        </p:blipFill>
        <p:spPr>
          <a:xfrm>
            <a:off x="-1917700" y="5286375"/>
            <a:ext cx="46037" cy="38100"/>
          </a:xfrm>
          <a:prstGeom prst="rect">
            <a:avLst/>
          </a:prstGeom>
          <a:noFill/>
          <a:ln>
            <a:noFill/>
          </a:ln>
        </p:spPr>
      </p:pic>
      <p:pic>
        <p:nvPicPr>
          <p:cNvPr id="661" name="Google Shape;661;p31"/>
          <p:cNvPicPr preferRelativeResize="0"/>
          <p:nvPr/>
        </p:nvPicPr>
        <p:blipFill rotWithShape="1">
          <a:blip r:embed="rId24">
            <a:alphaModFix/>
          </a:blip>
          <a:srcRect/>
          <a:stretch/>
        </p:blipFill>
        <p:spPr>
          <a:xfrm>
            <a:off x="-1092200" y="5613400"/>
            <a:ext cx="25400" cy="31750"/>
          </a:xfrm>
          <a:prstGeom prst="rect">
            <a:avLst/>
          </a:prstGeom>
          <a:noFill/>
          <a:ln>
            <a:noFill/>
          </a:ln>
        </p:spPr>
      </p:pic>
      <p:pic>
        <p:nvPicPr>
          <p:cNvPr id="675" name="Google Shape;675;p31"/>
          <p:cNvPicPr preferRelativeResize="0"/>
          <p:nvPr/>
        </p:nvPicPr>
        <p:blipFill rotWithShape="1">
          <a:blip r:embed="rId25">
            <a:alphaModFix/>
          </a:blip>
          <a:srcRect/>
          <a:stretch/>
        </p:blipFill>
        <p:spPr>
          <a:xfrm>
            <a:off x="-122237" y="3130550"/>
            <a:ext cx="31750" cy="34925"/>
          </a:xfrm>
          <a:prstGeom prst="rect">
            <a:avLst/>
          </a:prstGeom>
          <a:noFill/>
          <a:ln>
            <a:noFill/>
          </a:ln>
        </p:spPr>
      </p:pic>
      <p:pic>
        <p:nvPicPr>
          <p:cNvPr id="703" name="Google Shape;703;p31"/>
          <p:cNvPicPr preferRelativeResize="0"/>
          <p:nvPr/>
        </p:nvPicPr>
        <p:blipFill rotWithShape="1">
          <a:blip r:embed="rId26">
            <a:alphaModFix/>
          </a:blip>
          <a:srcRect/>
          <a:stretch/>
        </p:blipFill>
        <p:spPr>
          <a:xfrm>
            <a:off x="12639675" y="2387600"/>
            <a:ext cx="107950" cy="19050"/>
          </a:xfrm>
          <a:prstGeom prst="rect">
            <a:avLst/>
          </a:prstGeom>
          <a:noFill/>
          <a:ln>
            <a:noFill/>
          </a:ln>
        </p:spPr>
      </p:pic>
      <p:pic>
        <p:nvPicPr>
          <p:cNvPr id="704" name="Google Shape;704;p31"/>
          <p:cNvPicPr preferRelativeResize="0"/>
          <p:nvPr/>
        </p:nvPicPr>
        <p:blipFill rotWithShape="1">
          <a:blip r:embed="rId27">
            <a:alphaModFix/>
          </a:blip>
          <a:srcRect/>
          <a:stretch/>
        </p:blipFill>
        <p:spPr>
          <a:xfrm>
            <a:off x="12488862" y="2359025"/>
            <a:ext cx="336550" cy="77787"/>
          </a:xfrm>
          <a:prstGeom prst="rect">
            <a:avLst/>
          </a:prstGeom>
          <a:noFill/>
          <a:ln>
            <a:noFill/>
          </a:ln>
        </p:spPr>
      </p:pic>
      <p:pic>
        <p:nvPicPr>
          <p:cNvPr id="706" name="Google Shape;706;p31"/>
          <p:cNvPicPr preferRelativeResize="0"/>
          <p:nvPr/>
        </p:nvPicPr>
        <p:blipFill rotWithShape="1">
          <a:blip r:embed="rId28">
            <a:alphaModFix/>
          </a:blip>
          <a:srcRect/>
          <a:stretch/>
        </p:blipFill>
        <p:spPr>
          <a:xfrm>
            <a:off x="9297987" y="2068512"/>
            <a:ext cx="31750" cy="41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32"/>
          <p:cNvSpPr txBox="1">
            <a:spLocks noGrp="1"/>
          </p:cNvSpPr>
          <p:nvPr>
            <p:ph type="title"/>
          </p:nvPr>
        </p:nvSpPr>
        <p:spPr>
          <a:xfrm>
            <a:off x="646112" y="354012"/>
            <a:ext cx="8243887" cy="6762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Problem with Semaphore Implementation</a:t>
            </a:r>
            <a:endParaRPr/>
          </a:p>
        </p:txBody>
      </p:sp>
      <p:sp>
        <p:nvSpPr>
          <p:cNvPr id="944" name="Google Shape;944;p32"/>
          <p:cNvSpPr txBox="1">
            <a:spLocks noGrp="1"/>
          </p:cNvSpPr>
          <p:nvPr>
            <p:ph type="body" idx="1"/>
          </p:nvPr>
        </p:nvSpPr>
        <p:spPr>
          <a:xfrm>
            <a:off x="479425" y="1030287"/>
            <a:ext cx="8243887" cy="48910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520"/>
              <a:buFont typeface="Arial"/>
              <a:buChar char="●"/>
            </a:pPr>
            <a:r>
              <a:rPr lang="en-US" sz="2800" b="0" i="0" u="none">
                <a:solidFill>
                  <a:schemeClr val="dk1"/>
                </a:solidFill>
                <a:latin typeface="Helvetica Neue"/>
                <a:ea typeface="Helvetica Neue"/>
                <a:cs typeface="Helvetica Neue"/>
                <a:sym typeface="Helvetica Neue"/>
              </a:rPr>
              <a:t>The main disadvantages of semaphore is it requires busy waiting.</a:t>
            </a:r>
            <a:endParaRPr/>
          </a:p>
          <a:p>
            <a:pPr marL="342900" marR="0" lvl="0" indent="-342900" algn="l" rtl="0">
              <a:lnSpc>
                <a:spcPct val="100000"/>
              </a:lnSpc>
              <a:spcBef>
                <a:spcPts val="980"/>
              </a:spcBef>
              <a:spcAft>
                <a:spcPts val="0"/>
              </a:spcAft>
              <a:buClr>
                <a:srgbClr val="993300"/>
              </a:buClr>
              <a:buSzPts val="2520"/>
              <a:buFont typeface="Arial"/>
              <a:buChar char="●"/>
            </a:pPr>
            <a:r>
              <a:rPr lang="en-US" sz="2800" b="0" i="0" u="none">
                <a:solidFill>
                  <a:schemeClr val="dk1"/>
                </a:solidFill>
                <a:latin typeface="Helvetica Neue"/>
                <a:ea typeface="Helvetica Neue"/>
                <a:cs typeface="Helvetica Neue"/>
                <a:sym typeface="Helvetica Neue"/>
              </a:rPr>
              <a:t>While a process is in it’s critical section, any other process that tries to enter it’s critical sections must loop continuously in the entry code. This is called </a:t>
            </a:r>
            <a:r>
              <a:rPr lang="en-US" sz="2800" b="1" i="0" u="none">
                <a:solidFill>
                  <a:schemeClr val="dk1"/>
                </a:solidFill>
                <a:latin typeface="Helvetica Neue"/>
                <a:ea typeface="Helvetica Neue"/>
                <a:cs typeface="Helvetica Neue"/>
                <a:sym typeface="Helvetica Neue"/>
              </a:rPr>
              <a:t>busy waiting</a:t>
            </a:r>
            <a:r>
              <a:rPr lang="en-US" sz="2800" b="0" i="0" u="none">
                <a:solidFill>
                  <a:schemeClr val="dk1"/>
                </a:solidFill>
                <a:latin typeface="Helvetica Neue"/>
                <a:ea typeface="Helvetica Neue"/>
                <a:cs typeface="Helvetica Neue"/>
                <a:sym typeface="Helvetica Neue"/>
              </a:rPr>
              <a:t> and it wastes CPU cycles. When a semaphore does this, it is called a </a:t>
            </a:r>
            <a:r>
              <a:rPr lang="en-US" sz="2800" b="1" i="0" u="none">
                <a:solidFill>
                  <a:schemeClr val="dk1"/>
                </a:solidFill>
                <a:latin typeface="Helvetica Neue"/>
                <a:ea typeface="Helvetica Neue"/>
                <a:cs typeface="Helvetica Neue"/>
                <a:sym typeface="Helvetica Neue"/>
              </a:rPr>
              <a:t>spinlock</a:t>
            </a:r>
            <a:r>
              <a:rPr lang="en-US" sz="2800" b="0" i="0" u="none">
                <a:solidFill>
                  <a:schemeClr val="dk1"/>
                </a:solidFill>
                <a:latin typeface="Helvetica Neue"/>
                <a:ea typeface="Helvetica Neue"/>
                <a:cs typeface="Helvetica Neue"/>
                <a:sym typeface="Helvetica Neue"/>
              </a:rPr>
              <a:t>.</a:t>
            </a:r>
            <a:endParaRPr/>
          </a:p>
          <a:p>
            <a:pPr marL="342900" marR="0" lvl="0" indent="-342900" algn="l" rtl="0">
              <a:lnSpc>
                <a:spcPct val="100000"/>
              </a:lnSpc>
              <a:spcBef>
                <a:spcPts val="980"/>
              </a:spcBef>
              <a:spcAft>
                <a:spcPts val="0"/>
              </a:spcAft>
              <a:buClr>
                <a:srgbClr val="993300"/>
              </a:buClr>
              <a:buSzPts val="2520"/>
              <a:buFont typeface="Arial"/>
              <a:buChar char="●"/>
            </a:pPr>
            <a:r>
              <a:rPr lang="en-US" sz="2800" b="0" i="0" u="none">
                <a:solidFill>
                  <a:schemeClr val="dk1"/>
                </a:solidFill>
                <a:latin typeface="Helvetica Neue"/>
                <a:ea typeface="Helvetica Neue"/>
                <a:cs typeface="Helvetica Neue"/>
                <a:sym typeface="Helvetica Neue"/>
              </a:rPr>
              <a:t>Busy waiting wastes CPU cycles that some other processes might be able to use productively.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800"/>
              <a:buFont typeface="Helvetica Neue"/>
              <a:buNone/>
            </a:pPr>
            <a:r>
              <a:rPr lang="en-US" sz="2800" b="0" i="0" u="none">
                <a:solidFill>
                  <a:srgbClr val="993300"/>
                </a:solidFill>
                <a:latin typeface="Helvetica Neue"/>
                <a:ea typeface="Helvetica Neue"/>
                <a:cs typeface="Helvetica Neue"/>
                <a:sym typeface="Helvetica Neue"/>
              </a:rPr>
              <a:t>Semaphore Implementation with no Busy waiting </a:t>
            </a:r>
            <a:endParaRPr/>
          </a:p>
        </p:txBody>
      </p:sp>
      <p:sp>
        <p:nvSpPr>
          <p:cNvPr id="987" name="Google Shape;987;p33"/>
          <p:cNvSpPr txBox="1">
            <a:spLocks noGrp="1"/>
          </p:cNvSpPr>
          <p:nvPr>
            <p:ph type="body" idx="1"/>
          </p:nvPr>
        </p:nvSpPr>
        <p:spPr>
          <a:xfrm>
            <a:off x="666750" y="977900"/>
            <a:ext cx="8027987" cy="53213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To avoid busy waiting each semaphore there is an associated waiting queue of process that are waiting to access the critical section. </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Rather than using a semaphore as a variable we can use it as a structure or record which have two fields: </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value (of type integer)</a:t>
            </a:r>
            <a:endParaRPr/>
          </a:p>
          <a:p>
            <a:pPr marL="742950" marR="0" lvl="1" indent="-285750" algn="l" rtl="0">
              <a:lnSpc>
                <a:spcPct val="100000"/>
              </a:lnSpc>
              <a:spcBef>
                <a:spcPts val="700"/>
              </a:spcBef>
              <a:spcAft>
                <a:spcPts val="0"/>
              </a:spcAft>
              <a:buClr>
                <a:srgbClr val="CC6600"/>
              </a:buClr>
              <a:buSzPts val="1600"/>
              <a:buFont typeface="Arial"/>
              <a:buChar char="●"/>
            </a:pPr>
            <a:r>
              <a:rPr lang="en-US" sz="2000" b="0" i="0" u="none" strike="noStrike" cap="none">
                <a:solidFill>
                  <a:schemeClr val="dk1"/>
                </a:solidFill>
                <a:latin typeface="Helvetica Neue"/>
                <a:ea typeface="Helvetica Neue"/>
                <a:cs typeface="Helvetica Neue"/>
                <a:sym typeface="Helvetica Neue"/>
              </a:rPr>
              <a:t>list of the processes/  pointer to next record in the list</a:t>
            </a:r>
            <a:r>
              <a:rPr lang="en-US" sz="2000" b="1" i="0" u="none" strike="noStrike" cap="none">
                <a:solidFill>
                  <a:schemeClr val="dk1"/>
                </a:solidFill>
                <a:latin typeface="Helvetica Neue"/>
                <a:ea typeface="Helvetica Neue"/>
                <a:cs typeface="Helvetica Neue"/>
                <a:sym typeface="Helvetica Neue"/>
              </a:rPr>
              <a:t>	</a:t>
            </a:r>
            <a:endParaRPr/>
          </a:p>
          <a:p>
            <a:pPr marL="342900" marR="0" lvl="0" indent="-228600" algn="l" rtl="0">
              <a:lnSpc>
                <a:spcPct val="100000"/>
              </a:lnSpc>
              <a:spcBef>
                <a:spcPts val="700"/>
              </a:spcBef>
              <a:spcAft>
                <a:spcPts val="0"/>
              </a:spcAft>
              <a:buClr>
                <a:srgbClr val="993300"/>
              </a:buClr>
              <a:buSzPts val="1800"/>
              <a:buFont typeface="Arial"/>
              <a:buNone/>
            </a:pPr>
            <a:endParaRPr sz="2000" b="1" i="0" u="none" strike="noStrike" cap="none">
              <a:solidFill>
                <a:schemeClr val="dk1"/>
              </a:solidFill>
              <a:latin typeface="Helvetica Neue"/>
              <a:ea typeface="Helvetica Neue"/>
              <a:cs typeface="Helvetica Neue"/>
              <a:sym typeface="Helvetica Neue"/>
            </a:endParaRPr>
          </a:p>
        </p:txBody>
      </p:sp>
      <p:sp>
        <p:nvSpPr>
          <p:cNvPr id="988" name="Google Shape;988;p33"/>
          <p:cNvSpPr txBox="1"/>
          <p:nvPr/>
        </p:nvSpPr>
        <p:spPr>
          <a:xfrm>
            <a:off x="4843462" y="4465637"/>
            <a:ext cx="4191000"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Declaration of semaphore as a record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semaphore = record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	value : integer;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	L : list of processor;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end;</a:t>
            </a:r>
            <a:endParaRPr sz="1400" b="0" i="0" u="none" strike="noStrike" cap="none">
              <a:solidFill>
                <a:srgbClr val="000000"/>
              </a:solidFill>
              <a:latin typeface="Arial"/>
              <a:ea typeface="Arial"/>
              <a:cs typeface="Arial"/>
              <a:sym typeface="Arial"/>
            </a:endParaRPr>
          </a:p>
        </p:txBody>
      </p:sp>
      <p:sp>
        <p:nvSpPr>
          <p:cNvPr id="989" name="Google Shape;989;p33"/>
          <p:cNvSpPr txBox="1"/>
          <p:nvPr/>
        </p:nvSpPr>
        <p:spPr>
          <a:xfrm>
            <a:off x="217487" y="4465637"/>
            <a:ext cx="5419725" cy="1754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Declaration of semaphore as a structure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typedef struct{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   	int value;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   	struct process *list;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   } semaphore; </a:t>
            </a:r>
            <a:endParaRPr sz="1400" b="0" i="0" u="none" strike="noStrike" cap="none">
              <a:solidFill>
                <a:srgbClr val="000000"/>
              </a:solidFill>
              <a:latin typeface="Arial"/>
              <a:ea typeface="Arial"/>
              <a:cs typeface="Arial"/>
              <a:sym typeface="Arial"/>
            </a:endParaRPr>
          </a:p>
        </p:txBody>
      </p:sp>
      <p:grpSp>
        <p:nvGrpSpPr>
          <p:cNvPr id="998" name="Google Shape;998;p33"/>
          <p:cNvGrpSpPr/>
          <p:nvPr/>
        </p:nvGrpSpPr>
        <p:grpSpPr>
          <a:xfrm>
            <a:off x="12310000" y="-153130"/>
            <a:ext cx="343077" cy="161797"/>
            <a:chOff x="12309629" y="-153397"/>
            <a:chExt cx="343080" cy="161280"/>
          </a:xfrm>
        </p:grpSpPr>
        <p:pic>
          <p:nvPicPr>
            <p:cNvPr id="999" name="Google Shape;999;p33"/>
            <p:cNvPicPr preferRelativeResize="0"/>
            <p:nvPr/>
          </p:nvPicPr>
          <p:blipFill rotWithShape="1">
            <a:blip r:embed="rId3">
              <a:alphaModFix/>
            </a:blip>
            <a:srcRect/>
            <a:stretch/>
          </p:blipFill>
          <p:spPr>
            <a:xfrm>
              <a:off x="12394229" y="-88237"/>
              <a:ext cx="91080" cy="53280"/>
            </a:xfrm>
            <a:prstGeom prst="rect">
              <a:avLst/>
            </a:prstGeom>
            <a:noFill/>
            <a:ln>
              <a:noFill/>
            </a:ln>
          </p:spPr>
        </p:pic>
        <p:pic>
          <p:nvPicPr>
            <p:cNvPr id="1000" name="Google Shape;1000;p33"/>
            <p:cNvPicPr preferRelativeResize="0"/>
            <p:nvPr/>
          </p:nvPicPr>
          <p:blipFill rotWithShape="1">
            <a:blip r:embed="rId4">
              <a:alphaModFix/>
            </a:blip>
            <a:srcRect/>
            <a:stretch/>
          </p:blipFill>
          <p:spPr>
            <a:xfrm>
              <a:off x="12309629" y="-20917"/>
              <a:ext cx="44280" cy="28800"/>
            </a:xfrm>
            <a:prstGeom prst="rect">
              <a:avLst/>
            </a:prstGeom>
            <a:noFill/>
            <a:ln>
              <a:noFill/>
            </a:ln>
          </p:spPr>
        </p:pic>
        <p:pic>
          <p:nvPicPr>
            <p:cNvPr id="1001" name="Google Shape;1001;p33"/>
            <p:cNvPicPr preferRelativeResize="0"/>
            <p:nvPr/>
          </p:nvPicPr>
          <p:blipFill rotWithShape="1">
            <a:blip r:embed="rId5">
              <a:alphaModFix/>
            </a:blip>
            <a:srcRect/>
            <a:stretch/>
          </p:blipFill>
          <p:spPr>
            <a:xfrm>
              <a:off x="12475949" y="-117037"/>
              <a:ext cx="41400" cy="19080"/>
            </a:xfrm>
            <a:prstGeom prst="rect">
              <a:avLst/>
            </a:prstGeom>
            <a:noFill/>
            <a:ln>
              <a:noFill/>
            </a:ln>
          </p:spPr>
        </p:pic>
        <p:pic>
          <p:nvPicPr>
            <p:cNvPr id="1002" name="Google Shape;1002;p33"/>
            <p:cNvPicPr preferRelativeResize="0"/>
            <p:nvPr/>
          </p:nvPicPr>
          <p:blipFill rotWithShape="1">
            <a:blip r:embed="rId6">
              <a:alphaModFix/>
            </a:blip>
            <a:srcRect/>
            <a:stretch/>
          </p:blipFill>
          <p:spPr>
            <a:xfrm>
              <a:off x="12539309" y="-153397"/>
              <a:ext cx="113400" cy="54360"/>
            </a:xfrm>
            <a:prstGeom prst="rect">
              <a:avLst/>
            </a:prstGeom>
            <a:noFill/>
            <a:ln>
              <a:noFill/>
            </a:ln>
          </p:spPr>
        </p:pic>
      </p:grpSp>
      <p:pic>
        <p:nvPicPr>
          <p:cNvPr id="1003" name="Google Shape;1003;p33"/>
          <p:cNvPicPr preferRelativeResize="0"/>
          <p:nvPr/>
        </p:nvPicPr>
        <p:blipFill rotWithShape="1">
          <a:blip r:embed="rId7">
            <a:alphaModFix/>
          </a:blip>
          <a:srcRect/>
          <a:stretch/>
        </p:blipFill>
        <p:spPr>
          <a:xfrm>
            <a:off x="10650537" y="1616075"/>
            <a:ext cx="26987" cy="20637"/>
          </a:xfrm>
          <a:prstGeom prst="rect">
            <a:avLst/>
          </a:prstGeom>
          <a:noFill/>
          <a:ln>
            <a:noFill/>
          </a:ln>
        </p:spPr>
      </p:pic>
      <p:pic>
        <p:nvPicPr>
          <p:cNvPr id="1005" name="Google Shape;1005;p33"/>
          <p:cNvPicPr preferRelativeResize="0"/>
          <p:nvPr/>
        </p:nvPicPr>
        <p:blipFill rotWithShape="1">
          <a:blip r:embed="rId8">
            <a:alphaModFix/>
          </a:blip>
          <a:srcRect/>
          <a:stretch/>
        </p:blipFill>
        <p:spPr>
          <a:xfrm>
            <a:off x="2328862" y="3170237"/>
            <a:ext cx="22225" cy="26987"/>
          </a:xfrm>
          <a:prstGeom prst="rect">
            <a:avLst/>
          </a:prstGeom>
          <a:noFill/>
          <a:ln>
            <a:noFill/>
          </a:ln>
        </p:spPr>
      </p:pic>
      <p:pic>
        <p:nvPicPr>
          <p:cNvPr id="1006" name="Google Shape;1006;p33"/>
          <p:cNvPicPr preferRelativeResize="0"/>
          <p:nvPr/>
        </p:nvPicPr>
        <p:blipFill rotWithShape="1">
          <a:blip r:embed="rId9">
            <a:alphaModFix/>
          </a:blip>
          <a:srcRect/>
          <a:stretch/>
        </p:blipFill>
        <p:spPr>
          <a:xfrm>
            <a:off x="1360487" y="3606800"/>
            <a:ext cx="92075" cy="44450"/>
          </a:xfrm>
          <a:prstGeom prst="rect">
            <a:avLst/>
          </a:prstGeom>
          <a:noFill/>
          <a:ln>
            <a:noFill/>
          </a:ln>
        </p:spPr>
      </p:pic>
      <p:pic>
        <p:nvPicPr>
          <p:cNvPr id="1007" name="Google Shape;1007;p33"/>
          <p:cNvPicPr preferRelativeResize="0"/>
          <p:nvPr/>
        </p:nvPicPr>
        <p:blipFill rotWithShape="1">
          <a:blip r:embed="rId10">
            <a:alphaModFix/>
          </a:blip>
          <a:srcRect/>
          <a:stretch/>
        </p:blipFill>
        <p:spPr>
          <a:xfrm>
            <a:off x="3248025" y="3743325"/>
            <a:ext cx="49212" cy="33337"/>
          </a:xfrm>
          <a:prstGeom prst="rect">
            <a:avLst/>
          </a:prstGeom>
          <a:noFill/>
          <a:ln>
            <a:noFill/>
          </a:ln>
        </p:spPr>
      </p:pic>
      <p:pic>
        <p:nvPicPr>
          <p:cNvPr id="1008" name="Google Shape;1008;p33"/>
          <p:cNvPicPr preferRelativeResize="0"/>
          <p:nvPr/>
        </p:nvPicPr>
        <p:blipFill rotWithShape="1">
          <a:blip r:embed="rId11">
            <a:alphaModFix/>
          </a:blip>
          <a:srcRect/>
          <a:stretch/>
        </p:blipFill>
        <p:spPr>
          <a:xfrm>
            <a:off x="809625" y="3473450"/>
            <a:ext cx="82550" cy="34925"/>
          </a:xfrm>
          <a:prstGeom prst="rect">
            <a:avLst/>
          </a:prstGeom>
          <a:noFill/>
          <a:ln>
            <a:noFill/>
          </a:ln>
        </p:spPr>
      </p:pic>
      <p:pic>
        <p:nvPicPr>
          <p:cNvPr id="1049" name="Google Shape;1049;p33"/>
          <p:cNvPicPr preferRelativeResize="0"/>
          <p:nvPr/>
        </p:nvPicPr>
        <p:blipFill rotWithShape="1">
          <a:blip r:embed="rId12">
            <a:alphaModFix/>
          </a:blip>
          <a:srcRect/>
          <a:stretch/>
        </p:blipFill>
        <p:spPr>
          <a:xfrm>
            <a:off x="11560175" y="3786187"/>
            <a:ext cx="58737" cy="31750"/>
          </a:xfrm>
          <a:prstGeom prst="rect">
            <a:avLst/>
          </a:prstGeom>
          <a:noFill/>
          <a:ln>
            <a:noFill/>
          </a:ln>
        </p:spPr>
      </p:pic>
      <p:pic>
        <p:nvPicPr>
          <p:cNvPr id="1050" name="Google Shape;1050;p33"/>
          <p:cNvPicPr preferRelativeResize="0"/>
          <p:nvPr/>
        </p:nvPicPr>
        <p:blipFill rotWithShape="1">
          <a:blip r:embed="rId13">
            <a:alphaModFix/>
          </a:blip>
          <a:srcRect/>
          <a:stretch/>
        </p:blipFill>
        <p:spPr>
          <a:xfrm>
            <a:off x="11574462" y="3765550"/>
            <a:ext cx="82550" cy="38100"/>
          </a:xfrm>
          <a:prstGeom prst="rect">
            <a:avLst/>
          </a:prstGeom>
          <a:noFill/>
          <a:ln>
            <a:noFill/>
          </a:ln>
        </p:spPr>
      </p:pic>
      <p:pic>
        <p:nvPicPr>
          <p:cNvPr id="1051" name="Google Shape;1051;p33"/>
          <p:cNvPicPr preferRelativeResize="0"/>
          <p:nvPr/>
        </p:nvPicPr>
        <p:blipFill rotWithShape="1">
          <a:blip r:embed="rId14">
            <a:alphaModFix/>
          </a:blip>
          <a:srcRect/>
          <a:stretch/>
        </p:blipFill>
        <p:spPr>
          <a:xfrm>
            <a:off x="11798300" y="3668712"/>
            <a:ext cx="57150" cy="30162"/>
          </a:xfrm>
          <a:prstGeom prst="rect">
            <a:avLst/>
          </a:prstGeom>
          <a:noFill/>
          <a:ln>
            <a:noFill/>
          </a:ln>
        </p:spPr>
      </p:pic>
      <p:pic>
        <p:nvPicPr>
          <p:cNvPr id="1052" name="Google Shape;1052;p33"/>
          <p:cNvPicPr preferRelativeResize="0"/>
          <p:nvPr/>
        </p:nvPicPr>
        <p:blipFill rotWithShape="1">
          <a:blip r:embed="rId15">
            <a:alphaModFix/>
          </a:blip>
          <a:srcRect/>
          <a:stretch/>
        </p:blipFill>
        <p:spPr>
          <a:xfrm>
            <a:off x="12153900" y="3729037"/>
            <a:ext cx="47625" cy="50800"/>
          </a:xfrm>
          <a:prstGeom prst="rect">
            <a:avLst/>
          </a:prstGeom>
          <a:noFill/>
          <a:ln>
            <a:noFill/>
          </a:ln>
        </p:spPr>
      </p:pic>
      <p:pic>
        <p:nvPicPr>
          <p:cNvPr id="1053" name="Google Shape;1053;p33"/>
          <p:cNvPicPr preferRelativeResize="0"/>
          <p:nvPr/>
        </p:nvPicPr>
        <p:blipFill rotWithShape="1">
          <a:blip r:embed="rId16">
            <a:alphaModFix/>
          </a:blip>
          <a:srcRect/>
          <a:stretch/>
        </p:blipFill>
        <p:spPr>
          <a:xfrm>
            <a:off x="11918950" y="3711575"/>
            <a:ext cx="101600" cy="23812"/>
          </a:xfrm>
          <a:prstGeom prst="rect">
            <a:avLst/>
          </a:prstGeom>
          <a:noFill/>
          <a:ln>
            <a:noFill/>
          </a:ln>
        </p:spPr>
      </p:pic>
      <p:pic>
        <p:nvPicPr>
          <p:cNvPr id="1054" name="Google Shape;1054;p33"/>
          <p:cNvPicPr preferRelativeResize="0"/>
          <p:nvPr/>
        </p:nvPicPr>
        <p:blipFill rotWithShape="1">
          <a:blip r:embed="rId17">
            <a:alphaModFix/>
          </a:blip>
          <a:srcRect/>
          <a:stretch/>
        </p:blipFill>
        <p:spPr>
          <a:xfrm>
            <a:off x="12593637" y="3752850"/>
            <a:ext cx="131762" cy="587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34"/>
          <p:cNvSpPr txBox="1">
            <a:spLocks noGrp="1"/>
          </p:cNvSpPr>
          <p:nvPr>
            <p:ph type="title"/>
          </p:nvPr>
        </p:nvSpPr>
        <p:spPr>
          <a:xfrm>
            <a:off x="304800" y="228600"/>
            <a:ext cx="8458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800"/>
              <a:buFont typeface="Helvetica Neue"/>
              <a:buNone/>
            </a:pPr>
            <a:r>
              <a:rPr lang="en-US" sz="2800" b="0" i="0" u="none">
                <a:solidFill>
                  <a:srgbClr val="993300"/>
                </a:solidFill>
                <a:latin typeface="Helvetica Neue"/>
                <a:ea typeface="Helvetica Neue"/>
                <a:cs typeface="Helvetica Neue"/>
                <a:sym typeface="Helvetica Neue"/>
              </a:rPr>
              <a:t>Semaphore Implementation with no Busy waiting </a:t>
            </a:r>
            <a:endParaRPr/>
          </a:p>
        </p:txBody>
      </p:sp>
      <p:sp>
        <p:nvSpPr>
          <p:cNvPr id="1060" name="Google Shape;1060;p34"/>
          <p:cNvSpPr txBox="1">
            <a:spLocks noGrp="1"/>
          </p:cNvSpPr>
          <p:nvPr>
            <p:ph type="body" idx="1"/>
          </p:nvPr>
        </p:nvSpPr>
        <p:spPr>
          <a:xfrm>
            <a:off x="261937" y="1233487"/>
            <a:ext cx="8650287" cy="461645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993300"/>
              </a:buClr>
              <a:buSzPts val="1710"/>
              <a:buFont typeface="Arial"/>
              <a:buChar char="●"/>
            </a:pPr>
            <a:r>
              <a:rPr lang="en-US" sz="1900" b="0" i="0" u="none">
                <a:solidFill>
                  <a:schemeClr val="dk1"/>
                </a:solidFill>
                <a:latin typeface="Helvetica Neue"/>
                <a:ea typeface="Helvetica Neue"/>
                <a:cs typeface="Helvetica Neue"/>
                <a:sym typeface="Helvetica Neue"/>
              </a:rPr>
              <a:t>Two operations provide:  block() &amp; wakeup()</a:t>
            </a:r>
            <a:endParaRPr/>
          </a:p>
          <a:p>
            <a:pPr marL="742950" marR="0" lvl="1" indent="-285750" algn="l" rtl="0">
              <a:lnSpc>
                <a:spcPct val="90000"/>
              </a:lnSpc>
              <a:spcBef>
                <a:spcPts val="665"/>
              </a:spcBef>
              <a:spcAft>
                <a:spcPts val="0"/>
              </a:spcAft>
              <a:buClr>
                <a:srgbClr val="CC6600"/>
              </a:buClr>
              <a:buSzPts val="1520"/>
              <a:buFont typeface="Arial"/>
              <a:buChar char="●"/>
            </a:pPr>
            <a:r>
              <a:rPr lang="en-US" sz="1900" b="0" i="0" u="none" strike="noStrike" cap="none">
                <a:solidFill>
                  <a:schemeClr val="dk1"/>
                </a:solidFill>
                <a:latin typeface="Helvetica Neue"/>
                <a:ea typeface="Helvetica Neue"/>
                <a:cs typeface="Helvetica Neue"/>
                <a:sym typeface="Helvetica Neue"/>
              </a:rPr>
              <a:t>When a process executes the wait() operation and finds that the semaphore value is not positive, it must wait</a:t>
            </a:r>
            <a:endParaRPr/>
          </a:p>
          <a:p>
            <a:pPr marL="742950" marR="0" lvl="1" indent="-285750" algn="l" rtl="0">
              <a:lnSpc>
                <a:spcPct val="90000"/>
              </a:lnSpc>
              <a:spcBef>
                <a:spcPts val="665"/>
              </a:spcBef>
              <a:spcAft>
                <a:spcPts val="0"/>
              </a:spcAft>
              <a:buClr>
                <a:srgbClr val="CC6600"/>
              </a:buClr>
              <a:buSzPts val="1520"/>
              <a:buFont typeface="Arial"/>
              <a:buChar char="●"/>
            </a:pPr>
            <a:r>
              <a:rPr lang="en-US" sz="1900" b="0" i="0" u="none" strike="noStrike" cap="none">
                <a:solidFill>
                  <a:schemeClr val="dk1"/>
                </a:solidFill>
                <a:latin typeface="Helvetica Neue"/>
                <a:ea typeface="Helvetica Neue"/>
                <a:cs typeface="Helvetica Neue"/>
                <a:sym typeface="Helvetica Neue"/>
              </a:rPr>
              <a:t>Rather than this busy waiting, the process can block itself which places it into a waiting queue associated with the semaphore</a:t>
            </a:r>
            <a:endParaRPr/>
          </a:p>
          <a:p>
            <a:pPr marL="742950" marR="0" lvl="1" indent="-285750" algn="l" rtl="0">
              <a:lnSpc>
                <a:spcPct val="90000"/>
              </a:lnSpc>
              <a:spcBef>
                <a:spcPts val="665"/>
              </a:spcBef>
              <a:spcAft>
                <a:spcPts val="0"/>
              </a:spcAft>
              <a:buClr>
                <a:srgbClr val="CC6600"/>
              </a:buClr>
              <a:buSzPts val="1520"/>
              <a:buFont typeface="Arial"/>
              <a:buChar char="●"/>
            </a:pPr>
            <a:r>
              <a:rPr lang="en-US" sz="1900" b="0" i="0" u="none" strike="noStrike" cap="none">
                <a:solidFill>
                  <a:schemeClr val="dk1"/>
                </a:solidFill>
                <a:latin typeface="Helvetica Neue"/>
                <a:ea typeface="Helvetica Neue"/>
                <a:cs typeface="Helvetica Neue"/>
                <a:sym typeface="Helvetica Neue"/>
              </a:rPr>
              <a:t>State of the process is switched to the waiting state and control is transferred to CPU scheduler which selects another process to execute. </a:t>
            </a:r>
            <a:endParaRPr/>
          </a:p>
          <a:p>
            <a:pPr marL="742950" marR="0" lvl="1" indent="-285750" algn="l" rtl="0">
              <a:lnSpc>
                <a:spcPct val="90000"/>
              </a:lnSpc>
              <a:spcBef>
                <a:spcPts val="665"/>
              </a:spcBef>
              <a:spcAft>
                <a:spcPts val="0"/>
              </a:spcAft>
              <a:buClr>
                <a:srgbClr val="CC6600"/>
              </a:buClr>
              <a:buSzPts val="1520"/>
              <a:buFont typeface="Arial"/>
              <a:buChar char="●"/>
            </a:pPr>
            <a:r>
              <a:rPr lang="en-US" sz="1900" b="0" i="0" u="none" strike="noStrike" cap="none">
                <a:solidFill>
                  <a:schemeClr val="dk1"/>
                </a:solidFill>
                <a:latin typeface="Helvetica Neue"/>
                <a:ea typeface="Helvetica Neue"/>
                <a:cs typeface="Helvetica Neue"/>
                <a:sym typeface="Helvetica Neue"/>
              </a:rPr>
              <a:t>It will be restarted when some other process executes a signal() operation</a:t>
            </a:r>
            <a:endParaRPr/>
          </a:p>
          <a:p>
            <a:pPr marL="742950" marR="0" lvl="1" indent="-285750" algn="l" rtl="0">
              <a:lnSpc>
                <a:spcPct val="90000"/>
              </a:lnSpc>
              <a:spcBef>
                <a:spcPts val="665"/>
              </a:spcBef>
              <a:spcAft>
                <a:spcPts val="0"/>
              </a:spcAft>
              <a:buClr>
                <a:srgbClr val="CC6600"/>
              </a:buClr>
              <a:buSzPts val="1520"/>
              <a:buFont typeface="Arial"/>
              <a:buChar char="●"/>
            </a:pPr>
            <a:r>
              <a:rPr lang="en-US" sz="1900" b="0" i="0" u="none" strike="noStrike" cap="none">
                <a:solidFill>
                  <a:schemeClr val="dk1"/>
                </a:solidFill>
                <a:latin typeface="Helvetica Neue"/>
                <a:ea typeface="Helvetica Neue"/>
                <a:cs typeface="Helvetica Neue"/>
                <a:sym typeface="Helvetica Neue"/>
              </a:rPr>
              <a:t>Restarted by a wakeup() operation that changes it from waiting state to ready state.</a:t>
            </a:r>
            <a:endParaRPr/>
          </a:p>
          <a:p>
            <a:pPr marL="342900" marR="0" lvl="0" indent="-342900" algn="l" rtl="0">
              <a:lnSpc>
                <a:spcPct val="90000"/>
              </a:lnSpc>
              <a:spcBef>
                <a:spcPts val="665"/>
              </a:spcBef>
              <a:spcAft>
                <a:spcPts val="0"/>
              </a:spcAft>
              <a:buClr>
                <a:srgbClr val="993300"/>
              </a:buClr>
              <a:buSzPts val="1710"/>
              <a:buFont typeface="Arial"/>
              <a:buChar char="●"/>
            </a:pPr>
            <a:r>
              <a:rPr lang="en-US" sz="1900" b="0" i="0" u="none">
                <a:solidFill>
                  <a:schemeClr val="dk1"/>
                </a:solidFill>
                <a:latin typeface="Helvetica Neue"/>
                <a:ea typeface="Helvetica Neue"/>
                <a:cs typeface="Helvetica Neue"/>
                <a:sym typeface="Helvetica Neue"/>
              </a:rPr>
              <a:t>"No busy waiting" means that whenever the process wakes up from waiting, the condition it was waiting for should hold. That is, it must not wake up, find the condition false, and again wait on the same semaphore.</a:t>
            </a:r>
            <a:endParaRPr/>
          </a:p>
          <a:p>
            <a:pPr marL="342900" marR="0" lvl="0" indent="-234315" algn="l" rtl="0">
              <a:lnSpc>
                <a:spcPct val="100000"/>
              </a:lnSpc>
              <a:spcBef>
                <a:spcPts val="665"/>
              </a:spcBef>
              <a:spcAft>
                <a:spcPts val="0"/>
              </a:spcAft>
              <a:buClr>
                <a:srgbClr val="993300"/>
              </a:buClr>
              <a:buSzPts val="1710"/>
              <a:buFont typeface="Arial"/>
              <a:buNone/>
            </a:pPr>
            <a:endParaRPr sz="1900" b="0" i="0" u="none">
              <a:solidFill>
                <a:schemeClr val="dk1"/>
              </a:solidFill>
              <a:latin typeface="Helvetica Neue"/>
              <a:ea typeface="Helvetica Neue"/>
              <a:cs typeface="Helvetica Neue"/>
              <a:sym typeface="Helvetica Neue"/>
            </a:endParaRPr>
          </a:p>
        </p:txBody>
      </p:sp>
      <p:pic>
        <p:nvPicPr>
          <p:cNvPr id="1081" name="Google Shape;1081;p34"/>
          <p:cNvPicPr preferRelativeResize="0"/>
          <p:nvPr/>
        </p:nvPicPr>
        <p:blipFill rotWithShape="1">
          <a:blip r:embed="rId3">
            <a:alphaModFix/>
          </a:blip>
          <a:srcRect/>
          <a:stretch/>
        </p:blipFill>
        <p:spPr>
          <a:xfrm>
            <a:off x="11318875" y="4440237"/>
            <a:ext cx="50800" cy="3492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5"/>
          <p:cNvSpPr txBox="1">
            <a:spLocks noGrp="1"/>
          </p:cNvSpPr>
          <p:nvPr>
            <p:ph type="title"/>
          </p:nvPr>
        </p:nvSpPr>
        <p:spPr>
          <a:xfrm>
            <a:off x="685800" y="142875"/>
            <a:ext cx="8196262" cy="7572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2800"/>
              <a:buFont typeface="Helvetica Neue"/>
              <a:buNone/>
            </a:pPr>
            <a:r>
              <a:rPr lang="en-US" sz="2800" b="0" i="0" u="none">
                <a:solidFill>
                  <a:srgbClr val="993300"/>
                </a:solidFill>
                <a:latin typeface="Helvetica Neue"/>
                <a:ea typeface="Helvetica Neue"/>
                <a:cs typeface="Helvetica Neue"/>
                <a:sym typeface="Helvetica Neue"/>
              </a:rPr>
              <a:t>Semaphore Implementation with no Busy waiting </a:t>
            </a:r>
            <a:endParaRPr/>
          </a:p>
        </p:txBody>
      </p:sp>
      <p:sp>
        <p:nvSpPr>
          <p:cNvPr id="1164" name="Google Shape;1164;p35"/>
          <p:cNvSpPr txBox="1">
            <a:spLocks noGrp="1"/>
          </p:cNvSpPr>
          <p:nvPr>
            <p:ph type="body" idx="1"/>
          </p:nvPr>
        </p:nvSpPr>
        <p:spPr>
          <a:xfrm>
            <a:off x="685800" y="839787"/>
            <a:ext cx="8007350" cy="6313487"/>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440"/>
              <a:buNone/>
            </a:pPr>
            <a:endParaRPr sz="1600" b="0" i="0" u="none" dirty="0">
              <a:solidFill>
                <a:schemeClr val="dk1"/>
              </a:solidFill>
              <a:latin typeface="Helvetica Neue"/>
              <a:ea typeface="Helvetica Neue"/>
              <a:cs typeface="Helvetica Neue"/>
              <a:sym typeface="Helvetica Neue"/>
            </a:endParaRPr>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Structure semaphore{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r>
              <a:rPr lang="en-US" sz="1600" b="0" i="0" u="none" dirty="0" err="1">
                <a:solidFill>
                  <a:schemeClr val="dk1"/>
                </a:solidFill>
                <a:latin typeface="Helvetica Neue"/>
                <a:ea typeface="Helvetica Neue"/>
                <a:cs typeface="Helvetica Neue"/>
                <a:sym typeface="Helvetica Neue"/>
              </a:rPr>
              <a:t>int</a:t>
            </a:r>
            <a:r>
              <a:rPr lang="en-US" sz="1600" b="0" i="0" u="none" dirty="0">
                <a:solidFill>
                  <a:schemeClr val="dk1"/>
                </a:solidFill>
                <a:latin typeface="Helvetica Neue"/>
                <a:ea typeface="Helvetica Neue"/>
                <a:cs typeface="Helvetica Neue"/>
                <a:sym typeface="Helvetica Neue"/>
              </a:rPr>
              <a:t> value;</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queue L;</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r>
              <a:rPr lang="en-US" sz="1600" b="1" i="0" u="none" dirty="0">
                <a:solidFill>
                  <a:schemeClr val="dk1"/>
                </a:solidFill>
                <a:latin typeface="Helvetica Neue"/>
                <a:ea typeface="Helvetica Neue"/>
                <a:cs typeface="Helvetica Neue"/>
                <a:sym typeface="Helvetica Neue"/>
              </a:rPr>
              <a:t>wait</a:t>
            </a:r>
            <a:r>
              <a:rPr lang="en-US" sz="1600" b="0" i="0" u="none" dirty="0">
                <a:solidFill>
                  <a:schemeClr val="dk1"/>
                </a:solidFill>
                <a:latin typeface="Helvetica Neue"/>
                <a:ea typeface="Helvetica Neue"/>
                <a:cs typeface="Helvetica Neue"/>
                <a:sym typeface="Helvetica Neue"/>
              </a:rPr>
              <a:t> (S){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r>
              <a:rPr lang="en-US" sz="1600" b="0" i="0" u="none" dirty="0" err="1">
                <a:solidFill>
                  <a:schemeClr val="dk1"/>
                </a:solidFill>
                <a:latin typeface="Helvetica Neue"/>
                <a:ea typeface="Helvetica Neue"/>
                <a:cs typeface="Helvetica Neue"/>
                <a:sym typeface="Helvetica Neue"/>
              </a:rPr>
              <a:t>s.value</a:t>
            </a:r>
            <a:r>
              <a:rPr lang="en-US" sz="1600" b="0" i="0" u="none" dirty="0">
                <a:solidFill>
                  <a:schemeClr val="dk1"/>
                </a:solidFill>
                <a:latin typeface="Helvetica Neue"/>
                <a:ea typeface="Helvetica Neue"/>
                <a:cs typeface="Helvetica Neue"/>
                <a:sym typeface="Helvetica Neue"/>
              </a:rPr>
              <a:t>=s.value-1;</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if (</a:t>
            </a:r>
            <a:r>
              <a:rPr lang="en-US" sz="1600" b="0" i="0" u="none" dirty="0" err="1">
                <a:solidFill>
                  <a:schemeClr val="dk1"/>
                </a:solidFill>
                <a:latin typeface="Helvetica Neue"/>
                <a:ea typeface="Helvetica Neue"/>
                <a:cs typeface="Helvetica Neue"/>
                <a:sym typeface="Helvetica Neue"/>
              </a:rPr>
              <a:t>s.value</a:t>
            </a:r>
            <a:r>
              <a:rPr lang="en-US" sz="1600" b="0" i="0" u="none" dirty="0">
                <a:solidFill>
                  <a:schemeClr val="dk1"/>
                </a:solidFill>
                <a:latin typeface="Helvetica Neue"/>
                <a:ea typeface="Helvetica Neue"/>
                <a:cs typeface="Helvetica Neue"/>
                <a:sym typeface="Helvetica Neue"/>
              </a:rPr>
              <a:t> </a:t>
            </a:r>
            <a:r>
              <a:rPr lang="en-US" sz="1600" b="0" i="1" u="none" dirty="0">
                <a:solidFill>
                  <a:schemeClr val="dk1"/>
                </a:solidFill>
                <a:latin typeface="Helvetica Neue"/>
                <a:ea typeface="Helvetica Neue"/>
                <a:cs typeface="Helvetica Neue"/>
                <a:sym typeface="Helvetica Neue"/>
              </a:rPr>
              <a:t>&lt;</a:t>
            </a:r>
            <a:r>
              <a:rPr lang="en-US" sz="1600" b="0" i="0" u="none" dirty="0">
                <a:solidFill>
                  <a:schemeClr val="dk1"/>
                </a:solidFill>
                <a:latin typeface="Helvetica Neue"/>
                <a:ea typeface="Helvetica Neue"/>
                <a:cs typeface="Helvetica Neue"/>
                <a:sym typeface="Helvetica Neue"/>
              </a:rPr>
              <a:t>0)</a:t>
            </a:r>
            <a:endParaRPr dirty="0"/>
          </a:p>
          <a:p>
            <a:pPr marL="0" lvl="0" indent="0" algn="l" rtl="0">
              <a:lnSpc>
                <a:spcPct val="80000"/>
              </a:lnSpc>
              <a:spcBef>
                <a:spcPts val="560"/>
              </a:spcBef>
              <a:spcAft>
                <a:spcPts val="0"/>
              </a:spcAft>
              <a:buSzPts val="1440"/>
              <a:buNone/>
            </a:pPr>
            <a:r>
              <a:rPr lang="en-US" sz="1600" b="0" i="1" u="none" dirty="0">
                <a:solidFill>
                  <a:schemeClr val="dk1"/>
                </a:solidFill>
                <a:latin typeface="Helvetica Neue"/>
                <a:ea typeface="Helvetica Neue"/>
                <a:cs typeface="Helvetica Neue"/>
                <a:sym typeface="Helvetica Neue"/>
              </a:rPr>
              <a:t>	              {add this process S.L to waiting queue</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block( );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endParaRPr dirty="0"/>
          </a:p>
          <a:p>
            <a:pPr marL="0" lvl="0" indent="0" algn="l" rtl="0">
              <a:lnSpc>
                <a:spcPct val="80000"/>
              </a:lnSpc>
              <a:spcBef>
                <a:spcPts val="560"/>
              </a:spcBef>
              <a:spcAft>
                <a:spcPts val="0"/>
              </a:spcAft>
              <a:buSzPts val="1440"/>
              <a:buNone/>
            </a:pPr>
            <a:endParaRPr sz="1600" b="0" i="0" u="none" dirty="0">
              <a:solidFill>
                <a:schemeClr val="dk1"/>
              </a:solidFill>
              <a:latin typeface="Helvetica Neue"/>
              <a:ea typeface="Helvetica Neue"/>
              <a:cs typeface="Helvetica Neue"/>
              <a:sym typeface="Helvetica Neue"/>
            </a:endParaRPr>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r>
              <a:rPr lang="en-US" sz="1600" b="1" i="0" u="none" dirty="0">
                <a:solidFill>
                  <a:schemeClr val="dk1"/>
                </a:solidFill>
                <a:latin typeface="Helvetica Neue"/>
                <a:ea typeface="Helvetica Neue"/>
                <a:cs typeface="Helvetica Neue"/>
                <a:sym typeface="Helvetica Neue"/>
              </a:rPr>
              <a:t>Signal</a:t>
            </a:r>
            <a:r>
              <a:rPr lang="en-US" sz="1600" b="0" i="0" u="none" dirty="0">
                <a:solidFill>
                  <a:schemeClr val="dk1"/>
                </a:solidFill>
                <a:latin typeface="Helvetica Neue"/>
                <a:ea typeface="Helvetica Neue"/>
                <a:cs typeface="Helvetica Neue"/>
                <a:sym typeface="Helvetica Neue"/>
              </a:rPr>
              <a:t> (S)</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r>
              <a:rPr lang="en-US" sz="1600" b="0" i="0" u="none" dirty="0" err="1">
                <a:solidFill>
                  <a:schemeClr val="dk1"/>
                </a:solidFill>
                <a:latin typeface="Helvetica Neue"/>
                <a:ea typeface="Helvetica Neue"/>
                <a:cs typeface="Helvetica Neue"/>
                <a:sym typeface="Helvetica Neue"/>
              </a:rPr>
              <a:t>S.value</a:t>
            </a:r>
            <a:r>
              <a:rPr lang="en-US" sz="1600" b="0" i="0" u="none" dirty="0">
                <a:solidFill>
                  <a:schemeClr val="dk1"/>
                </a:solidFill>
                <a:latin typeface="Helvetica Neue"/>
                <a:ea typeface="Helvetica Neue"/>
                <a:cs typeface="Helvetica Neue"/>
                <a:sym typeface="Helvetica Neue"/>
              </a:rPr>
              <a:t>=S.value+1;</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if (</a:t>
            </a:r>
            <a:r>
              <a:rPr lang="en-US" sz="1600" b="0" i="0" u="none" dirty="0" err="1">
                <a:solidFill>
                  <a:schemeClr val="dk1"/>
                </a:solidFill>
                <a:latin typeface="Helvetica Neue"/>
                <a:ea typeface="Helvetica Neue"/>
                <a:cs typeface="Helvetica Neue"/>
                <a:sym typeface="Helvetica Neue"/>
              </a:rPr>
              <a:t>S.value</a:t>
            </a:r>
            <a:r>
              <a:rPr lang="en-US" sz="1600" b="0" i="0" u="none" dirty="0">
                <a:solidFill>
                  <a:schemeClr val="dk1"/>
                </a:solidFill>
                <a:latin typeface="Helvetica Neue"/>
                <a:ea typeface="Helvetica Neue"/>
                <a:cs typeface="Helvetica Neue"/>
                <a:sym typeface="Helvetica Neue"/>
              </a:rPr>
              <a:t>&lt;=0)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 </a:t>
            </a:r>
            <a:r>
              <a:rPr lang="en-US" sz="1600" b="0" i="1" u="none" dirty="0">
                <a:solidFill>
                  <a:schemeClr val="dk1"/>
                </a:solidFill>
                <a:latin typeface="Helvetica Neue"/>
                <a:ea typeface="Helvetica Neue"/>
                <a:cs typeface="Helvetica Neue"/>
                <a:sym typeface="Helvetica Neue"/>
              </a:rPr>
              <a:t>remove a process S.L from the waiting queue;</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wakeup( );  }		</a:t>
            </a:r>
            <a:endParaRPr dirty="0"/>
          </a:p>
          <a:p>
            <a:pPr marL="0" lvl="0" indent="0" algn="l" rtl="0">
              <a:lnSpc>
                <a:spcPct val="80000"/>
              </a:lnSpc>
              <a:spcBef>
                <a:spcPts val="560"/>
              </a:spcBef>
              <a:spcAft>
                <a:spcPts val="0"/>
              </a:spcAft>
              <a:buSzPts val="1440"/>
              <a:buNone/>
            </a:pPr>
            <a:r>
              <a:rPr lang="en-US" sz="1600" b="0" i="0" u="none" dirty="0">
                <a:solidFill>
                  <a:schemeClr val="dk1"/>
                </a:solidFill>
                <a:latin typeface="Helvetica Neue"/>
                <a:ea typeface="Helvetica Neue"/>
                <a:cs typeface="Helvetica Neue"/>
                <a:sym typeface="Helvetica Neue"/>
              </a:rPr>
              <a:t>			  }</a:t>
            </a:r>
            <a:endParaRPr dirty="0"/>
          </a:p>
          <a:p>
            <a:pPr marL="342900" lvl="0" indent="-251459" algn="l" rtl="0">
              <a:lnSpc>
                <a:spcPct val="100000"/>
              </a:lnSpc>
              <a:spcBef>
                <a:spcPts val="560"/>
              </a:spcBef>
              <a:spcAft>
                <a:spcPts val="0"/>
              </a:spcAft>
              <a:buSzPts val="1440"/>
              <a:buNone/>
            </a:pPr>
            <a:endParaRPr sz="1600" b="0" i="0" u="none" dirty="0">
              <a:solidFill>
                <a:schemeClr val="dk1"/>
              </a:solidFill>
              <a:latin typeface="Helvetica Neue"/>
              <a:ea typeface="Helvetica Neue"/>
              <a:cs typeface="Helvetica Neue"/>
              <a:sym typeface="Helvetica Neue"/>
            </a:endParaRPr>
          </a:p>
        </p:txBody>
      </p:sp>
      <p:pic>
        <p:nvPicPr>
          <p:cNvPr id="1166" name="Google Shape;1166;p35"/>
          <p:cNvPicPr preferRelativeResize="0"/>
          <p:nvPr/>
        </p:nvPicPr>
        <p:blipFill rotWithShape="1">
          <a:blip r:embed="rId3">
            <a:alphaModFix/>
          </a:blip>
          <a:srcRect/>
          <a:stretch/>
        </p:blipFill>
        <p:spPr>
          <a:xfrm>
            <a:off x="1270000" y="2443162"/>
            <a:ext cx="41275" cy="22225"/>
          </a:xfrm>
          <a:prstGeom prst="rect">
            <a:avLst/>
          </a:prstGeom>
          <a:noFill/>
          <a:ln>
            <a:noFill/>
          </a:ln>
        </p:spPr>
      </p:pic>
      <p:pic>
        <p:nvPicPr>
          <p:cNvPr id="1167" name="Google Shape;1167;p35"/>
          <p:cNvPicPr preferRelativeResize="0"/>
          <p:nvPr/>
        </p:nvPicPr>
        <p:blipFill rotWithShape="1">
          <a:blip r:embed="rId4">
            <a:alphaModFix/>
          </a:blip>
          <a:srcRect/>
          <a:stretch/>
        </p:blipFill>
        <p:spPr>
          <a:xfrm>
            <a:off x="1736725" y="2495550"/>
            <a:ext cx="50800" cy="26987"/>
          </a:xfrm>
          <a:prstGeom prst="rect">
            <a:avLst/>
          </a:prstGeom>
          <a:noFill/>
          <a:ln>
            <a:noFill/>
          </a:ln>
        </p:spPr>
      </p:pic>
      <p:pic>
        <p:nvPicPr>
          <p:cNvPr id="1172" name="Google Shape;1172;p35"/>
          <p:cNvPicPr preferRelativeResize="0"/>
          <p:nvPr/>
        </p:nvPicPr>
        <p:blipFill rotWithShape="1">
          <a:blip r:embed="rId5">
            <a:alphaModFix/>
          </a:blip>
          <a:srcRect/>
          <a:stretch/>
        </p:blipFill>
        <p:spPr>
          <a:xfrm>
            <a:off x="7319962" y="2119312"/>
            <a:ext cx="23812" cy="20637"/>
          </a:xfrm>
          <a:prstGeom prst="rect">
            <a:avLst/>
          </a:prstGeom>
          <a:noFill/>
          <a:ln>
            <a:noFill/>
          </a:ln>
        </p:spPr>
      </p:pic>
      <p:pic>
        <p:nvPicPr>
          <p:cNvPr id="1187" name="Google Shape;1187;p35"/>
          <p:cNvPicPr preferRelativeResize="0"/>
          <p:nvPr/>
        </p:nvPicPr>
        <p:blipFill rotWithShape="1">
          <a:blip r:embed="rId6">
            <a:alphaModFix/>
          </a:blip>
          <a:srcRect/>
          <a:stretch/>
        </p:blipFill>
        <p:spPr>
          <a:xfrm>
            <a:off x="4856162" y="6040437"/>
            <a:ext cx="28575" cy="190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Deadlock and Starvation</a:t>
            </a:r>
            <a:endParaRPr/>
          </a:p>
        </p:txBody>
      </p:sp>
      <p:sp>
        <p:nvSpPr>
          <p:cNvPr id="1332" name="Google Shape;1332;p36"/>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993300"/>
              </a:buClr>
              <a:buSzPts val="1620"/>
              <a:buFont typeface="Arial"/>
              <a:buChar char="●"/>
            </a:pPr>
            <a:r>
              <a:rPr lang="en-US" sz="1800" b="0" i="0" u="none" dirty="0">
                <a:solidFill>
                  <a:schemeClr val="dk2"/>
                </a:solidFill>
                <a:latin typeface="Helvetica Neue"/>
                <a:ea typeface="Helvetica Neue"/>
                <a:cs typeface="Helvetica Neue"/>
                <a:sym typeface="Helvetica Neue"/>
              </a:rPr>
              <a:t>Deadlock </a:t>
            </a:r>
            <a:r>
              <a:rPr lang="en-US" sz="1800" b="0" i="0" u="none" dirty="0">
                <a:solidFill>
                  <a:schemeClr val="dk1"/>
                </a:solidFill>
                <a:latin typeface="Helvetica Neue"/>
                <a:ea typeface="Helvetica Neue"/>
                <a:cs typeface="Helvetica Neue"/>
                <a:sym typeface="Helvetica Neue"/>
              </a:rPr>
              <a:t>– </a:t>
            </a:r>
            <a:r>
              <a:rPr lang="en-US" sz="1800" b="0" i="0" u="none" dirty="0">
                <a:solidFill>
                  <a:schemeClr val="dk2"/>
                </a:solidFill>
                <a:latin typeface="Helvetica Neue"/>
                <a:ea typeface="Helvetica Neue"/>
                <a:cs typeface="Helvetica Neue"/>
                <a:sym typeface="Helvetica Neue"/>
              </a:rPr>
              <a:t>The implementation of a semaphore with a waiting queue may result in a situation where two or more processes are waiting indefinitely for an event that can be caused only by one of the waiting processes.</a:t>
            </a:r>
            <a:endParaRPr dirty="0"/>
          </a:p>
          <a:p>
            <a:pPr marL="342900" lvl="0" indent="-342900" algn="l" rtl="0">
              <a:lnSpc>
                <a:spcPct val="9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Let </a:t>
            </a:r>
            <a:r>
              <a:rPr lang="en-US" sz="1600" b="0" i="0" u="none" dirty="0">
                <a:solidFill>
                  <a:srgbClr val="0000FF"/>
                </a:solidFill>
                <a:latin typeface="Helvetica Neue"/>
                <a:ea typeface="Helvetica Neue"/>
                <a:cs typeface="Helvetica Neue"/>
                <a:sym typeface="Helvetica Neue"/>
              </a:rPr>
              <a:t>S</a:t>
            </a:r>
            <a:r>
              <a:rPr lang="en-US" sz="1800" b="0" i="0" u="none" dirty="0">
                <a:solidFill>
                  <a:schemeClr val="dk1"/>
                </a:solidFill>
                <a:latin typeface="Helvetica Neue"/>
                <a:ea typeface="Helvetica Neue"/>
                <a:cs typeface="Helvetica Neue"/>
                <a:sym typeface="Helvetica Neue"/>
              </a:rPr>
              <a:t> and </a:t>
            </a:r>
            <a:r>
              <a:rPr lang="en-US" sz="1600" b="0" i="0" u="none" dirty="0">
                <a:solidFill>
                  <a:srgbClr val="0000FF"/>
                </a:solidFill>
                <a:latin typeface="Helvetica Neue"/>
                <a:ea typeface="Helvetica Neue"/>
                <a:cs typeface="Helvetica Neue"/>
                <a:sym typeface="Helvetica Neue"/>
              </a:rPr>
              <a:t>Q</a:t>
            </a:r>
            <a:r>
              <a:rPr lang="en-US" sz="1800" b="0" i="0" u="none" dirty="0">
                <a:solidFill>
                  <a:schemeClr val="dk1"/>
                </a:solidFill>
                <a:latin typeface="Helvetica Neue"/>
                <a:ea typeface="Helvetica Neue"/>
                <a:cs typeface="Helvetica Neue"/>
                <a:sym typeface="Helvetica Neue"/>
              </a:rPr>
              <a:t> be two semaphores initialized to 1</a:t>
            </a:r>
            <a:endParaRPr dirty="0"/>
          </a:p>
          <a:p>
            <a:pPr marL="342900" lvl="0" indent="-342900" algn="l" rtl="0">
              <a:lnSpc>
                <a:spcPct val="90000"/>
              </a:lnSpc>
              <a:spcBef>
                <a:spcPts val="630"/>
              </a:spcBef>
              <a:spcAft>
                <a:spcPts val="0"/>
              </a:spcAft>
              <a:buSzPts val="1620"/>
              <a:buNone/>
            </a:pPr>
            <a:r>
              <a:rPr lang="en-US" sz="1800" b="0" i="1" u="none" dirty="0">
                <a:solidFill>
                  <a:schemeClr val="dk1"/>
                </a:solidFill>
                <a:latin typeface="Helvetica Neue"/>
                <a:ea typeface="Helvetica Neue"/>
                <a:cs typeface="Helvetica Neue"/>
                <a:sym typeface="Helvetica Neue"/>
              </a:rPr>
              <a:t>		</a:t>
            </a:r>
            <a:r>
              <a:rPr lang="en-US" sz="1800" b="0" i="1" u="none" dirty="0">
                <a:solidFill>
                  <a:srgbClr val="0000FF"/>
                </a:solidFill>
                <a:latin typeface="Helvetica Neue"/>
                <a:ea typeface="Helvetica Neue"/>
                <a:cs typeface="Helvetica Neue"/>
                <a:sym typeface="Helvetica Neue"/>
              </a:rPr>
              <a:t>P</a:t>
            </a:r>
            <a:r>
              <a:rPr lang="en-US" sz="1800" b="0" i="0" u="none" baseline="-25000" dirty="0">
                <a:solidFill>
                  <a:srgbClr val="0000FF"/>
                </a:solidFill>
                <a:latin typeface="Helvetica Neue"/>
                <a:ea typeface="Helvetica Neue"/>
                <a:cs typeface="Helvetica Neue"/>
                <a:sym typeface="Helvetica Neue"/>
              </a:rPr>
              <a:t>0</a:t>
            </a:r>
            <a:r>
              <a:rPr lang="en-US" sz="1800" b="0" i="0" u="none" dirty="0">
                <a:solidFill>
                  <a:srgbClr val="0000FF"/>
                </a:solidFill>
                <a:latin typeface="Helvetica Neue"/>
                <a:ea typeface="Helvetica Neue"/>
                <a:cs typeface="Helvetica Neue"/>
                <a:sym typeface="Helvetica Neue"/>
              </a:rPr>
              <a:t>		</a:t>
            </a:r>
            <a:r>
              <a:rPr lang="en-US" sz="1800" b="0" i="1" u="none" dirty="0">
                <a:solidFill>
                  <a:srgbClr val="0000FF"/>
                </a:solidFill>
                <a:latin typeface="Helvetica Neue"/>
                <a:ea typeface="Helvetica Neue"/>
                <a:cs typeface="Helvetica Neue"/>
                <a:sym typeface="Helvetica Neue"/>
              </a:rPr>
              <a:t>P</a:t>
            </a:r>
            <a:r>
              <a:rPr lang="en-US" sz="1800" b="0" i="0" u="none" baseline="-25000" dirty="0">
                <a:solidFill>
                  <a:srgbClr val="0000FF"/>
                </a:solidFill>
                <a:latin typeface="Helvetica Neue"/>
                <a:ea typeface="Helvetica Neue"/>
                <a:cs typeface="Helvetica Neue"/>
                <a:sym typeface="Helvetica Neue"/>
              </a:rPr>
              <a:t>1</a:t>
            </a:r>
            <a:endParaRPr dirty="0"/>
          </a:p>
          <a:p>
            <a:pPr marL="342900" lvl="0" indent="-342900" algn="l" rtl="0">
              <a:lnSpc>
                <a:spcPct val="90000"/>
              </a:lnSpc>
              <a:spcBef>
                <a:spcPts val="630"/>
              </a:spcBef>
              <a:spcAft>
                <a:spcPts val="0"/>
              </a:spcAft>
              <a:buSzPts val="1620"/>
              <a:buNone/>
            </a:pPr>
            <a:r>
              <a:rPr lang="en-US" sz="1800" b="0" i="0" u="none" dirty="0">
                <a:solidFill>
                  <a:srgbClr val="0000FF"/>
                </a:solidFill>
                <a:latin typeface="Helvetica Neue"/>
                <a:ea typeface="Helvetica Neue"/>
                <a:cs typeface="Helvetica Neue"/>
                <a:sym typeface="Helvetica Neue"/>
              </a:rPr>
              <a:t>		    </a:t>
            </a:r>
            <a:r>
              <a:rPr lang="en-US" sz="1600" b="0" i="0" u="none" dirty="0">
                <a:solidFill>
                  <a:srgbClr val="0000FF"/>
                </a:solidFill>
                <a:latin typeface="Helvetica Neue"/>
                <a:ea typeface="Helvetica Neue"/>
                <a:cs typeface="Helvetica Neue"/>
                <a:sym typeface="Helvetica Neue"/>
              </a:rPr>
              <a:t>wait (S); 	                                     wait (Q);</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wait (Q); 	                                     wait (S);</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 		.</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 		.</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 		.</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signal  (S); 	                                       signal (Q);</a:t>
            </a:r>
            <a:endParaRPr dirty="0"/>
          </a:p>
          <a:p>
            <a:pPr marL="342900" lvl="0" indent="-342900" algn="l" rtl="0">
              <a:lnSpc>
                <a:spcPct val="90000"/>
              </a:lnSpc>
              <a:spcBef>
                <a:spcPts val="560"/>
              </a:spcBef>
              <a:spcAft>
                <a:spcPts val="0"/>
              </a:spcAft>
              <a:buSzPts val="1440"/>
              <a:buNone/>
            </a:pPr>
            <a:r>
              <a:rPr lang="en-US" sz="1600" b="0" i="0" u="none" dirty="0">
                <a:solidFill>
                  <a:srgbClr val="0000FF"/>
                </a:solidFill>
                <a:latin typeface="Helvetica Neue"/>
                <a:ea typeface="Helvetica Neue"/>
                <a:cs typeface="Helvetica Neue"/>
                <a:sym typeface="Helvetica Neue"/>
              </a:rPr>
              <a:t>		        signal (Q); 	                                       signal (S);</a:t>
            </a:r>
            <a:endParaRPr dirty="0"/>
          </a:p>
          <a:p>
            <a:pPr marL="342900" lvl="0" indent="-342900" algn="l" rtl="0">
              <a:lnSpc>
                <a:spcPct val="90000"/>
              </a:lnSpc>
              <a:spcBef>
                <a:spcPts val="630"/>
              </a:spcBef>
              <a:spcAft>
                <a:spcPts val="0"/>
              </a:spcAft>
              <a:buClr>
                <a:srgbClr val="993300"/>
              </a:buClr>
              <a:buSzPts val="1620"/>
              <a:buFont typeface="Arial"/>
              <a:buChar char="●"/>
            </a:pPr>
            <a:r>
              <a:rPr lang="en-US" sz="1800" b="0" i="0" u="none" dirty="0">
                <a:solidFill>
                  <a:schemeClr val="dk2"/>
                </a:solidFill>
                <a:latin typeface="Helvetica Neue"/>
                <a:ea typeface="Helvetica Neue"/>
                <a:cs typeface="Helvetica Neue"/>
                <a:sym typeface="Helvetica Neue"/>
              </a:rPr>
              <a:t>Starvation</a:t>
            </a:r>
            <a:r>
              <a:rPr lang="en-US" sz="1800" b="0" i="0" u="none" dirty="0">
                <a:solidFill>
                  <a:schemeClr val="dk1"/>
                </a:solidFill>
                <a:latin typeface="Helvetica Neue"/>
                <a:ea typeface="Helvetica Neue"/>
                <a:cs typeface="Helvetica Neue"/>
                <a:sym typeface="Helvetica Neue"/>
              </a:rPr>
              <a:t>  – indefinite blocking.  A process may never be removed from the semaphore queue in which it is suspended.</a:t>
            </a:r>
            <a:endParaRPr dirty="0"/>
          </a:p>
        </p:txBody>
      </p:sp>
      <p:pic>
        <p:nvPicPr>
          <p:cNvPr id="1336" name="Google Shape;1336;p36"/>
          <p:cNvPicPr preferRelativeResize="0"/>
          <p:nvPr/>
        </p:nvPicPr>
        <p:blipFill rotWithShape="1">
          <a:blip r:embed="rId3">
            <a:alphaModFix/>
          </a:blip>
          <a:srcRect/>
          <a:stretch/>
        </p:blipFill>
        <p:spPr>
          <a:xfrm>
            <a:off x="-3457575" y="227012"/>
            <a:ext cx="60325" cy="38100"/>
          </a:xfrm>
          <a:prstGeom prst="rect">
            <a:avLst/>
          </a:prstGeom>
          <a:noFill/>
          <a:ln>
            <a:noFill/>
          </a:ln>
        </p:spPr>
      </p:pic>
      <p:pic>
        <p:nvPicPr>
          <p:cNvPr id="1372" name="Google Shape;1372;p36"/>
          <p:cNvPicPr preferRelativeResize="0"/>
          <p:nvPr/>
        </p:nvPicPr>
        <p:blipFill rotWithShape="1">
          <a:blip r:embed="rId4">
            <a:alphaModFix/>
          </a:blip>
          <a:srcRect/>
          <a:stretch/>
        </p:blipFill>
        <p:spPr>
          <a:xfrm>
            <a:off x="3324225" y="3262312"/>
            <a:ext cx="23812" cy="34925"/>
          </a:xfrm>
          <a:prstGeom prst="rect">
            <a:avLst/>
          </a:prstGeom>
          <a:noFill/>
          <a:ln>
            <a:noFill/>
          </a:ln>
        </p:spPr>
      </p:pic>
      <p:pic>
        <p:nvPicPr>
          <p:cNvPr id="1373" name="Google Shape;1373;p36"/>
          <p:cNvPicPr preferRelativeResize="0"/>
          <p:nvPr/>
        </p:nvPicPr>
        <p:blipFill rotWithShape="1">
          <a:blip r:embed="rId5">
            <a:alphaModFix/>
          </a:blip>
          <a:srcRect/>
          <a:stretch/>
        </p:blipFill>
        <p:spPr>
          <a:xfrm>
            <a:off x="2790825" y="3575050"/>
            <a:ext cx="50800" cy="22225"/>
          </a:xfrm>
          <a:prstGeom prst="rect">
            <a:avLst/>
          </a:prstGeom>
          <a:noFill/>
          <a:ln>
            <a:noFill/>
          </a:ln>
        </p:spPr>
      </p:pic>
      <p:pic>
        <p:nvPicPr>
          <p:cNvPr id="1374" name="Google Shape;1374;p36"/>
          <p:cNvPicPr preferRelativeResize="0"/>
          <p:nvPr/>
        </p:nvPicPr>
        <p:blipFill rotWithShape="1">
          <a:blip r:embed="rId6">
            <a:alphaModFix/>
          </a:blip>
          <a:srcRect/>
          <a:stretch/>
        </p:blipFill>
        <p:spPr>
          <a:xfrm>
            <a:off x="3487737" y="3563937"/>
            <a:ext cx="34925" cy="23812"/>
          </a:xfrm>
          <a:prstGeom prst="rect">
            <a:avLst/>
          </a:prstGeom>
          <a:noFill/>
          <a:ln>
            <a:noFill/>
          </a:ln>
        </p:spPr>
      </p:pic>
      <p:pic>
        <p:nvPicPr>
          <p:cNvPr id="1375" name="Google Shape;1375;p36"/>
          <p:cNvPicPr preferRelativeResize="0"/>
          <p:nvPr/>
        </p:nvPicPr>
        <p:blipFill rotWithShape="1">
          <a:blip r:embed="rId7">
            <a:alphaModFix/>
          </a:blip>
          <a:srcRect/>
          <a:stretch/>
        </p:blipFill>
        <p:spPr>
          <a:xfrm>
            <a:off x="3632200" y="4692650"/>
            <a:ext cx="34925" cy="25400"/>
          </a:xfrm>
          <a:prstGeom prst="rect">
            <a:avLst/>
          </a:prstGeom>
          <a:noFill/>
          <a:ln>
            <a:noFill/>
          </a:ln>
        </p:spPr>
      </p:pic>
      <p:pic>
        <p:nvPicPr>
          <p:cNvPr id="1376" name="Google Shape;1376;p36"/>
          <p:cNvPicPr preferRelativeResize="0"/>
          <p:nvPr/>
        </p:nvPicPr>
        <p:blipFill rotWithShape="1">
          <a:blip r:embed="rId8">
            <a:alphaModFix/>
          </a:blip>
          <a:srcRect/>
          <a:stretch/>
        </p:blipFill>
        <p:spPr>
          <a:xfrm>
            <a:off x="3622675" y="5102225"/>
            <a:ext cx="57150" cy="30162"/>
          </a:xfrm>
          <a:prstGeom prst="rect">
            <a:avLst/>
          </a:prstGeom>
          <a:noFill/>
          <a:ln>
            <a:noFill/>
          </a:ln>
        </p:spPr>
      </p:pic>
      <p:pic>
        <p:nvPicPr>
          <p:cNvPr id="1377" name="Google Shape;1377;p36"/>
          <p:cNvPicPr preferRelativeResize="0"/>
          <p:nvPr/>
        </p:nvPicPr>
        <p:blipFill rotWithShape="1">
          <a:blip r:embed="rId9">
            <a:alphaModFix/>
          </a:blip>
          <a:srcRect/>
          <a:stretch/>
        </p:blipFill>
        <p:spPr>
          <a:xfrm>
            <a:off x="7186612" y="3251200"/>
            <a:ext cx="26987" cy="30162"/>
          </a:xfrm>
          <a:prstGeom prst="rect">
            <a:avLst/>
          </a:prstGeom>
          <a:noFill/>
          <a:ln>
            <a:noFill/>
          </a:ln>
        </p:spPr>
      </p:pic>
      <p:pic>
        <p:nvPicPr>
          <p:cNvPr id="1378" name="Google Shape;1378;p36"/>
          <p:cNvPicPr preferRelativeResize="0"/>
          <p:nvPr/>
        </p:nvPicPr>
        <p:blipFill rotWithShape="1">
          <a:blip r:embed="rId10">
            <a:alphaModFix/>
          </a:blip>
          <a:srcRect/>
          <a:stretch/>
        </p:blipFill>
        <p:spPr>
          <a:xfrm>
            <a:off x="3317875" y="3201987"/>
            <a:ext cx="39687" cy="30162"/>
          </a:xfrm>
          <a:prstGeom prst="rect">
            <a:avLst/>
          </a:prstGeom>
          <a:noFill/>
          <a:ln>
            <a:noFill/>
          </a:ln>
        </p:spPr>
      </p:pic>
      <p:pic>
        <p:nvPicPr>
          <p:cNvPr id="1399" name="Google Shape;1399;p36"/>
          <p:cNvPicPr preferRelativeResize="0"/>
          <p:nvPr/>
        </p:nvPicPr>
        <p:blipFill rotWithShape="1">
          <a:blip r:embed="rId11">
            <a:alphaModFix/>
          </a:blip>
          <a:srcRect/>
          <a:stretch/>
        </p:blipFill>
        <p:spPr>
          <a:xfrm>
            <a:off x="4164011" y="3259137"/>
            <a:ext cx="45719" cy="45719"/>
          </a:xfrm>
          <a:prstGeom prst="rect">
            <a:avLst/>
          </a:prstGeom>
          <a:noFill/>
          <a:ln>
            <a:noFill/>
          </a:ln>
        </p:spPr>
      </p:pic>
      <p:pic>
        <p:nvPicPr>
          <p:cNvPr id="1400" name="Google Shape;1400;p36"/>
          <p:cNvPicPr preferRelativeResize="0"/>
          <p:nvPr/>
        </p:nvPicPr>
        <p:blipFill rotWithShape="1">
          <a:blip r:embed="rId12">
            <a:alphaModFix/>
          </a:blip>
          <a:srcRect/>
          <a:stretch/>
        </p:blipFill>
        <p:spPr>
          <a:xfrm>
            <a:off x="3408362" y="3579812"/>
            <a:ext cx="30162" cy="22225"/>
          </a:xfrm>
          <a:prstGeom prst="rect">
            <a:avLst/>
          </a:prstGeom>
          <a:noFill/>
          <a:ln>
            <a:noFill/>
          </a:ln>
        </p:spPr>
      </p:pic>
      <p:pic>
        <p:nvPicPr>
          <p:cNvPr id="1405" name="Google Shape;1405;p36"/>
          <p:cNvPicPr preferRelativeResize="0"/>
          <p:nvPr/>
        </p:nvPicPr>
        <p:blipFill rotWithShape="1">
          <a:blip r:embed="rId13">
            <a:alphaModFix/>
          </a:blip>
          <a:srcRect/>
          <a:stretch/>
        </p:blipFill>
        <p:spPr>
          <a:xfrm>
            <a:off x="6696075" y="3586162"/>
            <a:ext cx="55562" cy="19050"/>
          </a:xfrm>
          <a:prstGeom prst="rect">
            <a:avLst/>
          </a:prstGeom>
          <a:noFill/>
          <a:ln>
            <a:noFill/>
          </a:ln>
        </p:spPr>
      </p:pic>
      <p:pic>
        <p:nvPicPr>
          <p:cNvPr id="1408" name="Google Shape;1408;p36"/>
          <p:cNvPicPr preferRelativeResize="0"/>
          <p:nvPr/>
        </p:nvPicPr>
        <p:blipFill rotWithShape="1">
          <a:blip r:embed="rId14">
            <a:alphaModFix/>
          </a:blip>
          <a:srcRect/>
          <a:stretch/>
        </p:blipFill>
        <p:spPr>
          <a:xfrm>
            <a:off x="6557962" y="2917825"/>
            <a:ext cx="33337" cy="34925"/>
          </a:xfrm>
          <a:prstGeom prst="rect">
            <a:avLst/>
          </a:prstGeom>
          <a:noFill/>
          <a:ln>
            <a:noFill/>
          </a:ln>
        </p:spPr>
      </p:pic>
      <p:pic>
        <p:nvPicPr>
          <p:cNvPr id="1409" name="Google Shape;1409;p36"/>
          <p:cNvPicPr preferRelativeResize="0"/>
          <p:nvPr/>
        </p:nvPicPr>
        <p:blipFill rotWithShape="1">
          <a:blip r:embed="rId15">
            <a:alphaModFix/>
          </a:blip>
          <a:srcRect/>
          <a:stretch/>
        </p:blipFill>
        <p:spPr>
          <a:xfrm>
            <a:off x="3619500" y="4862512"/>
            <a:ext cx="22225" cy="25400"/>
          </a:xfrm>
          <a:prstGeom prst="rect">
            <a:avLst/>
          </a:prstGeom>
          <a:noFill/>
          <a:ln>
            <a:noFill/>
          </a:ln>
        </p:spPr>
      </p:pic>
      <p:pic>
        <p:nvPicPr>
          <p:cNvPr id="1429" name="Google Shape;1429;p36"/>
          <p:cNvPicPr preferRelativeResize="0"/>
          <p:nvPr/>
        </p:nvPicPr>
        <p:blipFill rotWithShape="1">
          <a:blip r:embed="rId16">
            <a:alphaModFix/>
          </a:blip>
          <a:srcRect/>
          <a:stretch/>
        </p:blipFill>
        <p:spPr>
          <a:xfrm>
            <a:off x="7088187" y="3590925"/>
            <a:ext cx="47625" cy="31750"/>
          </a:xfrm>
          <a:prstGeom prst="rect">
            <a:avLst/>
          </a:prstGeom>
          <a:noFill/>
          <a:ln>
            <a:noFill/>
          </a:ln>
        </p:spPr>
      </p:pic>
      <p:pic>
        <p:nvPicPr>
          <p:cNvPr id="1430" name="Google Shape;1430;p36"/>
          <p:cNvPicPr preferRelativeResize="0"/>
          <p:nvPr/>
        </p:nvPicPr>
        <p:blipFill rotWithShape="1">
          <a:blip r:embed="rId17">
            <a:alphaModFix/>
          </a:blip>
          <a:srcRect/>
          <a:stretch/>
        </p:blipFill>
        <p:spPr>
          <a:xfrm>
            <a:off x="6357937" y="3671887"/>
            <a:ext cx="20637" cy="23812"/>
          </a:xfrm>
          <a:prstGeom prst="rect">
            <a:avLst/>
          </a:prstGeom>
          <a:noFill/>
          <a:ln>
            <a:noFill/>
          </a:ln>
        </p:spPr>
      </p:pic>
      <p:pic>
        <p:nvPicPr>
          <p:cNvPr id="1440" name="Google Shape;1440;p36"/>
          <p:cNvPicPr preferRelativeResize="0"/>
          <p:nvPr/>
        </p:nvPicPr>
        <p:blipFill rotWithShape="1">
          <a:blip r:embed="rId18">
            <a:alphaModFix/>
          </a:blip>
          <a:srcRect/>
          <a:stretch/>
        </p:blipFill>
        <p:spPr>
          <a:xfrm>
            <a:off x="3619500" y="3571875"/>
            <a:ext cx="20637" cy="17462"/>
          </a:xfrm>
          <a:prstGeom prst="rect">
            <a:avLst/>
          </a:prstGeom>
          <a:noFill/>
          <a:ln>
            <a:noFill/>
          </a:ln>
        </p:spPr>
      </p:pic>
      <p:pic>
        <p:nvPicPr>
          <p:cNvPr id="1449" name="Google Shape;1449;p36"/>
          <p:cNvPicPr preferRelativeResize="0"/>
          <p:nvPr/>
        </p:nvPicPr>
        <p:blipFill rotWithShape="1">
          <a:blip r:embed="rId19">
            <a:alphaModFix/>
          </a:blip>
          <a:srcRect/>
          <a:stretch/>
        </p:blipFill>
        <p:spPr>
          <a:xfrm>
            <a:off x="7085012" y="4689475"/>
            <a:ext cx="30162" cy="28575"/>
          </a:xfrm>
          <a:prstGeom prst="rect">
            <a:avLst/>
          </a:prstGeom>
          <a:noFill/>
          <a:ln>
            <a:noFill/>
          </a:ln>
        </p:spPr>
      </p:pic>
      <p:pic>
        <p:nvPicPr>
          <p:cNvPr id="1450" name="Google Shape;1450;p36"/>
          <p:cNvPicPr preferRelativeResize="0"/>
          <p:nvPr/>
        </p:nvPicPr>
        <p:blipFill rotWithShape="1">
          <a:blip r:embed="rId20">
            <a:alphaModFix/>
          </a:blip>
          <a:srcRect/>
          <a:stretch/>
        </p:blipFill>
        <p:spPr>
          <a:xfrm>
            <a:off x="6242050" y="3776662"/>
            <a:ext cx="39687" cy="28575"/>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37"/>
          <p:cNvSpPr txBox="1">
            <a:spLocks noGrp="1"/>
          </p:cNvSpPr>
          <p:nvPr>
            <p:ph type="title"/>
          </p:nvPr>
        </p:nvSpPr>
        <p:spPr>
          <a:xfrm>
            <a:off x="9144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Classical Problems of Synchronization</a:t>
            </a:r>
            <a:endParaRPr/>
          </a:p>
        </p:txBody>
      </p:sp>
      <p:sp>
        <p:nvSpPr>
          <p:cNvPr id="1496" name="Google Shape;1496;p3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Bounded-Buffer Problem</a:t>
            </a:r>
            <a:endParaRPr/>
          </a:p>
          <a:p>
            <a:pPr marL="342900" lvl="0" indent="-342900" algn="l" rtl="0">
              <a:lnSpc>
                <a:spcPct val="100000"/>
              </a:lnSpc>
              <a:spcBef>
                <a:spcPts val="112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Readers and Writers Problem</a:t>
            </a:r>
            <a:endParaRPr/>
          </a:p>
          <a:p>
            <a:pPr marL="342900" lvl="0" indent="-342900" algn="l" rtl="0">
              <a:lnSpc>
                <a:spcPct val="100000"/>
              </a:lnSpc>
              <a:spcBef>
                <a:spcPts val="112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Dining-Philosophers Problem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6">
                                            <p:txEl>
                                              <p:pRg st="0" end="0"/>
                                            </p:txEl>
                                          </p:spTgt>
                                        </p:tgtEl>
                                        <p:attrNameLst>
                                          <p:attrName>style.visibility</p:attrName>
                                        </p:attrNameLst>
                                      </p:cBhvr>
                                      <p:to>
                                        <p:strVal val="visible"/>
                                      </p:to>
                                    </p:set>
                                    <p:animEffect transition="in" filter="fade">
                                      <p:cBhvr>
                                        <p:cTn id="7" dur="1000"/>
                                        <p:tgtEl>
                                          <p:spTgt spid="14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6">
                                            <p:txEl>
                                              <p:pRg st="1" end="1"/>
                                            </p:txEl>
                                          </p:spTgt>
                                        </p:tgtEl>
                                        <p:attrNameLst>
                                          <p:attrName>style.visibility</p:attrName>
                                        </p:attrNameLst>
                                      </p:cBhvr>
                                      <p:to>
                                        <p:strVal val="visible"/>
                                      </p:to>
                                    </p:set>
                                    <p:animEffect transition="in" filter="fade">
                                      <p:cBhvr>
                                        <p:cTn id="12" dur="1000"/>
                                        <p:tgtEl>
                                          <p:spTgt spid="14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6">
                                            <p:txEl>
                                              <p:pRg st="2" end="2"/>
                                            </p:txEl>
                                          </p:spTgt>
                                        </p:tgtEl>
                                        <p:attrNameLst>
                                          <p:attrName>style.visibility</p:attrName>
                                        </p:attrNameLst>
                                      </p:cBhvr>
                                      <p:to>
                                        <p:strVal val="visible"/>
                                      </p:to>
                                    </p:set>
                                    <p:animEffect transition="in" filter="fade">
                                      <p:cBhvr>
                                        <p:cTn id="17" dur="1000"/>
                                        <p:tgtEl>
                                          <p:spTgt spid="14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38"/>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Bounded-Buffer Problem</a:t>
            </a:r>
            <a:endParaRPr/>
          </a:p>
        </p:txBody>
      </p:sp>
      <p:sp>
        <p:nvSpPr>
          <p:cNvPr id="1502" name="Google Shape;1502;p38"/>
          <p:cNvSpPr txBox="1">
            <a:spLocks noGrp="1"/>
          </p:cNvSpPr>
          <p:nvPr>
            <p:ph type="body" idx="1"/>
          </p:nvPr>
        </p:nvSpPr>
        <p:spPr>
          <a:xfrm>
            <a:off x="392112" y="1074737"/>
            <a:ext cx="8345487" cy="486092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rgbClr val="993300"/>
              </a:buClr>
              <a:buSzPts val="2340"/>
              <a:buFont typeface="Arial"/>
              <a:buChar char="●"/>
            </a:pPr>
            <a:r>
              <a:rPr lang="en-US" sz="2600" b="0" i="0" u="none">
                <a:solidFill>
                  <a:schemeClr val="dk1"/>
                </a:solidFill>
                <a:latin typeface="Helvetica Neue"/>
                <a:ea typeface="Helvetica Neue"/>
                <a:cs typeface="Helvetica Neue"/>
                <a:sym typeface="Helvetica Neue"/>
              </a:rPr>
              <a:t>The problem describes two processes, the producer and the consumer, who share a common, fixed-size buffer used as a queue. The producer's job is to generate a piece of data, put it into the buffer and start again. At the same time, the consumer is consuming the data (i.e., removing it from the buffer) one piece at a time. </a:t>
            </a:r>
            <a:endParaRPr/>
          </a:p>
          <a:p>
            <a:pPr marL="342900" marR="0" lvl="0" indent="-342900" algn="l" rtl="0">
              <a:lnSpc>
                <a:spcPct val="80000"/>
              </a:lnSpc>
              <a:spcBef>
                <a:spcPts val="910"/>
              </a:spcBef>
              <a:spcAft>
                <a:spcPts val="0"/>
              </a:spcAft>
              <a:buClr>
                <a:srgbClr val="993300"/>
              </a:buClr>
              <a:buSzPts val="2340"/>
              <a:buFont typeface="Arial"/>
              <a:buChar char="●"/>
            </a:pPr>
            <a:r>
              <a:rPr lang="en-US" sz="2600" b="0" i="0" u="none">
                <a:solidFill>
                  <a:srgbClr val="5D5D00"/>
                </a:solidFill>
                <a:latin typeface="Helvetica Neue"/>
                <a:ea typeface="Helvetica Neue"/>
                <a:cs typeface="Helvetica Neue"/>
                <a:sym typeface="Helvetica Neue"/>
              </a:rPr>
              <a:t>The problem is to make sure that the producer won't try to add data into the buffer if it's full </a:t>
            </a:r>
            <a:endParaRPr/>
          </a:p>
          <a:p>
            <a:pPr marL="342900" marR="0" lvl="0" indent="-342900" algn="l" rtl="0">
              <a:lnSpc>
                <a:spcPct val="80000"/>
              </a:lnSpc>
              <a:spcBef>
                <a:spcPts val="910"/>
              </a:spcBef>
              <a:spcAft>
                <a:spcPts val="0"/>
              </a:spcAft>
              <a:buClr>
                <a:srgbClr val="993300"/>
              </a:buClr>
              <a:buSzPts val="2340"/>
              <a:buFont typeface="Arial"/>
              <a:buChar char="●"/>
            </a:pPr>
            <a:r>
              <a:rPr lang="en-US" sz="2600" b="0" i="0" u="none">
                <a:solidFill>
                  <a:srgbClr val="5D5D00"/>
                </a:solidFill>
                <a:latin typeface="Helvetica Neue"/>
                <a:ea typeface="Helvetica Neue"/>
                <a:cs typeface="Helvetica Neue"/>
                <a:sym typeface="Helvetica Neue"/>
              </a:rPr>
              <a:t>and that the consumer won't try to remove data from an empty buffer.</a:t>
            </a:r>
            <a:endParaRPr/>
          </a:p>
          <a:p>
            <a:pPr marL="342900" marR="0" lvl="0" indent="-342900" algn="l" rtl="0">
              <a:lnSpc>
                <a:spcPct val="80000"/>
              </a:lnSpc>
              <a:spcBef>
                <a:spcPts val="910"/>
              </a:spcBef>
              <a:spcAft>
                <a:spcPts val="0"/>
              </a:spcAft>
              <a:buClr>
                <a:srgbClr val="993300"/>
              </a:buClr>
              <a:buSzPts val="2340"/>
              <a:buFont typeface="Arial"/>
              <a:buChar char="●"/>
            </a:pPr>
            <a:r>
              <a:rPr lang="en-US" sz="2600" b="0" i="0" u="none">
                <a:solidFill>
                  <a:srgbClr val="5D5D00"/>
                </a:solidFill>
                <a:latin typeface="Helvetica Neue"/>
                <a:ea typeface="Helvetica Neue"/>
                <a:cs typeface="Helvetica Neue"/>
                <a:sym typeface="Helvetica Neue"/>
              </a:rPr>
              <a:t>The producer and consumer should not insert and remove data simultaneously.</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3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Solution for Bounded-Buffer Problem</a:t>
            </a:r>
            <a:endParaRPr/>
          </a:p>
        </p:txBody>
      </p:sp>
      <p:sp>
        <p:nvSpPr>
          <p:cNvPr id="1508" name="Google Shape;1508;p39"/>
          <p:cNvSpPr txBox="1">
            <a:spLocks noGrp="1"/>
          </p:cNvSpPr>
          <p:nvPr>
            <p:ph type="body" idx="1"/>
          </p:nvPr>
        </p:nvSpPr>
        <p:spPr>
          <a:xfrm>
            <a:off x="827087" y="1282700"/>
            <a:ext cx="8077200" cy="4597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520"/>
              <a:buFont typeface="Arial"/>
              <a:buChar char="●"/>
            </a:pPr>
            <a:r>
              <a:rPr lang="en-US" sz="2800" b="0" i="0" u="none">
                <a:solidFill>
                  <a:schemeClr val="dk1"/>
                </a:solidFill>
                <a:latin typeface="Helvetica Neue"/>
                <a:ea typeface="Helvetica Neue"/>
                <a:cs typeface="Helvetica Neue"/>
                <a:sym typeface="Helvetica Neue"/>
              </a:rPr>
              <a:t>The solution for the producer is to either go to sleep or discard data if the buffer is full. The next time the consumer removes an item from the buffer, it notifies the producer, who starts to fill the buffer again. </a:t>
            </a:r>
            <a:endParaRPr/>
          </a:p>
          <a:p>
            <a:pPr marL="342900" marR="0" lvl="0" indent="-342900" algn="l" rtl="0">
              <a:lnSpc>
                <a:spcPct val="100000"/>
              </a:lnSpc>
              <a:spcBef>
                <a:spcPts val="980"/>
              </a:spcBef>
              <a:spcAft>
                <a:spcPts val="0"/>
              </a:spcAft>
              <a:buClr>
                <a:srgbClr val="993300"/>
              </a:buClr>
              <a:buSzPts val="2520"/>
              <a:buFont typeface="Arial"/>
              <a:buChar char="●"/>
            </a:pPr>
            <a:r>
              <a:rPr lang="en-US" sz="2800" b="0" i="0" u="none">
                <a:solidFill>
                  <a:schemeClr val="dk1"/>
                </a:solidFill>
                <a:latin typeface="Helvetica Neue"/>
                <a:ea typeface="Helvetica Neue"/>
                <a:cs typeface="Helvetica Neue"/>
                <a:sym typeface="Helvetica Neue"/>
              </a:rPr>
              <a:t>In the same way, the consumer can go to sleep if it finds the buffer to be empty. The next time the producer puts data into the buffer, it wakes up the sleeping consumer.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Background</a:t>
            </a:r>
            <a:endParaRPr/>
          </a:p>
        </p:txBody>
      </p:sp>
      <p:sp>
        <p:nvSpPr>
          <p:cNvPr id="122" name="Google Shape;122;p4"/>
          <p:cNvSpPr txBox="1">
            <a:spLocks noGrp="1"/>
          </p:cNvSpPr>
          <p:nvPr>
            <p:ph type="body" idx="1"/>
          </p:nvPr>
        </p:nvSpPr>
        <p:spPr>
          <a:xfrm>
            <a:off x="595312" y="1306512"/>
            <a:ext cx="8156575" cy="49196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A cooperating process is one that can affect or be affected by other processes executing in the system.</a:t>
            </a:r>
            <a:endParaRPr/>
          </a:p>
          <a:p>
            <a:pPr marL="342900" lvl="0" indent="-342900" algn="l" rtl="0">
              <a:lnSpc>
                <a:spcPct val="100000"/>
              </a:lnSpc>
              <a:spcBef>
                <a:spcPts val="84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Processes can execute concurrently or in parallel</a:t>
            </a:r>
            <a:endParaRPr/>
          </a:p>
          <a:p>
            <a:pPr marL="342900" lvl="0" indent="-342900" algn="l" rtl="0">
              <a:lnSpc>
                <a:spcPct val="100000"/>
              </a:lnSpc>
              <a:spcBef>
                <a:spcPts val="84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Concurrent or parallel access to shared data may result in data </a:t>
            </a:r>
            <a:r>
              <a:rPr lang="en-US" sz="2400" b="0" i="0" u="none">
                <a:solidFill>
                  <a:srgbClr val="CC6600"/>
                </a:solidFill>
                <a:latin typeface="Helvetica Neue"/>
                <a:ea typeface="Helvetica Neue"/>
                <a:cs typeface="Helvetica Neue"/>
                <a:sym typeface="Helvetica Neue"/>
              </a:rPr>
              <a:t>inconsistency</a:t>
            </a:r>
            <a:endParaRPr/>
          </a:p>
          <a:p>
            <a:pPr marL="342900" lvl="0" indent="-342900" algn="l" rtl="0">
              <a:lnSpc>
                <a:spcPct val="100000"/>
              </a:lnSpc>
              <a:spcBef>
                <a:spcPts val="84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Maintaining data </a:t>
            </a:r>
            <a:r>
              <a:rPr lang="en-US" sz="2400" b="0" i="0" u="none">
                <a:solidFill>
                  <a:srgbClr val="CC6600"/>
                </a:solidFill>
                <a:latin typeface="Helvetica Neue"/>
                <a:ea typeface="Helvetica Neue"/>
                <a:cs typeface="Helvetica Neue"/>
                <a:sym typeface="Helvetica Neue"/>
              </a:rPr>
              <a:t>consistency</a:t>
            </a:r>
            <a:r>
              <a:rPr lang="en-US" sz="2400" b="0" i="0" u="none">
                <a:solidFill>
                  <a:schemeClr val="dk1"/>
                </a:solidFill>
                <a:latin typeface="Helvetica Neue"/>
                <a:ea typeface="Helvetica Neue"/>
                <a:cs typeface="Helvetica Neue"/>
                <a:sym typeface="Helvetica Neue"/>
              </a:rPr>
              <a:t> requires mechanisms to ensure the orderly execution of cooperating processes.</a:t>
            </a:r>
            <a:endParaRPr/>
          </a:p>
        </p:txBody>
      </p:sp>
      <p:pic>
        <p:nvPicPr>
          <p:cNvPr id="123" name="Google Shape;123;p4"/>
          <p:cNvPicPr preferRelativeResize="0"/>
          <p:nvPr/>
        </p:nvPicPr>
        <p:blipFill rotWithShape="1">
          <a:blip r:embed="rId3">
            <a:alphaModFix/>
          </a:blip>
          <a:srcRect/>
          <a:stretch/>
        </p:blipFill>
        <p:spPr>
          <a:xfrm>
            <a:off x="1638300" y="446087"/>
            <a:ext cx="30162" cy="20637"/>
          </a:xfrm>
          <a:prstGeom prst="rect">
            <a:avLst/>
          </a:prstGeom>
          <a:noFill/>
          <a:ln>
            <a:noFill/>
          </a:ln>
        </p:spPr>
      </p:pic>
      <p:pic>
        <p:nvPicPr>
          <p:cNvPr id="124" name="Google Shape;124;p4"/>
          <p:cNvPicPr preferRelativeResize="0"/>
          <p:nvPr/>
        </p:nvPicPr>
        <p:blipFill rotWithShape="1">
          <a:blip r:embed="rId4">
            <a:alphaModFix/>
          </a:blip>
          <a:srcRect/>
          <a:stretch/>
        </p:blipFill>
        <p:spPr>
          <a:xfrm>
            <a:off x="4675187" y="2524125"/>
            <a:ext cx="33337" cy="381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4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Inadequate implementation</a:t>
            </a:r>
            <a:endParaRPr/>
          </a:p>
        </p:txBody>
      </p:sp>
      <p:sp>
        <p:nvSpPr>
          <p:cNvPr id="1514" name="Google Shape;1514;p40"/>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In the solution two library routines are used, sleep and wakeup. When sleep is called, the caller is blocked until another process wakes it up by using the wakeup routine. The global variable itemCount holds the number of items in the buffer.</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41"/>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Inadequate Solution/ Implementation</a:t>
            </a:r>
            <a:endParaRPr/>
          </a:p>
        </p:txBody>
      </p:sp>
      <p:sp>
        <p:nvSpPr>
          <p:cNvPr id="1520" name="Google Shape;1520;p41"/>
          <p:cNvSpPr txBox="1">
            <a:spLocks noGrp="1"/>
          </p:cNvSpPr>
          <p:nvPr>
            <p:ph type="body" idx="1"/>
          </p:nvPr>
        </p:nvSpPr>
        <p:spPr>
          <a:xfrm>
            <a:off x="417512" y="1282700"/>
            <a:ext cx="4013200" cy="242252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procedure </a:t>
            </a:r>
            <a:r>
              <a:rPr lang="en-US" sz="1400" b="1" i="0" u="none">
                <a:solidFill>
                  <a:srgbClr val="980000"/>
                </a:solidFill>
                <a:latin typeface="Courier New"/>
                <a:ea typeface="Courier New"/>
                <a:cs typeface="Courier New"/>
                <a:sym typeface="Courier New"/>
              </a:rPr>
              <a:t>producer</a:t>
            </a:r>
            <a:r>
              <a:rPr lang="en-US" sz="1400" b="0" i="0" u="none">
                <a:solidFill>
                  <a:srgbClr val="666666"/>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while(true){</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item = produceItem();</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if(itemCount == BufferSize)   </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Sleep(); </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putIntoBuffer(item);</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itemCount ++;</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if(itemCount == 1) </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wakeup(consumer);</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993300"/>
              </a:buClr>
              <a:buSzPts val="1260"/>
              <a:buFont typeface="Arial"/>
              <a:buNone/>
            </a:pPr>
            <a:r>
              <a:rPr lang="en-US" sz="1400" b="0" i="0" u="none">
                <a:solidFill>
                  <a:srgbClr val="666666"/>
                </a:solidFill>
                <a:latin typeface="Courier New"/>
                <a:ea typeface="Courier New"/>
                <a:cs typeface="Courier New"/>
                <a:sym typeface="Courier New"/>
              </a:rPr>
              <a:t>}</a:t>
            </a:r>
            <a:endParaRPr/>
          </a:p>
          <a:p>
            <a:pPr marL="342900" marR="0" lvl="0" indent="-262890" algn="l" rtl="0">
              <a:lnSpc>
                <a:spcPct val="100000"/>
              </a:lnSpc>
              <a:spcBef>
                <a:spcPts val="490"/>
              </a:spcBef>
              <a:spcAft>
                <a:spcPts val="0"/>
              </a:spcAft>
              <a:buClr>
                <a:srgbClr val="993300"/>
              </a:buClr>
              <a:buSzPts val="1260"/>
              <a:buFont typeface="Arial"/>
              <a:buNone/>
            </a:pPr>
            <a:endParaRPr sz="1400" b="0" i="0" u="none">
              <a:solidFill>
                <a:srgbClr val="666666"/>
              </a:solidFill>
              <a:latin typeface="Courier New"/>
              <a:ea typeface="Courier New"/>
              <a:cs typeface="Courier New"/>
              <a:sym typeface="Courier New"/>
            </a:endParaRPr>
          </a:p>
        </p:txBody>
      </p:sp>
      <p:sp>
        <p:nvSpPr>
          <p:cNvPr id="1521" name="Google Shape;1521;p41"/>
          <p:cNvSpPr txBox="1"/>
          <p:nvPr/>
        </p:nvSpPr>
        <p:spPr>
          <a:xfrm>
            <a:off x="4572000" y="1282700"/>
            <a:ext cx="4572000" cy="242252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procedure </a:t>
            </a:r>
            <a:r>
              <a:rPr lang="en-US" sz="1400" b="1" i="0" u="none" strike="noStrike" cap="none">
                <a:solidFill>
                  <a:srgbClr val="980000"/>
                </a:solidFill>
                <a:latin typeface="Courier New"/>
                <a:ea typeface="Courier New"/>
                <a:cs typeface="Courier New"/>
                <a:sym typeface="Courier New"/>
              </a:rPr>
              <a:t>consumer</a:t>
            </a:r>
            <a:r>
              <a:rPr lang="en-US" sz="1400" b="0" i="0" u="none" strike="noStrike" cap="none">
                <a:solidFill>
                  <a:srgbClr val="666666"/>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while(true){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if(itemCount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Sleep();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item = removeFromBuffer();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itemCount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if(itemCount == BufferSize - 1)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wakeup(producer);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666666"/>
              </a:buClr>
              <a:buSzPts val="1400"/>
              <a:buFont typeface="Courier New"/>
              <a:buNone/>
            </a:pPr>
            <a:r>
              <a:rPr lang="en-US" sz="1400" b="0" i="0" u="none" strike="noStrike" cap="none">
                <a:solidFill>
                  <a:srgbClr val="666666"/>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66666"/>
              </a:solidFill>
              <a:latin typeface="Courier New"/>
              <a:ea typeface="Courier New"/>
              <a:cs typeface="Courier New"/>
              <a:sym typeface="Courier New"/>
            </a:endParaRPr>
          </a:p>
        </p:txBody>
      </p:sp>
      <p:sp>
        <p:nvSpPr>
          <p:cNvPr id="1522" name="Google Shape;1522;p41"/>
          <p:cNvSpPr txBox="1"/>
          <p:nvPr/>
        </p:nvSpPr>
        <p:spPr>
          <a:xfrm>
            <a:off x="244475" y="4837112"/>
            <a:ext cx="8655050" cy="1476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Nunito"/>
              <a:buNone/>
            </a:pPr>
            <a:r>
              <a:rPr lang="en-US" sz="1800" b="0" i="0" u="none" strike="noStrike" cap="none">
                <a:solidFill>
                  <a:schemeClr val="dk1"/>
                </a:solidFill>
                <a:latin typeface="Nunito"/>
                <a:ea typeface="Nunito"/>
                <a:cs typeface="Nunito"/>
                <a:sym typeface="Nunito"/>
              </a:rPr>
              <a:t>If, consumer is interrupted just after checking the itemCount value and before sleep() call, and producer produces an item it will call wakeup(). But, this call will be lost as no consumer in sleeping yet. And it will continue to produce items. Eventually, producer will sleep when the buffer is full. On the other hand, consumer will also stay in sleep as producer won’t call wakeup().  </a:t>
            </a:r>
            <a:endParaRPr sz="1400" b="0" i="0" u="none" strike="noStrike" cap="none">
              <a:solidFill>
                <a:srgbClr val="000000"/>
              </a:solidFill>
              <a:latin typeface="Arial"/>
              <a:ea typeface="Arial"/>
              <a:cs typeface="Arial"/>
              <a:sym typeface="Arial"/>
            </a:endParaRPr>
          </a:p>
        </p:txBody>
      </p:sp>
      <p:sp>
        <p:nvSpPr>
          <p:cNvPr id="1523" name="Google Shape;1523;p41"/>
          <p:cNvSpPr txBox="1"/>
          <p:nvPr/>
        </p:nvSpPr>
        <p:spPr>
          <a:xfrm>
            <a:off x="3678237" y="4297362"/>
            <a:ext cx="1965325" cy="5397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00"/>
              </a:buClr>
              <a:buSzPts val="1800"/>
              <a:buFont typeface="Nunito"/>
              <a:buNone/>
            </a:pPr>
            <a:r>
              <a:rPr lang="en-US" sz="1800" b="1" i="0" u="none" strike="noStrike" cap="none">
                <a:solidFill>
                  <a:srgbClr val="FF0000"/>
                </a:solidFill>
                <a:latin typeface="Nunito"/>
                <a:ea typeface="Nunito"/>
                <a:cs typeface="Nunito"/>
                <a:sym typeface="Nunito"/>
              </a:rPr>
              <a:t>DEADLOCK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3"/>
                                        </p:tgtEl>
                                        <p:attrNameLst>
                                          <p:attrName>style.visibility</p:attrName>
                                        </p:attrNameLst>
                                      </p:cBhvr>
                                      <p:to>
                                        <p:strVal val="visible"/>
                                      </p:to>
                                    </p:set>
                                    <p:animEffect transition="in" filter="fade">
                                      <p:cBhvr>
                                        <p:cTn id="7" dur="1000"/>
                                        <p:tgtEl>
                                          <p:spTgt spid="1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4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it contains a race condition</a:t>
            </a:r>
            <a:endParaRPr/>
          </a:p>
        </p:txBody>
      </p:sp>
      <p:sp>
        <p:nvSpPr>
          <p:cNvPr id="1529" name="Google Shape;1529;p4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993300"/>
              </a:buClr>
              <a:buSzPts val="3960"/>
              <a:buFont typeface="Arial"/>
              <a:buChar char="●"/>
            </a:pPr>
            <a:r>
              <a:rPr lang="en-US" sz="4400" b="1" i="0" u="none">
                <a:solidFill>
                  <a:srgbClr val="C00000"/>
                </a:solidFill>
                <a:latin typeface="Helvetica Neue"/>
                <a:ea typeface="Helvetica Neue"/>
                <a:cs typeface="Helvetica Neue"/>
                <a:sym typeface="Helvetica Neue"/>
              </a:rPr>
              <a:t>Since both processes will sleep forever, we have run into a deadlock. This solution therefore is unsatisfactory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9">
                                            <p:txEl>
                                              <p:pRg st="0" end="0"/>
                                            </p:txEl>
                                          </p:spTgt>
                                        </p:tgtEl>
                                        <p:attrNameLst>
                                          <p:attrName>style.visibility</p:attrName>
                                        </p:attrNameLst>
                                      </p:cBhvr>
                                      <p:to>
                                        <p:strVal val="visible"/>
                                      </p:to>
                                    </p:set>
                                    <p:anim calcmode="lin" valueType="num">
                                      <p:cBhvr additive="base">
                                        <p:cTn id="7" dur="500"/>
                                        <p:tgtEl>
                                          <p:spTgt spid="15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43"/>
          <p:cNvSpPr txBox="1">
            <a:spLocks noGrp="1"/>
          </p:cNvSpPr>
          <p:nvPr>
            <p:ph type="title"/>
          </p:nvPr>
        </p:nvSpPr>
        <p:spPr>
          <a:xfrm>
            <a:off x="393700" y="228600"/>
            <a:ext cx="8513762" cy="7493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2800" b="1" i="0" u="none" dirty="0">
                <a:solidFill>
                  <a:srgbClr val="993300"/>
                </a:solidFill>
                <a:sym typeface="Helvetica Neue"/>
              </a:rPr>
              <a:t>Use of Semaphore Solution for multiple producer and consumer</a:t>
            </a:r>
            <a:endParaRPr sz="2800" dirty="0"/>
          </a:p>
        </p:txBody>
      </p:sp>
      <p:sp>
        <p:nvSpPr>
          <p:cNvPr id="1536" name="Google Shape;1536;p43"/>
          <p:cNvSpPr txBox="1">
            <a:spLocks noGrp="1"/>
          </p:cNvSpPr>
          <p:nvPr>
            <p:ph type="body" idx="1"/>
          </p:nvPr>
        </p:nvSpPr>
        <p:spPr>
          <a:xfrm>
            <a:off x="552261" y="1267484"/>
            <a:ext cx="8480614" cy="2127565"/>
          </a:xfrm>
          <a:prstGeom prst="rect">
            <a:avLst/>
          </a:prstGeom>
          <a:noFill/>
          <a:ln>
            <a:noFill/>
          </a:ln>
        </p:spPr>
        <p:txBody>
          <a:bodyPr spcFirstLastPara="1" wrap="square" lIns="91425" tIns="45700" rIns="91425" bIns="45700" anchor="t" anchorCtr="0">
            <a:normAutofit/>
          </a:bodyPr>
          <a:lstStyle/>
          <a:p>
            <a:pPr marL="457200" marR="0" lvl="0" indent="-317500" algn="l" rtl="0">
              <a:lnSpc>
                <a:spcPct val="140000"/>
              </a:lnSpc>
              <a:spcBef>
                <a:spcPts val="0"/>
              </a:spcBef>
              <a:spcAft>
                <a:spcPts val="0"/>
              </a:spcAft>
              <a:buClr>
                <a:srgbClr val="993300"/>
              </a:buClr>
              <a:buSzPts val="100"/>
              <a:buFont typeface="Arial"/>
              <a:buChar char="●"/>
            </a:pPr>
            <a:r>
              <a:rPr lang="en-US" sz="1800" b="0" i="0" u="none" dirty="0">
                <a:solidFill>
                  <a:schemeClr val="dk1"/>
                </a:solidFill>
                <a:sym typeface="Helvetica Neue"/>
              </a:rPr>
              <a:t>Solves the lost wakeup call by using </a:t>
            </a:r>
            <a:r>
              <a:rPr lang="en-US" sz="1800" dirty="0" smtClean="0"/>
              <a:t>two </a:t>
            </a:r>
            <a:r>
              <a:rPr lang="en-US" sz="1800" b="0" i="0" u="none" dirty="0" smtClean="0">
                <a:solidFill>
                  <a:schemeClr val="dk1"/>
                </a:solidFill>
                <a:sym typeface="Helvetica Neue"/>
              </a:rPr>
              <a:t>semaphore </a:t>
            </a:r>
            <a:r>
              <a:rPr lang="en-US" sz="1800" b="0" i="0" u="none" dirty="0">
                <a:solidFill>
                  <a:schemeClr val="dk1"/>
                </a:solidFill>
                <a:sym typeface="Helvetica Neue"/>
              </a:rPr>
              <a:t>- countFill, </a:t>
            </a:r>
            <a:r>
              <a:rPr lang="en-US" sz="1800" b="0" i="0" u="none" dirty="0" smtClean="0">
                <a:solidFill>
                  <a:schemeClr val="dk1"/>
                </a:solidFill>
                <a:sym typeface="Helvetica Neue"/>
              </a:rPr>
              <a:t>countEmpty,</a:t>
            </a:r>
            <a:endParaRPr sz="1800" dirty="0"/>
          </a:p>
          <a:p>
            <a:pPr marL="457200" marR="0" lvl="0" indent="-317500" algn="l" rtl="0">
              <a:lnSpc>
                <a:spcPct val="140000"/>
              </a:lnSpc>
              <a:spcBef>
                <a:spcPts val="0"/>
              </a:spcBef>
              <a:spcAft>
                <a:spcPts val="0"/>
              </a:spcAft>
              <a:buClr>
                <a:srgbClr val="993300"/>
              </a:buClr>
              <a:buSzPts val="100"/>
              <a:buFont typeface="Arial"/>
              <a:buChar char="●"/>
            </a:pPr>
            <a:r>
              <a:rPr lang="en-US" sz="1800" b="1" i="0" u="none" dirty="0">
                <a:solidFill>
                  <a:schemeClr val="dk1"/>
                </a:solidFill>
                <a:sym typeface="Helvetica Neue"/>
              </a:rPr>
              <a:t>countFill</a:t>
            </a:r>
            <a:r>
              <a:rPr lang="en-US" sz="1800" b="0" i="0" u="none" dirty="0">
                <a:solidFill>
                  <a:schemeClr val="dk1"/>
                </a:solidFill>
                <a:sym typeface="Helvetica Neue"/>
              </a:rPr>
              <a:t>: number of available item in the buffer to be </a:t>
            </a:r>
            <a:r>
              <a:rPr lang="en-US" sz="1800" b="0" i="0" u="none" dirty="0" smtClean="0">
                <a:solidFill>
                  <a:schemeClr val="dk1"/>
                </a:solidFill>
                <a:sym typeface="Helvetica Neue"/>
              </a:rPr>
              <a:t>read/ consume</a:t>
            </a:r>
            <a:endParaRPr sz="1800" dirty="0"/>
          </a:p>
          <a:p>
            <a:pPr marL="457200" marR="0" lvl="0" indent="-317500" algn="l" rtl="0">
              <a:lnSpc>
                <a:spcPct val="140000"/>
              </a:lnSpc>
              <a:spcBef>
                <a:spcPts val="0"/>
              </a:spcBef>
              <a:spcAft>
                <a:spcPts val="0"/>
              </a:spcAft>
              <a:buClr>
                <a:srgbClr val="993300"/>
              </a:buClr>
              <a:buSzPts val="100"/>
              <a:buFont typeface="Arial"/>
              <a:buChar char="●"/>
            </a:pPr>
            <a:r>
              <a:rPr lang="en-US" sz="1800" b="1" i="0" u="none" dirty="0">
                <a:solidFill>
                  <a:schemeClr val="dk1"/>
                </a:solidFill>
                <a:sym typeface="Helvetica Neue"/>
              </a:rPr>
              <a:t>countEmpty</a:t>
            </a:r>
            <a:r>
              <a:rPr lang="en-US" sz="1800" b="0" i="0" u="none" dirty="0">
                <a:solidFill>
                  <a:schemeClr val="dk1"/>
                </a:solidFill>
                <a:sym typeface="Helvetica Neue"/>
              </a:rPr>
              <a:t>: number of available space in the buffer to </a:t>
            </a:r>
            <a:r>
              <a:rPr lang="en-US" sz="1800" b="0" i="0" u="none" dirty="0" smtClean="0">
                <a:solidFill>
                  <a:schemeClr val="dk1"/>
                </a:solidFill>
                <a:sym typeface="Helvetica Neue"/>
              </a:rPr>
              <a:t>write/ produce</a:t>
            </a:r>
            <a:endParaRPr sz="1800" dirty="0"/>
          </a:p>
          <a:p>
            <a:pPr marL="342900" marR="0" lvl="0" indent="-228600" algn="l" rtl="0">
              <a:lnSpc>
                <a:spcPct val="100000"/>
              </a:lnSpc>
              <a:spcBef>
                <a:spcPts val="700"/>
              </a:spcBef>
              <a:spcAft>
                <a:spcPts val="0"/>
              </a:spcAft>
              <a:buClr>
                <a:srgbClr val="993300"/>
              </a:buClr>
              <a:buSzPts val="1800"/>
              <a:buFont typeface="Arial"/>
              <a:buNone/>
            </a:pPr>
            <a:endParaRPr sz="1800" b="0" i="0" u="none" dirty="0">
              <a:solidFill>
                <a:schemeClr val="dk1"/>
              </a:solidFill>
              <a:sym typeface="Helvetica Neue"/>
            </a:endParaRPr>
          </a:p>
        </p:txBody>
      </p:sp>
      <p:sp>
        <p:nvSpPr>
          <p:cNvPr id="1537" name="Google Shape;1537;p43"/>
          <p:cNvSpPr txBox="1"/>
          <p:nvPr/>
        </p:nvSpPr>
        <p:spPr>
          <a:xfrm>
            <a:off x="581905" y="4169876"/>
            <a:ext cx="8639175" cy="12017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dirty="0">
                <a:solidFill>
                  <a:schemeClr val="dk1"/>
                </a:solidFill>
                <a:latin typeface="Helvetica Neue"/>
                <a:ea typeface="Helvetica Neue"/>
                <a:cs typeface="Helvetica Neue"/>
                <a:sym typeface="Helvetica Neue"/>
              </a:rPr>
              <a:t>this solution still contains a serious race condition that could result in two or more processes produce or consume into the same slot at the same time.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dirty="0">
                <a:solidFill>
                  <a:schemeClr val="dk1"/>
                </a:solidFill>
                <a:latin typeface="Helvetica Neue"/>
                <a:ea typeface="Helvetica Neue"/>
                <a:cs typeface="Helvetica Neue"/>
                <a:sym typeface="Helvetica Neue"/>
              </a:rPr>
              <a:t>So for that we can use </a:t>
            </a:r>
            <a:r>
              <a:rPr lang="en-US" sz="1800" b="0" i="0" u="none" strike="noStrike" cap="none" dirty="0">
                <a:solidFill>
                  <a:srgbClr val="780000"/>
                </a:solidFill>
                <a:latin typeface="Helvetica Neue"/>
                <a:ea typeface="Helvetica Neue"/>
                <a:cs typeface="Helvetica Neue"/>
                <a:sym typeface="Helvetica Neue"/>
              </a:rPr>
              <a:t>mutex semaphore </a:t>
            </a:r>
            <a:r>
              <a:rPr lang="en-US" sz="1800" b="0" i="0" u="none" strike="noStrike" cap="none" dirty="0">
                <a:solidFill>
                  <a:schemeClr val="dk1"/>
                </a:solidFill>
                <a:latin typeface="Helvetica Neue"/>
                <a:ea typeface="Helvetica Neue"/>
                <a:cs typeface="Helvetica Neue"/>
                <a:sym typeface="Helvetica Neue"/>
              </a:rPr>
              <a:t>which provides mutual exclusion for accesses to the buffer pull and is initialized to the value 1.</a:t>
            </a:r>
            <a:endParaRPr sz="1400" b="0" i="0" u="none" strike="noStrike" cap="none" dirty="0">
              <a:solidFill>
                <a:srgbClr val="000000"/>
              </a:solidFill>
              <a:latin typeface="Arial"/>
              <a:ea typeface="Arial"/>
              <a:cs typeface="Arial"/>
              <a:sym typeface="Arial"/>
            </a:endParaRPr>
          </a:p>
        </p:txBody>
      </p:sp>
      <p:sp>
        <p:nvSpPr>
          <p:cNvPr id="1538" name="Google Shape;1538;p43"/>
          <p:cNvSpPr txBox="1"/>
          <p:nvPr/>
        </p:nvSpPr>
        <p:spPr>
          <a:xfrm>
            <a:off x="3488114" y="3691141"/>
            <a:ext cx="2265362" cy="47466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0000"/>
              </a:buClr>
              <a:buSzPts val="1800"/>
              <a:buFont typeface="Nunito"/>
              <a:buNone/>
            </a:pPr>
            <a:r>
              <a:rPr lang="en-US" sz="1800" b="1" i="0" u="none" strike="noStrike" cap="none" dirty="0">
                <a:solidFill>
                  <a:srgbClr val="FF0000"/>
                </a:solidFill>
                <a:latin typeface="Nunito"/>
                <a:ea typeface="Nunito"/>
                <a:cs typeface="Nunito"/>
                <a:sym typeface="Nunito"/>
              </a:rPr>
              <a:t>Problem &amp; solution</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Effect transition="in" filter="fade">
                                      <p:cBhvr>
                                        <p:cTn id="7" dur="1000"/>
                                        <p:tgtEl>
                                          <p:spTgt spid="1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44"/>
          <p:cNvSpPr txBox="1">
            <a:spLocks noGrp="1"/>
          </p:cNvSpPr>
          <p:nvPr>
            <p:ph type="title"/>
          </p:nvPr>
        </p:nvSpPr>
        <p:spPr>
          <a:xfrm>
            <a:off x="741362" y="541337"/>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Semaphore for multiple producer consumer</a:t>
            </a:r>
            <a:endParaRPr/>
          </a:p>
        </p:txBody>
      </p:sp>
      <p:sp>
        <p:nvSpPr>
          <p:cNvPr id="1544" name="Google Shape;1544;p44"/>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93300"/>
              </a:buClr>
              <a:buSzPts val="1440"/>
              <a:buFont typeface="Arial"/>
              <a:buNone/>
            </a:pPr>
            <a:r>
              <a:rPr lang="en-US" sz="1600" b="0" i="0" u="none" dirty="0">
                <a:solidFill>
                  <a:schemeClr val="dk1"/>
                </a:solidFill>
                <a:latin typeface="Helvetica Neue"/>
                <a:ea typeface="Helvetica Neue"/>
                <a:cs typeface="Helvetica Neue"/>
                <a:sym typeface="Helvetica Neue"/>
              </a:rPr>
              <a:t>semaphore </a:t>
            </a:r>
            <a:r>
              <a:rPr lang="en-US" sz="1600" b="1" i="0" u="none" dirty="0">
                <a:solidFill>
                  <a:schemeClr val="dk1"/>
                </a:solidFill>
                <a:latin typeface="Helvetica Neue"/>
                <a:ea typeface="Helvetica Neue"/>
                <a:cs typeface="Helvetica Neue"/>
                <a:sym typeface="Helvetica Neue"/>
              </a:rPr>
              <a:t>mutex </a:t>
            </a:r>
            <a:r>
              <a:rPr lang="en-US" sz="1600" b="0" i="0" u="none" dirty="0">
                <a:solidFill>
                  <a:schemeClr val="dk1"/>
                </a:solidFill>
                <a:latin typeface="Helvetica Neue"/>
                <a:ea typeface="Helvetica Neue"/>
                <a:cs typeface="Helvetica Neue"/>
                <a:sym typeface="Helvetica Neue"/>
              </a:rPr>
              <a:t>= 1;</a:t>
            </a:r>
            <a:endParaRPr dirty="0"/>
          </a:p>
          <a:p>
            <a:pPr marL="0" marR="0" lvl="0" indent="0" algn="l" rtl="0">
              <a:lnSpc>
                <a:spcPct val="100000"/>
              </a:lnSpc>
              <a:spcBef>
                <a:spcPts val="600"/>
              </a:spcBef>
              <a:spcAft>
                <a:spcPts val="0"/>
              </a:spcAft>
              <a:buClr>
                <a:srgbClr val="993300"/>
              </a:buClr>
              <a:buSzPts val="1440"/>
              <a:buFont typeface="Arial"/>
              <a:buNone/>
            </a:pPr>
            <a:r>
              <a:rPr lang="en-US" sz="1600" b="0" i="0" u="none" dirty="0">
                <a:solidFill>
                  <a:schemeClr val="dk1"/>
                </a:solidFill>
                <a:latin typeface="Helvetica Neue"/>
                <a:ea typeface="Helvetica Neue"/>
                <a:cs typeface="Helvetica Neue"/>
                <a:sym typeface="Helvetica Neue"/>
              </a:rPr>
              <a:t>semaphore </a:t>
            </a:r>
            <a:r>
              <a:rPr lang="en-US" sz="1600" b="1" i="0" u="none" dirty="0">
                <a:solidFill>
                  <a:schemeClr val="dk1"/>
                </a:solidFill>
                <a:latin typeface="Helvetica Neue"/>
                <a:ea typeface="Helvetica Neue"/>
                <a:cs typeface="Helvetica Neue"/>
                <a:sym typeface="Helvetica Neue"/>
              </a:rPr>
              <a:t>countFull </a:t>
            </a:r>
            <a:r>
              <a:rPr lang="en-US" sz="1600" b="0" i="0" u="none" dirty="0">
                <a:solidFill>
                  <a:schemeClr val="dk1"/>
                </a:solidFill>
                <a:latin typeface="Helvetica Neue"/>
                <a:ea typeface="Helvetica Neue"/>
                <a:cs typeface="Helvetica Neue"/>
                <a:sym typeface="Helvetica Neue"/>
              </a:rPr>
              <a:t>= 0;</a:t>
            </a:r>
            <a:endParaRPr dirty="0"/>
          </a:p>
          <a:p>
            <a:pPr marL="0" marR="0" lvl="0" indent="0" algn="l" rtl="0">
              <a:lnSpc>
                <a:spcPct val="100000"/>
              </a:lnSpc>
              <a:spcBef>
                <a:spcPts val="600"/>
              </a:spcBef>
              <a:spcAft>
                <a:spcPts val="0"/>
              </a:spcAft>
              <a:buClr>
                <a:srgbClr val="993300"/>
              </a:buClr>
              <a:buSzPts val="1440"/>
              <a:buFont typeface="Arial"/>
              <a:buNone/>
            </a:pPr>
            <a:r>
              <a:rPr lang="en-US" sz="1600" b="0" i="0" u="none" dirty="0">
                <a:solidFill>
                  <a:schemeClr val="dk1"/>
                </a:solidFill>
                <a:latin typeface="Helvetica Neue"/>
                <a:ea typeface="Helvetica Neue"/>
                <a:cs typeface="Helvetica Neue"/>
                <a:sym typeface="Helvetica Neue"/>
              </a:rPr>
              <a:t>semaphore </a:t>
            </a:r>
            <a:r>
              <a:rPr lang="en-US" sz="1600" b="1" i="0" u="none" dirty="0">
                <a:solidFill>
                  <a:schemeClr val="dk1"/>
                </a:solidFill>
                <a:latin typeface="Helvetica Neue"/>
                <a:ea typeface="Helvetica Neue"/>
                <a:cs typeface="Helvetica Neue"/>
                <a:sym typeface="Helvetica Neue"/>
              </a:rPr>
              <a:t>countEmpty </a:t>
            </a:r>
            <a:r>
              <a:rPr lang="en-US" sz="1600" b="0" i="0" u="none" dirty="0">
                <a:solidFill>
                  <a:schemeClr val="dk1"/>
                </a:solidFill>
                <a:latin typeface="Helvetica Neue"/>
                <a:ea typeface="Helvetica Neue"/>
                <a:cs typeface="Helvetica Neue"/>
                <a:sym typeface="Helvetica Neue"/>
              </a:rPr>
              <a:t>= BUFFER_SIZE;</a:t>
            </a:r>
            <a:endParaRPr dirty="0"/>
          </a:p>
          <a:p>
            <a:pPr marL="342900" marR="0" lvl="0" indent="-251459" algn="l" rtl="0">
              <a:lnSpc>
                <a:spcPct val="100000"/>
              </a:lnSpc>
              <a:spcBef>
                <a:spcPts val="560"/>
              </a:spcBef>
              <a:spcAft>
                <a:spcPts val="0"/>
              </a:spcAft>
              <a:buClr>
                <a:srgbClr val="993300"/>
              </a:buClr>
              <a:buSzPts val="1440"/>
              <a:buFont typeface="Arial"/>
              <a:buNone/>
            </a:pPr>
            <a:endParaRPr sz="1600" b="0" i="0" u="none" dirty="0">
              <a:solidFill>
                <a:schemeClr val="dk1"/>
              </a:solidFill>
              <a:latin typeface="Helvetica Neue"/>
              <a:ea typeface="Helvetica Neue"/>
              <a:cs typeface="Helvetica Neue"/>
              <a:sym typeface="Helvetica Neue"/>
            </a:endParaRPr>
          </a:p>
        </p:txBody>
      </p:sp>
      <p:sp>
        <p:nvSpPr>
          <p:cNvPr id="1545" name="Google Shape;1545;p44"/>
          <p:cNvSpPr txBox="1"/>
          <p:nvPr/>
        </p:nvSpPr>
        <p:spPr>
          <a:xfrm>
            <a:off x="153909" y="2344848"/>
            <a:ext cx="4335540" cy="321398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a:solidFill>
                  <a:schemeClr val="dk1"/>
                </a:solidFill>
                <a:latin typeface="Courier New"/>
                <a:ea typeface="Courier New"/>
                <a:cs typeface="Courier New"/>
                <a:sym typeface="Courier New"/>
              </a:rPr>
              <a:t>procedure </a:t>
            </a:r>
            <a:r>
              <a:rPr lang="en-US" sz="1400" b="1" i="0" u="none" strike="noStrike" cap="none" dirty="0">
                <a:solidFill>
                  <a:srgbClr val="980000"/>
                </a:solidFill>
                <a:latin typeface="Courier New"/>
                <a:ea typeface="Courier New"/>
                <a:cs typeface="Courier New"/>
                <a:sym typeface="Courier New"/>
              </a:rPr>
              <a:t>producer</a:t>
            </a:r>
            <a:r>
              <a:rPr lang="en-US" sz="1400" b="0" i="0" u="none" strike="noStrike" cap="none" dirty="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dirty="0" smtClean="0">
                <a:solidFill>
                  <a:schemeClr val="dk1"/>
                </a:solidFill>
                <a:latin typeface="Courier New"/>
                <a:ea typeface="Courier New"/>
                <a:cs typeface="Courier New"/>
                <a:sym typeface="Courier New"/>
              </a:rPr>
              <a:t>do</a:t>
            </a:r>
            <a:r>
              <a:rPr lang="en-US" sz="1400" b="0" i="0" u="none" strike="noStrike" cap="none"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wait(</a:t>
            </a:r>
            <a:r>
              <a:rPr lang="en-US" sz="1400" b="0" i="0" u="none" strike="noStrike" cap="none" dirty="0" err="1" smtClean="0">
                <a:solidFill>
                  <a:schemeClr val="dk1"/>
                </a:solidFill>
                <a:latin typeface="Courier New"/>
                <a:ea typeface="Courier New"/>
                <a:cs typeface="Courier New"/>
                <a:sym typeface="Courier New"/>
              </a:rPr>
              <a:t>countEmpty</a:t>
            </a:r>
            <a:r>
              <a:rPr lang="en-US" b="0" i="0" u="none" strike="noStrike" cap="none" dirty="0" smtClean="0">
                <a:solidFill>
                  <a:schemeClr val="tx1"/>
                </a:solidFill>
                <a:latin typeface="Courier New"/>
                <a:ea typeface="Courier New"/>
                <a:cs typeface="Courier New"/>
                <a:sym typeface="Courier New"/>
              </a:rPr>
              <a:t>);</a:t>
            </a:r>
            <a:r>
              <a:rPr lang="en-US" sz="1000" b="0" i="0" u="none" strike="noStrike" cap="none" dirty="0" smtClean="0">
                <a:solidFill>
                  <a:srgbClr val="00B050"/>
                </a:solidFill>
                <a:latin typeface="Courier New"/>
                <a:ea typeface="Courier New"/>
                <a:cs typeface="Courier New"/>
                <a:sym typeface="Courier New"/>
              </a:rPr>
              <a:t> </a:t>
            </a:r>
            <a:r>
              <a:rPr lang="en-US" sz="1050" b="0" i="0" u="none" strike="noStrike" cap="none" dirty="0" smtClean="0">
                <a:solidFill>
                  <a:srgbClr val="00B050"/>
                </a:solidFill>
                <a:latin typeface="Courier New"/>
                <a:ea typeface="Courier New"/>
                <a:cs typeface="Courier New"/>
                <a:sym typeface="Courier New"/>
              </a:rPr>
              <a:t>//wait until    empty&gt;0 and then decrement ‘empty’</a:t>
            </a:r>
            <a:endParaRPr sz="1050" b="0" i="0" u="none" strike="noStrike" cap="none" dirty="0">
              <a:solidFill>
                <a:srgbClr val="00B050"/>
              </a:solidFil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wait(</a:t>
            </a:r>
            <a:r>
              <a:rPr lang="en-US" sz="1400" b="0" i="0" u="none" strike="noStrike" cap="none" dirty="0" err="1" smtClean="0">
                <a:solidFill>
                  <a:schemeClr val="dk1"/>
                </a:solidFill>
                <a:latin typeface="Courier New"/>
                <a:ea typeface="Courier New"/>
                <a:cs typeface="Courier New"/>
                <a:sym typeface="Courier New"/>
              </a:rPr>
              <a:t>mutex</a:t>
            </a:r>
            <a:r>
              <a:rPr lang="en-US" sz="1400" b="0" i="0" u="none" strike="noStrike" cap="none" dirty="0" smtClean="0">
                <a:solidFill>
                  <a:schemeClr val="dk1"/>
                </a:solidFill>
                <a:latin typeface="Courier New"/>
                <a:ea typeface="Courier New"/>
                <a:cs typeface="Courier New"/>
                <a:sym typeface="Courier New"/>
              </a:rPr>
              <a:t>); </a:t>
            </a:r>
            <a:r>
              <a:rPr lang="en-US" sz="1050" b="0" i="0" u="none" strike="noStrike" cap="none" dirty="0" smtClean="0">
                <a:solidFill>
                  <a:srgbClr val="00B050"/>
                </a:solidFill>
                <a:latin typeface="Courier New"/>
                <a:ea typeface="Courier New"/>
                <a:cs typeface="Courier New"/>
                <a:sym typeface="Courier New"/>
              </a:rPr>
              <a:t>//acquire lock</a:t>
            </a:r>
            <a:endParaRPr sz="1050" b="0" i="0" u="none" strike="noStrike" cap="none" dirty="0">
              <a:solidFill>
                <a:srgbClr val="00B050"/>
              </a:solidFill>
              <a:sym typeface="Arial"/>
            </a:endParaRPr>
          </a:p>
          <a:p>
            <a:pPr marL="0" marR="0" lvl="0" indent="0" algn="l" rtl="0">
              <a:lnSpc>
                <a:spcPct val="100000"/>
              </a:lnSpc>
              <a:spcBef>
                <a:spcPts val="0"/>
              </a:spcBef>
              <a:spcAft>
                <a:spcPts val="0"/>
              </a:spcAft>
              <a:buClr>
                <a:schemeClr val="dk1"/>
              </a:buClr>
              <a:buSzPts val="1400"/>
              <a:buFont typeface="Courier New"/>
              <a:buNone/>
            </a:pPr>
            <a:r>
              <a:rPr lang="en-US" dirty="0" smtClean="0">
                <a:solidFill>
                  <a:schemeClr val="dk1"/>
                </a:solidFill>
                <a:latin typeface="Courier New"/>
                <a:ea typeface="Courier New"/>
                <a:cs typeface="Courier New"/>
                <a:sym typeface="Courier New"/>
              </a:rPr>
              <a:t>/* add data to buffer*/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signal(</a:t>
            </a:r>
            <a:r>
              <a:rPr lang="en-US" sz="1400" b="0" i="0" u="none" strike="noStrike" cap="none" dirty="0" err="1" smtClean="0">
                <a:solidFill>
                  <a:schemeClr val="dk1"/>
                </a:solidFill>
                <a:latin typeface="Courier New"/>
                <a:ea typeface="Courier New"/>
                <a:cs typeface="Courier New"/>
                <a:sym typeface="Courier New"/>
              </a:rPr>
              <a:t>mutex</a:t>
            </a:r>
            <a:r>
              <a:rPr lang="en-US" sz="1400" b="0" i="0" u="none" strike="noStrike" cap="none" dirty="0" smtClean="0">
                <a:solidFill>
                  <a:schemeClr val="dk1"/>
                </a:solidFill>
                <a:latin typeface="Courier New"/>
                <a:ea typeface="Courier New"/>
                <a:cs typeface="Courier New"/>
                <a:sym typeface="Courier New"/>
              </a:rPr>
              <a:t>); </a:t>
            </a:r>
            <a:r>
              <a:rPr lang="en-US" sz="1050" b="0" i="0" u="none" strike="noStrike" cap="none" dirty="0" smtClean="0">
                <a:solidFill>
                  <a:srgbClr val="00B050"/>
                </a:solidFill>
                <a:latin typeface="Courier New"/>
                <a:ea typeface="Courier New"/>
                <a:cs typeface="Courier New"/>
                <a:sym typeface="Courier New"/>
              </a:rPr>
              <a:t>// release lock</a:t>
            </a:r>
            <a:endParaRPr sz="1050" b="0" i="0" u="none" strike="noStrike" cap="none" dirty="0">
              <a:solidFill>
                <a:srgbClr val="00B050"/>
              </a:solidFil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signal(</a:t>
            </a:r>
            <a:r>
              <a:rPr lang="en-US" sz="1400" b="0" i="0" u="none" strike="noStrike" cap="none" dirty="0" err="1" smtClean="0">
                <a:solidFill>
                  <a:schemeClr val="dk1"/>
                </a:solidFill>
                <a:latin typeface="Courier New"/>
                <a:ea typeface="Courier New"/>
                <a:cs typeface="Courier New"/>
                <a:sym typeface="Courier New"/>
              </a:rPr>
              <a:t>countFull</a:t>
            </a:r>
            <a:r>
              <a:rPr lang="en-US" sz="1400" b="0" i="0" u="none" strike="noStrike" cap="none" dirty="0" smtClean="0">
                <a:solidFill>
                  <a:schemeClr val="dk1"/>
                </a:solidFill>
                <a:latin typeface="Courier New"/>
                <a:ea typeface="Courier New"/>
                <a:cs typeface="Courier New"/>
                <a:sym typeface="Courier New"/>
              </a:rPr>
              <a:t>); </a:t>
            </a:r>
            <a:r>
              <a:rPr lang="en-US" sz="1000" b="0" i="0" u="none" strike="noStrike" cap="none" dirty="0" smtClean="0">
                <a:solidFill>
                  <a:srgbClr val="00B050"/>
                </a:solidFill>
                <a:latin typeface="Courier New"/>
                <a:ea typeface="Courier New"/>
                <a:cs typeface="Courier New"/>
                <a:sym typeface="Courier New"/>
              </a:rPr>
              <a:t>// increment ‘full’</a:t>
            </a:r>
            <a:endParaRPr sz="1000" b="0" i="0" u="none" strike="noStrike" cap="none" dirty="0">
              <a:solidFill>
                <a:srgbClr val="00B050"/>
              </a:solidFil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lvl="0">
              <a:buClr>
                <a:schemeClr val="dk1"/>
              </a:buClr>
              <a:buSzPts val="1400"/>
            </a:pPr>
            <a:r>
              <a:rPr lang="en-US" sz="1400" b="0" i="0" u="none" strike="noStrike" cap="none" dirty="0">
                <a:solidFill>
                  <a:schemeClr val="dk1"/>
                </a:solidFill>
                <a:latin typeface="Courier New"/>
                <a:ea typeface="Courier New"/>
                <a:cs typeface="Courier New"/>
                <a:sym typeface="Courier New"/>
              </a:rPr>
              <a:t>   </a:t>
            </a:r>
            <a:r>
              <a:rPr lang="en-US" dirty="0" smtClean="0">
                <a:solidFill>
                  <a:schemeClr val="dk1"/>
                </a:solidFill>
                <a:latin typeface="Courier New"/>
                <a:ea typeface="Courier New"/>
                <a:cs typeface="Courier New"/>
                <a:sym typeface="Courier New"/>
              </a:rPr>
              <a:t>} </a:t>
            </a:r>
            <a:r>
              <a:rPr lang="en-US" dirty="0">
                <a:solidFill>
                  <a:schemeClr val="dk1"/>
                </a:solidFill>
                <a:latin typeface="Courier New"/>
                <a:ea typeface="Courier New"/>
                <a:cs typeface="Courier New"/>
                <a:sym typeface="Courier New"/>
              </a:rPr>
              <a:t>while(true</a:t>
            </a:r>
            <a:r>
              <a:rPr lang="en-US"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p:txBody>
      </p:sp>
      <p:sp>
        <p:nvSpPr>
          <p:cNvPr id="1546" name="Google Shape;1546;p44"/>
          <p:cNvSpPr txBox="1"/>
          <p:nvPr/>
        </p:nvSpPr>
        <p:spPr>
          <a:xfrm>
            <a:off x="4699816" y="2316053"/>
            <a:ext cx="4181633" cy="3224668"/>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a:solidFill>
                  <a:schemeClr val="dk1"/>
                </a:solidFill>
                <a:latin typeface="Courier New"/>
                <a:ea typeface="Courier New"/>
                <a:cs typeface="Courier New"/>
                <a:sym typeface="Courier New"/>
              </a:rPr>
              <a:t>procedure </a:t>
            </a:r>
            <a:r>
              <a:rPr lang="en-US" sz="1400" b="1" i="0" u="none" strike="noStrike" cap="none" dirty="0">
                <a:solidFill>
                  <a:srgbClr val="980000"/>
                </a:solidFill>
                <a:latin typeface="Courier New"/>
                <a:ea typeface="Courier New"/>
                <a:cs typeface="Courier New"/>
                <a:sym typeface="Courier New"/>
              </a:rPr>
              <a:t>consumer</a:t>
            </a:r>
            <a:r>
              <a:rPr lang="en-US" sz="1400" b="0" i="0" u="none" strike="noStrike" cap="none" dirty="0" smtClean="0">
                <a:solidFill>
                  <a:schemeClr val="dk1"/>
                </a:solidFill>
                <a:latin typeface="Courier New"/>
                <a:ea typeface="Courier New"/>
                <a:cs typeface="Courier New"/>
                <a:sym typeface="Courier New"/>
              </a:rPr>
              <a:t>(){</a:t>
            </a:r>
            <a:endParaRPr lang="en-US" dirty="0">
              <a:ea typeface="Courier New"/>
            </a:endParaRPr>
          </a:p>
          <a:p>
            <a:pPr marL="0" marR="0" lvl="0" indent="0" algn="l" rtl="0">
              <a:lnSpc>
                <a:spcPct val="100000"/>
              </a:lnSpc>
              <a:spcBef>
                <a:spcPts val="0"/>
              </a:spcBef>
              <a:spcAft>
                <a:spcPts val="0"/>
              </a:spcAft>
              <a:buClr>
                <a:schemeClr val="dk1"/>
              </a:buClr>
              <a:buSzPts val="1400"/>
              <a:buFont typeface="Courier New"/>
              <a:buNone/>
            </a:pPr>
            <a:r>
              <a:rPr lang="en-US" dirty="0" smtClean="0">
                <a:solidFill>
                  <a:schemeClr val="dk1"/>
                </a:solidFill>
                <a:latin typeface="Courier New"/>
                <a:ea typeface="Courier New"/>
                <a:cs typeface="Courier New"/>
                <a:sym typeface="Courier New"/>
              </a:rPr>
              <a:t>do</a:t>
            </a:r>
            <a:r>
              <a:rPr lang="en-US" sz="1400" b="0" i="0" u="none" strike="noStrike" cap="none"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wait(</a:t>
            </a:r>
            <a:r>
              <a:rPr lang="en-US" sz="1400" b="0" i="0" u="none" strike="noStrike" cap="none" dirty="0" err="1" smtClean="0">
                <a:solidFill>
                  <a:schemeClr val="dk1"/>
                </a:solidFill>
                <a:latin typeface="Courier New"/>
                <a:ea typeface="Courier New"/>
                <a:cs typeface="Courier New"/>
                <a:sym typeface="Courier New"/>
              </a:rPr>
              <a:t>countFull</a:t>
            </a:r>
            <a:r>
              <a:rPr lang="en-US" sz="1050" b="0" i="0" u="none" strike="noStrike" cap="none" dirty="0" smtClean="0">
                <a:solidFill>
                  <a:srgbClr val="00B050"/>
                </a:solidFill>
                <a:latin typeface="Courier New"/>
                <a:ea typeface="Courier New"/>
                <a:cs typeface="Courier New"/>
                <a:sym typeface="Courier New"/>
              </a:rPr>
              <a:t>);//wait until full&gt;0 then decrement ‘full</a:t>
            </a:r>
            <a:r>
              <a:rPr lang="en-US" sz="1400" b="0" i="0" u="none" strike="noStrike" cap="none"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a:p>
            <a:pPr>
              <a:buClr>
                <a:schemeClr val="dk1"/>
              </a:buClr>
              <a:buSzPts val="1400"/>
            </a:pPr>
            <a:r>
              <a:rPr lang="en-US" sz="1400" b="0" i="0" u="none" strike="noStrike" cap="none" dirty="0" smtClean="0">
                <a:solidFill>
                  <a:schemeClr val="dk1"/>
                </a:solidFill>
                <a:latin typeface="Courier New"/>
                <a:ea typeface="Courier New"/>
                <a:cs typeface="Courier New"/>
                <a:sym typeface="Courier New"/>
              </a:rPr>
              <a:t>wait(</a:t>
            </a:r>
            <a:r>
              <a:rPr lang="en-US" sz="1400" b="0" i="0" u="none" strike="noStrike" cap="none" dirty="0" err="1" smtClean="0">
                <a:solidFill>
                  <a:schemeClr val="dk1"/>
                </a:solidFill>
                <a:latin typeface="Courier New"/>
                <a:ea typeface="Courier New"/>
                <a:cs typeface="Courier New"/>
                <a:sym typeface="Courier New"/>
              </a:rPr>
              <a:t>mutex</a:t>
            </a:r>
            <a:r>
              <a:rPr lang="en-US" sz="1400" b="0" i="0" u="none" strike="noStrike" cap="none" dirty="0" smtClean="0">
                <a:solidFill>
                  <a:schemeClr val="dk1"/>
                </a:solidFill>
                <a:latin typeface="Courier New"/>
                <a:ea typeface="Courier New"/>
                <a:cs typeface="Courier New"/>
                <a:sym typeface="Courier New"/>
              </a:rPr>
              <a:t>); </a:t>
            </a:r>
            <a:r>
              <a:rPr lang="en-US" sz="1050" dirty="0">
                <a:solidFill>
                  <a:srgbClr val="00B050"/>
                </a:solidFill>
                <a:latin typeface="Courier New"/>
                <a:ea typeface="Courier New"/>
                <a:cs typeface="Courier New"/>
                <a:sym typeface="Courier New"/>
              </a:rPr>
              <a:t>//acquire lock</a:t>
            </a:r>
            <a:endParaRPr lang="en-US" sz="1050" dirty="0">
              <a:solidFill>
                <a:srgbClr val="00B050"/>
              </a:solidFill>
            </a:endParaRPr>
          </a:p>
          <a:p>
            <a:pPr marL="0" marR="0" lvl="0" indent="0" algn="l" rtl="0">
              <a:lnSpc>
                <a:spcPct val="100000"/>
              </a:lnSpc>
              <a:spcBef>
                <a:spcPts val="0"/>
              </a:spcBef>
              <a:spcAft>
                <a:spcPts val="0"/>
              </a:spcAft>
              <a:buClr>
                <a:schemeClr val="dk1"/>
              </a:buClr>
              <a:buSzPts val="1400"/>
              <a:buFont typeface="Courier New"/>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dirty="0" smtClean="0">
                <a:solidFill>
                  <a:schemeClr val="dk1"/>
                </a:solidFill>
                <a:latin typeface="Courier New"/>
                <a:ea typeface="Courier New"/>
                <a:cs typeface="Courier New"/>
                <a:sym typeface="Courier New"/>
              </a:rPr>
              <a:t>/* remove data from buffer*/</a:t>
            </a:r>
            <a:endParaRPr sz="1400" b="0" i="0" u="none" strike="noStrike" cap="none" dirty="0">
              <a:solidFill>
                <a:srgbClr val="000000"/>
              </a:solidFill>
              <a:latin typeface="Arial"/>
              <a:ea typeface="Arial"/>
              <a:cs typeface="Arial"/>
              <a:sym typeface="Arial"/>
            </a:endParaRPr>
          </a:p>
          <a:p>
            <a:pPr>
              <a:buClr>
                <a:schemeClr val="dk1"/>
              </a:buClr>
              <a:buSzPts val="1400"/>
            </a:pPr>
            <a:r>
              <a:rPr lang="en-US" sz="1400" b="0" i="0" u="none" strike="noStrike" cap="none" dirty="0" smtClean="0">
                <a:solidFill>
                  <a:schemeClr val="dk1"/>
                </a:solidFill>
                <a:latin typeface="Courier New"/>
                <a:ea typeface="Courier New"/>
                <a:cs typeface="Courier New"/>
                <a:sym typeface="Courier New"/>
              </a:rPr>
              <a:t>signal(</a:t>
            </a:r>
            <a:r>
              <a:rPr lang="en-US" sz="1400" b="0" i="0" u="none" strike="noStrike" cap="none" dirty="0" err="1" smtClean="0">
                <a:solidFill>
                  <a:schemeClr val="dk1"/>
                </a:solidFill>
                <a:latin typeface="Courier New"/>
                <a:ea typeface="Courier New"/>
                <a:cs typeface="Courier New"/>
                <a:sym typeface="Courier New"/>
              </a:rPr>
              <a:t>mutex</a:t>
            </a:r>
            <a:r>
              <a:rPr lang="en-US" sz="1400" b="0" i="0" u="none" strike="noStrike" cap="none" dirty="0" smtClean="0">
                <a:solidFill>
                  <a:schemeClr val="dk1"/>
                </a:solidFill>
                <a:latin typeface="Courier New"/>
                <a:ea typeface="Courier New"/>
                <a:cs typeface="Courier New"/>
                <a:sym typeface="Courier New"/>
              </a:rPr>
              <a:t>); </a:t>
            </a:r>
            <a:r>
              <a:rPr lang="en-US" sz="1050" dirty="0">
                <a:solidFill>
                  <a:srgbClr val="00B050"/>
                </a:solidFill>
                <a:latin typeface="Courier New"/>
                <a:ea typeface="Courier New"/>
                <a:cs typeface="Courier New"/>
                <a:sym typeface="Courier New"/>
              </a:rPr>
              <a:t>// release lock</a:t>
            </a:r>
            <a:endParaRPr lang="en-US" sz="1050" dirty="0">
              <a:solidFill>
                <a:srgbClr val="00B050"/>
              </a:solidFill>
            </a:endParaRPr>
          </a:p>
          <a:p>
            <a:pPr marL="0" marR="0" lvl="0" indent="0" algn="l" rtl="0">
              <a:lnSpc>
                <a:spcPct val="100000"/>
              </a:lnSpc>
              <a:spcBef>
                <a:spcPts val="0"/>
              </a:spcBef>
              <a:spcAft>
                <a:spcPts val="0"/>
              </a:spcAft>
              <a:buClr>
                <a:schemeClr val="dk1"/>
              </a:buClr>
              <a:buSzPts val="1400"/>
              <a:buFont typeface="Courier New"/>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signal(</a:t>
            </a:r>
            <a:r>
              <a:rPr lang="en-US" sz="1400" b="0" i="0" u="none" strike="noStrike" cap="none" dirty="0" err="1" smtClean="0">
                <a:solidFill>
                  <a:schemeClr val="dk1"/>
                </a:solidFill>
                <a:latin typeface="Courier New"/>
                <a:ea typeface="Courier New"/>
                <a:cs typeface="Courier New"/>
                <a:sym typeface="Courier New"/>
              </a:rPr>
              <a:t>countEmpty</a:t>
            </a:r>
            <a:r>
              <a:rPr lang="en-US" sz="1050" b="0" i="0" u="none" strike="noStrike" cap="none" dirty="0" smtClean="0">
                <a:solidFill>
                  <a:srgbClr val="00B050"/>
                </a:solidFill>
                <a:latin typeface="Courier New"/>
                <a:ea typeface="Courier New"/>
                <a:cs typeface="Courier New"/>
                <a:sym typeface="Courier New"/>
              </a:rPr>
              <a:t>);// increment ‘empty’</a:t>
            </a:r>
            <a:endParaRPr sz="1050" b="0" i="0" u="none" strike="noStrike" cap="none" dirty="0">
              <a:solidFill>
                <a:srgbClr val="00B050"/>
              </a:solidFil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smtClean="0">
                <a:solidFill>
                  <a:schemeClr val="dk1"/>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dirty="0">
                <a:solidFill>
                  <a:schemeClr val="dk1"/>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lvl="0">
              <a:buClr>
                <a:schemeClr val="dk1"/>
              </a:buClr>
              <a:buSzPts val="1400"/>
            </a:pPr>
            <a:r>
              <a:rPr lang="en-US" sz="1400" b="0" i="0" u="none" strike="noStrike" cap="none" dirty="0">
                <a:solidFill>
                  <a:schemeClr val="dk1"/>
                </a:solidFill>
                <a:latin typeface="Courier New"/>
                <a:ea typeface="Courier New"/>
                <a:cs typeface="Courier New"/>
                <a:sym typeface="Courier New"/>
              </a:rPr>
              <a:t>  </a:t>
            </a:r>
            <a:r>
              <a:rPr lang="en-US" dirty="0" smtClean="0">
                <a:solidFill>
                  <a:schemeClr val="dk1"/>
                </a:solidFill>
                <a:latin typeface="Courier New"/>
                <a:ea typeface="Courier New"/>
                <a:cs typeface="Courier New"/>
                <a:sym typeface="Courier New"/>
              </a:rPr>
              <a:t>} </a:t>
            </a:r>
            <a:r>
              <a:rPr lang="en-US" dirty="0">
                <a:solidFill>
                  <a:schemeClr val="dk1"/>
                </a:solidFill>
                <a:latin typeface="Courier New"/>
                <a:ea typeface="Courier New"/>
                <a:cs typeface="Courier New"/>
                <a:sym typeface="Courier New"/>
              </a:rPr>
              <a:t>while(true</a:t>
            </a:r>
            <a:r>
              <a:rPr lang="en-US" dirty="0" smtClean="0">
                <a:solidFill>
                  <a:schemeClr val="dk1"/>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p:txBody>
      </p:sp>
      <p:sp>
        <p:nvSpPr>
          <p:cNvPr id="1547" name="Google Shape;1547;p44"/>
          <p:cNvSpPr txBox="1"/>
          <p:nvPr/>
        </p:nvSpPr>
        <p:spPr>
          <a:xfrm>
            <a:off x="395287" y="5522912"/>
            <a:ext cx="83534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The order in which different semaphores are incremented or decremented is essential: changing the order might result in a deadlock.</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4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a:t>The </a:t>
            </a:r>
            <a:r>
              <a:rPr lang="en-US" sz="3200" b="1" i="0" u="none">
                <a:solidFill>
                  <a:srgbClr val="993300"/>
                </a:solidFill>
                <a:latin typeface="Helvetica Neue"/>
                <a:ea typeface="Helvetica Neue"/>
                <a:cs typeface="Helvetica Neue"/>
                <a:sym typeface="Helvetica Neue"/>
              </a:rPr>
              <a:t>Readers-Writers Problem</a:t>
            </a:r>
            <a:endParaRPr/>
          </a:p>
        </p:txBody>
      </p:sp>
      <p:sp>
        <p:nvSpPr>
          <p:cNvPr id="1553" name="Google Shape;1553;p45"/>
          <p:cNvSpPr txBox="1">
            <a:spLocks noGrp="1"/>
          </p:cNvSpPr>
          <p:nvPr>
            <p:ph type="body" idx="1"/>
          </p:nvPr>
        </p:nvSpPr>
        <p:spPr>
          <a:xfrm>
            <a:off x="827087" y="1282700"/>
            <a:ext cx="7351800" cy="44832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There is a data area or Database that is shared among a number of concurrent processes.</a:t>
            </a:r>
            <a:endParaRPr sz="2000" b="0" i="0" u="none">
              <a:solidFill>
                <a:schemeClr val="dk1"/>
              </a:solidFill>
              <a:latin typeface="Helvetica Neue"/>
              <a:ea typeface="Helvetica Neue"/>
              <a:cs typeface="Helvetica Neue"/>
              <a:sym typeface="Helvetica Neue"/>
            </a:endParaRPr>
          </a:p>
          <a:p>
            <a:pPr marL="0" marR="0" lvl="0" indent="-12700" algn="l" rtl="0">
              <a:lnSpc>
                <a:spcPct val="100000"/>
              </a:lnSpc>
              <a:spcBef>
                <a:spcPts val="700"/>
              </a:spcBef>
              <a:spcAft>
                <a:spcPts val="0"/>
              </a:spcAft>
              <a:buSzPts val="2000"/>
              <a:buChar char="●"/>
            </a:pPr>
            <a:r>
              <a:rPr lang="en-US" sz="2000"/>
              <a:t>Some of these processes may want only to read the database, whereas others may want to update (write) the database.</a:t>
            </a:r>
            <a:endParaRPr sz="2000"/>
          </a:p>
          <a:p>
            <a:pPr marL="0" marR="0" lvl="0" indent="-12700" algn="l" rtl="0">
              <a:lnSpc>
                <a:spcPct val="100000"/>
              </a:lnSpc>
              <a:spcBef>
                <a:spcPts val="700"/>
              </a:spcBef>
              <a:spcAft>
                <a:spcPts val="0"/>
              </a:spcAft>
              <a:buSzPts val="2000"/>
              <a:buChar char="●"/>
            </a:pPr>
            <a:r>
              <a:rPr lang="en-US" sz="2000"/>
              <a:t>We distinguish between these two types of processes by referring to the former as </a:t>
            </a:r>
            <a:r>
              <a:rPr lang="en-US" sz="2000" b="1"/>
              <a:t>readers</a:t>
            </a:r>
            <a:r>
              <a:rPr lang="en-US" sz="2000"/>
              <a:t> and to the later as </a:t>
            </a:r>
            <a:r>
              <a:rPr lang="en-US" sz="2000" b="1"/>
              <a:t>writers</a:t>
            </a:r>
            <a:r>
              <a:rPr lang="en-US" sz="2000"/>
              <a:t>.</a:t>
            </a:r>
            <a:endParaRPr sz="2000"/>
          </a:p>
          <a:p>
            <a:pPr marL="0" marR="0" lvl="0" indent="-12700" algn="l" rtl="0">
              <a:lnSpc>
                <a:spcPct val="100000"/>
              </a:lnSpc>
              <a:spcBef>
                <a:spcPts val="700"/>
              </a:spcBef>
              <a:spcAft>
                <a:spcPts val="0"/>
              </a:spcAft>
              <a:buSzPts val="2000"/>
              <a:buChar char="●"/>
            </a:pPr>
            <a:r>
              <a:rPr lang="en-US" sz="2000"/>
              <a:t>Obviously if two readers access the data simultaneously, no adverse effects will result.</a:t>
            </a:r>
            <a:endParaRPr sz="2000"/>
          </a:p>
          <a:p>
            <a:pPr marL="0" marR="0" lvl="0" indent="-12700" algn="l" rtl="0">
              <a:lnSpc>
                <a:spcPct val="100000"/>
              </a:lnSpc>
              <a:spcBef>
                <a:spcPts val="700"/>
              </a:spcBef>
              <a:spcAft>
                <a:spcPts val="0"/>
              </a:spcAft>
              <a:buSzPts val="2000"/>
              <a:buChar char="●"/>
            </a:pPr>
            <a:r>
              <a:rPr lang="en-US" sz="2000"/>
              <a:t>If a writer and some other thread (either a reader or writer) access database the simultaneously, chaos may ensure.</a:t>
            </a:r>
            <a:endParaRPr sz="2000"/>
          </a:p>
          <a:p>
            <a:pPr marL="0" marR="0" lvl="0" indent="-12700" algn="l" rtl="0">
              <a:lnSpc>
                <a:spcPct val="100000"/>
              </a:lnSpc>
              <a:spcBef>
                <a:spcPts val="700"/>
              </a:spcBef>
              <a:spcAft>
                <a:spcPts val="0"/>
              </a:spcAft>
              <a:buSzPts val="2000"/>
              <a:buChar char="●"/>
            </a:pPr>
            <a:r>
              <a:rPr lang="en-US" sz="2000"/>
              <a:t>To ensure that these difficulties do not arrives, we require that the writers have exclusive access to the shared database.</a:t>
            </a:r>
            <a:endParaRPr sz="2000"/>
          </a:p>
          <a:p>
            <a:pPr marL="0" marR="0" lvl="0" indent="-12700" algn="l" rtl="0">
              <a:lnSpc>
                <a:spcPct val="100000"/>
              </a:lnSpc>
              <a:spcBef>
                <a:spcPts val="700"/>
              </a:spcBef>
              <a:spcAft>
                <a:spcPts val="0"/>
              </a:spcAft>
              <a:buClr>
                <a:srgbClr val="E69138"/>
              </a:buClr>
              <a:buSzPts val="2000"/>
              <a:buChar char="●"/>
            </a:pPr>
            <a:r>
              <a:rPr lang="en-US" sz="2000">
                <a:solidFill>
                  <a:srgbClr val="E69138"/>
                </a:solidFill>
              </a:rPr>
              <a:t>These synchronization problem is referred to as Readers-Writers Problems.</a:t>
            </a:r>
            <a:endParaRPr sz="2000">
              <a:solidFill>
                <a:srgbClr val="E69138"/>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4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Readers-Writers Problem</a:t>
            </a:r>
            <a:endParaRPr/>
          </a:p>
        </p:txBody>
      </p:sp>
      <p:sp>
        <p:nvSpPr>
          <p:cNvPr id="1559" name="Google Shape;1559;p46"/>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rmAutofit/>
          </a:bodyPr>
          <a:lstStyle/>
          <a:p>
            <a:pPr marL="342900" marR="0" lvl="0" indent="-277177" algn="l" rtl="0">
              <a:lnSpc>
                <a:spcPct val="80000"/>
              </a:lnSpc>
              <a:spcBef>
                <a:spcPts val="700"/>
              </a:spcBef>
              <a:spcAft>
                <a:spcPts val="0"/>
              </a:spcAft>
              <a:buClr>
                <a:srgbClr val="993300"/>
              </a:buClr>
              <a:buSzPts val="765"/>
              <a:buFont typeface="Arial"/>
              <a:buChar char="●"/>
            </a:pPr>
            <a:r>
              <a:rPr lang="en-US" sz="2060"/>
              <a:t>Data/ database is shared among number of processes</a:t>
            </a:r>
            <a:endParaRPr sz="2060"/>
          </a:p>
          <a:p>
            <a:pPr marL="342900" marR="0" lvl="0" indent="-277177" algn="l" rtl="0">
              <a:lnSpc>
                <a:spcPct val="80000"/>
              </a:lnSpc>
              <a:spcBef>
                <a:spcPts val="700"/>
              </a:spcBef>
              <a:spcAft>
                <a:spcPts val="0"/>
              </a:spcAft>
              <a:buClr>
                <a:srgbClr val="993300"/>
              </a:buClr>
              <a:buSzPts val="765"/>
              <a:buFont typeface="Arial"/>
              <a:buChar char="●"/>
            </a:pPr>
            <a:r>
              <a:rPr lang="en-US" sz="2060"/>
              <a:t>Any number of readers may simultaneously read the data</a:t>
            </a:r>
            <a:endParaRPr sz="2060"/>
          </a:p>
          <a:p>
            <a:pPr marL="342900" marR="0" lvl="0" indent="-277177" algn="l" rtl="0">
              <a:lnSpc>
                <a:spcPct val="80000"/>
              </a:lnSpc>
              <a:spcBef>
                <a:spcPts val="700"/>
              </a:spcBef>
              <a:spcAft>
                <a:spcPts val="0"/>
              </a:spcAft>
              <a:buClr>
                <a:srgbClr val="993300"/>
              </a:buClr>
              <a:buSzPts val="765"/>
              <a:buFont typeface="Arial"/>
              <a:buChar char="●"/>
            </a:pPr>
            <a:r>
              <a:rPr lang="en-US" sz="2060"/>
              <a:t>Only one writer can write to the data at a certain time</a:t>
            </a:r>
            <a:endParaRPr sz="2060"/>
          </a:p>
          <a:p>
            <a:pPr marL="342900" marR="0" lvl="0" indent="-277177" algn="l" rtl="0">
              <a:lnSpc>
                <a:spcPct val="80000"/>
              </a:lnSpc>
              <a:spcBef>
                <a:spcPts val="700"/>
              </a:spcBef>
              <a:spcAft>
                <a:spcPts val="0"/>
              </a:spcAft>
              <a:buClr>
                <a:srgbClr val="993300"/>
              </a:buClr>
              <a:buSzPts val="765"/>
              <a:buFont typeface="Arial"/>
              <a:buChar char="●"/>
            </a:pPr>
            <a:r>
              <a:rPr lang="en-US" sz="2060"/>
              <a:t>If a writer is writing, no reader can read</a:t>
            </a:r>
            <a:endParaRPr sz="2060"/>
          </a:p>
          <a:p>
            <a:pPr marL="342900" marR="0" lvl="0" indent="-277177" algn="l" rtl="0">
              <a:lnSpc>
                <a:spcPct val="80000"/>
              </a:lnSpc>
              <a:spcBef>
                <a:spcPts val="700"/>
              </a:spcBef>
              <a:spcAft>
                <a:spcPts val="0"/>
              </a:spcAft>
              <a:buClr>
                <a:srgbClr val="993300"/>
              </a:buClr>
              <a:buSzPts val="765"/>
              <a:buFont typeface="Arial"/>
              <a:buChar char="●"/>
            </a:pPr>
            <a:r>
              <a:rPr lang="en-US" sz="2060"/>
              <a:t>If at least one reader is reading, no writer can start writing</a:t>
            </a:r>
            <a:endParaRPr sz="2060"/>
          </a:p>
          <a:p>
            <a:pPr marL="342900" marR="0" lvl="0" indent="-277177" algn="l" rtl="0">
              <a:lnSpc>
                <a:spcPct val="80000"/>
              </a:lnSpc>
              <a:spcBef>
                <a:spcPts val="700"/>
              </a:spcBef>
              <a:spcAft>
                <a:spcPts val="0"/>
              </a:spcAft>
              <a:buClr>
                <a:srgbClr val="993300"/>
              </a:buClr>
              <a:buSzPts val="765"/>
              <a:buFont typeface="Arial"/>
              <a:buChar char="●"/>
            </a:pPr>
            <a:r>
              <a:rPr lang="en-US" sz="2060"/>
              <a:t>Readers only read, Writers only write</a:t>
            </a:r>
            <a:endParaRPr sz="206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1563"/>
        <p:cNvGrpSpPr/>
        <p:nvPr/>
      </p:nvGrpSpPr>
      <p:grpSpPr>
        <a:xfrm>
          <a:off x="0" y="0"/>
          <a:ext cx="0" cy="0"/>
          <a:chOff x="0" y="0"/>
          <a:chExt cx="0" cy="0"/>
        </a:xfrm>
      </p:grpSpPr>
      <p:sp>
        <p:nvSpPr>
          <p:cNvPr id="1564" name="Google Shape;1564;p4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Readers-Writers Problem</a:t>
            </a:r>
            <a:endParaRPr/>
          </a:p>
        </p:txBody>
      </p:sp>
      <p:sp>
        <p:nvSpPr>
          <p:cNvPr id="1565" name="Google Shape;1565;p4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rmAutofit fontScale="85000" lnSpcReduction="20000"/>
          </a:bodyPr>
          <a:lstStyle/>
          <a:p>
            <a:pPr marL="342900" marR="0" lvl="0" indent="-319754" algn="l" rtl="0">
              <a:lnSpc>
                <a:spcPct val="100000"/>
              </a:lnSpc>
              <a:spcBef>
                <a:spcPts val="0"/>
              </a:spcBef>
              <a:spcAft>
                <a:spcPts val="0"/>
              </a:spcAft>
              <a:buClr>
                <a:srgbClr val="993300"/>
              </a:buClr>
              <a:buSzPct val="90000"/>
              <a:buFont typeface="Arial"/>
              <a:buChar char="●"/>
            </a:pPr>
            <a:r>
              <a:rPr lang="en-US" sz="2700" b="0" i="0" u="none">
                <a:solidFill>
                  <a:schemeClr val="dk1"/>
                </a:solidFill>
                <a:latin typeface="Helvetica Neue"/>
                <a:ea typeface="Helvetica Neue"/>
                <a:cs typeface="Helvetica Neue"/>
                <a:sym typeface="Helvetica Neue"/>
              </a:rPr>
              <a:t>The reader-writers has several variations, all involving priorities.</a:t>
            </a:r>
            <a:endParaRPr/>
          </a:p>
          <a:p>
            <a:pPr marL="742950" marR="0" lvl="1" indent="-267462" algn="l" rtl="0">
              <a:lnSpc>
                <a:spcPct val="100000"/>
              </a:lnSpc>
              <a:spcBef>
                <a:spcPts val="840"/>
              </a:spcBef>
              <a:spcAft>
                <a:spcPts val="0"/>
              </a:spcAft>
              <a:buClr>
                <a:srgbClr val="CC6600"/>
              </a:buClr>
              <a:buSzPct val="80000"/>
              <a:buFont typeface="Arial"/>
              <a:buChar char="●"/>
            </a:pPr>
            <a:r>
              <a:rPr lang="en-US" sz="2400" b="0" i="1" u="none" strike="noStrike" cap="none">
                <a:solidFill>
                  <a:schemeClr val="dk1"/>
                </a:solidFill>
                <a:latin typeface="Helvetica Neue"/>
                <a:ea typeface="Helvetica Neue"/>
                <a:cs typeface="Helvetica Neue"/>
                <a:sym typeface="Helvetica Neue"/>
              </a:rPr>
              <a:t>first reader-writers problem,</a:t>
            </a:r>
            <a:r>
              <a:rPr lang="en-US" sz="2400" b="0" i="0" u="none" strike="noStrike" cap="none">
                <a:solidFill>
                  <a:schemeClr val="dk1"/>
                </a:solidFill>
                <a:latin typeface="Helvetica Neue"/>
                <a:ea typeface="Helvetica Neue"/>
                <a:cs typeface="Helvetica Neue"/>
                <a:sym typeface="Helvetica Neue"/>
              </a:rPr>
              <a:t> requires that no reader will be kept waiting unless a writer has already obtained permission to use the shared object. In other words no reader should wait for other reader to finish simply because a writer is waiting.</a:t>
            </a:r>
            <a:endParaRPr/>
          </a:p>
          <a:p>
            <a:pPr marL="742950" marR="0" lvl="1" indent="-267462" algn="l" rtl="0">
              <a:lnSpc>
                <a:spcPct val="100000"/>
              </a:lnSpc>
              <a:spcBef>
                <a:spcPts val="840"/>
              </a:spcBef>
              <a:spcAft>
                <a:spcPts val="0"/>
              </a:spcAft>
              <a:buClr>
                <a:srgbClr val="CC6600"/>
              </a:buClr>
              <a:buSzPct val="80000"/>
              <a:buFont typeface="Arial"/>
              <a:buChar char="●"/>
            </a:pPr>
            <a:r>
              <a:rPr lang="en-US" sz="2400" b="0" i="1" u="none" strike="noStrike" cap="none">
                <a:solidFill>
                  <a:schemeClr val="dk1"/>
                </a:solidFill>
                <a:latin typeface="Helvetica Neue"/>
                <a:ea typeface="Helvetica Neue"/>
                <a:cs typeface="Helvetica Neue"/>
                <a:sym typeface="Helvetica Neue"/>
              </a:rPr>
              <a:t>second reader-writers problem- </a:t>
            </a:r>
            <a:r>
              <a:rPr lang="en-US" sz="2400" b="0" i="0" u="none" strike="noStrike" cap="none">
                <a:solidFill>
                  <a:schemeClr val="dk1"/>
                </a:solidFill>
                <a:latin typeface="Helvetica Neue"/>
                <a:ea typeface="Helvetica Neue"/>
                <a:cs typeface="Helvetica Neue"/>
                <a:sym typeface="Helvetica Neue"/>
              </a:rPr>
              <a:t>requires that, once a writer is ready, that writer performs it write as soon as possible. In other words if a writer is waiting to access the object, no new readers may start reading. </a:t>
            </a:r>
            <a:endParaRPr sz="2400" b="0" i="0" u="none" strike="noStrike" cap="none">
              <a:solidFill>
                <a:schemeClr val="dk1"/>
              </a:solidFill>
              <a:latin typeface="Helvetica Neue"/>
              <a:ea typeface="Helvetica Neue"/>
              <a:cs typeface="Helvetica Neue"/>
              <a:sym typeface="Helvetica Neue"/>
            </a:endParaRPr>
          </a:p>
          <a:p>
            <a:pPr marL="914400" marR="0" lvl="0" indent="0" algn="l" rtl="0">
              <a:lnSpc>
                <a:spcPct val="80000"/>
              </a:lnSpc>
              <a:spcBef>
                <a:spcPts val="840"/>
              </a:spcBef>
              <a:spcAft>
                <a:spcPts val="0"/>
              </a:spcAft>
              <a:buNone/>
            </a:pPr>
            <a:endParaRPr sz="2400"/>
          </a:p>
          <a:p>
            <a:pPr marL="457200" marR="0" lvl="0" indent="-358140" algn="l" rtl="0">
              <a:lnSpc>
                <a:spcPct val="80000"/>
              </a:lnSpc>
              <a:spcBef>
                <a:spcPts val="840"/>
              </a:spcBef>
              <a:spcAft>
                <a:spcPts val="0"/>
              </a:spcAft>
              <a:buSzPct val="100000"/>
              <a:buChar char="●"/>
            </a:pPr>
            <a:r>
              <a:rPr lang="en-US" sz="2400"/>
              <a:t>Solution to either problem may create starvation.</a:t>
            </a:r>
            <a:endParaRPr sz="2400"/>
          </a:p>
          <a:p>
            <a:pPr marL="914400" marR="0" lvl="1" indent="-358140" algn="l" rtl="0">
              <a:lnSpc>
                <a:spcPct val="80000"/>
              </a:lnSpc>
              <a:spcBef>
                <a:spcPts val="840"/>
              </a:spcBef>
              <a:spcAft>
                <a:spcPts val="0"/>
              </a:spcAft>
              <a:buSzPct val="100000"/>
              <a:buChar char="●"/>
            </a:pPr>
            <a:r>
              <a:rPr lang="en-US" sz="2400"/>
              <a:t>First case: writer may starve</a:t>
            </a:r>
            <a:endParaRPr sz="2400"/>
          </a:p>
          <a:p>
            <a:pPr marL="914400" marR="0" lvl="1" indent="-358140" algn="l" rtl="0">
              <a:lnSpc>
                <a:spcPct val="80000"/>
              </a:lnSpc>
              <a:spcBef>
                <a:spcPts val="840"/>
              </a:spcBef>
              <a:spcAft>
                <a:spcPts val="0"/>
              </a:spcAft>
              <a:buSzPct val="100000"/>
              <a:buChar char="●"/>
            </a:pPr>
            <a:r>
              <a:rPr lang="en-US" sz="2400"/>
              <a:t>Second case: reader may starve</a:t>
            </a:r>
            <a:endParaRPr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Readers-Writers Problem</a:t>
            </a:r>
            <a:endParaRPr/>
          </a:p>
        </p:txBody>
      </p:sp>
      <p:sp>
        <p:nvSpPr>
          <p:cNvPr id="1571" name="Google Shape;1571;p49"/>
          <p:cNvSpPr txBox="1">
            <a:spLocks noGrp="1"/>
          </p:cNvSpPr>
          <p:nvPr>
            <p:ph type="body" idx="1"/>
          </p:nvPr>
        </p:nvSpPr>
        <p:spPr>
          <a:xfrm>
            <a:off x="827087" y="1279525"/>
            <a:ext cx="7151687" cy="47593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dirty="0"/>
              <a:t>Solution to First Variation / case	</a:t>
            </a:r>
            <a:endParaRPr sz="1800" dirty="0"/>
          </a:p>
          <a:p>
            <a:pPr marL="342900" lvl="0" indent="-240030" algn="l" rtl="0">
              <a:lnSpc>
                <a:spcPct val="100000"/>
              </a:lnSpc>
              <a:spcBef>
                <a:spcPts val="630"/>
              </a:spcBef>
              <a:spcAft>
                <a:spcPts val="0"/>
              </a:spcAft>
              <a:buClr>
                <a:srgbClr val="993300"/>
              </a:buClr>
              <a:buSzPts val="1620"/>
              <a:buFont typeface="Arial"/>
              <a:buNone/>
            </a:pPr>
            <a:endParaRPr sz="1800" dirty="0"/>
          </a:p>
          <a:p>
            <a:pPr marL="342900" lvl="0" indent="-342900" algn="l" rtl="0">
              <a:lnSpc>
                <a:spcPct val="100000"/>
              </a:lnSpc>
              <a:spcBef>
                <a:spcPts val="630"/>
              </a:spcBef>
              <a:spcAft>
                <a:spcPts val="0"/>
              </a:spcAft>
              <a:buClr>
                <a:srgbClr val="993300"/>
              </a:buClr>
              <a:buSzPts val="1620"/>
              <a:buFont typeface="Arial"/>
              <a:buChar char="●"/>
            </a:pPr>
            <a:r>
              <a:rPr lang="en-US" sz="1800" dirty="0"/>
              <a:t>We will make use of two semaphores and integer variable</a:t>
            </a:r>
            <a:endParaRPr dirty="0"/>
          </a:p>
          <a:p>
            <a:pPr marL="914400" lvl="1" indent="-320040" algn="l" rtl="0">
              <a:spcBef>
                <a:spcPts val="1600"/>
              </a:spcBef>
              <a:spcAft>
                <a:spcPts val="0"/>
              </a:spcAft>
              <a:buSzPts val="1440"/>
              <a:buChar char="●"/>
            </a:pPr>
            <a:r>
              <a:rPr lang="en-US" sz="1600" dirty="0">
                <a:solidFill>
                  <a:srgbClr val="424242"/>
                </a:solidFill>
                <a:latin typeface="Courier New"/>
                <a:ea typeface="Courier New"/>
                <a:cs typeface="Courier New"/>
                <a:sym typeface="Courier New"/>
              </a:rPr>
              <a:t>semaphore </a:t>
            </a:r>
            <a:r>
              <a:rPr lang="en-US" sz="1600" dirty="0" err="1">
                <a:solidFill>
                  <a:srgbClr val="424242"/>
                </a:solidFill>
                <a:latin typeface="Courier New"/>
                <a:ea typeface="Courier New"/>
                <a:cs typeface="Courier New"/>
                <a:sym typeface="Courier New"/>
              </a:rPr>
              <a:t>rw_mutex</a:t>
            </a:r>
            <a:r>
              <a:rPr lang="en-US" sz="1600" dirty="0">
                <a:solidFill>
                  <a:srgbClr val="424242"/>
                </a:solidFill>
                <a:latin typeface="Courier New"/>
                <a:ea typeface="Courier New"/>
                <a:cs typeface="Courier New"/>
                <a:sym typeface="Courier New"/>
              </a:rPr>
              <a:t> = 1;</a:t>
            </a:r>
            <a:endParaRPr sz="1600" dirty="0">
              <a:solidFill>
                <a:srgbClr val="424242"/>
              </a:solidFill>
              <a:latin typeface="Courier New"/>
              <a:ea typeface="Courier New"/>
              <a:cs typeface="Courier New"/>
              <a:sym typeface="Courier New"/>
            </a:endParaRPr>
          </a:p>
          <a:p>
            <a:pPr marL="914400" lvl="1" indent="-320040" algn="l" rtl="0">
              <a:spcBef>
                <a:spcPts val="600"/>
              </a:spcBef>
              <a:spcAft>
                <a:spcPts val="0"/>
              </a:spcAft>
              <a:buSzPts val="1440"/>
              <a:buChar char="●"/>
            </a:pPr>
            <a:r>
              <a:rPr lang="en-US" sz="1600" dirty="0">
                <a:solidFill>
                  <a:srgbClr val="424242"/>
                </a:solidFill>
                <a:latin typeface="Courier New"/>
                <a:ea typeface="Courier New"/>
                <a:cs typeface="Courier New"/>
                <a:sym typeface="Courier New"/>
              </a:rPr>
              <a:t>semaphore mutex = 1;</a:t>
            </a:r>
            <a:endParaRPr sz="1600" dirty="0">
              <a:solidFill>
                <a:srgbClr val="424242"/>
              </a:solidFill>
              <a:latin typeface="Courier New"/>
              <a:ea typeface="Courier New"/>
              <a:cs typeface="Courier New"/>
              <a:sym typeface="Courier New"/>
            </a:endParaRPr>
          </a:p>
          <a:p>
            <a:pPr marL="914400" lvl="1" indent="-320040" algn="l" rtl="0">
              <a:spcBef>
                <a:spcPts val="600"/>
              </a:spcBef>
              <a:spcAft>
                <a:spcPts val="0"/>
              </a:spcAft>
              <a:buSzPts val="1440"/>
              <a:buChar char="●"/>
            </a:pPr>
            <a:r>
              <a:rPr lang="en-US" sz="1600" dirty="0" err="1">
                <a:solidFill>
                  <a:srgbClr val="424242"/>
                </a:solidFill>
                <a:latin typeface="Courier New"/>
                <a:ea typeface="Courier New"/>
                <a:cs typeface="Courier New"/>
                <a:sym typeface="Courier New"/>
              </a:rPr>
              <a:t>int</a:t>
            </a:r>
            <a:r>
              <a:rPr lang="en-US" sz="1600" dirty="0">
                <a:solidFill>
                  <a:srgbClr val="424242"/>
                </a:solidFill>
                <a:latin typeface="Courier New"/>
                <a:ea typeface="Courier New"/>
                <a:cs typeface="Courier New"/>
                <a:sym typeface="Courier New"/>
              </a:rPr>
              <a:t> </a:t>
            </a:r>
            <a:r>
              <a:rPr lang="en-US" sz="1600" dirty="0" err="1">
                <a:solidFill>
                  <a:srgbClr val="424242"/>
                </a:solidFill>
                <a:latin typeface="Courier New"/>
                <a:ea typeface="Courier New"/>
                <a:cs typeface="Courier New"/>
                <a:sym typeface="Courier New"/>
              </a:rPr>
              <a:t>read_count</a:t>
            </a:r>
            <a:r>
              <a:rPr lang="en-US" sz="1600" dirty="0">
                <a:solidFill>
                  <a:srgbClr val="424242"/>
                </a:solidFill>
                <a:latin typeface="Courier New"/>
                <a:ea typeface="Courier New"/>
                <a:cs typeface="Courier New"/>
                <a:sym typeface="Courier New"/>
              </a:rPr>
              <a:t> = 0;</a:t>
            </a:r>
            <a:endParaRPr sz="1600" dirty="0">
              <a:solidFill>
                <a:srgbClr val="424242"/>
              </a:solidFill>
              <a:latin typeface="Courier New"/>
              <a:ea typeface="Courier New"/>
              <a:cs typeface="Courier New"/>
              <a:sym typeface="Courier New"/>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The semaphore </a:t>
            </a:r>
            <a:r>
              <a:rPr lang="en-US" sz="1800" b="0" i="0" u="none" dirty="0" err="1">
                <a:solidFill>
                  <a:srgbClr val="FF0000"/>
                </a:solidFill>
                <a:latin typeface="Helvetica Neue"/>
                <a:ea typeface="Helvetica Neue"/>
                <a:cs typeface="Helvetica Neue"/>
                <a:sym typeface="Helvetica Neue"/>
              </a:rPr>
              <a:t>rw_mutex</a:t>
            </a:r>
            <a:r>
              <a:rPr lang="en-US" sz="1800" b="0" i="0" u="none" dirty="0">
                <a:solidFill>
                  <a:schemeClr val="dk1"/>
                </a:solidFill>
                <a:latin typeface="Helvetica Neue"/>
                <a:ea typeface="Helvetica Neue"/>
                <a:cs typeface="Helvetica Neue"/>
                <a:sym typeface="Helvetica Neue"/>
              </a:rPr>
              <a:t> is common to both reader and writer processes.</a:t>
            </a:r>
            <a:endParaRPr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The </a:t>
            </a:r>
            <a:r>
              <a:rPr lang="en-US" sz="1800" b="0" i="0" u="none" dirty="0">
                <a:solidFill>
                  <a:srgbClr val="FF0000"/>
                </a:solidFill>
                <a:latin typeface="Helvetica Neue"/>
                <a:ea typeface="Helvetica Neue"/>
                <a:cs typeface="Helvetica Neue"/>
                <a:sym typeface="Helvetica Neue"/>
              </a:rPr>
              <a:t>mutex</a:t>
            </a:r>
            <a:r>
              <a:rPr lang="en-US" sz="1800" b="0" i="0" u="none" dirty="0">
                <a:solidFill>
                  <a:schemeClr val="dk1"/>
                </a:solidFill>
                <a:latin typeface="Helvetica Neue"/>
                <a:ea typeface="Helvetica Neue"/>
                <a:cs typeface="Helvetica Neue"/>
                <a:sym typeface="Helvetica Neue"/>
              </a:rPr>
              <a:t> semaphore is used to ensure mutual exclusion when the variable </a:t>
            </a:r>
            <a:r>
              <a:rPr lang="en-US" sz="1800" b="0" i="0" u="none" dirty="0" err="1">
                <a:solidFill>
                  <a:srgbClr val="FF0000"/>
                </a:solidFill>
                <a:latin typeface="Helvetica Neue"/>
                <a:ea typeface="Helvetica Neue"/>
                <a:cs typeface="Helvetica Neue"/>
                <a:sym typeface="Helvetica Neue"/>
              </a:rPr>
              <a:t>read_count</a:t>
            </a:r>
            <a:r>
              <a:rPr lang="en-US" sz="1800" b="0" i="0" u="none" dirty="0">
                <a:solidFill>
                  <a:schemeClr val="dk1"/>
                </a:solidFill>
                <a:latin typeface="Helvetica Neue"/>
                <a:ea typeface="Helvetica Neue"/>
                <a:cs typeface="Helvetica Neue"/>
                <a:sym typeface="Helvetica Neue"/>
              </a:rPr>
              <a:t> is updated. i.e. </a:t>
            </a:r>
            <a:r>
              <a:rPr lang="en-US" sz="1800" b="0" i="0" u="none" dirty="0" err="1">
                <a:solidFill>
                  <a:schemeClr val="dk1"/>
                </a:solidFill>
                <a:latin typeface="Helvetica Neue"/>
                <a:ea typeface="Helvetica Neue"/>
                <a:cs typeface="Helvetica Neue"/>
                <a:sym typeface="Helvetica Neue"/>
              </a:rPr>
              <a:t>whenany</a:t>
            </a:r>
            <a:r>
              <a:rPr lang="en-US" sz="1800" b="0" i="0" u="none" dirty="0">
                <a:solidFill>
                  <a:schemeClr val="dk1"/>
                </a:solidFill>
                <a:latin typeface="Helvetica Neue"/>
                <a:ea typeface="Helvetica Neue"/>
                <a:cs typeface="Helvetica Neue"/>
                <a:sym typeface="Helvetica Neue"/>
              </a:rPr>
              <a:t> reader enters or exit</a:t>
            </a:r>
            <a:r>
              <a:rPr lang="en-US" sz="1800" dirty="0"/>
              <a:t> from the critical section.</a:t>
            </a:r>
            <a:endParaRPr sz="1800" b="0" i="0" u="none" dirty="0">
              <a:solidFill>
                <a:schemeClr val="dk1"/>
              </a:solidFill>
              <a:latin typeface="Helvetica Neue"/>
              <a:ea typeface="Helvetica Neue"/>
              <a:cs typeface="Helvetica Neue"/>
              <a:sym typeface="Helvetica Neue"/>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The </a:t>
            </a:r>
            <a:r>
              <a:rPr lang="en-US" sz="1800" b="0" i="0" u="none" dirty="0" err="1">
                <a:solidFill>
                  <a:srgbClr val="FF0000"/>
                </a:solidFill>
                <a:latin typeface="Helvetica Neue"/>
                <a:ea typeface="Helvetica Neue"/>
                <a:cs typeface="Helvetica Neue"/>
                <a:sym typeface="Helvetica Neue"/>
              </a:rPr>
              <a:t>read</a:t>
            </a:r>
            <a:r>
              <a:rPr lang="en-US" sz="1800" dirty="0" err="1">
                <a:solidFill>
                  <a:srgbClr val="FF0000"/>
                </a:solidFill>
              </a:rPr>
              <a:t>_</a:t>
            </a:r>
            <a:r>
              <a:rPr lang="en-US" sz="1800" b="0" i="0" u="none" dirty="0" err="1">
                <a:solidFill>
                  <a:srgbClr val="FF0000"/>
                </a:solidFill>
                <a:latin typeface="Helvetica Neue"/>
                <a:ea typeface="Helvetica Neue"/>
                <a:cs typeface="Helvetica Neue"/>
                <a:sym typeface="Helvetica Neue"/>
              </a:rPr>
              <a:t>count</a:t>
            </a:r>
            <a:r>
              <a:rPr lang="en-US" sz="1800" b="0" i="0" u="none" dirty="0">
                <a:solidFill>
                  <a:schemeClr val="dk1"/>
                </a:solidFill>
                <a:latin typeface="Helvetica Neue"/>
                <a:ea typeface="Helvetica Neue"/>
                <a:cs typeface="Helvetica Neue"/>
                <a:sym typeface="Helvetica Neue"/>
              </a:rPr>
              <a:t> variable keeps track of how many processes are currently reading the object.</a:t>
            </a:r>
            <a:endParaRPr dirty="0"/>
          </a:p>
          <a:p>
            <a:pPr marL="342900" lvl="0" indent="-240030" algn="l" rtl="0">
              <a:lnSpc>
                <a:spcPct val="100000"/>
              </a:lnSpc>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g107aab88214_2_280"/>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Readers-Writers Problem</a:t>
            </a:r>
            <a:endParaRPr/>
          </a:p>
        </p:txBody>
      </p:sp>
      <p:sp>
        <p:nvSpPr>
          <p:cNvPr id="1577" name="Google Shape;1577;g107aab88214_2_280"/>
          <p:cNvSpPr txBox="1">
            <a:spLocks noGrp="1"/>
          </p:cNvSpPr>
          <p:nvPr>
            <p:ph type="body" idx="1"/>
          </p:nvPr>
        </p:nvSpPr>
        <p:spPr>
          <a:xfrm>
            <a:off x="827087" y="1279525"/>
            <a:ext cx="7151700" cy="4759200"/>
          </a:xfrm>
          <a:prstGeom prst="rect">
            <a:avLst/>
          </a:prstGeom>
          <a:noFill/>
          <a:ln>
            <a:noFill/>
          </a:ln>
        </p:spPr>
        <p:txBody>
          <a:bodyPr spcFirstLastPara="1" wrap="square" lIns="91425" tIns="45700" rIns="91425" bIns="45700" anchor="t" anchorCtr="0">
            <a:normAutofit fontScale="77500" lnSpcReduction="20000"/>
          </a:bodyPr>
          <a:lstStyle/>
          <a:p>
            <a:pPr marL="457200" lvl="0" indent="-323840" algn="l" rtl="0">
              <a:lnSpc>
                <a:spcPct val="115000"/>
              </a:lnSpc>
              <a:spcBef>
                <a:spcPts val="0"/>
              </a:spcBef>
              <a:spcAft>
                <a:spcPts val="0"/>
              </a:spcAft>
              <a:buClr>
                <a:srgbClr val="424242"/>
              </a:buClr>
              <a:buSzPct val="100000"/>
              <a:buFont typeface="Nunito"/>
              <a:buChar char="●"/>
            </a:pPr>
            <a:r>
              <a:rPr lang="en-US" sz="1935" b="1" dirty="0">
                <a:solidFill>
                  <a:srgbClr val="424242"/>
                </a:solidFill>
                <a:latin typeface="Nunito"/>
                <a:ea typeface="Nunito"/>
                <a:cs typeface="Nunito"/>
                <a:sym typeface="Nunito"/>
              </a:rPr>
              <a:t>writer </a:t>
            </a:r>
            <a:r>
              <a:rPr lang="en-US" sz="1935" dirty="0">
                <a:solidFill>
                  <a:srgbClr val="424242"/>
                </a:solidFill>
                <a:latin typeface="Nunito"/>
                <a:ea typeface="Nunito"/>
                <a:cs typeface="Nunito"/>
                <a:sym typeface="Nunito"/>
              </a:rPr>
              <a:t>process has the following code skeleton - </a:t>
            </a:r>
            <a:endParaRPr sz="1935" dirty="0">
              <a:solidFill>
                <a:srgbClr val="424242"/>
              </a:solidFill>
              <a:latin typeface="Nunito"/>
              <a:ea typeface="Nunito"/>
              <a:cs typeface="Nunito"/>
              <a:sym typeface="Nunito"/>
            </a:endParaRPr>
          </a:p>
          <a:p>
            <a:pPr marL="457200" lvl="0" indent="457200" algn="l" rtl="0">
              <a:lnSpc>
                <a:spcPct val="114000"/>
              </a:lnSpc>
              <a:spcBef>
                <a:spcPts val="1600"/>
              </a:spcBef>
              <a:spcAft>
                <a:spcPts val="0"/>
              </a:spcAft>
              <a:buSzPct val="67173"/>
              <a:buNone/>
            </a:pPr>
            <a:r>
              <a:rPr lang="en-US" sz="1935" dirty="0">
                <a:solidFill>
                  <a:srgbClr val="424242"/>
                </a:solidFill>
                <a:latin typeface="Courier New"/>
                <a:ea typeface="Courier New"/>
                <a:cs typeface="Courier New"/>
                <a:sym typeface="Courier New"/>
              </a:rPr>
              <a:t>do{ </a:t>
            </a:r>
            <a:endParaRPr sz="1935" dirty="0">
              <a:solidFill>
                <a:srgbClr val="424242"/>
              </a:solidFill>
              <a:latin typeface="Courier New"/>
              <a:ea typeface="Courier New"/>
              <a:cs typeface="Courier New"/>
              <a:sym typeface="Courier New"/>
            </a:endParaRPr>
          </a:p>
          <a:p>
            <a:pPr marL="914400" lvl="0" indent="457200" algn="l" rtl="0">
              <a:lnSpc>
                <a:spcPct val="114000"/>
              </a:lnSpc>
              <a:spcBef>
                <a:spcPts val="1600"/>
              </a:spcBef>
              <a:spcAft>
                <a:spcPts val="0"/>
              </a:spcAft>
              <a:buSzPct val="67173"/>
              <a:buNone/>
            </a:pPr>
            <a:r>
              <a:rPr lang="en-US" sz="1935" dirty="0">
                <a:solidFill>
                  <a:srgbClr val="009900"/>
                </a:solidFill>
                <a:latin typeface="Courier New"/>
                <a:ea typeface="Courier New"/>
                <a:cs typeface="Courier New"/>
                <a:sym typeface="Courier New"/>
              </a:rPr>
              <a:t>/* write request for critical section*/</a:t>
            </a:r>
            <a:endParaRPr sz="1935" dirty="0">
              <a:solidFill>
                <a:srgbClr val="009900"/>
              </a:solidFill>
              <a:latin typeface="Courier New"/>
              <a:ea typeface="Courier New"/>
              <a:cs typeface="Courier New"/>
              <a:sym typeface="Courier New"/>
            </a:endParaRPr>
          </a:p>
          <a:p>
            <a:pPr marL="0" lvl="0" indent="0" algn="l" rtl="0">
              <a:lnSpc>
                <a:spcPct val="114000"/>
              </a:lnSpc>
              <a:spcBef>
                <a:spcPts val="0"/>
              </a:spcBef>
              <a:spcAft>
                <a:spcPts val="0"/>
              </a:spcAft>
              <a:buSzPct val="67173"/>
              <a:buNone/>
            </a:pPr>
            <a:r>
              <a:rPr lang="en-US" sz="1935" dirty="0">
                <a:solidFill>
                  <a:srgbClr val="424242"/>
                </a:solidFill>
                <a:latin typeface="Courier New"/>
                <a:ea typeface="Courier New"/>
                <a:cs typeface="Courier New"/>
                <a:sym typeface="Courier New"/>
              </a:rPr>
              <a:t>			wait(</a:t>
            </a:r>
            <a:r>
              <a:rPr lang="en-US" sz="1935" dirty="0" err="1">
                <a:solidFill>
                  <a:srgbClr val="424242"/>
                </a:solidFill>
                <a:latin typeface="Courier New"/>
                <a:ea typeface="Courier New"/>
                <a:cs typeface="Courier New"/>
                <a:sym typeface="Courier New"/>
              </a:rPr>
              <a:t>rw_mutex</a:t>
            </a:r>
            <a:r>
              <a:rPr lang="en-US" sz="1935" dirty="0">
                <a:solidFill>
                  <a:srgbClr val="424242"/>
                </a:solidFill>
                <a:latin typeface="Courier New"/>
                <a:ea typeface="Courier New"/>
                <a:cs typeface="Courier New"/>
                <a:sym typeface="Courier New"/>
              </a:rPr>
              <a:t>);</a:t>
            </a:r>
            <a:endParaRPr sz="1935" dirty="0">
              <a:solidFill>
                <a:srgbClr val="424242"/>
              </a:solidFill>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ct val="67173"/>
              <a:buFont typeface="Arial"/>
              <a:buNone/>
            </a:pPr>
            <a:endParaRPr sz="1935" dirty="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SzPct val="67173"/>
              <a:buNone/>
            </a:pPr>
            <a:r>
              <a:rPr lang="en-US" sz="1935" dirty="0">
                <a:solidFill>
                  <a:srgbClr val="424242"/>
                </a:solidFill>
                <a:latin typeface="Courier New"/>
                <a:ea typeface="Courier New"/>
                <a:cs typeface="Courier New"/>
                <a:sym typeface="Courier New"/>
              </a:rPr>
              <a:t>		</a:t>
            </a:r>
            <a:r>
              <a:rPr lang="en-US" sz="1935" dirty="0">
                <a:solidFill>
                  <a:srgbClr val="B45F06"/>
                </a:solidFill>
                <a:latin typeface="Courier New"/>
                <a:ea typeface="Courier New"/>
                <a:cs typeface="Courier New"/>
                <a:sym typeface="Courier New"/>
              </a:rPr>
              <a:t>/* writing is performed */</a:t>
            </a:r>
            <a:endParaRPr sz="1935" dirty="0">
              <a:solidFill>
                <a:srgbClr val="B45F06"/>
              </a:solidFill>
              <a:latin typeface="Courier New"/>
              <a:ea typeface="Courier New"/>
              <a:cs typeface="Courier New"/>
              <a:sym typeface="Courier New"/>
            </a:endParaRPr>
          </a:p>
          <a:p>
            <a:pPr marL="0" lvl="0" indent="457200" algn="l" rtl="0">
              <a:lnSpc>
                <a:spcPct val="114000"/>
              </a:lnSpc>
              <a:spcBef>
                <a:spcPts val="0"/>
              </a:spcBef>
              <a:spcAft>
                <a:spcPts val="0"/>
              </a:spcAft>
              <a:buClr>
                <a:schemeClr val="dk1"/>
              </a:buClr>
              <a:buSzPct val="67173"/>
              <a:buFont typeface="Arial"/>
              <a:buNone/>
            </a:pPr>
            <a:endParaRPr sz="1935" dirty="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SzPct val="67173"/>
              <a:buNone/>
            </a:pPr>
            <a:r>
              <a:rPr lang="en-US" sz="1935" dirty="0">
                <a:solidFill>
                  <a:srgbClr val="424242"/>
                </a:solidFill>
                <a:latin typeface="Courier New"/>
                <a:ea typeface="Courier New"/>
                <a:cs typeface="Courier New"/>
                <a:sym typeface="Courier New"/>
              </a:rPr>
              <a:t>		</a:t>
            </a:r>
            <a:r>
              <a:rPr lang="en-US" sz="1935" dirty="0">
                <a:solidFill>
                  <a:srgbClr val="009900"/>
                </a:solidFill>
                <a:latin typeface="Courier New"/>
                <a:ea typeface="Courier New"/>
                <a:cs typeface="Courier New"/>
                <a:sym typeface="Courier New"/>
              </a:rPr>
              <a:t>// Leaves the critical section //</a:t>
            </a:r>
            <a:endParaRPr sz="1935" dirty="0">
              <a:solidFill>
                <a:srgbClr val="009900"/>
              </a:solidFill>
              <a:latin typeface="Courier New"/>
              <a:ea typeface="Courier New"/>
              <a:cs typeface="Courier New"/>
              <a:sym typeface="Courier New"/>
            </a:endParaRPr>
          </a:p>
          <a:p>
            <a:pPr marL="0" lvl="0" indent="457200" algn="l" rtl="0">
              <a:lnSpc>
                <a:spcPct val="114000"/>
              </a:lnSpc>
              <a:spcBef>
                <a:spcPts val="0"/>
              </a:spcBef>
              <a:spcAft>
                <a:spcPts val="0"/>
              </a:spcAft>
              <a:buClr>
                <a:schemeClr val="dk1"/>
              </a:buClr>
              <a:buSzPct val="67173"/>
              <a:buFont typeface="Arial"/>
              <a:buNone/>
            </a:pPr>
            <a:r>
              <a:rPr lang="en-US" sz="1935" dirty="0">
                <a:solidFill>
                  <a:srgbClr val="424242"/>
                </a:solidFill>
                <a:latin typeface="Courier New"/>
                <a:ea typeface="Courier New"/>
                <a:cs typeface="Courier New"/>
                <a:sym typeface="Courier New"/>
              </a:rPr>
              <a:t>		signal(</a:t>
            </a:r>
            <a:r>
              <a:rPr lang="en-US" sz="1935" dirty="0" err="1">
                <a:solidFill>
                  <a:srgbClr val="424242"/>
                </a:solidFill>
                <a:latin typeface="Courier New"/>
                <a:ea typeface="Courier New"/>
                <a:cs typeface="Courier New"/>
                <a:sym typeface="Courier New"/>
              </a:rPr>
              <a:t>rw_mutex</a:t>
            </a:r>
            <a:r>
              <a:rPr lang="en-US" sz="1935" dirty="0">
                <a:solidFill>
                  <a:srgbClr val="424242"/>
                </a:solidFill>
                <a:latin typeface="Courier New"/>
                <a:ea typeface="Courier New"/>
                <a:cs typeface="Courier New"/>
                <a:sym typeface="Courier New"/>
              </a:rPr>
              <a:t>);</a:t>
            </a:r>
            <a:endParaRPr sz="1935" dirty="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Clr>
                <a:schemeClr val="dk1"/>
              </a:buClr>
              <a:buSzPct val="67173"/>
              <a:buFont typeface="Arial"/>
              <a:buNone/>
            </a:pPr>
            <a:r>
              <a:rPr lang="en-US" sz="1935" dirty="0">
                <a:solidFill>
                  <a:srgbClr val="424242"/>
                </a:solidFill>
                <a:latin typeface="Courier New"/>
                <a:ea typeface="Courier New"/>
                <a:cs typeface="Courier New"/>
                <a:sym typeface="Courier New"/>
              </a:rPr>
              <a:t>	} while(true); </a:t>
            </a:r>
            <a:endParaRPr sz="1935" dirty="0">
              <a:solidFill>
                <a:srgbClr val="424242"/>
              </a:solidFill>
              <a:latin typeface="Courier New"/>
              <a:ea typeface="Courier New"/>
              <a:cs typeface="Courier New"/>
              <a:sym typeface="Courier New"/>
            </a:endParaRPr>
          </a:p>
          <a:p>
            <a:pPr marL="0" lvl="0" indent="0" algn="l" rtl="0">
              <a:lnSpc>
                <a:spcPct val="114000"/>
              </a:lnSpc>
              <a:spcBef>
                <a:spcPts val="0"/>
              </a:spcBef>
              <a:spcAft>
                <a:spcPts val="0"/>
              </a:spcAft>
              <a:buClr>
                <a:schemeClr val="dk1"/>
              </a:buClr>
              <a:buSzPct val="76470"/>
              <a:buFont typeface="Arial"/>
              <a:buNone/>
            </a:pPr>
            <a:endParaRPr sz="1700" dirty="0">
              <a:solidFill>
                <a:srgbClr val="424242"/>
              </a:solidFill>
              <a:latin typeface="Nunito"/>
              <a:ea typeface="Nunito"/>
              <a:cs typeface="Nunito"/>
              <a:sym typeface="Nunito"/>
            </a:endParaRPr>
          </a:p>
          <a:p>
            <a:pPr marL="457200" lvl="0" indent="-318051" algn="l" rtl="0">
              <a:lnSpc>
                <a:spcPct val="150000"/>
              </a:lnSpc>
              <a:spcBef>
                <a:spcPts val="0"/>
              </a:spcBef>
              <a:spcAft>
                <a:spcPts val="0"/>
              </a:spcAft>
              <a:buClr>
                <a:srgbClr val="424242"/>
              </a:buClr>
              <a:buSzPct val="100000"/>
              <a:buFont typeface="Nunito"/>
              <a:buChar char="●"/>
            </a:pPr>
            <a:r>
              <a:rPr lang="en-US" sz="1817" dirty="0">
                <a:solidFill>
                  <a:srgbClr val="424242"/>
                </a:solidFill>
                <a:latin typeface="Nunito"/>
                <a:ea typeface="Nunito"/>
                <a:cs typeface="Nunito"/>
                <a:sym typeface="Nunito"/>
              </a:rPr>
              <a:t>If a writer is in the critical section and n readers are waiting</a:t>
            </a:r>
            <a:endParaRPr sz="1817" dirty="0">
              <a:solidFill>
                <a:srgbClr val="424242"/>
              </a:solidFill>
              <a:latin typeface="Nunito"/>
              <a:ea typeface="Nunito"/>
              <a:cs typeface="Nunito"/>
              <a:sym typeface="Nunito"/>
            </a:endParaRPr>
          </a:p>
          <a:p>
            <a:pPr marL="914400" lvl="1" indent="-318051" algn="l" rtl="0">
              <a:lnSpc>
                <a:spcPct val="150000"/>
              </a:lnSpc>
              <a:spcBef>
                <a:spcPts val="0"/>
              </a:spcBef>
              <a:spcAft>
                <a:spcPts val="0"/>
              </a:spcAft>
              <a:buClr>
                <a:srgbClr val="424242"/>
              </a:buClr>
              <a:buSzPct val="100000"/>
              <a:buFont typeface="Nunito"/>
              <a:buChar char="○"/>
            </a:pPr>
            <a:r>
              <a:rPr lang="en-US" sz="1817" dirty="0">
                <a:solidFill>
                  <a:srgbClr val="424242"/>
                </a:solidFill>
                <a:latin typeface="Nunito"/>
                <a:ea typeface="Nunito"/>
                <a:cs typeface="Nunito"/>
                <a:sym typeface="Nunito"/>
              </a:rPr>
              <a:t>One reader is queued on </a:t>
            </a:r>
            <a:r>
              <a:rPr lang="en-US" sz="1817" dirty="0" err="1">
                <a:solidFill>
                  <a:srgbClr val="424242"/>
                </a:solidFill>
                <a:latin typeface="Nunito"/>
                <a:ea typeface="Nunito"/>
                <a:cs typeface="Nunito"/>
                <a:sym typeface="Nunito"/>
              </a:rPr>
              <a:t>rw_mutex</a:t>
            </a:r>
            <a:endParaRPr sz="1817" dirty="0">
              <a:solidFill>
                <a:srgbClr val="424242"/>
              </a:solidFill>
              <a:latin typeface="Nunito"/>
              <a:ea typeface="Nunito"/>
              <a:cs typeface="Nunito"/>
              <a:sym typeface="Nunito"/>
            </a:endParaRPr>
          </a:p>
          <a:p>
            <a:pPr marL="914400" lvl="1" indent="-318051" algn="l" rtl="0">
              <a:lnSpc>
                <a:spcPct val="150000"/>
              </a:lnSpc>
              <a:spcBef>
                <a:spcPts val="0"/>
              </a:spcBef>
              <a:spcAft>
                <a:spcPts val="0"/>
              </a:spcAft>
              <a:buClr>
                <a:srgbClr val="424242"/>
              </a:buClr>
              <a:buSzPct val="100000"/>
              <a:buFont typeface="Nunito"/>
              <a:buChar char="○"/>
            </a:pPr>
            <a:r>
              <a:rPr lang="en-US" sz="1817" dirty="0">
                <a:solidFill>
                  <a:srgbClr val="424242"/>
                </a:solidFill>
                <a:latin typeface="Nunito"/>
                <a:ea typeface="Nunito"/>
                <a:cs typeface="Nunito"/>
                <a:sym typeface="Nunito"/>
              </a:rPr>
              <a:t>Other n-1 readers are queued on mutex</a:t>
            </a:r>
            <a:endParaRPr sz="1817" dirty="0">
              <a:solidFill>
                <a:srgbClr val="424242"/>
              </a:solidFill>
              <a:latin typeface="Nunito"/>
              <a:ea typeface="Nunito"/>
              <a:cs typeface="Nunito"/>
              <a:sym typeface="Nunito"/>
            </a:endParaRPr>
          </a:p>
          <a:p>
            <a:pPr marL="457200" lvl="0" indent="-318051" algn="l" rtl="0">
              <a:lnSpc>
                <a:spcPct val="150000"/>
              </a:lnSpc>
              <a:spcBef>
                <a:spcPts val="0"/>
              </a:spcBef>
              <a:spcAft>
                <a:spcPts val="0"/>
              </a:spcAft>
              <a:buClr>
                <a:srgbClr val="424242"/>
              </a:buClr>
              <a:buSzPct val="100000"/>
              <a:buFont typeface="Nunito"/>
              <a:buChar char="●"/>
            </a:pPr>
            <a:r>
              <a:rPr lang="en-US" sz="1817" dirty="0">
                <a:solidFill>
                  <a:srgbClr val="424242"/>
                </a:solidFill>
                <a:latin typeface="Nunito"/>
                <a:ea typeface="Nunito"/>
                <a:cs typeface="Nunito"/>
                <a:sym typeface="Nunito"/>
              </a:rPr>
              <a:t>When a writer executes signal(</a:t>
            </a:r>
            <a:r>
              <a:rPr lang="en-US" sz="1817" dirty="0" err="1">
                <a:solidFill>
                  <a:srgbClr val="424242"/>
                </a:solidFill>
                <a:latin typeface="Nunito"/>
                <a:ea typeface="Nunito"/>
                <a:cs typeface="Nunito"/>
                <a:sym typeface="Nunito"/>
              </a:rPr>
              <a:t>rw_mutex</a:t>
            </a:r>
            <a:r>
              <a:rPr lang="en-US" sz="1817" dirty="0">
                <a:solidFill>
                  <a:srgbClr val="424242"/>
                </a:solidFill>
                <a:latin typeface="Nunito"/>
                <a:ea typeface="Nunito"/>
                <a:cs typeface="Nunito"/>
                <a:sym typeface="Nunito"/>
              </a:rPr>
              <a:t>)</a:t>
            </a:r>
            <a:endParaRPr sz="1817" dirty="0">
              <a:solidFill>
                <a:srgbClr val="424242"/>
              </a:solidFill>
              <a:latin typeface="Nunito"/>
              <a:ea typeface="Nunito"/>
              <a:cs typeface="Nunito"/>
              <a:sym typeface="Nunito"/>
            </a:endParaRPr>
          </a:p>
          <a:p>
            <a:pPr marL="914400" lvl="1" indent="-318051" algn="l" rtl="0">
              <a:lnSpc>
                <a:spcPct val="150000"/>
              </a:lnSpc>
              <a:spcBef>
                <a:spcPts val="0"/>
              </a:spcBef>
              <a:spcAft>
                <a:spcPts val="0"/>
              </a:spcAft>
              <a:buClr>
                <a:srgbClr val="424242"/>
              </a:buClr>
              <a:buSzPct val="100000"/>
              <a:buFont typeface="Nunito"/>
              <a:buChar char="○"/>
            </a:pPr>
            <a:r>
              <a:rPr lang="en-US" sz="1817" dirty="0">
                <a:solidFill>
                  <a:srgbClr val="424242"/>
                </a:solidFill>
                <a:latin typeface="Nunito"/>
                <a:ea typeface="Nunito"/>
                <a:cs typeface="Nunito"/>
                <a:sym typeface="Nunito"/>
              </a:rPr>
              <a:t>Resume the execution of either waiting readers or single waiting writer </a:t>
            </a:r>
            <a:endParaRPr sz="221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685800" y="0"/>
            <a:ext cx="8077200" cy="889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600"/>
              <a:buFont typeface="Helvetica Neue"/>
              <a:buNone/>
            </a:pPr>
            <a:r>
              <a:rPr lang="en-US" sz="3600" b="1" i="0" u="none">
                <a:solidFill>
                  <a:srgbClr val="993300"/>
                </a:solidFill>
                <a:latin typeface="Helvetica Neue"/>
                <a:ea typeface="Helvetica Neue"/>
                <a:cs typeface="Helvetica Neue"/>
                <a:sym typeface="Helvetica Neue"/>
              </a:rPr>
              <a:t>Process Synchronization</a:t>
            </a:r>
            <a:endParaRPr/>
          </a:p>
        </p:txBody>
      </p:sp>
      <p:sp>
        <p:nvSpPr>
          <p:cNvPr id="130" name="Google Shape;130;p5"/>
          <p:cNvSpPr txBox="1">
            <a:spLocks noGrp="1"/>
          </p:cNvSpPr>
          <p:nvPr>
            <p:ph type="body" idx="1"/>
          </p:nvPr>
        </p:nvSpPr>
        <p:spPr>
          <a:xfrm>
            <a:off x="300981" y="1089229"/>
            <a:ext cx="8505825" cy="45577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0" i="0" u="none" dirty="0">
                <a:solidFill>
                  <a:schemeClr val="dk1"/>
                </a:solidFill>
                <a:latin typeface="Helvetica Neue"/>
                <a:ea typeface="Helvetica Neue"/>
                <a:cs typeface="Helvetica Neue"/>
                <a:sym typeface="Helvetica Neue"/>
              </a:rPr>
              <a:t>Process Synchronization means sharing system resources by processes in  such a way that, </a:t>
            </a:r>
            <a:r>
              <a:rPr lang="en-US" sz="2400" b="0" i="0" u="none" dirty="0">
                <a:solidFill>
                  <a:srgbClr val="CC6600"/>
                </a:solidFill>
                <a:latin typeface="Helvetica Neue"/>
                <a:ea typeface="Helvetica Neue"/>
                <a:cs typeface="Helvetica Neue"/>
                <a:sym typeface="Helvetica Neue"/>
              </a:rPr>
              <a:t>Concurrent access to shared data is handled thereby minimizing the chance of inconsistent data</a:t>
            </a:r>
            <a:r>
              <a:rPr lang="en-US" sz="2400" b="0" i="0" u="none" dirty="0">
                <a:solidFill>
                  <a:schemeClr val="dk1"/>
                </a:solidFill>
                <a:latin typeface="Helvetica Neue"/>
                <a:ea typeface="Helvetica Neue"/>
                <a:cs typeface="Helvetica Neue"/>
                <a:sym typeface="Helvetica Neue"/>
              </a:rPr>
              <a:t>. Maintaining data consistency demands mechanisms to ensure synchronized execution of cooperating processes.</a:t>
            </a:r>
            <a:endParaRPr dirty="0"/>
          </a:p>
          <a:p>
            <a:pPr marL="342900" marR="0" lvl="0" indent="-342900" algn="l" rtl="0">
              <a:lnSpc>
                <a:spcPct val="100000"/>
              </a:lnSpc>
              <a:spcBef>
                <a:spcPts val="840"/>
              </a:spcBef>
              <a:spcAft>
                <a:spcPts val="0"/>
              </a:spcAft>
              <a:buClr>
                <a:srgbClr val="993300"/>
              </a:buClr>
              <a:buSzPts val="2160"/>
              <a:buFont typeface="Arial"/>
              <a:buChar char="●"/>
            </a:pPr>
            <a:r>
              <a:rPr lang="en-US" sz="2400" b="0" i="0" u="none" dirty="0">
                <a:solidFill>
                  <a:schemeClr val="dk1"/>
                </a:solidFill>
                <a:latin typeface="Helvetica Neue"/>
                <a:ea typeface="Helvetica Neue"/>
                <a:cs typeface="Helvetica Neue"/>
                <a:sym typeface="Helvetica Neue"/>
              </a:rPr>
              <a:t>Process Synchronization was introduced to handle problems that arose while </a:t>
            </a:r>
            <a:r>
              <a:rPr lang="en-US" sz="2400" b="0" i="0" u="none" dirty="0" smtClean="0">
                <a:solidFill>
                  <a:schemeClr val="dk1"/>
                </a:solidFill>
                <a:latin typeface="Helvetica Neue"/>
                <a:ea typeface="Helvetica Neue"/>
                <a:cs typeface="Helvetica Neue"/>
                <a:sym typeface="Helvetica Neue"/>
              </a:rPr>
              <a:t>multiple </a:t>
            </a:r>
            <a:r>
              <a:rPr lang="en-US" sz="2400" b="0" i="0" u="none" dirty="0">
                <a:solidFill>
                  <a:schemeClr val="dk1"/>
                </a:solidFill>
                <a:latin typeface="Helvetica Neue"/>
                <a:ea typeface="Helvetica Neue"/>
                <a:cs typeface="Helvetica Neue"/>
                <a:sym typeface="Helvetica Neue"/>
              </a:rPr>
              <a:t>process executions. </a:t>
            </a:r>
            <a:endParaRPr dirty="0"/>
          </a:p>
          <a:p>
            <a:pPr marL="342900" marR="0" lvl="0" indent="-205740" algn="l" rtl="0">
              <a:lnSpc>
                <a:spcPct val="100000"/>
              </a:lnSpc>
              <a:spcBef>
                <a:spcPts val="840"/>
              </a:spcBef>
              <a:spcAft>
                <a:spcPts val="0"/>
              </a:spcAft>
              <a:buClr>
                <a:srgbClr val="993300"/>
              </a:buClr>
              <a:buSzPts val="2160"/>
              <a:buFont typeface="Arial"/>
              <a:buNone/>
            </a:pPr>
            <a:endParaRPr sz="2400" b="0" i="0" u="none" dirty="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g107aab88214_2_285"/>
          <p:cNvSpPr txBox="1">
            <a:spLocks noGrp="1"/>
          </p:cNvSpPr>
          <p:nvPr>
            <p:ph type="title"/>
          </p:nvPr>
        </p:nvSpPr>
        <p:spPr>
          <a:xfrm>
            <a:off x="538975" y="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Readers-Writers Problem</a:t>
            </a:r>
            <a:endParaRPr/>
          </a:p>
        </p:txBody>
      </p:sp>
      <p:sp>
        <p:nvSpPr>
          <p:cNvPr id="1583" name="Google Shape;1583;g107aab88214_2_285"/>
          <p:cNvSpPr txBox="1"/>
          <p:nvPr/>
        </p:nvSpPr>
        <p:spPr>
          <a:xfrm>
            <a:off x="57775" y="875850"/>
            <a:ext cx="9039600" cy="6428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US" sz="1600" b="1">
                <a:solidFill>
                  <a:srgbClr val="424242"/>
                </a:solidFill>
                <a:latin typeface="Nunito"/>
                <a:ea typeface="Nunito"/>
                <a:cs typeface="Nunito"/>
                <a:sym typeface="Nunito"/>
              </a:rPr>
              <a:t>reader </a:t>
            </a:r>
            <a:r>
              <a:rPr lang="en-US" sz="1600">
                <a:solidFill>
                  <a:srgbClr val="424242"/>
                </a:solidFill>
                <a:latin typeface="Nunito"/>
                <a:ea typeface="Nunito"/>
                <a:cs typeface="Nunito"/>
                <a:sym typeface="Nunito"/>
              </a:rPr>
              <a:t>process has the following code skeleton - </a:t>
            </a:r>
            <a:endParaRPr sz="1600">
              <a:solidFill>
                <a:srgbClr val="424242"/>
              </a:solidFill>
              <a:latin typeface="Nunito"/>
              <a:ea typeface="Nunito"/>
              <a:cs typeface="Nunito"/>
              <a:sym typeface="Nunito"/>
            </a:endParaRPr>
          </a:p>
          <a:p>
            <a:pPr marL="0" lvl="0" indent="0" algn="l" rtl="0">
              <a:lnSpc>
                <a:spcPct val="114000"/>
              </a:lnSpc>
              <a:spcBef>
                <a:spcPts val="1600"/>
              </a:spcBef>
              <a:spcAft>
                <a:spcPts val="0"/>
              </a:spcAft>
              <a:buNone/>
            </a:pPr>
            <a:r>
              <a:rPr lang="en-US" sz="1600">
                <a:solidFill>
                  <a:srgbClr val="424242"/>
                </a:solidFill>
                <a:latin typeface="Courier New"/>
                <a:ea typeface="Courier New"/>
                <a:cs typeface="Courier New"/>
                <a:sym typeface="Courier New"/>
              </a:rPr>
              <a:t>do{ </a:t>
            </a:r>
            <a:endParaRPr sz="160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wait(mutex);</a:t>
            </a:r>
            <a:endParaRPr sz="160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read_count++;</a:t>
            </a:r>
            <a:r>
              <a:rPr lang="en-US" sz="1600">
                <a:solidFill>
                  <a:srgbClr val="38761D"/>
                </a:solidFill>
                <a:latin typeface="Courier New"/>
                <a:ea typeface="Courier New"/>
                <a:cs typeface="Courier New"/>
                <a:sym typeface="Courier New"/>
              </a:rPr>
              <a:t>     </a:t>
            </a:r>
            <a:r>
              <a:rPr lang="en-US" sz="1600">
                <a:solidFill>
                  <a:srgbClr val="009900"/>
                </a:solidFill>
                <a:latin typeface="Courier New"/>
                <a:ea typeface="Courier New"/>
                <a:cs typeface="Courier New"/>
                <a:sym typeface="Courier New"/>
              </a:rPr>
              <a:t>// the number of readers has now increased by 1</a:t>
            </a:r>
            <a:endParaRPr sz="1600">
              <a:solidFill>
                <a:srgbClr val="009900"/>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if(read_count == 1)</a:t>
            </a:r>
            <a:endParaRPr sz="1600">
              <a:solidFill>
                <a:srgbClr val="424242"/>
              </a:solidFill>
              <a:latin typeface="Courier New"/>
              <a:ea typeface="Courier New"/>
              <a:cs typeface="Courier New"/>
              <a:sym typeface="Courier New"/>
            </a:endParaRPr>
          </a:p>
          <a:p>
            <a:pPr marL="457200" lvl="0" indent="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wait(rw_mutex); </a:t>
            </a:r>
            <a:r>
              <a:rPr lang="en-US" sz="1300">
                <a:solidFill>
                  <a:srgbClr val="009900"/>
                </a:solidFill>
                <a:latin typeface="Courier New"/>
                <a:ea typeface="Courier New"/>
                <a:cs typeface="Courier New"/>
                <a:sym typeface="Courier New"/>
              </a:rPr>
              <a:t>//this ensure no writer can enter if there is even one reader</a:t>
            </a:r>
            <a:endParaRPr sz="1300">
              <a:solidFill>
                <a:srgbClr val="009900"/>
              </a:solidFill>
              <a:latin typeface="Courier New"/>
              <a:ea typeface="Courier New"/>
              <a:cs typeface="Courier New"/>
              <a:sym typeface="Courier New"/>
            </a:endParaRPr>
          </a:p>
          <a:p>
            <a:pPr marL="0" lvl="0" indent="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    signal(mutex); </a:t>
            </a:r>
            <a:r>
              <a:rPr lang="en-US" sz="1000">
                <a:solidFill>
                  <a:srgbClr val="009900"/>
                </a:solidFill>
                <a:latin typeface="Courier New"/>
                <a:ea typeface="Courier New"/>
                <a:cs typeface="Courier New"/>
                <a:sym typeface="Courier New"/>
              </a:rPr>
              <a:t>//Other readers can enter while this current reader is inside the critical section</a:t>
            </a:r>
            <a:endParaRPr sz="1100">
              <a:solidFill>
                <a:srgbClr val="009900"/>
              </a:solidFill>
              <a:latin typeface="Courier New"/>
              <a:ea typeface="Courier New"/>
              <a:cs typeface="Courier New"/>
              <a:sym typeface="Courier New"/>
            </a:endParaRPr>
          </a:p>
          <a:p>
            <a:pPr marL="0" lvl="0" indent="0" algn="l" rtl="0">
              <a:lnSpc>
                <a:spcPct val="114000"/>
              </a:lnSpc>
              <a:spcBef>
                <a:spcPts val="0"/>
              </a:spcBef>
              <a:spcAft>
                <a:spcPts val="0"/>
              </a:spcAft>
              <a:buNone/>
            </a:pPr>
            <a:r>
              <a:rPr lang="en-US" sz="1600">
                <a:solidFill>
                  <a:srgbClr val="E69138"/>
                </a:solidFill>
                <a:latin typeface="Courier New"/>
                <a:ea typeface="Courier New"/>
                <a:cs typeface="Courier New"/>
                <a:sym typeface="Courier New"/>
              </a:rPr>
              <a:t>	</a:t>
            </a:r>
            <a:endParaRPr sz="1600">
              <a:solidFill>
                <a:srgbClr val="E69138"/>
              </a:solidFill>
              <a:latin typeface="Courier New"/>
              <a:ea typeface="Courier New"/>
              <a:cs typeface="Courier New"/>
              <a:sym typeface="Courier New"/>
            </a:endParaRPr>
          </a:p>
          <a:p>
            <a:pPr marL="0" lvl="0" indent="0" algn="l" rtl="0">
              <a:lnSpc>
                <a:spcPct val="114000"/>
              </a:lnSpc>
              <a:spcBef>
                <a:spcPts val="0"/>
              </a:spcBef>
              <a:spcAft>
                <a:spcPts val="0"/>
              </a:spcAft>
              <a:buNone/>
            </a:pPr>
            <a:r>
              <a:rPr lang="en-US" sz="1600">
                <a:solidFill>
                  <a:srgbClr val="E69138"/>
                </a:solidFill>
                <a:latin typeface="Courier New"/>
                <a:ea typeface="Courier New"/>
                <a:cs typeface="Courier New"/>
                <a:sym typeface="Courier New"/>
              </a:rPr>
              <a:t>/* reading is performed */</a:t>
            </a:r>
            <a:endParaRPr sz="1600">
              <a:solidFill>
                <a:srgbClr val="E69138"/>
              </a:solidFill>
              <a:latin typeface="Courier New"/>
              <a:ea typeface="Courier New"/>
              <a:cs typeface="Courier New"/>
              <a:sym typeface="Courier New"/>
            </a:endParaRPr>
          </a:p>
          <a:p>
            <a:pPr marL="0" lvl="0" indent="457200" algn="l" rtl="0">
              <a:lnSpc>
                <a:spcPct val="114000"/>
              </a:lnSpc>
              <a:spcBef>
                <a:spcPts val="0"/>
              </a:spcBef>
              <a:spcAft>
                <a:spcPts val="0"/>
              </a:spcAft>
              <a:buNone/>
            </a:pPr>
            <a:endParaRPr sz="160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wait(mutex);</a:t>
            </a:r>
            <a:endParaRPr sz="1600">
              <a:solidFill>
                <a:srgbClr val="424242"/>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read_count--;           </a:t>
            </a:r>
            <a:r>
              <a:rPr lang="en-US" sz="1600">
                <a:solidFill>
                  <a:srgbClr val="009900"/>
                </a:solidFill>
                <a:latin typeface="Courier New"/>
                <a:ea typeface="Courier New"/>
                <a:cs typeface="Courier New"/>
                <a:sym typeface="Courier New"/>
              </a:rPr>
              <a:t>//reader wants to leave</a:t>
            </a:r>
            <a:endParaRPr sz="1600">
              <a:solidFill>
                <a:srgbClr val="009900"/>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if(read_count == 0)    </a:t>
            </a:r>
            <a:r>
              <a:rPr lang="en-US" sz="1600">
                <a:solidFill>
                  <a:srgbClr val="009900"/>
                </a:solidFill>
                <a:latin typeface="Courier New"/>
                <a:ea typeface="Courier New"/>
                <a:cs typeface="Courier New"/>
                <a:sym typeface="Courier New"/>
              </a:rPr>
              <a:t>//no reader is left in the critical section.</a:t>
            </a:r>
            <a:endParaRPr sz="1600">
              <a:solidFill>
                <a:srgbClr val="009900"/>
              </a:solidFill>
              <a:latin typeface="Courier New"/>
              <a:ea typeface="Courier New"/>
              <a:cs typeface="Courier New"/>
              <a:sym typeface="Courier New"/>
            </a:endParaRPr>
          </a:p>
          <a:p>
            <a:pPr marL="457200" lvl="0" indent="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signal(rw_mutex);     </a:t>
            </a:r>
            <a:r>
              <a:rPr lang="en-US" sz="1600">
                <a:solidFill>
                  <a:srgbClr val="009900"/>
                </a:solidFill>
                <a:latin typeface="Courier New"/>
                <a:ea typeface="Courier New"/>
                <a:cs typeface="Courier New"/>
                <a:sym typeface="Courier New"/>
              </a:rPr>
              <a:t>//writers can enter</a:t>
            </a:r>
            <a:endParaRPr sz="1600">
              <a:solidFill>
                <a:srgbClr val="009900"/>
              </a:solidFill>
              <a:latin typeface="Courier New"/>
              <a:ea typeface="Courier New"/>
              <a:cs typeface="Courier New"/>
              <a:sym typeface="Courier New"/>
            </a:endParaRPr>
          </a:p>
          <a:p>
            <a:pPr marL="0" lvl="0" indent="45720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signal(mutex)        </a:t>
            </a:r>
            <a:r>
              <a:rPr lang="en-US" sz="1600">
                <a:solidFill>
                  <a:srgbClr val="009900"/>
                </a:solidFill>
                <a:latin typeface="Courier New"/>
                <a:ea typeface="Courier New"/>
                <a:cs typeface="Courier New"/>
                <a:sym typeface="Courier New"/>
              </a:rPr>
              <a:t>//reader leaves</a:t>
            </a:r>
            <a:endParaRPr sz="1600">
              <a:solidFill>
                <a:srgbClr val="009900"/>
              </a:solidFill>
              <a:latin typeface="Courier New"/>
              <a:ea typeface="Courier New"/>
              <a:cs typeface="Courier New"/>
              <a:sym typeface="Courier New"/>
            </a:endParaRPr>
          </a:p>
          <a:p>
            <a:pPr marL="0" lvl="0" indent="0" algn="l" rtl="0">
              <a:lnSpc>
                <a:spcPct val="114000"/>
              </a:lnSpc>
              <a:spcBef>
                <a:spcPts val="0"/>
              </a:spcBef>
              <a:spcAft>
                <a:spcPts val="0"/>
              </a:spcAft>
              <a:buNone/>
            </a:pPr>
            <a:r>
              <a:rPr lang="en-US" sz="1600">
                <a:solidFill>
                  <a:srgbClr val="424242"/>
                </a:solidFill>
                <a:latin typeface="Courier New"/>
                <a:ea typeface="Courier New"/>
                <a:cs typeface="Courier New"/>
                <a:sym typeface="Courier New"/>
              </a:rPr>
              <a:t>} while(true); </a:t>
            </a:r>
            <a:endParaRPr sz="1600">
              <a:solidFill>
                <a:srgbClr val="424242"/>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588" name="Google Shape;1588;p52"/>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Dining-Philosophers Problem</a:t>
            </a:r>
            <a:endParaRPr/>
          </a:p>
        </p:txBody>
      </p:sp>
      <p:sp>
        <p:nvSpPr>
          <p:cNvPr id="1589" name="Google Shape;1589;p52"/>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160"/>
              <a:buFont typeface="Arial"/>
              <a:buChar char="●"/>
            </a:pPr>
            <a:r>
              <a:rPr lang="en-US" sz="2400" b="0" i="0" u="none">
                <a:solidFill>
                  <a:schemeClr val="dk1"/>
                </a:solidFill>
                <a:latin typeface="Helvetica Neue"/>
                <a:ea typeface="Helvetica Neue"/>
                <a:cs typeface="Helvetica Neue"/>
                <a:sym typeface="Helvetica Neue"/>
              </a:rPr>
              <a:t>Problem statement</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Five silent philosophers sit at a round table with bowls of spaghetti. Forks are placed between each pair of adjacent philosophers.</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philosopher must alternately think and eat. However, a philosopher can only eat spaghetti when he has both left and right forks. Each fork can be held by only one philosopher and so a philosopher can use the fork only if it is not being used by another philosopher. After he finishes eating, he needs to put down both forks so they become available to others. A philosopher can take the fork on his right or the one on his left as they become available, but cannot start eating before getting both of them.</a:t>
            </a:r>
            <a:endParaRPr/>
          </a:p>
          <a:p>
            <a:pPr marL="342900" marR="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Eating is not limited by the remaining amounts of spaghetti or stomach space; an infinite supply is assumed. assuming that no philosopher can know when others may want to eat or think.</a:t>
            </a:r>
            <a:endParaRPr/>
          </a:p>
          <a:p>
            <a:pPr marL="342900" marR="0" lvl="0" indent="-34290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53"/>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Dining-Philosophers Problem</a:t>
            </a:r>
            <a:endParaRPr/>
          </a:p>
        </p:txBody>
      </p:sp>
      <p:sp>
        <p:nvSpPr>
          <p:cNvPr id="1595" name="Google Shape;1595;p53"/>
          <p:cNvSpPr txBox="1">
            <a:spLocks noGrp="1"/>
          </p:cNvSpPr>
          <p:nvPr>
            <p:ph type="body" idx="1"/>
          </p:nvPr>
        </p:nvSpPr>
        <p:spPr>
          <a:xfrm>
            <a:off x="914400" y="4876800"/>
            <a:ext cx="7029450" cy="12477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Shared data </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Bowl of rice (data set)</a:t>
            </a:r>
            <a:endParaRPr/>
          </a:p>
          <a:p>
            <a:pPr marL="742950" lvl="1" indent="-285750" algn="l" rtl="0">
              <a:lnSpc>
                <a:spcPct val="100000"/>
              </a:lnSpc>
              <a:spcBef>
                <a:spcPts val="560"/>
              </a:spcBef>
              <a:spcAft>
                <a:spcPts val="0"/>
              </a:spcAft>
              <a:buClr>
                <a:srgbClr val="CC6600"/>
              </a:buClr>
              <a:buSzPts val="1280"/>
              <a:buFont typeface="Arial"/>
              <a:buChar char="●"/>
            </a:pPr>
            <a:r>
              <a:rPr lang="en-US" sz="1600" b="0" i="0" u="none">
                <a:solidFill>
                  <a:schemeClr val="dk1"/>
                </a:solidFill>
                <a:latin typeface="Helvetica Neue"/>
                <a:ea typeface="Helvetica Neue"/>
                <a:cs typeface="Helvetica Neue"/>
                <a:sym typeface="Helvetica Neue"/>
              </a:rPr>
              <a:t>Semaphore </a:t>
            </a:r>
            <a:r>
              <a:rPr lang="en-US" sz="1600" b="0" i="0" u="none">
                <a:solidFill>
                  <a:srgbClr val="FF0000"/>
                </a:solidFill>
                <a:latin typeface="Helvetica Neue"/>
                <a:ea typeface="Helvetica Neue"/>
                <a:cs typeface="Helvetica Neue"/>
                <a:sym typeface="Helvetica Neue"/>
              </a:rPr>
              <a:t>chopstick [5]</a:t>
            </a:r>
            <a:r>
              <a:rPr lang="en-US" sz="1600" b="0" i="0" u="none">
                <a:solidFill>
                  <a:schemeClr val="dk1"/>
                </a:solidFill>
                <a:latin typeface="Helvetica Neue"/>
                <a:ea typeface="Helvetica Neue"/>
                <a:cs typeface="Helvetica Neue"/>
                <a:sym typeface="Helvetica Neue"/>
              </a:rPr>
              <a:t> initialized to 1</a:t>
            </a:r>
            <a:endParaRPr/>
          </a:p>
        </p:txBody>
      </p:sp>
      <p:pic>
        <p:nvPicPr>
          <p:cNvPr id="1596" name="Google Shape;1596;p53"/>
          <p:cNvPicPr preferRelativeResize="0"/>
          <p:nvPr/>
        </p:nvPicPr>
        <p:blipFill rotWithShape="1">
          <a:blip r:embed="rId3">
            <a:alphaModFix/>
          </a:blip>
          <a:srcRect l="11350" t="521" r="11350" b="520"/>
          <a:stretch/>
        </p:blipFill>
        <p:spPr>
          <a:xfrm>
            <a:off x="2706687" y="1703387"/>
            <a:ext cx="2693987" cy="2586037"/>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54"/>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Dining-Philosophers Problem (Cont.)</a:t>
            </a:r>
            <a:endParaRPr/>
          </a:p>
        </p:txBody>
      </p:sp>
      <p:sp>
        <p:nvSpPr>
          <p:cNvPr id="1602" name="Google Shape;1602;p54"/>
          <p:cNvSpPr txBox="1">
            <a:spLocks noGrp="1"/>
          </p:cNvSpPr>
          <p:nvPr>
            <p:ph type="body" idx="1"/>
          </p:nvPr>
        </p:nvSpPr>
        <p:spPr>
          <a:xfrm>
            <a:off x="827087" y="1279525"/>
            <a:ext cx="7107237" cy="4784725"/>
          </a:xfrm>
          <a:prstGeom prst="rect">
            <a:avLst/>
          </a:prstGeom>
          <a:noFill/>
          <a:ln>
            <a:noFill/>
          </a:ln>
        </p:spPr>
        <p:txBody>
          <a:bodyPr spcFirstLastPara="1" wrap="square" lIns="91425" tIns="45700" rIns="91425" bIns="45700" anchor="t" anchorCtr="0">
            <a:noAutofit/>
          </a:bodyPr>
          <a:lstStyle/>
          <a:p>
            <a:pPr marL="381000" lvl="0" indent="-381000" algn="l" rtl="0">
              <a:lnSpc>
                <a:spcPct val="9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structure of Philosopher</a:t>
            </a:r>
            <a:r>
              <a:rPr lang="en-US" sz="1800" b="0" i="1" u="none">
                <a:solidFill>
                  <a:srgbClr val="0000FF"/>
                </a:solidFill>
                <a:latin typeface="Helvetica Neue"/>
                <a:ea typeface="Helvetica Neue"/>
                <a:cs typeface="Helvetica Neue"/>
                <a:sym typeface="Helvetica Neue"/>
              </a:rPr>
              <a:t> i</a:t>
            </a:r>
            <a:r>
              <a:rPr lang="en-US" sz="1800" b="0" i="0" u="none">
                <a:solidFill>
                  <a:schemeClr val="dk1"/>
                </a:solidFill>
                <a:latin typeface="Helvetica Neue"/>
                <a:ea typeface="Helvetica Neue"/>
                <a:cs typeface="Helvetica Neue"/>
                <a:sym typeface="Helvetica Neue"/>
              </a:rPr>
              <a:t>:</a:t>
            </a:r>
            <a:endParaRPr/>
          </a:p>
          <a:p>
            <a:pPr marL="381000" lvl="0" indent="-381000" algn="l" rtl="0">
              <a:lnSpc>
                <a:spcPct val="9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Do  {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wait ( chopstick[i]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wait ( chopStick[ (i + 1) % 5]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  eat</a:t>
            </a:r>
            <a:endParaRPr/>
          </a:p>
          <a:p>
            <a:pPr marL="1200150" lvl="2" indent="-342900" algn="l" rtl="0">
              <a:lnSpc>
                <a:spcPct val="90000"/>
              </a:lnSpc>
              <a:spcBef>
                <a:spcPts val="630"/>
              </a:spcBef>
              <a:spcAft>
                <a:spcPts val="0"/>
              </a:spcAft>
              <a:buSzPts val="1350"/>
              <a:buNone/>
            </a:pPr>
            <a:endParaRPr sz="1800" b="0" i="0" u="none">
              <a:solidFill>
                <a:srgbClr val="0000FF"/>
              </a:solidFill>
              <a:latin typeface="Helvetica Neue"/>
              <a:ea typeface="Helvetica Neue"/>
              <a:cs typeface="Helvetica Neue"/>
              <a:sym typeface="Helvetica Neue"/>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signal ( chopstick[i]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signal (chopstick[ (i + 1) % 5]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a:t>
            </a:r>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  think</a:t>
            </a:r>
            <a:endParaRPr/>
          </a:p>
          <a:p>
            <a:pPr marL="1200150" lvl="2" indent="-342900" algn="l" rtl="0">
              <a:lnSpc>
                <a:spcPct val="90000"/>
              </a:lnSpc>
              <a:spcBef>
                <a:spcPts val="630"/>
              </a:spcBef>
              <a:spcAft>
                <a:spcPts val="0"/>
              </a:spcAft>
              <a:buSzPts val="1350"/>
              <a:buNone/>
            </a:pPr>
            <a:endParaRPr sz="1800" b="0" i="0" u="none">
              <a:solidFill>
                <a:srgbClr val="0000FF"/>
              </a:solidFill>
              <a:latin typeface="Helvetica Neue"/>
              <a:ea typeface="Helvetica Neue"/>
              <a:cs typeface="Helvetica Neue"/>
              <a:sym typeface="Helvetica Neue"/>
            </a:endParaRPr>
          </a:p>
          <a:p>
            <a:pPr marL="1200150" lvl="2" indent="-342900" algn="l" rtl="0">
              <a:lnSpc>
                <a:spcPct val="90000"/>
              </a:lnSpc>
              <a:spcBef>
                <a:spcPts val="630"/>
              </a:spcBef>
              <a:spcAft>
                <a:spcPts val="0"/>
              </a:spcAft>
              <a:buSzPts val="1350"/>
              <a:buNone/>
            </a:pPr>
            <a:r>
              <a:rPr lang="en-US" sz="1800" b="0" i="0" u="none">
                <a:solidFill>
                  <a:srgbClr val="0000FF"/>
                </a:solidFill>
                <a:latin typeface="Helvetica Neue"/>
                <a:ea typeface="Helvetica Neue"/>
                <a:cs typeface="Helvetica Neue"/>
                <a:sym typeface="Helvetica Neue"/>
              </a:rPr>
              <a:t>} while (true)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55"/>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Dining-Philosophers Problem</a:t>
            </a:r>
            <a:endParaRPr/>
          </a:p>
        </p:txBody>
      </p:sp>
      <p:sp>
        <p:nvSpPr>
          <p:cNvPr id="1608" name="Google Shape;1608;p55"/>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Must satisfy mutual exclusion - no two philosopher can use the same fork at the same time.</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 Avoid deadlock and starvation!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Dining-Philosophers Problem</a:t>
            </a:r>
            <a:endParaRPr/>
          </a:p>
        </p:txBody>
      </p:sp>
      <p:sp>
        <p:nvSpPr>
          <p:cNvPr id="1614" name="Google Shape;1614;p56"/>
          <p:cNvSpPr txBox="1">
            <a:spLocks noGrp="1"/>
          </p:cNvSpPr>
          <p:nvPr>
            <p:ph type="body" idx="1"/>
          </p:nvPr>
        </p:nvSpPr>
        <p:spPr>
          <a:xfrm>
            <a:off x="827087" y="1282700"/>
            <a:ext cx="7351712" cy="48720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520"/>
              <a:buFont typeface="Arial"/>
              <a:buChar char="●"/>
            </a:pPr>
            <a:r>
              <a:rPr lang="en-US" sz="2800" b="1" i="0" u="none">
                <a:solidFill>
                  <a:schemeClr val="dk1"/>
                </a:solidFill>
                <a:latin typeface="Helvetica Neue"/>
                <a:ea typeface="Helvetica Neue"/>
                <a:cs typeface="Helvetica Neue"/>
                <a:sym typeface="Helvetica Neue"/>
              </a:rPr>
              <a:t>First attempt</a:t>
            </a:r>
            <a:r>
              <a:rPr lang="en-US" sz="2800" b="0" i="0" u="none">
                <a:solidFill>
                  <a:schemeClr val="dk1"/>
                </a:solidFill>
                <a:latin typeface="Helvetica Neue"/>
                <a:ea typeface="Helvetica Neue"/>
                <a:cs typeface="Helvetica Neue"/>
                <a:sym typeface="Helvetica Neue"/>
              </a:rPr>
              <a:t>: take left fork, then take right fork </a:t>
            </a:r>
            <a:endParaRPr/>
          </a:p>
          <a:p>
            <a:pPr marL="342900" marR="0" lvl="0" indent="-342900" algn="l" rtl="0">
              <a:lnSpc>
                <a:spcPct val="100000"/>
              </a:lnSpc>
              <a:spcBef>
                <a:spcPts val="980"/>
              </a:spcBef>
              <a:spcAft>
                <a:spcPts val="0"/>
              </a:spcAft>
              <a:buClr>
                <a:srgbClr val="993300"/>
              </a:buClr>
              <a:buSzPts val="2520"/>
              <a:buFont typeface="Arial"/>
              <a:buNone/>
            </a:pPr>
            <a:r>
              <a:rPr lang="en-US" sz="2800" b="0" i="0" u="none">
                <a:solidFill>
                  <a:schemeClr val="dk1"/>
                </a:solidFill>
                <a:latin typeface="Helvetica Neue"/>
                <a:ea typeface="Helvetica Neue"/>
                <a:cs typeface="Helvetica Neue"/>
                <a:sym typeface="Helvetica Neue"/>
              </a:rPr>
              <a:t>      Wrong! Results in deadlock. </a:t>
            </a:r>
            <a:endParaRPr/>
          </a:p>
          <a:p>
            <a:pPr marL="342900" marR="0" lvl="0" indent="-342900" algn="l" rtl="0">
              <a:lnSpc>
                <a:spcPct val="100000"/>
              </a:lnSpc>
              <a:spcBef>
                <a:spcPts val="980"/>
              </a:spcBef>
              <a:spcAft>
                <a:spcPts val="0"/>
              </a:spcAft>
              <a:buClr>
                <a:srgbClr val="993300"/>
              </a:buClr>
              <a:buSzPts val="2520"/>
              <a:buFont typeface="Noto Sans Symbols"/>
              <a:buChar char="▪"/>
            </a:pPr>
            <a:r>
              <a:rPr lang="en-US" sz="2800" b="1" i="0" u="none">
                <a:solidFill>
                  <a:schemeClr val="dk1"/>
                </a:solidFill>
                <a:latin typeface="Helvetica Neue"/>
                <a:ea typeface="Helvetica Neue"/>
                <a:cs typeface="Helvetica Neue"/>
                <a:sym typeface="Helvetica Neue"/>
              </a:rPr>
              <a:t>Second attempt</a:t>
            </a:r>
            <a:r>
              <a:rPr lang="en-US" sz="2800" b="0" i="0" u="none">
                <a:solidFill>
                  <a:schemeClr val="dk1"/>
                </a:solidFill>
                <a:latin typeface="Helvetica Neue"/>
                <a:ea typeface="Helvetica Neue"/>
                <a:cs typeface="Helvetica Neue"/>
                <a:sym typeface="Helvetica Neue"/>
              </a:rPr>
              <a:t>: take left fork, check to see if right is available, if not put left one down. Still has race condition and can lead to starvation.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Suggestion to solve the problem</a:t>
            </a:r>
            <a:endParaRPr/>
          </a:p>
        </p:txBody>
      </p:sp>
      <p:sp>
        <p:nvSpPr>
          <p:cNvPr id="1620" name="Google Shape;1620;p5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Allow at most four philosophers to be sitting simultaneously at the table.</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Allow a philosopher to pick up her chopsticks only if both chopsticks are available.</a:t>
            </a:r>
            <a:endParaRPr/>
          </a:p>
          <a:p>
            <a:pPr marL="342900" marR="0" lvl="0" indent="-342900" algn="l" rtl="0">
              <a:lnSpc>
                <a:spcPct val="100000"/>
              </a:lnSpc>
              <a:spcBef>
                <a:spcPts val="1120"/>
              </a:spcBef>
              <a:spcAft>
                <a:spcPts val="0"/>
              </a:spcAft>
              <a:buClr>
                <a:srgbClr val="993300"/>
              </a:buClr>
              <a:buSzPts val="2880"/>
              <a:buFont typeface="Arial"/>
              <a:buChar char="●"/>
            </a:pPr>
            <a:r>
              <a:rPr lang="en-US" sz="3200" b="0" i="0" u="none">
                <a:solidFill>
                  <a:schemeClr val="dk1"/>
                </a:solidFill>
                <a:latin typeface="Helvetica Neue"/>
                <a:ea typeface="Helvetica Neue"/>
                <a:cs typeface="Helvetica Neue"/>
                <a:sym typeface="Helvetica Neue"/>
              </a:rPr>
              <a:t>An odd philosopher picks up her left chopstick first and even philosopher picks up her right chopstick first.</a:t>
            </a:r>
            <a:endParaRPr/>
          </a:p>
          <a:p>
            <a:pPr marL="342900" marR="0" lvl="0" indent="-160020" algn="l" rtl="0">
              <a:lnSpc>
                <a:spcPct val="100000"/>
              </a:lnSpc>
              <a:spcBef>
                <a:spcPts val="1120"/>
              </a:spcBef>
              <a:spcAft>
                <a:spcPts val="0"/>
              </a:spcAft>
              <a:buClr>
                <a:srgbClr val="993300"/>
              </a:buClr>
              <a:buSzPts val="2880"/>
              <a:buFont typeface="Arial"/>
              <a:buNone/>
            </a:pPr>
            <a:endParaRPr sz="32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8"/>
          <p:cNvSpPr txBox="1">
            <a:spLocks noGrp="1"/>
          </p:cNvSpPr>
          <p:nvPr>
            <p:ph type="ctrTitle"/>
          </p:nvPr>
        </p:nvSpPr>
        <p:spPr>
          <a:xfrm>
            <a:off x="1625600" y="2308225"/>
            <a:ext cx="6832600" cy="11207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dirty="0">
                <a:solidFill>
                  <a:srgbClr val="993300"/>
                </a:solidFill>
                <a:latin typeface="Helvetica Neue"/>
                <a:ea typeface="Helvetica Neue"/>
                <a:cs typeface="Helvetica Neue"/>
                <a:sym typeface="Helvetica Neue"/>
              </a:rPr>
              <a:t>End of Chapter </a:t>
            </a:r>
            <a:r>
              <a:rPr lang="en-US" sz="3200" b="1" i="0" u="none" dirty="0" smtClean="0">
                <a:solidFill>
                  <a:srgbClr val="993300"/>
                </a:solidFill>
                <a:latin typeface="Helvetica Neue"/>
                <a:ea typeface="Helvetica Neue"/>
                <a:cs typeface="Helvetica Neue"/>
                <a:sym typeface="Helvetica Neue"/>
              </a:rPr>
              <a:t>5</a:t>
            </a:r>
            <a:r>
              <a:rPr lang="en-US" sz="3200" b="1" i="0" u="none" dirty="0">
                <a:solidFill>
                  <a:srgbClr val="993300"/>
                </a:solidFill>
                <a:latin typeface="Helvetica Neue"/>
                <a:ea typeface="Helvetica Neue"/>
                <a:cs typeface="Helvetica Neue"/>
                <a:sym typeface="Helvetica Neue"/>
              </a:rPr>
              <a:t/>
            </a:r>
            <a:br>
              <a:rPr lang="en-US" sz="3200" b="1" i="0" u="none" dirty="0">
                <a:solidFill>
                  <a:srgbClr val="993300"/>
                </a:solidFill>
                <a:latin typeface="Helvetica Neue"/>
                <a:ea typeface="Helvetica Neue"/>
                <a:cs typeface="Helvetica Neue"/>
                <a:sym typeface="Helvetica Neue"/>
              </a:rPr>
            </a:br>
            <a:r>
              <a:rPr lang="en-US" sz="3200" b="1" i="0" u="none" dirty="0">
                <a:solidFill>
                  <a:srgbClr val="993300"/>
                </a:solidFill>
                <a:latin typeface="Helvetica Neue"/>
                <a:ea typeface="Helvetica Neue"/>
                <a:cs typeface="Helvetica Neue"/>
                <a:sym typeface="Helvetica Neue"/>
              </a:rPr>
              <a:t>Thank You</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Producer Consumer problem</a:t>
            </a:r>
            <a:endParaRPr/>
          </a:p>
        </p:txBody>
      </p:sp>
      <p:sp>
        <p:nvSpPr>
          <p:cNvPr id="137" name="Google Shape;137;p6"/>
          <p:cNvSpPr txBox="1">
            <a:spLocks noGrp="1"/>
          </p:cNvSpPr>
          <p:nvPr>
            <p:ph type="body" idx="1"/>
          </p:nvPr>
        </p:nvSpPr>
        <p:spPr>
          <a:xfrm>
            <a:off x="392112" y="1117600"/>
            <a:ext cx="8388350" cy="48180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A producer process produces information that is consumed by a consumer process.</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Suppose that we wanted to provide a solution to the consumer-producer problem that fills </a:t>
            </a:r>
            <a:r>
              <a:rPr lang="en-US" sz="2000" b="0" i="0" u="none">
                <a:solidFill>
                  <a:srgbClr val="FF0000"/>
                </a:solidFill>
                <a:latin typeface="Helvetica Neue"/>
                <a:ea typeface="Helvetica Neue"/>
                <a:cs typeface="Helvetica Neue"/>
                <a:sym typeface="Helvetica Neue"/>
              </a:rPr>
              <a:t>all </a:t>
            </a:r>
            <a:r>
              <a:rPr lang="en-US" sz="2000" b="0" i="0" u="none">
                <a:solidFill>
                  <a:schemeClr val="dk1"/>
                </a:solidFill>
                <a:latin typeface="Helvetica Neue"/>
                <a:ea typeface="Helvetica Neue"/>
                <a:cs typeface="Helvetica Neue"/>
                <a:sym typeface="Helvetica Neue"/>
              </a:rPr>
              <a:t>the buffers(actually support </a:t>
            </a:r>
            <a:r>
              <a:rPr lang="en-US" sz="2000" b="0" i="0" u="none">
                <a:solidFill>
                  <a:srgbClr val="E50000"/>
                </a:solidFill>
                <a:latin typeface="Helvetica Neue"/>
                <a:ea typeface="Helvetica Neue"/>
                <a:cs typeface="Helvetica Neue"/>
                <a:sym typeface="Helvetica Neue"/>
              </a:rPr>
              <a:t>bounded buffer</a:t>
            </a:r>
            <a:r>
              <a:rPr lang="en-US" sz="2000" b="0" i="0" u="none">
                <a:solidFill>
                  <a:schemeClr val="dk1"/>
                </a:solidFill>
                <a:latin typeface="Helvetica Neue"/>
                <a:ea typeface="Helvetica Neue"/>
                <a:cs typeface="Helvetica Neue"/>
                <a:sym typeface="Helvetica Neue"/>
              </a:rPr>
              <a:t>). This buffer will reside in a region of memory that shared by the producer and consumer processes.</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We can do so by having an integer </a:t>
            </a:r>
            <a:r>
              <a:rPr lang="en-US" sz="2000" b="0" i="0" u="none">
                <a:solidFill>
                  <a:srgbClr val="FF0000"/>
                </a:solidFill>
                <a:latin typeface="Helvetica Neue"/>
                <a:ea typeface="Helvetica Neue"/>
                <a:cs typeface="Helvetica Neue"/>
                <a:sym typeface="Helvetica Neue"/>
              </a:rPr>
              <a:t>count</a:t>
            </a:r>
            <a:r>
              <a:rPr lang="en-US" sz="2000" b="0" i="0" u="none">
                <a:solidFill>
                  <a:schemeClr val="dk1"/>
                </a:solidFill>
                <a:latin typeface="Helvetica Neue"/>
                <a:ea typeface="Helvetica Neue"/>
                <a:cs typeface="Helvetica Neue"/>
                <a:sym typeface="Helvetica Neue"/>
              </a:rPr>
              <a:t> that keeps track of the number of full buffers.  </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Initially, count is set to 0. It is incremented by the producer after it produces a new buffer and is decremented by the consumer after it consumes a buffer.</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0" i="0" u="none">
                <a:solidFill>
                  <a:schemeClr val="dk1"/>
                </a:solidFill>
                <a:latin typeface="Helvetica Neue"/>
                <a:ea typeface="Helvetica Neue"/>
                <a:cs typeface="Helvetica Neue"/>
                <a:sym typeface="Helvetica Neue"/>
              </a:rPr>
              <a:t>The producer and consumer must be synchronized.</a:t>
            </a:r>
            <a:endParaRPr/>
          </a:p>
        </p:txBody>
      </p:sp>
      <p:pic>
        <p:nvPicPr>
          <p:cNvPr id="138" name="Google Shape;138;p6"/>
          <p:cNvPicPr preferRelativeResize="0"/>
          <p:nvPr/>
        </p:nvPicPr>
        <p:blipFill rotWithShape="1">
          <a:blip r:embed="rId3">
            <a:alphaModFix/>
          </a:blip>
          <a:srcRect/>
          <a:stretch/>
        </p:blipFill>
        <p:spPr>
          <a:xfrm>
            <a:off x="7196137" y="3530600"/>
            <a:ext cx="30162" cy="19050"/>
          </a:xfrm>
          <a:prstGeom prst="rect">
            <a:avLst/>
          </a:prstGeom>
          <a:noFill/>
          <a:ln>
            <a:noFill/>
          </a:ln>
        </p:spPr>
      </p:pic>
      <p:pic>
        <p:nvPicPr>
          <p:cNvPr id="139" name="Google Shape;139;p6"/>
          <p:cNvPicPr preferRelativeResize="0"/>
          <p:nvPr/>
        </p:nvPicPr>
        <p:blipFill rotWithShape="1">
          <a:blip r:embed="rId4">
            <a:alphaModFix/>
          </a:blip>
          <a:srcRect/>
          <a:stretch/>
        </p:blipFill>
        <p:spPr>
          <a:xfrm>
            <a:off x="2698750" y="3662362"/>
            <a:ext cx="53975" cy="30162"/>
          </a:xfrm>
          <a:prstGeom prst="rect">
            <a:avLst/>
          </a:prstGeom>
          <a:noFill/>
          <a:ln>
            <a:noFill/>
          </a:ln>
        </p:spPr>
      </p:pic>
      <p:pic>
        <p:nvPicPr>
          <p:cNvPr id="140" name="Google Shape;140;p6"/>
          <p:cNvPicPr preferRelativeResize="0"/>
          <p:nvPr/>
        </p:nvPicPr>
        <p:blipFill rotWithShape="1">
          <a:blip r:embed="rId5">
            <a:alphaModFix/>
          </a:blip>
          <a:srcRect/>
          <a:stretch/>
        </p:blipFill>
        <p:spPr>
          <a:xfrm>
            <a:off x="12507912" y="3829050"/>
            <a:ext cx="25400" cy="2063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Producer Consumer problem</a:t>
            </a:r>
            <a:endParaRPr/>
          </a:p>
        </p:txBody>
      </p:sp>
      <p:sp>
        <p:nvSpPr>
          <p:cNvPr id="146" name="Google Shape;146;p7"/>
          <p:cNvSpPr txBox="1">
            <a:spLocks noGrp="1"/>
          </p:cNvSpPr>
          <p:nvPr>
            <p:ph type="body" idx="1"/>
          </p:nvPr>
        </p:nvSpPr>
        <p:spPr>
          <a:xfrm>
            <a:off x="827087" y="1282700"/>
            <a:ext cx="7351712" cy="4483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bounded buffer problem(Producer-Consumer Problem), is one of the classic problems of synchronization.</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producer tries to insert data into an empty slot of the buffer.</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consumer tries to remove data from a filled slot in the buffer.</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producer must not insert data when the buffer is full.</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consumer must not remove data when the buffer is empty.</a:t>
            </a:r>
            <a:endParaRPr/>
          </a:p>
          <a:p>
            <a:pPr marL="342900" marR="0" lvl="0" indent="-342900" algn="l" rtl="0">
              <a:lnSpc>
                <a:spcPct val="100000"/>
              </a:lnSpc>
              <a:spcBef>
                <a:spcPts val="700"/>
              </a:spcBef>
              <a:spcAft>
                <a:spcPts val="0"/>
              </a:spcAft>
              <a:buClr>
                <a:srgbClr val="993300"/>
              </a:buClr>
              <a:buSzPts val="1800"/>
              <a:buFont typeface="Arial"/>
              <a:buChar char="●"/>
            </a:pPr>
            <a:r>
              <a:rPr lang="en-US" sz="2000" b="1" i="0" u="none">
                <a:solidFill>
                  <a:srgbClr val="5D5D00"/>
                </a:solidFill>
                <a:latin typeface="Helvetica Neue"/>
                <a:ea typeface="Helvetica Neue"/>
                <a:cs typeface="Helvetica Neue"/>
                <a:sym typeface="Helvetica Neue"/>
              </a:rPr>
              <a:t>The producer and consumer should not insert and remove data simultaneously.</a:t>
            </a:r>
            <a:endParaRPr/>
          </a:p>
          <a:p>
            <a:pPr marL="342900" marR="0" lvl="0" indent="-228600" algn="l" rtl="0">
              <a:lnSpc>
                <a:spcPct val="100000"/>
              </a:lnSpc>
              <a:spcBef>
                <a:spcPts val="700"/>
              </a:spcBef>
              <a:spcAft>
                <a:spcPts val="0"/>
              </a:spcAft>
              <a:buClr>
                <a:srgbClr val="993300"/>
              </a:buClr>
              <a:buSzPts val="1800"/>
              <a:buFont typeface="Arial"/>
              <a:buNone/>
            </a:pPr>
            <a:endParaRPr sz="2000" b="1" i="0" u="none">
              <a:solidFill>
                <a:srgbClr val="5D5D00"/>
              </a:solidFill>
              <a:latin typeface="Helvetica Neue"/>
              <a:ea typeface="Helvetica Neue"/>
              <a:cs typeface="Helvetica Neue"/>
              <a:sym typeface="Helvetica Neue"/>
            </a:endParaRPr>
          </a:p>
        </p:txBody>
      </p:sp>
      <p:pic>
        <p:nvPicPr>
          <p:cNvPr id="147" name="Google Shape;147;p7"/>
          <p:cNvPicPr preferRelativeResize="0"/>
          <p:nvPr/>
        </p:nvPicPr>
        <p:blipFill rotWithShape="1">
          <a:blip r:embed="rId3">
            <a:alphaModFix/>
          </a:blip>
          <a:srcRect/>
          <a:stretch/>
        </p:blipFill>
        <p:spPr>
          <a:xfrm>
            <a:off x="5640387" y="4786312"/>
            <a:ext cx="31750" cy="22225"/>
          </a:xfrm>
          <a:prstGeom prst="rect">
            <a:avLst/>
          </a:prstGeom>
          <a:noFill/>
          <a:ln>
            <a:noFill/>
          </a:ln>
        </p:spPr>
      </p:pic>
      <p:pic>
        <p:nvPicPr>
          <p:cNvPr id="149" name="Google Shape;149;p7"/>
          <p:cNvPicPr preferRelativeResize="0"/>
          <p:nvPr/>
        </p:nvPicPr>
        <p:blipFill rotWithShape="1">
          <a:blip r:embed="rId4">
            <a:alphaModFix/>
          </a:blip>
          <a:srcRect/>
          <a:stretch/>
        </p:blipFill>
        <p:spPr>
          <a:xfrm>
            <a:off x="4314825" y="5981700"/>
            <a:ext cx="17462" cy="1746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457200" y="274637"/>
            <a:ext cx="8096250" cy="8794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PRODUCER–CONSUMER PROBLEM </a:t>
            </a:r>
            <a:endParaRPr/>
          </a:p>
        </p:txBody>
      </p:sp>
      <p:sp>
        <p:nvSpPr>
          <p:cNvPr id="156" name="Google Shape;156;p8"/>
          <p:cNvSpPr txBox="1">
            <a:spLocks noGrp="1"/>
          </p:cNvSpPr>
          <p:nvPr>
            <p:ph type="body" idx="1"/>
          </p:nvPr>
        </p:nvSpPr>
        <p:spPr>
          <a:xfrm>
            <a:off x="457200" y="1535112"/>
            <a:ext cx="4040187" cy="6397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2160"/>
              <a:buNone/>
            </a:pPr>
            <a:r>
              <a:rPr lang="en-US" sz="2400" b="1" i="0" u="none">
                <a:solidFill>
                  <a:schemeClr val="dk1"/>
                </a:solidFill>
                <a:latin typeface="Helvetica Neue"/>
                <a:ea typeface="Helvetica Neue"/>
                <a:cs typeface="Helvetica Neue"/>
                <a:sym typeface="Helvetica Neue"/>
              </a:rPr>
              <a:t>Producer</a:t>
            </a:r>
            <a:endParaRPr/>
          </a:p>
        </p:txBody>
      </p:sp>
      <p:sp>
        <p:nvSpPr>
          <p:cNvPr id="157" name="Google Shape;157;p8"/>
          <p:cNvSpPr txBox="1">
            <a:spLocks noGrp="1"/>
          </p:cNvSpPr>
          <p:nvPr>
            <p:ph type="body" idx="1"/>
          </p:nvPr>
        </p:nvSpPr>
        <p:spPr>
          <a:xfrm>
            <a:off x="604837" y="2343150"/>
            <a:ext cx="4040187" cy="3951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while (true) </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 produce an item and put in nextProduced</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while (count == BUFFER_SIZE)</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 // do nothing</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buffer [in] = nextProduced;</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in = (in + 1) % BUFFER_SIZE;</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count++;</a:t>
            </a:r>
            <a:endParaRPr/>
          </a:p>
          <a:p>
            <a:pPr marL="342900" marR="0" lvl="0" indent="-342900" algn="l" rtl="0">
              <a:lnSpc>
                <a:spcPct val="100000"/>
              </a:lnSpc>
              <a:spcBef>
                <a:spcPts val="350"/>
              </a:spcBef>
              <a:spcAft>
                <a:spcPts val="0"/>
              </a:spcAft>
              <a:buClr>
                <a:srgbClr val="993300"/>
              </a:buClr>
              <a:buSzPts val="900"/>
              <a:buFont typeface="Arial"/>
              <a:buNone/>
            </a:pPr>
            <a:r>
              <a:rPr lang="en-US" sz="1000" b="0" i="0" u="none">
                <a:solidFill>
                  <a:srgbClr val="0000FF"/>
                </a:solidFill>
                <a:latin typeface="Helvetica Neue"/>
                <a:ea typeface="Helvetica Neue"/>
                <a:cs typeface="Helvetica Neue"/>
                <a:sym typeface="Helvetica Neue"/>
              </a:rPr>
              <a:t>	}   </a:t>
            </a:r>
            <a:endParaRPr/>
          </a:p>
        </p:txBody>
      </p:sp>
      <p:sp>
        <p:nvSpPr>
          <p:cNvPr id="158" name="Google Shape;158;p8"/>
          <p:cNvSpPr txBox="1">
            <a:spLocks noGrp="1"/>
          </p:cNvSpPr>
          <p:nvPr>
            <p:ph type="body" idx="1"/>
          </p:nvPr>
        </p:nvSpPr>
        <p:spPr>
          <a:xfrm>
            <a:off x="4645025" y="1535112"/>
            <a:ext cx="4041775" cy="6397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2160"/>
              <a:buNone/>
            </a:pPr>
            <a:r>
              <a:rPr lang="en-US" sz="2400" b="1" i="0" u="none">
                <a:solidFill>
                  <a:schemeClr val="dk1"/>
                </a:solidFill>
                <a:latin typeface="Helvetica Neue"/>
                <a:ea typeface="Helvetica Neue"/>
                <a:cs typeface="Helvetica Neue"/>
                <a:sym typeface="Helvetica Neue"/>
              </a:rPr>
              <a:t>Consumer</a:t>
            </a:r>
            <a:endParaRPr/>
          </a:p>
        </p:txBody>
      </p:sp>
      <p:pic>
        <p:nvPicPr>
          <p:cNvPr id="159" name="Google Shape;159;p8"/>
          <p:cNvPicPr preferRelativeResize="0">
            <a:picLocks noGrp="1"/>
          </p:cNvPicPr>
          <p:nvPr>
            <p:ph type="body" idx="2"/>
          </p:nvPr>
        </p:nvPicPr>
        <p:blipFill rotWithShape="1">
          <a:blip r:embed="rId3">
            <a:alphaModFix/>
          </a:blip>
          <a:srcRect/>
          <a:stretch/>
        </p:blipFill>
        <p:spPr>
          <a:xfrm>
            <a:off x="4899025" y="2273300"/>
            <a:ext cx="4041775" cy="2311400"/>
          </a:xfrm>
          <a:prstGeom prst="rect">
            <a:avLst/>
          </a:prstGeom>
          <a:noFill/>
          <a:ln>
            <a:noFill/>
          </a:ln>
        </p:spPr>
      </p:pic>
      <p:sp>
        <p:nvSpPr>
          <p:cNvPr id="160" name="Google Shape;160;p8"/>
          <p:cNvSpPr txBox="1"/>
          <p:nvPr/>
        </p:nvSpPr>
        <p:spPr>
          <a:xfrm>
            <a:off x="276225" y="5208587"/>
            <a:ext cx="8664575" cy="639762"/>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The producer and consumer routines shown above are correct separately, they may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not function correctly when executed concurrently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685800" y="2286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993300"/>
              </a:buClr>
              <a:buSzPts val="3200"/>
              <a:buFont typeface="Helvetica Neue"/>
              <a:buNone/>
            </a:pPr>
            <a:r>
              <a:rPr lang="en-US" sz="3200" b="1" i="0" u="none">
                <a:solidFill>
                  <a:srgbClr val="993300"/>
                </a:solidFill>
                <a:latin typeface="Helvetica Neue"/>
                <a:ea typeface="Helvetica Neue"/>
                <a:cs typeface="Helvetica Neue"/>
                <a:sym typeface="Helvetica Neue"/>
              </a:rPr>
              <a:t>DATA INTEGRITY PROBLEM</a:t>
            </a:r>
            <a:endParaRPr/>
          </a:p>
        </p:txBody>
      </p:sp>
      <p:sp>
        <p:nvSpPr>
          <p:cNvPr id="166" name="Google Shape;166;p9"/>
          <p:cNvSpPr txBox="1">
            <a:spLocks noGrp="1"/>
          </p:cNvSpPr>
          <p:nvPr>
            <p:ph type="body" idx="1"/>
          </p:nvPr>
        </p:nvSpPr>
        <p:spPr>
          <a:xfrm>
            <a:off x="827087" y="1282700"/>
            <a:ext cx="7935912" cy="44831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rgbClr val="993300"/>
              </a:buClr>
              <a:buSzPts val="2430"/>
              <a:buFont typeface="Arial"/>
              <a:buChar char="●"/>
            </a:pPr>
            <a:r>
              <a:rPr lang="en-US" sz="2700" b="0" i="0" u="none">
                <a:solidFill>
                  <a:schemeClr val="dk1"/>
                </a:solidFill>
                <a:latin typeface="Helvetica Neue"/>
                <a:ea typeface="Helvetica Neue"/>
                <a:cs typeface="Helvetica Neue"/>
                <a:sym typeface="Helvetica Neue"/>
              </a:rPr>
              <a:t>Suppose the value of the variable counter is currently 5.</a:t>
            </a:r>
            <a:endParaRPr/>
          </a:p>
          <a:p>
            <a:pPr marL="342900" marR="0" lvl="0" indent="-342900" algn="l" rtl="0">
              <a:lnSpc>
                <a:spcPct val="90000"/>
              </a:lnSpc>
              <a:spcBef>
                <a:spcPts val="945"/>
              </a:spcBef>
              <a:spcAft>
                <a:spcPts val="0"/>
              </a:spcAft>
              <a:buClr>
                <a:srgbClr val="993300"/>
              </a:buClr>
              <a:buSzPts val="2430"/>
              <a:buFont typeface="Arial"/>
              <a:buChar char="●"/>
            </a:pPr>
            <a:r>
              <a:rPr lang="en-US" sz="2700" b="0" i="0" u="none">
                <a:solidFill>
                  <a:schemeClr val="dk1"/>
                </a:solidFill>
                <a:latin typeface="Helvetica Neue"/>
                <a:ea typeface="Helvetica Neue"/>
                <a:cs typeface="Helvetica Neue"/>
                <a:sym typeface="Helvetica Neue"/>
              </a:rPr>
              <a:t>The produce and consumer process execute the statements “counter++” and “counter--“ concurrently.</a:t>
            </a:r>
            <a:endParaRPr/>
          </a:p>
          <a:p>
            <a:pPr marL="342900" marR="0" lvl="0" indent="-342900" algn="l" rtl="0">
              <a:lnSpc>
                <a:spcPct val="90000"/>
              </a:lnSpc>
              <a:spcBef>
                <a:spcPts val="945"/>
              </a:spcBef>
              <a:spcAft>
                <a:spcPts val="0"/>
              </a:spcAft>
              <a:buClr>
                <a:srgbClr val="993300"/>
              </a:buClr>
              <a:buSzPts val="2430"/>
              <a:buFont typeface="Arial"/>
              <a:buChar char="●"/>
            </a:pPr>
            <a:r>
              <a:rPr lang="en-US" sz="2700" b="0" i="0" u="none">
                <a:solidFill>
                  <a:schemeClr val="dk1"/>
                </a:solidFill>
                <a:latin typeface="Helvetica Neue"/>
                <a:ea typeface="Helvetica Neue"/>
                <a:cs typeface="Helvetica Neue"/>
                <a:sym typeface="Helvetica Neue"/>
              </a:rPr>
              <a:t>Calling the execution of these two statements, the value of the variable counter may be 4, 5, 6!</a:t>
            </a:r>
            <a:endParaRPr/>
          </a:p>
          <a:p>
            <a:pPr marL="342900" marR="0" lvl="0" indent="-342900" algn="l" rtl="0">
              <a:lnSpc>
                <a:spcPct val="90000"/>
              </a:lnSpc>
              <a:spcBef>
                <a:spcPts val="945"/>
              </a:spcBef>
              <a:spcAft>
                <a:spcPts val="0"/>
              </a:spcAft>
              <a:buClr>
                <a:srgbClr val="993300"/>
              </a:buClr>
              <a:buSzPts val="2430"/>
              <a:buFont typeface="Arial"/>
              <a:buChar char="●"/>
            </a:pPr>
            <a:r>
              <a:rPr lang="en-US" sz="2700" b="0" i="0" u="none">
                <a:solidFill>
                  <a:schemeClr val="dk1"/>
                </a:solidFill>
                <a:latin typeface="Helvetica Neue"/>
                <a:ea typeface="Helvetica Neue"/>
                <a:cs typeface="Helvetica Neue"/>
                <a:sym typeface="Helvetica Neue"/>
              </a:rPr>
              <a:t>The only correct result, though is “counter==5” which is generated correctly if the producer and consumer execute separately.</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3339</Words>
  <Application>Microsoft Office PowerPoint</Application>
  <PresentationFormat>On-screen Show (4:3)</PresentationFormat>
  <Paragraphs>500</Paragraphs>
  <Slides>57</Slides>
  <Notes>57</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57</vt:i4>
      </vt:variant>
    </vt:vector>
  </HeadingPairs>
  <TitlesOfParts>
    <vt:vector size="69" baseType="lpstr">
      <vt:lpstr>Helvetica Neue</vt:lpstr>
      <vt:lpstr>Cambria</vt:lpstr>
      <vt:lpstr>Arial Rounded</vt:lpstr>
      <vt:lpstr>Nunito</vt:lpstr>
      <vt:lpstr>Courier New</vt:lpstr>
      <vt:lpstr>Times New Roman</vt:lpstr>
      <vt:lpstr>Arimo</vt:lpstr>
      <vt:lpstr>Arial</vt:lpstr>
      <vt:lpstr>Cambria Math</vt:lpstr>
      <vt:lpstr>Noto Sans Symbols</vt:lpstr>
      <vt:lpstr>1_os-w-java</vt:lpstr>
      <vt:lpstr>os-w-java</vt:lpstr>
      <vt:lpstr>Chapter - 5  Process Synchronization </vt:lpstr>
      <vt:lpstr>Process Synchronization: Objectives </vt:lpstr>
      <vt:lpstr>What will Cover………………</vt:lpstr>
      <vt:lpstr>Background</vt:lpstr>
      <vt:lpstr>Process Synchronization</vt:lpstr>
      <vt:lpstr>Producer Consumer problem</vt:lpstr>
      <vt:lpstr>Producer Consumer problem</vt:lpstr>
      <vt:lpstr>PRODUCER–CONSUMER PROBLEM </vt:lpstr>
      <vt:lpstr>DATA INTEGRITY PROBLEM</vt:lpstr>
      <vt:lpstr>DATA INTEGRITY PROBLEM</vt:lpstr>
      <vt:lpstr>Race Condition</vt:lpstr>
      <vt:lpstr>Critical Section Problem</vt:lpstr>
      <vt:lpstr>Critical Section</vt:lpstr>
      <vt:lpstr>Requirements of solution to the Critical-Section Problem</vt:lpstr>
      <vt:lpstr>Peterson’s Solution</vt:lpstr>
      <vt:lpstr>Peterson’s Solution for process Pi</vt:lpstr>
      <vt:lpstr>Example of Peterson Problem</vt:lpstr>
      <vt:lpstr>PowerPoint Presentation</vt:lpstr>
      <vt:lpstr>Synchronization Hardware</vt:lpstr>
      <vt:lpstr>test_and_set  Instruction </vt:lpstr>
      <vt:lpstr>test_and_set  Instruction and its implementation </vt:lpstr>
      <vt:lpstr>COMPARE_AND_SWAP() INSTRUCTION </vt:lpstr>
      <vt:lpstr>Mutex Locks</vt:lpstr>
      <vt:lpstr>Solution to Critical-section Problem Using mutex Locks</vt:lpstr>
      <vt:lpstr>Semaphore Variables</vt:lpstr>
      <vt:lpstr>Semaphore Variables</vt:lpstr>
      <vt:lpstr>Semaphore Variable Definition</vt:lpstr>
      <vt:lpstr>implement mutual exclusion using Semaphore Variable</vt:lpstr>
      <vt:lpstr>Two types of semaphore</vt:lpstr>
      <vt:lpstr>Process Synchronization using semaphore variable</vt:lpstr>
      <vt:lpstr>Two types of semaphore</vt:lpstr>
      <vt:lpstr>Problem with Semaphore Implementation</vt:lpstr>
      <vt:lpstr>Semaphore Implementation with no Busy waiting </vt:lpstr>
      <vt:lpstr>Semaphore Implementation with no Busy waiting </vt:lpstr>
      <vt:lpstr>Semaphore Implementation with no Busy waiting </vt:lpstr>
      <vt:lpstr>Deadlock and Starvation</vt:lpstr>
      <vt:lpstr>Classical Problems of Synchronization</vt:lpstr>
      <vt:lpstr>Bounded-Buffer Problem</vt:lpstr>
      <vt:lpstr>Solution for Bounded-Buffer Problem</vt:lpstr>
      <vt:lpstr>Inadequate implementation</vt:lpstr>
      <vt:lpstr>Inadequate Solution/ Implementation</vt:lpstr>
      <vt:lpstr>it contains a race condition</vt:lpstr>
      <vt:lpstr>Use of Semaphore Solution for multiple producer and consumer</vt:lpstr>
      <vt:lpstr>Semaphore for multiple producer consumer</vt:lpstr>
      <vt:lpstr>The Readers-Writers Problem</vt:lpstr>
      <vt:lpstr>Readers-Writers Problem</vt:lpstr>
      <vt:lpstr>Readers-Writers Problem</vt:lpstr>
      <vt:lpstr>Readers-Writers Problem</vt:lpstr>
      <vt:lpstr>Readers-Writers Problem</vt:lpstr>
      <vt:lpstr>Readers-Writers Problem</vt:lpstr>
      <vt:lpstr>Dining-Philosophers Problem</vt:lpstr>
      <vt:lpstr>Dining-Philosophers Problem</vt:lpstr>
      <vt:lpstr>Dining-Philosophers Problem (Cont.)</vt:lpstr>
      <vt:lpstr>Dining-Philosophers Problem</vt:lpstr>
      <vt:lpstr>Dining-Philosophers Problem</vt:lpstr>
      <vt:lpstr>Suggestion to solve the problem</vt:lpstr>
      <vt:lpstr>End of Chapter 5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- 5  Process Synchronization</dc:title>
  <dc:creator>Marilyn Turnamian</dc:creator>
  <cp:lastModifiedBy>Narzu</cp:lastModifiedBy>
  <cp:revision>16</cp:revision>
  <dcterms:created xsi:type="dcterms:W3CDTF">1999-07-23T13:31:00Z</dcterms:created>
  <dcterms:modified xsi:type="dcterms:W3CDTF">2023-11-14T09:56:58Z</dcterms:modified>
</cp:coreProperties>
</file>