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xml" ContentType="application/inkml+xml"/>
  <Override PartName="/ppt/ink/ink3.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6" r:id="rId10"/>
    <p:sldId id="326" r:id="rId11"/>
    <p:sldId id="327" r:id="rId12"/>
    <p:sldId id="328" r:id="rId13"/>
    <p:sldId id="268" r:id="rId14"/>
    <p:sldId id="269" r:id="rId15"/>
    <p:sldId id="301" r:id="rId16"/>
    <p:sldId id="270" r:id="rId17"/>
    <p:sldId id="273" r:id="rId18"/>
    <p:sldId id="274" r:id="rId19"/>
    <p:sldId id="310" r:id="rId20"/>
    <p:sldId id="275" r:id="rId21"/>
    <p:sldId id="276" r:id="rId22"/>
    <p:sldId id="277" r:id="rId23"/>
    <p:sldId id="278" r:id="rId24"/>
    <p:sldId id="279" r:id="rId25"/>
    <p:sldId id="280" r:id="rId26"/>
    <p:sldId id="281" r:id="rId27"/>
    <p:sldId id="282" r:id="rId28"/>
    <p:sldId id="283" r:id="rId29"/>
    <p:sldId id="315" r:id="rId30"/>
    <p:sldId id="316" r:id="rId31"/>
    <p:sldId id="302" r:id="rId32"/>
    <p:sldId id="284" r:id="rId33"/>
    <p:sldId id="325" r:id="rId34"/>
    <p:sldId id="303" r:id="rId35"/>
    <p:sldId id="304" r:id="rId36"/>
    <p:sldId id="306" r:id="rId37"/>
    <p:sldId id="317" r:id="rId38"/>
    <p:sldId id="307" r:id="rId39"/>
    <p:sldId id="319" r:id="rId40"/>
    <p:sldId id="320" r:id="rId41"/>
    <p:sldId id="322" r:id="rId42"/>
    <p:sldId id="288" r:id="rId43"/>
    <p:sldId id="329" r:id="rId44"/>
  </p:sldIdLst>
  <p:sldSz cx="9144000" cy="6858000" type="screen4x3"/>
  <p:notesSz cx="7315200" cy="9601200"/>
  <p:embeddedFontLst>
    <p:embeddedFont>
      <p:font typeface="Helvetica" panose="020B0604020202020204" pitchFamily="34" charset="0"/>
      <p:regular r:id="rId46"/>
      <p:bold r:id="rId47"/>
      <p:italic r:id="rId48"/>
      <p:boldItalic r:id="rId49"/>
    </p:embeddedFont>
    <p:embeddedFont>
      <p:font typeface="MS PGothic" panose="020B0600070205080204" pitchFamily="34" charset="-128"/>
      <p:regular r:id="rId50"/>
    </p:embeddedFont>
    <p:embeddedFont>
      <p:font typeface="Helvetica Neue" panose="020B0604020202020204" charset="0"/>
      <p:regular r:id="rId51"/>
      <p:bold r:id="rId52"/>
      <p:italic r:id="rId53"/>
      <p:boldItalic r:id="rId54"/>
    </p:embeddedFont>
    <p:embeddedFont>
      <p:font typeface="Forte" panose="03060902040502070203" pitchFamily="66" charset="0"/>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68">
          <p15:clr>
            <a:srgbClr val="000000"/>
          </p15:clr>
        </p15:guide>
        <p15:guide id="2" pos="480">
          <p15:clr>
            <a:srgbClr val="000000"/>
          </p15:clr>
        </p15:guide>
      </p15:sldGuideLst>
    </p:ext>
    <p:ext uri="{2D200454-40CA-4A62-9FC3-DE9A4176ACB9}">
      <p15:notesGuideLst xmlns:p15="http://schemas.microsoft.com/office/powerpoint/2012/main">
        <p15:guide id="1" orient="horz" pos="3024">
          <p15:clr>
            <a:srgbClr val="000000"/>
          </p15:clr>
        </p15:guide>
        <p15:guide id="2" pos="2304">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4" roundtripDataSignature="AMtx7miNE2cbsfx0agDkZuxQukN1FsgK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203749-5E69-423A-9E9B-66F59D2908E9}">
  <a:tblStyle styleId="{AD203749-5E69-423A-9E9B-66F59D2908E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9" d="100"/>
          <a:sy n="89" d="100"/>
        </p:scale>
        <p:origin x="1056" y="53"/>
      </p:cViewPr>
      <p:guideLst>
        <p:guide orient="horz" pos="868"/>
        <p:guide pos="4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84"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87"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font" Target="fonts/font6.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86"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12-08T13:37:52.473"/>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68A819FF-23A7-4033-8D7F-1B53902400C1}" emma:medium="tactile" emma:mode="ink">
          <msink:context xmlns:msink="http://schemas.microsoft.com/ink/2010/main" type="writingRegion" rotatedBoundingBox="6519,15259 6529,15259 6529,15260 6519,15260"/>
        </emma:interpretation>
      </emma:emma>
    </inkml:annotationXML>
    <inkml:traceGroup>
      <inkml:annotationXML>
        <emma:emma xmlns:emma="http://www.w3.org/2003/04/emma" version="1.0">
          <emma:interpretation id="{CC2C0FB8-04DB-4F77-8520-F459F63AFFFC}" emma:medium="tactile" emma:mode="ink">
            <msink:context xmlns:msink="http://schemas.microsoft.com/ink/2010/main" type="paragraph" rotatedBoundingBox="6519,15259 6529,15259 6529,15260 6519,15260" alignmentLevel="1"/>
          </emma:interpretation>
        </emma:emma>
      </inkml:annotationXML>
      <inkml:traceGroup>
        <inkml:annotationXML>
          <emma:emma xmlns:emma="http://www.w3.org/2003/04/emma" version="1.0">
            <emma:interpretation id="{67B10643-74EA-4662-9D7E-90425D712687}" emma:medium="tactile" emma:mode="ink">
              <msink:context xmlns:msink="http://schemas.microsoft.com/ink/2010/main" type="line" rotatedBoundingBox="6519,15259 6529,15259 6529,15260 6519,15260"/>
            </emma:interpretation>
          </emma:emma>
        </inkml:annotationXML>
        <inkml:traceGroup>
          <inkml:annotationXML>
            <emma:emma xmlns:emma="http://www.w3.org/2003/04/emma" version="1.0">
              <emma:interpretation id="{33C1879F-C596-4C24-916A-E14397E625F8}" emma:medium="tactile" emma:mode="ink">
                <msink:context xmlns:msink="http://schemas.microsoft.com/ink/2010/main" type="inkWord" rotatedBoundingBox="6519,15259 6529,15259 6529,15260 6519,15260"/>
              </emma:interpretation>
              <emma:one-of disjunction-type="recognition" id="oneOf0">
                <emma:interpretation id="interp0" emma:lang="en-US" emma:confidence="0.5">
                  <emma:literal>G...</emma:literal>
                </emma:interpretation>
                <emma:interpretation id="interp1" emma:lang="en-US" emma:confidence="0">
                  <emma:literal>E...</emma:literal>
                </emma:interpretation>
                <emma:interpretation id="interp2" emma:lang="en-US" emma:confidence="0">
                  <emma:literal>E....</emma:literal>
                </emma:interpretation>
                <emma:interpretation id="interp3" emma:lang="en-US" emma:confidence="0">
                  <emma:literal>G....</emma:literal>
                </emma:interpretation>
                <emma:interpretation id="interp4" emma:lang="en-US" emma:confidence="0">
                  <emma:literal>QG....</emma:literal>
                </emma:interpretation>
              </emma:one-of>
            </emma:emma>
          </inkml:annotationXML>
          <inkml:trace contextRef="#ctx0" brushRef="#br0">-2194 4105 163,'-5'1'86,"0"-1"-55,5 0-40,0 0-25,0 0-25,5-1-36</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12-08T13:38:46.238"/>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6DBFA076-A342-4D1C-BCD5-175295DBB492}" emma:medium="tactile" emma:mode="ink">
          <msink:context xmlns:msink="http://schemas.microsoft.com/ink/2010/main" type="writingRegion" rotatedBoundingBox="19845,8917 19856,8917 19856,8923 19845,8923"/>
        </emma:interpretation>
      </emma:emma>
    </inkml:annotationXML>
    <inkml:traceGroup>
      <inkml:annotationXML>
        <emma:emma xmlns:emma="http://www.w3.org/2003/04/emma" version="1.0">
          <emma:interpretation id="{51835A18-31C8-4FB1-8669-1371FDA688E1}" emma:medium="tactile" emma:mode="ink">
            <msink:context xmlns:msink="http://schemas.microsoft.com/ink/2010/main" type="paragraph" rotatedBoundingBox="19845,8917 19856,8917 19856,8923 19845,8923" alignmentLevel="1"/>
          </emma:interpretation>
        </emma:emma>
      </inkml:annotationXML>
      <inkml:traceGroup>
        <inkml:annotationXML>
          <emma:emma xmlns:emma="http://www.w3.org/2003/04/emma" version="1.0">
            <emma:interpretation id="{A17EE7DA-8025-44AA-82D5-AB492411DC2B}" emma:medium="tactile" emma:mode="ink">
              <msink:context xmlns:msink="http://schemas.microsoft.com/ink/2010/main" type="line" rotatedBoundingBox="19845,8917 19856,8917 19856,8923 19845,8923"/>
            </emma:interpretation>
          </emma:emma>
        </inkml:annotationXML>
        <inkml:traceGroup>
          <inkml:annotationXML>
            <emma:emma xmlns:emma="http://www.w3.org/2003/04/emma" version="1.0">
              <emma:interpretation id="{03F37E3E-00A2-4F1D-8245-960AF419740F}" emma:medium="tactile" emma:mode="ink">
                <msink:context xmlns:msink="http://schemas.microsoft.com/ink/2010/main" type="inkWord" rotatedBoundingBox="19845,8917 19856,8917 19856,8923 19845,8923"/>
              </emma:interpretation>
              <emma:one-of disjunction-type="recognition" id="oneOf0">
                <emma:interpretation id="interp0" emma:lang="en-US" emma:confidence="0.5">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11 0 3,'-1'2'4,"-5"-2"-3,5 1 1,-2 2-1,3-3-1,0 0-1,0 0-2</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12-08T13:38:57.127"/>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332E0832-C8B9-4088-BE93-6688366492E9}" emma:medium="tactile" emma:mode="ink">
          <msink:context xmlns:msink="http://schemas.microsoft.com/ink/2010/main" type="writingRegion" rotatedBoundingBox="4063,9604 4066,9604 4066,9619 4063,9619"/>
        </emma:interpretation>
      </emma:emma>
    </inkml:annotationXML>
    <inkml:traceGroup>
      <inkml:annotationXML>
        <emma:emma xmlns:emma="http://www.w3.org/2003/04/emma" version="1.0">
          <emma:interpretation id="{21E8B40F-44C3-4D6F-B02F-66B34093D1CD}" emma:medium="tactile" emma:mode="ink">
            <msink:context xmlns:msink="http://schemas.microsoft.com/ink/2010/main" type="paragraph" rotatedBoundingBox="4063,9604 4066,9604 4066,9619 4063,9619" alignmentLevel="1"/>
          </emma:interpretation>
        </emma:emma>
      </inkml:annotationXML>
      <inkml:traceGroup>
        <inkml:annotationXML>
          <emma:emma xmlns:emma="http://www.w3.org/2003/04/emma" version="1.0">
            <emma:interpretation id="{F156E2B5-C02E-4870-8935-99F9FFDD2DE6}" emma:medium="tactile" emma:mode="ink">
              <msink:context xmlns:msink="http://schemas.microsoft.com/ink/2010/main" type="line" rotatedBoundingBox="4063,9604 4066,9604 4066,9619 4063,9619"/>
            </emma:interpretation>
          </emma:emma>
        </inkml:annotationXML>
        <inkml:traceGroup>
          <inkml:annotationXML>
            <emma:emma xmlns:emma="http://www.w3.org/2003/04/emma" version="1.0">
              <emma:interpretation id="{7D9C3F2F-1413-433B-9ED9-D9F8507E98FA}" emma:medium="tactile" emma:mode="ink">
                <msink:context xmlns:msink="http://schemas.microsoft.com/ink/2010/main" type="inkWord" rotatedBoundingBox="4063,9604 4066,9604 4066,9619 4063,9619"/>
              </emma:interpretation>
              <emma:one-of disjunction-type="recognition" id="oneOf0">
                <emma:interpretation id="interp0" emma:lang="en-US" emma:confidence="0.5">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_</emma:literal>
                </emma:interpretation>
                <emma:interpretation id="interp4" emma:lang="en-US" emma:confidence="0">
                  <emma:literal>:</emma:literal>
                </emma:interpretation>
              </emma:one-of>
            </emma:emma>
          </inkml:annotationXML>
          <inkml:trace contextRef="#ctx0" brushRef="#br0">1347-10 10,'0'0'10,"0"0"-3,0 0-2,0 0-2,0 0-3,0 0-1,0 0-1,-3 0-1,3 0 1,0 0-4,0 0-5</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8650" cy="479425"/>
          </a:xfrm>
          <a:prstGeom prst="rect">
            <a:avLst/>
          </a:prstGeom>
          <a:noFill/>
          <a:ln>
            <a:noFill/>
          </a:ln>
        </p:spPr>
        <p:txBody>
          <a:bodyPr spcFirstLastPara="1" wrap="square" lIns="96650" tIns="48325" rIns="96650" bIns="48325" anchor="ctr"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4146550" y="0"/>
            <a:ext cx="3168650" cy="479425"/>
          </a:xfrm>
          <a:prstGeom prst="rect">
            <a:avLst/>
          </a:prstGeom>
          <a:noFill/>
          <a:ln>
            <a:noFill/>
          </a:ln>
        </p:spPr>
        <p:txBody>
          <a:bodyPr spcFirstLastPara="1" wrap="square" lIns="96650" tIns="48325" rIns="96650" bIns="48325" anchor="ctr"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21775"/>
            <a:ext cx="3168650"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4146550" y="9121775"/>
            <a:ext cx="3168650"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strike="noStrike" cap="none">
                <a:solidFill>
                  <a:srgbClr val="000000"/>
                </a:solidFill>
                <a:latin typeface="Helvetica Neue"/>
                <a:ea typeface="Helvetica Neue"/>
                <a:cs typeface="Helvetica Neue"/>
                <a:sym typeface="Helvetica Neue"/>
              </a:rPr>
              <a:t>‹#›</a:t>
            </a:fld>
            <a:endParaRPr/>
          </a:p>
        </p:txBody>
      </p:sp>
    </p:spTree>
    <p:extLst>
      <p:ext uri="{BB962C8B-B14F-4D97-AF65-F5344CB8AC3E}">
        <p14:creationId xmlns:p14="http://schemas.microsoft.com/office/powerpoint/2010/main" val="38330032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p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36" name="Google Shape;136;p1:notes"/>
          <p:cNvSpPr txBox="1"/>
          <p:nvPr/>
        </p:nvSpPr>
        <p:spPr>
          <a:xfrm>
            <a:off x="4146550" y="9121775"/>
            <a:ext cx="3168650"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1</a:t>
            </a:fld>
            <a:endParaRPr/>
          </a:p>
        </p:txBody>
      </p:sp>
    </p:spTree>
    <p:extLst>
      <p:ext uri="{BB962C8B-B14F-4D97-AF65-F5344CB8AC3E}">
        <p14:creationId xmlns:p14="http://schemas.microsoft.com/office/powerpoint/2010/main" val="3590171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51EB72B-1D19-4806-B682-97948CAD5985}" type="slidenum">
              <a:rPr lang="en-US" altLang="en-US">
                <a:latin typeface="Helvetica" panose="020B0604020202020204" pitchFamily="34" charset="0"/>
              </a:rPr>
              <a:pPr/>
              <a:t>12</a:t>
            </a:fld>
            <a:endParaRPr lang="en-US" altLang="en-US">
              <a:latin typeface="Helvetica" panose="020B060402020202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82579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227" name="Google Shape;227;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136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233" name="Google Shape;233;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230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F04E6FF-6482-498E-8DEB-CFF938CEACD6}" type="slidenum">
              <a:rPr lang="en-US" altLang="en-US">
                <a:latin typeface="Helvetica" panose="020B0604020202020204" pitchFamily="34" charset="0"/>
              </a:rPr>
              <a:pPr/>
              <a:t>15</a:t>
            </a:fld>
            <a:endParaRPr lang="en-US" altLang="en-US">
              <a:latin typeface="Helvetica" panose="020B060402020202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0931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239" name="Google Shape;239;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147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257" name="Google Shape;257;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4294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9: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263" name="Google Shape;263;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5275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0: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269" name="Google Shape;269;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8963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1: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277" name="Google Shape;277;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6124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322" name="Google Shape;322;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7137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8043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328" name="Google Shape;328;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7310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334" name="Google Shape;334;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9363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5: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340" name="Google Shape;340;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2025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6: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347" name="Google Shape;347;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9145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7: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353" name="Google Shape;353;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896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8: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359" name="Google Shape;359;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58917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9: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365" name="Google Shape;365;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791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23B20C7-93A7-480D-801D-21BD1E2B49A0}" type="slidenum">
              <a:rPr lang="en-US" altLang="en-US">
                <a:latin typeface="Helvetica" panose="020B0604020202020204" pitchFamily="34" charset="0"/>
              </a:rPr>
              <a:pPr/>
              <a:t>34</a:t>
            </a:fld>
            <a:endParaRPr lang="en-US" altLang="en-US">
              <a:latin typeface="Helvetica" panose="020B060402020202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887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2563DE-13EB-4F0A-B331-5949B51FCB01}" type="slidenum">
              <a:rPr lang="en-US" altLang="en-US">
                <a:latin typeface="Helvetica" panose="020B0604020202020204" pitchFamily="34" charset="0"/>
              </a:rPr>
              <a:pPr/>
              <a:t>35</a:t>
            </a:fld>
            <a:endParaRPr lang="en-US" altLang="en-US">
              <a:latin typeface="Helvetica" panose="020B060402020202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04470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7E322E0-678A-47D2-8AF6-11643BCF2BAC}" type="slidenum">
              <a:rPr lang="en-US" altLang="en-US">
                <a:latin typeface="Helvetica" panose="020B0604020202020204" pitchFamily="34" charset="0"/>
              </a:rPr>
              <a:pPr/>
              <a:t>36</a:t>
            </a:fld>
            <a:endParaRPr lang="en-US" altLang="en-US">
              <a:latin typeface="Helvetica" panose="020B0604020202020204"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312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48" name="Google Shape;14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8614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FF0C2F0-BA24-4E3C-899F-F559469238F4}" type="slidenum">
              <a:rPr lang="en-US" altLang="en-US">
                <a:latin typeface="Helvetica" panose="020B0604020202020204" pitchFamily="34" charset="0"/>
              </a:rPr>
              <a:pPr/>
              <a:t>38</a:t>
            </a:fld>
            <a:endParaRPr lang="en-US" altLang="en-US">
              <a:latin typeface="Helvetica" panose="020B060402020202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90844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391" name="Google Shape;391;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080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54" name="Google Shape;15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9727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60" name="Google Shape;160;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676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2831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p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89" name="Google Shape;189;p7:notes"/>
          <p:cNvSpPr txBox="1"/>
          <p:nvPr/>
        </p:nvSpPr>
        <p:spPr>
          <a:xfrm>
            <a:off x="4146550" y="9121775"/>
            <a:ext cx="3168650"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7</a:t>
            </a:fld>
            <a:endParaRPr/>
          </a:p>
        </p:txBody>
      </p:sp>
    </p:spTree>
    <p:extLst>
      <p:ext uri="{BB962C8B-B14F-4D97-AF65-F5344CB8AC3E}">
        <p14:creationId xmlns:p14="http://schemas.microsoft.com/office/powerpoint/2010/main" val="2990814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
        <p:nvSpPr>
          <p:cNvPr id="195" name="Google Shape;195;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3262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p:nvPr/>
        </p:nvSpPr>
        <p:spPr>
          <a:xfrm>
            <a:off x="4146550" y="9121775"/>
            <a:ext cx="3168650"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Helvetica Neue"/>
              <a:buNone/>
            </a:pPr>
            <a:fld id="{00000000-1234-1234-1234-123412341234}" type="slidenum">
              <a:rPr lang="en-US" sz="1300" b="0" i="0" u="none">
                <a:solidFill>
                  <a:srgbClr val="000000"/>
                </a:solidFill>
                <a:latin typeface="Helvetica Neue"/>
                <a:ea typeface="Helvetica Neue"/>
                <a:cs typeface="Helvetica Neue"/>
                <a:sym typeface="Helvetica Neue"/>
              </a:rPr>
              <a:t>9</a:t>
            </a:fld>
            <a:endParaRPr/>
          </a:p>
        </p:txBody>
      </p:sp>
      <p:sp>
        <p:nvSpPr>
          <p:cNvPr id="214" name="Google Shape;214;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5" name="Google Shape;215;p1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136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4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700"/>
              </a:spcBef>
              <a:spcAft>
                <a:spcPts val="0"/>
              </a:spcAft>
              <a:buSzPts val="1800"/>
              <a:buNone/>
              <a:defRPr sz="2000"/>
            </a:lvl1pPr>
            <a:lvl2pPr marL="914400" lvl="1" indent="-228600" algn="l">
              <a:spcBef>
                <a:spcPts val="630"/>
              </a:spcBef>
              <a:spcAft>
                <a:spcPts val="0"/>
              </a:spcAft>
              <a:buSzPts val="1440"/>
              <a:buNone/>
              <a:defRPr sz="1800"/>
            </a:lvl2pPr>
            <a:lvl3pPr marL="1371600" lvl="2" indent="-228600" algn="l">
              <a:spcBef>
                <a:spcPts val="560"/>
              </a:spcBef>
              <a:spcAft>
                <a:spcPts val="0"/>
              </a:spcAft>
              <a:buSzPts val="1200"/>
              <a:buNone/>
              <a:defRPr sz="1600"/>
            </a:lvl3pPr>
            <a:lvl4pPr marL="1828800" lvl="3" indent="-228600" algn="l">
              <a:spcBef>
                <a:spcPts val="490"/>
              </a:spcBef>
              <a:spcAft>
                <a:spcPts val="0"/>
              </a:spcAft>
              <a:buSzPts val="1050"/>
              <a:buFont typeface="Helvetica Neue"/>
              <a:buNone/>
              <a:defRPr sz="1400"/>
            </a:lvl4pPr>
            <a:lvl5pPr marL="2286000" lvl="4" indent="-228600" algn="l">
              <a:spcBef>
                <a:spcPts val="490"/>
              </a:spcBef>
              <a:spcAft>
                <a:spcPts val="0"/>
              </a:spcAft>
              <a:buSzPts val="1050"/>
              <a:buFont typeface="Helvetica Neue"/>
              <a:buNone/>
              <a:defRPr sz="1400"/>
            </a:lvl5pPr>
            <a:lvl6pPr marL="2743200" lvl="5" indent="-228600" algn="l">
              <a:spcBef>
                <a:spcPts val="490"/>
              </a:spcBef>
              <a:spcAft>
                <a:spcPts val="0"/>
              </a:spcAft>
              <a:buSzPts val="1050"/>
              <a:buFont typeface="Helvetica Neue"/>
              <a:buNone/>
              <a:defRPr sz="1400"/>
            </a:lvl6pPr>
            <a:lvl7pPr marL="3200400" lvl="6" indent="-228600" algn="l">
              <a:spcBef>
                <a:spcPts val="490"/>
              </a:spcBef>
              <a:spcAft>
                <a:spcPts val="0"/>
              </a:spcAft>
              <a:buSzPts val="1050"/>
              <a:buFont typeface="Helvetica Neue"/>
              <a:buNone/>
              <a:defRPr sz="1400"/>
            </a:lvl7pPr>
            <a:lvl8pPr marL="3657600" lvl="7" indent="-228600" algn="l">
              <a:spcBef>
                <a:spcPts val="490"/>
              </a:spcBef>
              <a:spcAft>
                <a:spcPts val="0"/>
              </a:spcAft>
              <a:buSzPts val="1050"/>
              <a:buFont typeface="Helvetica Neue"/>
              <a:buNone/>
              <a:defRPr sz="1400"/>
            </a:lvl8pPr>
            <a:lvl9pPr marL="4114800" lvl="8" indent="-228600" algn="l">
              <a:spcBef>
                <a:spcPts val="490"/>
              </a:spcBef>
              <a:spcAft>
                <a:spcPts val="0"/>
              </a:spcAft>
              <a:buSzPts val="1050"/>
              <a:buFont typeface="Helvetica Neue"/>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47"/>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47"/>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14325" algn="l">
              <a:spcBef>
                <a:spcPts val="630"/>
              </a:spcBef>
              <a:spcAft>
                <a:spcPts val="0"/>
              </a:spcAft>
              <a:buSzPts val="1350"/>
              <a:buChar char="–"/>
              <a:defRPr/>
            </a:lvl4pPr>
            <a:lvl5pPr marL="2286000" lvl="4" indent="-314325" algn="l">
              <a:spcBef>
                <a:spcPts val="630"/>
              </a:spcBef>
              <a:spcAft>
                <a:spcPts val="0"/>
              </a:spcAft>
              <a:buSzPts val="1350"/>
              <a:buChar char="»"/>
              <a:defRPr/>
            </a:lvl5pPr>
            <a:lvl6pPr marL="2743200" lvl="5" indent="-314325" algn="l">
              <a:spcBef>
                <a:spcPts val="630"/>
              </a:spcBef>
              <a:spcAft>
                <a:spcPts val="0"/>
              </a:spcAft>
              <a:buSzPts val="1350"/>
              <a:buChar char="»"/>
              <a:defRPr/>
            </a:lvl6pPr>
            <a:lvl7pPr marL="3200400" lvl="6" indent="-314325" algn="l">
              <a:spcBef>
                <a:spcPts val="630"/>
              </a:spcBef>
              <a:spcAft>
                <a:spcPts val="0"/>
              </a:spcAft>
              <a:buSzPts val="1350"/>
              <a:buChar char="»"/>
              <a:defRPr/>
            </a:lvl7pPr>
            <a:lvl8pPr marL="3657600" lvl="7" indent="-314325" algn="l">
              <a:spcBef>
                <a:spcPts val="630"/>
              </a:spcBef>
              <a:spcAft>
                <a:spcPts val="0"/>
              </a:spcAft>
              <a:buSzPts val="1350"/>
              <a:buChar char="»"/>
              <a:defRPr/>
            </a:lvl8pPr>
            <a:lvl9pPr marL="4114800" lvl="8" indent="-314325" algn="l">
              <a:spcBef>
                <a:spcPts val="630"/>
              </a:spcBef>
              <a:spcAft>
                <a:spcPts val="0"/>
              </a:spcAft>
              <a:buSzPts val="135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48"/>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7"/>
        <p:cNvGrpSpPr/>
        <p:nvPr/>
      </p:nvGrpSpPr>
      <p:grpSpPr>
        <a:xfrm>
          <a:off x="0" y="0"/>
          <a:ext cx="0" cy="0"/>
          <a:chOff x="0" y="0"/>
          <a:chExt cx="0" cy="0"/>
        </a:xfrm>
      </p:grpSpPr>
      <p:sp>
        <p:nvSpPr>
          <p:cNvPr id="38" name="Google Shape;38;p54"/>
          <p:cNvSpPr txBox="1">
            <a:spLocks noGrp="1"/>
          </p:cNvSpPr>
          <p:nvPr>
            <p:ph type="title"/>
          </p:nvPr>
        </p:nvSpPr>
        <p:spPr>
          <a:xfrm rot="5400000">
            <a:off x="4984750" y="1987550"/>
            <a:ext cx="5537200" cy="20193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54"/>
          <p:cNvSpPr txBox="1">
            <a:spLocks noGrp="1"/>
          </p:cNvSpPr>
          <p:nvPr>
            <p:ph type="body" idx="1"/>
          </p:nvPr>
        </p:nvSpPr>
        <p:spPr>
          <a:xfrm rot="5400000">
            <a:off x="869950" y="44450"/>
            <a:ext cx="5537200" cy="5905500"/>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14325" algn="l">
              <a:spcBef>
                <a:spcPts val="630"/>
              </a:spcBef>
              <a:spcAft>
                <a:spcPts val="0"/>
              </a:spcAft>
              <a:buSzPts val="1350"/>
              <a:buChar char="–"/>
              <a:defRPr/>
            </a:lvl4pPr>
            <a:lvl5pPr marL="2286000" lvl="4" indent="-314325" algn="l">
              <a:spcBef>
                <a:spcPts val="630"/>
              </a:spcBef>
              <a:spcAft>
                <a:spcPts val="0"/>
              </a:spcAft>
              <a:buSzPts val="1350"/>
              <a:buChar char="»"/>
              <a:defRPr/>
            </a:lvl5pPr>
            <a:lvl6pPr marL="2743200" lvl="5" indent="-314325" algn="l">
              <a:spcBef>
                <a:spcPts val="630"/>
              </a:spcBef>
              <a:spcAft>
                <a:spcPts val="0"/>
              </a:spcAft>
              <a:buSzPts val="1350"/>
              <a:buChar char="»"/>
              <a:defRPr/>
            </a:lvl6pPr>
            <a:lvl7pPr marL="3200400" lvl="6" indent="-314325" algn="l">
              <a:spcBef>
                <a:spcPts val="630"/>
              </a:spcBef>
              <a:spcAft>
                <a:spcPts val="0"/>
              </a:spcAft>
              <a:buSzPts val="1350"/>
              <a:buChar char="»"/>
              <a:defRPr/>
            </a:lvl7pPr>
            <a:lvl8pPr marL="3657600" lvl="7" indent="-314325" algn="l">
              <a:spcBef>
                <a:spcPts val="630"/>
              </a:spcBef>
              <a:spcAft>
                <a:spcPts val="0"/>
              </a:spcAft>
              <a:buSzPts val="1350"/>
              <a:buChar char="»"/>
              <a:defRPr/>
            </a:lvl8pPr>
            <a:lvl9pPr marL="4114800" lvl="8" indent="-314325" algn="l">
              <a:spcBef>
                <a:spcPts val="630"/>
              </a:spcBef>
              <a:spcAft>
                <a:spcPts val="0"/>
              </a:spcAft>
              <a:buSzPts val="135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0"/>
        <p:cNvGrpSpPr/>
        <p:nvPr/>
      </p:nvGrpSpPr>
      <p:grpSpPr>
        <a:xfrm>
          <a:off x="0" y="0"/>
          <a:ext cx="0" cy="0"/>
          <a:chOff x="0" y="0"/>
          <a:chExt cx="0" cy="0"/>
        </a:xfrm>
      </p:grpSpPr>
      <p:sp>
        <p:nvSpPr>
          <p:cNvPr id="41" name="Google Shape;41;p55"/>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55"/>
          <p:cNvSpPr txBox="1">
            <a:spLocks noGrp="1"/>
          </p:cNvSpPr>
          <p:nvPr>
            <p:ph type="body" idx="1"/>
          </p:nvPr>
        </p:nvSpPr>
        <p:spPr>
          <a:xfrm rot="5400000">
            <a:off x="2261393" y="-151606"/>
            <a:ext cx="4483100" cy="7351712"/>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14325" algn="l">
              <a:spcBef>
                <a:spcPts val="630"/>
              </a:spcBef>
              <a:spcAft>
                <a:spcPts val="0"/>
              </a:spcAft>
              <a:buSzPts val="1350"/>
              <a:buChar char="–"/>
              <a:defRPr/>
            </a:lvl4pPr>
            <a:lvl5pPr marL="2286000" lvl="4" indent="-314325" algn="l">
              <a:spcBef>
                <a:spcPts val="630"/>
              </a:spcBef>
              <a:spcAft>
                <a:spcPts val="0"/>
              </a:spcAft>
              <a:buSzPts val="1350"/>
              <a:buChar char="»"/>
              <a:defRPr/>
            </a:lvl5pPr>
            <a:lvl6pPr marL="2743200" lvl="5" indent="-314325" algn="l">
              <a:spcBef>
                <a:spcPts val="630"/>
              </a:spcBef>
              <a:spcAft>
                <a:spcPts val="0"/>
              </a:spcAft>
              <a:buSzPts val="1350"/>
              <a:buChar char="»"/>
              <a:defRPr/>
            </a:lvl6pPr>
            <a:lvl7pPr marL="3200400" lvl="6" indent="-314325" algn="l">
              <a:spcBef>
                <a:spcPts val="630"/>
              </a:spcBef>
              <a:spcAft>
                <a:spcPts val="0"/>
              </a:spcAft>
              <a:buSzPts val="1350"/>
              <a:buChar char="»"/>
              <a:defRPr/>
            </a:lvl7pPr>
            <a:lvl8pPr marL="3657600" lvl="7" indent="-314325" algn="l">
              <a:spcBef>
                <a:spcPts val="630"/>
              </a:spcBef>
              <a:spcAft>
                <a:spcPts val="0"/>
              </a:spcAft>
              <a:buSzPts val="1350"/>
              <a:buChar char="»"/>
              <a:defRPr/>
            </a:lvl8pPr>
            <a:lvl9pPr marL="4114800" lvl="8" indent="-314325" algn="l">
              <a:spcBef>
                <a:spcPts val="630"/>
              </a:spcBef>
              <a:spcAft>
                <a:spcPts val="0"/>
              </a:spcAft>
              <a:buSzPts val="135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5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6"/>
          <p:cNvSpPr>
            <a:spLocks noGrp="1"/>
          </p:cNvSpPr>
          <p:nvPr>
            <p:ph type="pic" idx="2"/>
          </p:nvPr>
        </p:nvSpPr>
        <p:spPr>
          <a:xfrm>
            <a:off x="1792288" y="612775"/>
            <a:ext cx="5486400" cy="4114800"/>
          </a:xfrm>
          <a:prstGeom prst="rect">
            <a:avLst/>
          </a:prstGeom>
          <a:noFill/>
          <a:ln>
            <a:noFill/>
          </a:ln>
        </p:spPr>
      </p:sp>
      <p:sp>
        <p:nvSpPr>
          <p:cNvPr id="46" name="Google Shape;46;p5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490"/>
              </a:spcBef>
              <a:spcAft>
                <a:spcPts val="0"/>
              </a:spcAft>
              <a:buSzPts val="1260"/>
              <a:buNone/>
              <a:defRPr sz="1400"/>
            </a:lvl1pPr>
            <a:lvl2pPr marL="914400" lvl="1" indent="-228600" algn="l">
              <a:spcBef>
                <a:spcPts val="420"/>
              </a:spcBef>
              <a:spcAft>
                <a:spcPts val="0"/>
              </a:spcAft>
              <a:buSzPts val="960"/>
              <a:buNone/>
              <a:defRPr sz="1200"/>
            </a:lvl2pPr>
            <a:lvl3pPr marL="1371600" lvl="2" indent="-228600" algn="l">
              <a:spcBef>
                <a:spcPts val="350"/>
              </a:spcBef>
              <a:spcAft>
                <a:spcPts val="0"/>
              </a:spcAft>
              <a:buSzPts val="750"/>
              <a:buNone/>
              <a:defRPr sz="1000"/>
            </a:lvl3pPr>
            <a:lvl4pPr marL="1828800" lvl="3" indent="-228600" algn="l">
              <a:spcBef>
                <a:spcPts val="315"/>
              </a:spcBef>
              <a:spcAft>
                <a:spcPts val="0"/>
              </a:spcAft>
              <a:buSzPts val="675"/>
              <a:buFont typeface="Helvetica Neue"/>
              <a:buNone/>
              <a:defRPr sz="900"/>
            </a:lvl4pPr>
            <a:lvl5pPr marL="2286000" lvl="4" indent="-228600" algn="l">
              <a:spcBef>
                <a:spcPts val="315"/>
              </a:spcBef>
              <a:spcAft>
                <a:spcPts val="0"/>
              </a:spcAft>
              <a:buSzPts val="675"/>
              <a:buFont typeface="Helvetica Neue"/>
              <a:buNone/>
              <a:defRPr sz="900"/>
            </a:lvl5pPr>
            <a:lvl6pPr marL="2743200" lvl="5" indent="-228600" algn="l">
              <a:spcBef>
                <a:spcPts val="315"/>
              </a:spcBef>
              <a:spcAft>
                <a:spcPts val="0"/>
              </a:spcAft>
              <a:buSzPts val="675"/>
              <a:buFont typeface="Helvetica Neue"/>
              <a:buNone/>
              <a:defRPr sz="900"/>
            </a:lvl6pPr>
            <a:lvl7pPr marL="3200400" lvl="6" indent="-228600" algn="l">
              <a:spcBef>
                <a:spcPts val="315"/>
              </a:spcBef>
              <a:spcAft>
                <a:spcPts val="0"/>
              </a:spcAft>
              <a:buSzPts val="675"/>
              <a:buFont typeface="Helvetica Neue"/>
              <a:buNone/>
              <a:defRPr sz="900"/>
            </a:lvl7pPr>
            <a:lvl8pPr marL="3657600" lvl="7" indent="-228600" algn="l">
              <a:spcBef>
                <a:spcPts val="315"/>
              </a:spcBef>
              <a:spcAft>
                <a:spcPts val="0"/>
              </a:spcAft>
              <a:buSzPts val="675"/>
              <a:buFont typeface="Helvetica Neue"/>
              <a:buNone/>
              <a:defRPr sz="900"/>
            </a:lvl8pPr>
            <a:lvl9pPr marL="4114800" lvl="8" indent="-228600" algn="l">
              <a:spcBef>
                <a:spcPts val="315"/>
              </a:spcBef>
              <a:spcAft>
                <a:spcPts val="0"/>
              </a:spcAft>
              <a:buSzPts val="675"/>
              <a:buFont typeface="Helvetica Neue"/>
              <a:buNone/>
              <a:defRPr sz="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Google Shape;48;p5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5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11480" algn="l">
              <a:spcBef>
                <a:spcPts val="1120"/>
              </a:spcBef>
              <a:spcAft>
                <a:spcPts val="0"/>
              </a:spcAft>
              <a:buSzPts val="2880"/>
              <a:buChar char="●"/>
              <a:defRPr sz="3200"/>
            </a:lvl1pPr>
            <a:lvl2pPr marL="914400" lvl="1" indent="-370840" algn="l">
              <a:spcBef>
                <a:spcPts val="980"/>
              </a:spcBef>
              <a:spcAft>
                <a:spcPts val="0"/>
              </a:spcAft>
              <a:buSzPts val="2240"/>
              <a:buChar char="●"/>
              <a:defRPr sz="2800"/>
            </a:lvl2pPr>
            <a:lvl3pPr marL="1371600" lvl="2" indent="-342900" algn="l">
              <a:spcBef>
                <a:spcPts val="840"/>
              </a:spcBef>
              <a:spcAft>
                <a:spcPts val="0"/>
              </a:spcAft>
              <a:buSzPts val="1800"/>
              <a:buChar char="4"/>
              <a:defRPr sz="2400"/>
            </a:lvl3pPr>
            <a:lvl4pPr marL="1828800" lvl="3" indent="-323850" algn="l">
              <a:spcBef>
                <a:spcPts val="700"/>
              </a:spcBef>
              <a:spcAft>
                <a:spcPts val="0"/>
              </a:spcAft>
              <a:buSzPts val="1500"/>
              <a:buFont typeface="Helvetica Neue"/>
              <a:buChar char="–"/>
              <a:defRPr sz="2000"/>
            </a:lvl4pPr>
            <a:lvl5pPr marL="2286000" lvl="4" indent="-323850" algn="l">
              <a:spcBef>
                <a:spcPts val="700"/>
              </a:spcBef>
              <a:spcAft>
                <a:spcPts val="0"/>
              </a:spcAft>
              <a:buSzPts val="1500"/>
              <a:buFont typeface="Helvetica Neue"/>
              <a:buChar char="»"/>
              <a:defRPr sz="2000"/>
            </a:lvl5pPr>
            <a:lvl6pPr marL="2743200" lvl="5" indent="-323850" algn="l">
              <a:spcBef>
                <a:spcPts val="700"/>
              </a:spcBef>
              <a:spcAft>
                <a:spcPts val="0"/>
              </a:spcAft>
              <a:buSzPts val="1500"/>
              <a:buFont typeface="Helvetica Neue"/>
              <a:buChar char="»"/>
              <a:defRPr sz="2000"/>
            </a:lvl6pPr>
            <a:lvl7pPr marL="3200400" lvl="6" indent="-323850" algn="l">
              <a:spcBef>
                <a:spcPts val="700"/>
              </a:spcBef>
              <a:spcAft>
                <a:spcPts val="0"/>
              </a:spcAft>
              <a:buSzPts val="1500"/>
              <a:buFont typeface="Helvetica Neue"/>
              <a:buChar char="»"/>
              <a:defRPr sz="2000"/>
            </a:lvl7pPr>
            <a:lvl8pPr marL="3657600" lvl="7" indent="-323850" algn="l">
              <a:spcBef>
                <a:spcPts val="700"/>
              </a:spcBef>
              <a:spcAft>
                <a:spcPts val="0"/>
              </a:spcAft>
              <a:buSzPts val="1500"/>
              <a:buFont typeface="Helvetica Neue"/>
              <a:buChar char="»"/>
              <a:defRPr sz="2000"/>
            </a:lvl8pPr>
            <a:lvl9pPr marL="4114800" lvl="8" indent="-323850" algn="l">
              <a:spcBef>
                <a:spcPts val="700"/>
              </a:spcBef>
              <a:spcAft>
                <a:spcPts val="0"/>
              </a:spcAft>
              <a:buSzPts val="1500"/>
              <a:buFont typeface="Helvetica Neue"/>
              <a:buChar char="»"/>
              <a:defRPr sz="2000"/>
            </a:lvl9pPr>
          </a:lstStyle>
          <a:p>
            <a:endParaRPr/>
          </a:p>
        </p:txBody>
      </p:sp>
      <p:sp>
        <p:nvSpPr>
          <p:cNvPr id="50" name="Google Shape;50;p5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490"/>
              </a:spcBef>
              <a:spcAft>
                <a:spcPts val="0"/>
              </a:spcAft>
              <a:buSzPts val="1260"/>
              <a:buNone/>
              <a:defRPr sz="1400"/>
            </a:lvl1pPr>
            <a:lvl2pPr marL="914400" lvl="1" indent="-228600" algn="l">
              <a:spcBef>
                <a:spcPts val="420"/>
              </a:spcBef>
              <a:spcAft>
                <a:spcPts val="0"/>
              </a:spcAft>
              <a:buSzPts val="960"/>
              <a:buNone/>
              <a:defRPr sz="1200"/>
            </a:lvl2pPr>
            <a:lvl3pPr marL="1371600" lvl="2" indent="-228600" algn="l">
              <a:spcBef>
                <a:spcPts val="350"/>
              </a:spcBef>
              <a:spcAft>
                <a:spcPts val="0"/>
              </a:spcAft>
              <a:buSzPts val="750"/>
              <a:buNone/>
              <a:defRPr sz="1000"/>
            </a:lvl3pPr>
            <a:lvl4pPr marL="1828800" lvl="3" indent="-228600" algn="l">
              <a:spcBef>
                <a:spcPts val="315"/>
              </a:spcBef>
              <a:spcAft>
                <a:spcPts val="0"/>
              </a:spcAft>
              <a:buSzPts val="675"/>
              <a:buFont typeface="Helvetica Neue"/>
              <a:buNone/>
              <a:defRPr sz="900"/>
            </a:lvl4pPr>
            <a:lvl5pPr marL="2286000" lvl="4" indent="-228600" algn="l">
              <a:spcBef>
                <a:spcPts val="315"/>
              </a:spcBef>
              <a:spcAft>
                <a:spcPts val="0"/>
              </a:spcAft>
              <a:buSzPts val="675"/>
              <a:buFont typeface="Helvetica Neue"/>
              <a:buNone/>
              <a:defRPr sz="900"/>
            </a:lvl5pPr>
            <a:lvl6pPr marL="2743200" lvl="5" indent="-228600" algn="l">
              <a:spcBef>
                <a:spcPts val="315"/>
              </a:spcBef>
              <a:spcAft>
                <a:spcPts val="0"/>
              </a:spcAft>
              <a:buSzPts val="675"/>
              <a:buFont typeface="Helvetica Neue"/>
              <a:buNone/>
              <a:defRPr sz="900"/>
            </a:lvl6pPr>
            <a:lvl7pPr marL="3200400" lvl="6" indent="-228600" algn="l">
              <a:spcBef>
                <a:spcPts val="315"/>
              </a:spcBef>
              <a:spcAft>
                <a:spcPts val="0"/>
              </a:spcAft>
              <a:buSzPts val="675"/>
              <a:buFont typeface="Helvetica Neue"/>
              <a:buNone/>
              <a:defRPr sz="900"/>
            </a:lvl7pPr>
            <a:lvl8pPr marL="3657600" lvl="7" indent="-228600" algn="l">
              <a:spcBef>
                <a:spcPts val="315"/>
              </a:spcBef>
              <a:spcAft>
                <a:spcPts val="0"/>
              </a:spcAft>
              <a:buSzPts val="675"/>
              <a:buFont typeface="Helvetica Neue"/>
              <a:buNone/>
              <a:defRPr sz="900"/>
            </a:lvl8pPr>
            <a:lvl9pPr marL="4114800" lvl="8" indent="-228600" algn="l">
              <a:spcBef>
                <a:spcPts val="315"/>
              </a:spcBef>
              <a:spcAft>
                <a:spcPts val="0"/>
              </a:spcAft>
              <a:buSzPts val="675"/>
              <a:buFont typeface="Helvetica Neue"/>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5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840"/>
              </a:spcBef>
              <a:spcAft>
                <a:spcPts val="0"/>
              </a:spcAft>
              <a:buSzPts val="2160"/>
              <a:buNone/>
              <a:defRPr sz="2400" b="1"/>
            </a:lvl1pPr>
            <a:lvl2pPr marL="914400" lvl="1" indent="-228600" algn="l">
              <a:spcBef>
                <a:spcPts val="700"/>
              </a:spcBef>
              <a:spcAft>
                <a:spcPts val="0"/>
              </a:spcAft>
              <a:buSzPts val="1600"/>
              <a:buNone/>
              <a:defRPr sz="2000" b="1"/>
            </a:lvl2pPr>
            <a:lvl3pPr marL="1371600" lvl="2" indent="-228600" algn="l">
              <a:spcBef>
                <a:spcPts val="630"/>
              </a:spcBef>
              <a:spcAft>
                <a:spcPts val="0"/>
              </a:spcAft>
              <a:buSzPts val="1350"/>
              <a:buNone/>
              <a:defRPr sz="1800" b="1"/>
            </a:lvl3pPr>
            <a:lvl4pPr marL="1828800" lvl="3" indent="-228600" algn="l">
              <a:spcBef>
                <a:spcPts val="560"/>
              </a:spcBef>
              <a:spcAft>
                <a:spcPts val="0"/>
              </a:spcAft>
              <a:buSzPts val="1200"/>
              <a:buFont typeface="Helvetica Neue"/>
              <a:buNone/>
              <a:defRPr sz="1600" b="1"/>
            </a:lvl4pPr>
            <a:lvl5pPr marL="2286000" lvl="4" indent="-228600" algn="l">
              <a:spcBef>
                <a:spcPts val="560"/>
              </a:spcBef>
              <a:spcAft>
                <a:spcPts val="0"/>
              </a:spcAft>
              <a:buSzPts val="1200"/>
              <a:buFont typeface="Helvetica Neue"/>
              <a:buNone/>
              <a:defRPr sz="1600" b="1"/>
            </a:lvl5pPr>
            <a:lvl6pPr marL="2743200" lvl="5" indent="-228600" algn="l">
              <a:spcBef>
                <a:spcPts val="560"/>
              </a:spcBef>
              <a:spcAft>
                <a:spcPts val="0"/>
              </a:spcAft>
              <a:buSzPts val="1200"/>
              <a:buFont typeface="Helvetica Neue"/>
              <a:buNone/>
              <a:defRPr sz="1600" b="1"/>
            </a:lvl6pPr>
            <a:lvl7pPr marL="3200400" lvl="6" indent="-228600" algn="l">
              <a:spcBef>
                <a:spcPts val="560"/>
              </a:spcBef>
              <a:spcAft>
                <a:spcPts val="0"/>
              </a:spcAft>
              <a:buSzPts val="1200"/>
              <a:buFont typeface="Helvetica Neue"/>
              <a:buNone/>
              <a:defRPr sz="1600" b="1"/>
            </a:lvl7pPr>
            <a:lvl8pPr marL="3657600" lvl="7" indent="-228600" algn="l">
              <a:spcBef>
                <a:spcPts val="560"/>
              </a:spcBef>
              <a:spcAft>
                <a:spcPts val="0"/>
              </a:spcAft>
              <a:buSzPts val="1200"/>
              <a:buFont typeface="Helvetica Neue"/>
              <a:buNone/>
              <a:defRPr sz="1600" b="1"/>
            </a:lvl8pPr>
            <a:lvl9pPr marL="4114800" lvl="8" indent="-228600" algn="l">
              <a:spcBef>
                <a:spcPts val="560"/>
              </a:spcBef>
              <a:spcAft>
                <a:spcPts val="0"/>
              </a:spcAft>
              <a:buSzPts val="1200"/>
              <a:buFont typeface="Helvetica Neue"/>
              <a:buNone/>
              <a:defRPr sz="1600" b="1"/>
            </a:lvl9pPr>
          </a:lstStyle>
          <a:p>
            <a:endParaRPr/>
          </a:p>
        </p:txBody>
      </p:sp>
      <p:sp>
        <p:nvSpPr>
          <p:cNvPr id="55" name="Google Shape;55;p5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65760" algn="l">
              <a:spcBef>
                <a:spcPts val="840"/>
              </a:spcBef>
              <a:spcAft>
                <a:spcPts val="0"/>
              </a:spcAft>
              <a:buSzPts val="2160"/>
              <a:buChar char="●"/>
              <a:defRPr sz="2400"/>
            </a:lvl1pPr>
            <a:lvl2pPr marL="914400" lvl="1" indent="-330200" algn="l">
              <a:spcBef>
                <a:spcPts val="700"/>
              </a:spcBef>
              <a:spcAft>
                <a:spcPts val="0"/>
              </a:spcAft>
              <a:buSzPts val="1600"/>
              <a:buChar char="●"/>
              <a:defRPr sz="2000"/>
            </a:lvl2pPr>
            <a:lvl3pPr marL="1371600" lvl="2" indent="-314325" algn="l">
              <a:spcBef>
                <a:spcPts val="630"/>
              </a:spcBef>
              <a:spcAft>
                <a:spcPts val="0"/>
              </a:spcAft>
              <a:buSzPts val="1350"/>
              <a:buChar char="4"/>
              <a:defRPr sz="1800"/>
            </a:lvl3pPr>
            <a:lvl4pPr marL="1828800" lvl="3" indent="-304800" algn="l">
              <a:spcBef>
                <a:spcPts val="560"/>
              </a:spcBef>
              <a:spcAft>
                <a:spcPts val="0"/>
              </a:spcAft>
              <a:buSzPts val="1200"/>
              <a:buFont typeface="Helvetica Neue"/>
              <a:buChar char="–"/>
              <a:defRPr sz="1600"/>
            </a:lvl4pPr>
            <a:lvl5pPr marL="2286000" lvl="4" indent="-304800" algn="l">
              <a:spcBef>
                <a:spcPts val="560"/>
              </a:spcBef>
              <a:spcAft>
                <a:spcPts val="0"/>
              </a:spcAft>
              <a:buSzPts val="1200"/>
              <a:buFont typeface="Helvetica Neue"/>
              <a:buChar char="»"/>
              <a:defRPr sz="1600"/>
            </a:lvl5pPr>
            <a:lvl6pPr marL="2743200" lvl="5" indent="-304800" algn="l">
              <a:spcBef>
                <a:spcPts val="560"/>
              </a:spcBef>
              <a:spcAft>
                <a:spcPts val="0"/>
              </a:spcAft>
              <a:buSzPts val="1200"/>
              <a:buFont typeface="Helvetica Neue"/>
              <a:buChar char="»"/>
              <a:defRPr sz="1600"/>
            </a:lvl6pPr>
            <a:lvl7pPr marL="3200400" lvl="6" indent="-304800" algn="l">
              <a:spcBef>
                <a:spcPts val="560"/>
              </a:spcBef>
              <a:spcAft>
                <a:spcPts val="0"/>
              </a:spcAft>
              <a:buSzPts val="1200"/>
              <a:buFont typeface="Helvetica Neue"/>
              <a:buChar char="»"/>
              <a:defRPr sz="1600"/>
            </a:lvl7pPr>
            <a:lvl8pPr marL="3657600" lvl="7" indent="-304800" algn="l">
              <a:spcBef>
                <a:spcPts val="560"/>
              </a:spcBef>
              <a:spcAft>
                <a:spcPts val="0"/>
              </a:spcAft>
              <a:buSzPts val="1200"/>
              <a:buFont typeface="Helvetica Neue"/>
              <a:buChar char="»"/>
              <a:defRPr sz="1600"/>
            </a:lvl8pPr>
            <a:lvl9pPr marL="4114800" lvl="8" indent="-304800" algn="l">
              <a:spcBef>
                <a:spcPts val="560"/>
              </a:spcBef>
              <a:spcAft>
                <a:spcPts val="0"/>
              </a:spcAft>
              <a:buSzPts val="1200"/>
              <a:buFont typeface="Helvetica Neue"/>
              <a:buChar char="»"/>
              <a:defRPr sz="1600"/>
            </a:lvl9pPr>
          </a:lstStyle>
          <a:p>
            <a:endParaRPr/>
          </a:p>
        </p:txBody>
      </p:sp>
      <p:sp>
        <p:nvSpPr>
          <p:cNvPr id="56" name="Google Shape;56;p5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840"/>
              </a:spcBef>
              <a:spcAft>
                <a:spcPts val="0"/>
              </a:spcAft>
              <a:buSzPts val="2160"/>
              <a:buNone/>
              <a:defRPr sz="2400" b="1"/>
            </a:lvl1pPr>
            <a:lvl2pPr marL="914400" lvl="1" indent="-228600" algn="l">
              <a:spcBef>
                <a:spcPts val="700"/>
              </a:spcBef>
              <a:spcAft>
                <a:spcPts val="0"/>
              </a:spcAft>
              <a:buSzPts val="1600"/>
              <a:buNone/>
              <a:defRPr sz="2000" b="1"/>
            </a:lvl2pPr>
            <a:lvl3pPr marL="1371600" lvl="2" indent="-228600" algn="l">
              <a:spcBef>
                <a:spcPts val="630"/>
              </a:spcBef>
              <a:spcAft>
                <a:spcPts val="0"/>
              </a:spcAft>
              <a:buSzPts val="1350"/>
              <a:buNone/>
              <a:defRPr sz="1800" b="1"/>
            </a:lvl3pPr>
            <a:lvl4pPr marL="1828800" lvl="3" indent="-228600" algn="l">
              <a:spcBef>
                <a:spcPts val="560"/>
              </a:spcBef>
              <a:spcAft>
                <a:spcPts val="0"/>
              </a:spcAft>
              <a:buSzPts val="1200"/>
              <a:buFont typeface="Helvetica Neue"/>
              <a:buNone/>
              <a:defRPr sz="1600" b="1"/>
            </a:lvl4pPr>
            <a:lvl5pPr marL="2286000" lvl="4" indent="-228600" algn="l">
              <a:spcBef>
                <a:spcPts val="560"/>
              </a:spcBef>
              <a:spcAft>
                <a:spcPts val="0"/>
              </a:spcAft>
              <a:buSzPts val="1200"/>
              <a:buFont typeface="Helvetica Neue"/>
              <a:buNone/>
              <a:defRPr sz="1600" b="1"/>
            </a:lvl5pPr>
            <a:lvl6pPr marL="2743200" lvl="5" indent="-228600" algn="l">
              <a:spcBef>
                <a:spcPts val="560"/>
              </a:spcBef>
              <a:spcAft>
                <a:spcPts val="0"/>
              </a:spcAft>
              <a:buSzPts val="1200"/>
              <a:buFont typeface="Helvetica Neue"/>
              <a:buNone/>
              <a:defRPr sz="1600" b="1"/>
            </a:lvl6pPr>
            <a:lvl7pPr marL="3200400" lvl="6" indent="-228600" algn="l">
              <a:spcBef>
                <a:spcPts val="560"/>
              </a:spcBef>
              <a:spcAft>
                <a:spcPts val="0"/>
              </a:spcAft>
              <a:buSzPts val="1200"/>
              <a:buFont typeface="Helvetica Neue"/>
              <a:buNone/>
              <a:defRPr sz="1600" b="1"/>
            </a:lvl7pPr>
            <a:lvl8pPr marL="3657600" lvl="7" indent="-228600" algn="l">
              <a:spcBef>
                <a:spcPts val="560"/>
              </a:spcBef>
              <a:spcAft>
                <a:spcPts val="0"/>
              </a:spcAft>
              <a:buSzPts val="1200"/>
              <a:buFont typeface="Helvetica Neue"/>
              <a:buNone/>
              <a:defRPr sz="1600" b="1"/>
            </a:lvl8pPr>
            <a:lvl9pPr marL="4114800" lvl="8" indent="-228600" algn="l">
              <a:spcBef>
                <a:spcPts val="560"/>
              </a:spcBef>
              <a:spcAft>
                <a:spcPts val="0"/>
              </a:spcAft>
              <a:buSzPts val="1200"/>
              <a:buFont typeface="Helvetica Neue"/>
              <a:buNone/>
              <a:defRPr sz="1600" b="1"/>
            </a:lvl9pPr>
          </a:lstStyle>
          <a:p>
            <a:endParaRPr/>
          </a:p>
        </p:txBody>
      </p:sp>
      <p:sp>
        <p:nvSpPr>
          <p:cNvPr id="57" name="Google Shape;57;p5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65760" algn="l">
              <a:spcBef>
                <a:spcPts val="840"/>
              </a:spcBef>
              <a:spcAft>
                <a:spcPts val="0"/>
              </a:spcAft>
              <a:buSzPts val="2160"/>
              <a:buChar char="●"/>
              <a:defRPr sz="2400"/>
            </a:lvl1pPr>
            <a:lvl2pPr marL="914400" lvl="1" indent="-330200" algn="l">
              <a:spcBef>
                <a:spcPts val="700"/>
              </a:spcBef>
              <a:spcAft>
                <a:spcPts val="0"/>
              </a:spcAft>
              <a:buSzPts val="1600"/>
              <a:buChar char="●"/>
              <a:defRPr sz="2000"/>
            </a:lvl2pPr>
            <a:lvl3pPr marL="1371600" lvl="2" indent="-314325" algn="l">
              <a:spcBef>
                <a:spcPts val="630"/>
              </a:spcBef>
              <a:spcAft>
                <a:spcPts val="0"/>
              </a:spcAft>
              <a:buSzPts val="1350"/>
              <a:buChar char="4"/>
              <a:defRPr sz="1800"/>
            </a:lvl3pPr>
            <a:lvl4pPr marL="1828800" lvl="3" indent="-304800" algn="l">
              <a:spcBef>
                <a:spcPts val="560"/>
              </a:spcBef>
              <a:spcAft>
                <a:spcPts val="0"/>
              </a:spcAft>
              <a:buSzPts val="1200"/>
              <a:buFont typeface="Helvetica Neue"/>
              <a:buChar char="–"/>
              <a:defRPr sz="1600"/>
            </a:lvl4pPr>
            <a:lvl5pPr marL="2286000" lvl="4" indent="-304800" algn="l">
              <a:spcBef>
                <a:spcPts val="560"/>
              </a:spcBef>
              <a:spcAft>
                <a:spcPts val="0"/>
              </a:spcAft>
              <a:buSzPts val="1200"/>
              <a:buFont typeface="Helvetica Neue"/>
              <a:buChar char="»"/>
              <a:defRPr sz="1600"/>
            </a:lvl5pPr>
            <a:lvl6pPr marL="2743200" lvl="5" indent="-304800" algn="l">
              <a:spcBef>
                <a:spcPts val="560"/>
              </a:spcBef>
              <a:spcAft>
                <a:spcPts val="0"/>
              </a:spcAft>
              <a:buSzPts val="1200"/>
              <a:buFont typeface="Helvetica Neue"/>
              <a:buChar char="»"/>
              <a:defRPr sz="1600"/>
            </a:lvl6pPr>
            <a:lvl7pPr marL="3200400" lvl="6" indent="-304800" algn="l">
              <a:spcBef>
                <a:spcPts val="560"/>
              </a:spcBef>
              <a:spcAft>
                <a:spcPts val="0"/>
              </a:spcAft>
              <a:buSzPts val="1200"/>
              <a:buFont typeface="Helvetica Neue"/>
              <a:buChar char="»"/>
              <a:defRPr sz="1600"/>
            </a:lvl7pPr>
            <a:lvl8pPr marL="3657600" lvl="7" indent="-304800" algn="l">
              <a:spcBef>
                <a:spcPts val="560"/>
              </a:spcBef>
              <a:spcAft>
                <a:spcPts val="0"/>
              </a:spcAft>
              <a:buSzPts val="1200"/>
              <a:buFont typeface="Helvetica Neue"/>
              <a:buChar char="»"/>
              <a:defRPr sz="1600"/>
            </a:lvl8pPr>
            <a:lvl9pPr marL="4114800" lvl="8" indent="-304800" algn="l">
              <a:spcBef>
                <a:spcPts val="560"/>
              </a:spcBef>
              <a:spcAft>
                <a:spcPts val="0"/>
              </a:spcAft>
              <a:buSzPts val="1200"/>
              <a:buFont typeface="Helvetica Neue"/>
              <a:buChar char="»"/>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8"/>
        <p:cNvGrpSpPr/>
        <p:nvPr/>
      </p:nvGrpSpPr>
      <p:grpSpPr>
        <a:xfrm>
          <a:off x="0" y="0"/>
          <a:ext cx="0" cy="0"/>
          <a:chOff x="0" y="0"/>
          <a:chExt cx="0" cy="0"/>
        </a:xfrm>
      </p:grpSpPr>
      <p:sp>
        <p:nvSpPr>
          <p:cNvPr id="59" name="Google Shape;59;p60"/>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60"/>
          <p:cNvSpPr txBox="1">
            <a:spLocks noGrp="1"/>
          </p:cNvSpPr>
          <p:nvPr>
            <p:ph type="body" idx="1"/>
          </p:nvPr>
        </p:nvSpPr>
        <p:spPr>
          <a:xfrm>
            <a:off x="827088" y="1282700"/>
            <a:ext cx="3598862" cy="4483100"/>
          </a:xfrm>
          <a:prstGeom prst="rect">
            <a:avLst/>
          </a:prstGeom>
          <a:noFill/>
          <a:ln>
            <a:noFill/>
          </a:ln>
        </p:spPr>
        <p:txBody>
          <a:bodyPr spcFirstLastPara="1" wrap="square" lIns="91425" tIns="45700" rIns="91425" bIns="45700" anchor="t" anchorCtr="0">
            <a:noAutofit/>
          </a:bodyPr>
          <a:lstStyle>
            <a:lvl1pPr marL="457200" lvl="0" indent="-388620" algn="l">
              <a:spcBef>
                <a:spcPts val="980"/>
              </a:spcBef>
              <a:spcAft>
                <a:spcPts val="0"/>
              </a:spcAft>
              <a:buSzPts val="2520"/>
              <a:buChar char="●"/>
              <a:defRPr sz="2800"/>
            </a:lvl1pPr>
            <a:lvl2pPr marL="914400" lvl="1" indent="-350519" algn="l">
              <a:spcBef>
                <a:spcPts val="840"/>
              </a:spcBef>
              <a:spcAft>
                <a:spcPts val="0"/>
              </a:spcAft>
              <a:buSzPts val="1920"/>
              <a:buChar char="●"/>
              <a:defRPr sz="2400"/>
            </a:lvl2pPr>
            <a:lvl3pPr marL="1371600" lvl="2" indent="-323850" algn="l">
              <a:spcBef>
                <a:spcPts val="700"/>
              </a:spcBef>
              <a:spcAft>
                <a:spcPts val="0"/>
              </a:spcAft>
              <a:buSzPts val="1500"/>
              <a:buChar char="4"/>
              <a:defRPr sz="2000"/>
            </a:lvl3pPr>
            <a:lvl4pPr marL="1828800" lvl="3" indent="-314325" algn="l">
              <a:spcBef>
                <a:spcPts val="630"/>
              </a:spcBef>
              <a:spcAft>
                <a:spcPts val="0"/>
              </a:spcAft>
              <a:buSzPts val="1350"/>
              <a:buFont typeface="Helvetica Neue"/>
              <a:buChar char="–"/>
              <a:defRPr sz="1800"/>
            </a:lvl4pPr>
            <a:lvl5pPr marL="2286000" lvl="4" indent="-314325" algn="l">
              <a:spcBef>
                <a:spcPts val="630"/>
              </a:spcBef>
              <a:spcAft>
                <a:spcPts val="0"/>
              </a:spcAft>
              <a:buSzPts val="1350"/>
              <a:buFont typeface="Helvetica Neue"/>
              <a:buChar char="»"/>
              <a:defRPr sz="1800"/>
            </a:lvl5pPr>
            <a:lvl6pPr marL="2743200" lvl="5" indent="-314325" algn="l">
              <a:spcBef>
                <a:spcPts val="630"/>
              </a:spcBef>
              <a:spcAft>
                <a:spcPts val="0"/>
              </a:spcAft>
              <a:buSzPts val="1350"/>
              <a:buFont typeface="Helvetica Neue"/>
              <a:buChar char="»"/>
              <a:defRPr sz="1800"/>
            </a:lvl6pPr>
            <a:lvl7pPr marL="3200400" lvl="6" indent="-314325" algn="l">
              <a:spcBef>
                <a:spcPts val="630"/>
              </a:spcBef>
              <a:spcAft>
                <a:spcPts val="0"/>
              </a:spcAft>
              <a:buSzPts val="1350"/>
              <a:buFont typeface="Helvetica Neue"/>
              <a:buChar char="»"/>
              <a:defRPr sz="1800"/>
            </a:lvl7pPr>
            <a:lvl8pPr marL="3657600" lvl="7" indent="-314325" algn="l">
              <a:spcBef>
                <a:spcPts val="630"/>
              </a:spcBef>
              <a:spcAft>
                <a:spcPts val="0"/>
              </a:spcAft>
              <a:buSzPts val="1350"/>
              <a:buFont typeface="Helvetica Neue"/>
              <a:buChar char="»"/>
              <a:defRPr sz="1800"/>
            </a:lvl8pPr>
            <a:lvl9pPr marL="4114800" lvl="8" indent="-314325" algn="l">
              <a:spcBef>
                <a:spcPts val="630"/>
              </a:spcBef>
              <a:spcAft>
                <a:spcPts val="0"/>
              </a:spcAft>
              <a:buSzPts val="1350"/>
              <a:buFont typeface="Helvetica Neue"/>
              <a:buChar char="»"/>
              <a:defRPr sz="1800"/>
            </a:lvl9pPr>
          </a:lstStyle>
          <a:p>
            <a:endParaRPr/>
          </a:p>
        </p:txBody>
      </p:sp>
      <p:sp>
        <p:nvSpPr>
          <p:cNvPr id="61" name="Google Shape;61;p60"/>
          <p:cNvSpPr txBox="1">
            <a:spLocks noGrp="1"/>
          </p:cNvSpPr>
          <p:nvPr>
            <p:ph type="body" idx="2"/>
          </p:nvPr>
        </p:nvSpPr>
        <p:spPr>
          <a:xfrm>
            <a:off x="4578350" y="1282700"/>
            <a:ext cx="3600450" cy="4483100"/>
          </a:xfrm>
          <a:prstGeom prst="rect">
            <a:avLst/>
          </a:prstGeom>
          <a:noFill/>
          <a:ln>
            <a:noFill/>
          </a:ln>
        </p:spPr>
        <p:txBody>
          <a:bodyPr spcFirstLastPara="1" wrap="square" lIns="91425" tIns="45700" rIns="91425" bIns="45700" anchor="t" anchorCtr="0">
            <a:noAutofit/>
          </a:bodyPr>
          <a:lstStyle>
            <a:lvl1pPr marL="457200" lvl="0" indent="-388620" algn="l">
              <a:spcBef>
                <a:spcPts val="980"/>
              </a:spcBef>
              <a:spcAft>
                <a:spcPts val="0"/>
              </a:spcAft>
              <a:buSzPts val="2520"/>
              <a:buChar char="●"/>
              <a:defRPr sz="2800"/>
            </a:lvl1pPr>
            <a:lvl2pPr marL="914400" lvl="1" indent="-350519" algn="l">
              <a:spcBef>
                <a:spcPts val="840"/>
              </a:spcBef>
              <a:spcAft>
                <a:spcPts val="0"/>
              </a:spcAft>
              <a:buSzPts val="1920"/>
              <a:buChar char="●"/>
              <a:defRPr sz="2400"/>
            </a:lvl2pPr>
            <a:lvl3pPr marL="1371600" lvl="2" indent="-323850" algn="l">
              <a:spcBef>
                <a:spcPts val="700"/>
              </a:spcBef>
              <a:spcAft>
                <a:spcPts val="0"/>
              </a:spcAft>
              <a:buSzPts val="1500"/>
              <a:buChar char="4"/>
              <a:defRPr sz="2000"/>
            </a:lvl3pPr>
            <a:lvl4pPr marL="1828800" lvl="3" indent="-314325" algn="l">
              <a:spcBef>
                <a:spcPts val="630"/>
              </a:spcBef>
              <a:spcAft>
                <a:spcPts val="0"/>
              </a:spcAft>
              <a:buSzPts val="1350"/>
              <a:buFont typeface="Helvetica Neue"/>
              <a:buChar char="–"/>
              <a:defRPr sz="1800"/>
            </a:lvl4pPr>
            <a:lvl5pPr marL="2286000" lvl="4" indent="-314325" algn="l">
              <a:spcBef>
                <a:spcPts val="630"/>
              </a:spcBef>
              <a:spcAft>
                <a:spcPts val="0"/>
              </a:spcAft>
              <a:buSzPts val="1350"/>
              <a:buFont typeface="Helvetica Neue"/>
              <a:buChar char="»"/>
              <a:defRPr sz="1800"/>
            </a:lvl5pPr>
            <a:lvl6pPr marL="2743200" lvl="5" indent="-314325" algn="l">
              <a:spcBef>
                <a:spcPts val="630"/>
              </a:spcBef>
              <a:spcAft>
                <a:spcPts val="0"/>
              </a:spcAft>
              <a:buSzPts val="1350"/>
              <a:buFont typeface="Helvetica Neue"/>
              <a:buChar char="»"/>
              <a:defRPr sz="1800"/>
            </a:lvl6pPr>
            <a:lvl7pPr marL="3200400" lvl="6" indent="-314325" algn="l">
              <a:spcBef>
                <a:spcPts val="630"/>
              </a:spcBef>
              <a:spcAft>
                <a:spcPts val="0"/>
              </a:spcAft>
              <a:buSzPts val="1350"/>
              <a:buFont typeface="Helvetica Neue"/>
              <a:buChar char="»"/>
              <a:defRPr sz="1800"/>
            </a:lvl7pPr>
            <a:lvl8pPr marL="3657600" lvl="7" indent="-314325" algn="l">
              <a:spcBef>
                <a:spcPts val="630"/>
              </a:spcBef>
              <a:spcAft>
                <a:spcPts val="0"/>
              </a:spcAft>
              <a:buSzPts val="1350"/>
              <a:buFont typeface="Helvetica Neue"/>
              <a:buChar char="»"/>
              <a:defRPr sz="1800"/>
            </a:lvl8pPr>
            <a:lvl9pPr marL="4114800" lvl="8" indent="-314325" algn="l">
              <a:spcBef>
                <a:spcPts val="630"/>
              </a:spcBef>
              <a:spcAft>
                <a:spcPts val="0"/>
              </a:spcAft>
              <a:buSzPts val="1350"/>
              <a:buFont typeface="Helvetica Neue"/>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8F8F8"/>
            </a:gs>
            <a:gs pos="100000">
              <a:srgbClr val="CCECFF"/>
            </a:gs>
          </a:gsLst>
          <a:lin ang="5400000" scaled="0"/>
        </a:gradFill>
        <a:effectLst/>
      </p:bgPr>
    </p:bg>
    <p:spTree>
      <p:nvGrpSpPr>
        <p:cNvPr id="1" name="Shape 9"/>
        <p:cNvGrpSpPr/>
        <p:nvPr/>
      </p:nvGrpSpPr>
      <p:grpSpPr>
        <a:xfrm>
          <a:off x="0" y="0"/>
          <a:ext cx="0" cy="0"/>
          <a:chOff x="0" y="0"/>
          <a:chExt cx="0" cy="0"/>
        </a:xfrm>
      </p:grpSpPr>
      <p:sp>
        <p:nvSpPr>
          <p:cNvPr id="10" name="Google Shape;10;p45"/>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lvl1pPr marL="457200" marR="0" lvl="0" indent="-411480" algn="l" rtl="0">
              <a:spcBef>
                <a:spcPts val="1120"/>
              </a:spcBef>
              <a:spcAft>
                <a:spcPts val="0"/>
              </a:spcAft>
              <a:buClr>
                <a:srgbClr val="993300"/>
              </a:buClr>
              <a:buSzPts val="2880"/>
              <a:buFont typeface="Arial"/>
              <a:buChar char="●"/>
              <a:defRPr sz="3200" b="0" i="0" u="none" strike="noStrike" cap="none">
                <a:solidFill>
                  <a:schemeClr val="dk1"/>
                </a:solidFill>
                <a:latin typeface="Helvetica Neue"/>
                <a:ea typeface="Helvetica Neue"/>
                <a:cs typeface="Helvetica Neue"/>
                <a:sym typeface="Helvetica Neue"/>
              </a:defRPr>
            </a:lvl1pPr>
            <a:lvl2pPr marL="914400" marR="0" lvl="1" indent="-370840" algn="l" rtl="0">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L="1828800" marR="0" lvl="3" indent="-323850" algn="l" rtl="0">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23850" algn="l" rtl="0">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1" name="Google Shape;11;p45"/>
          <p:cNvSpPr txBox="1"/>
          <p:nvPr/>
        </p:nvSpPr>
        <p:spPr>
          <a:xfrm>
            <a:off x="4267200" y="6613525"/>
            <a:ext cx="444500" cy="2444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93300"/>
              </a:buClr>
              <a:buSzPts val="1000"/>
              <a:buFont typeface="Helvetica Neue"/>
              <a:buNone/>
            </a:pPr>
            <a:r>
              <a:rPr lang="en-US" sz="1000" b="1" i="0" u="none" strike="noStrike" cap="none">
                <a:solidFill>
                  <a:srgbClr val="993300"/>
                </a:solidFill>
                <a:latin typeface="Helvetica Neue"/>
                <a:ea typeface="Helvetica Neue"/>
                <a:cs typeface="Helvetica Neue"/>
                <a:sym typeface="Helvetica Neue"/>
              </a:rPr>
              <a:t>8.</a:t>
            </a:r>
            <a:fld id="{00000000-1234-1234-1234-123412341234}" type="slidenum">
              <a:rPr lang="en-US" sz="1000" b="1" i="0" u="none" strike="noStrike" cap="none">
                <a:solidFill>
                  <a:srgbClr val="993300"/>
                </a:solidFill>
                <a:latin typeface="Helvetica Neue"/>
                <a:ea typeface="Helvetica Neue"/>
                <a:cs typeface="Helvetica Neue"/>
                <a:sym typeface="Helvetica Neue"/>
              </a:rPr>
              <a:t>‹#›</a:t>
            </a:fld>
            <a:endParaRPr/>
          </a:p>
        </p:txBody>
      </p:sp>
      <p:sp>
        <p:nvSpPr>
          <p:cNvPr id="12" name="Google Shape;12;p45"/>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13" name="Google Shape;13;p45"/>
          <p:cNvSpPr/>
          <p:nvPr/>
        </p:nvSpPr>
        <p:spPr>
          <a:xfrm rot="-2400000" flipH="1">
            <a:off x="1609725" y="4962525"/>
            <a:ext cx="9525" cy="1587"/>
          </a:xfrm>
          <a:custGeom>
            <a:avLst/>
            <a:gdLst/>
            <a:ahLst/>
            <a:cxnLst/>
            <a:rect l="l" t="t" r="r" b="b"/>
            <a:pathLst>
              <a:path w="20" h="4" extrusionOk="0">
                <a:moveTo>
                  <a:pt x="20" y="4"/>
                </a:moveTo>
                <a:lnTo>
                  <a:pt x="0" y="0"/>
                </a:lnTo>
                <a:lnTo>
                  <a:pt x="16" y="0"/>
                </a:lnTo>
                <a:lnTo>
                  <a:pt x="20" y="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14" name="Google Shape;14;p45"/>
          <p:cNvSpPr/>
          <p:nvPr/>
        </p:nvSpPr>
        <p:spPr>
          <a:xfrm rot="-120000" flipH="1">
            <a:off x="1189037" y="4205287"/>
            <a:ext cx="4762" cy="1587"/>
          </a:xfrm>
          <a:custGeom>
            <a:avLst/>
            <a:gdLst/>
            <a:ahLst/>
            <a:cxnLst/>
            <a:rect l="l" t="t" r="r" b="b"/>
            <a:pathLst>
              <a:path w="12" h="4" extrusionOk="0">
                <a:moveTo>
                  <a:pt x="12" y="4"/>
                </a:moveTo>
                <a:lnTo>
                  <a:pt x="0" y="0"/>
                </a:lnTo>
                <a:lnTo>
                  <a:pt x="12" y="0"/>
                </a:lnTo>
                <a:lnTo>
                  <a:pt x="12" y="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15" name="Google Shape;15;p45"/>
          <p:cNvSpPr/>
          <p:nvPr/>
        </p:nvSpPr>
        <p:spPr>
          <a:xfrm>
            <a:off x="5164137" y="4206875"/>
            <a:ext cx="7937" cy="9525"/>
          </a:xfrm>
          <a:custGeom>
            <a:avLst/>
            <a:gdLst/>
            <a:ahLst/>
            <a:cxnLst/>
            <a:rect l="l" t="t" r="r" b="b"/>
            <a:pathLst>
              <a:path w="12" h="12" extrusionOk="0">
                <a:moveTo>
                  <a:pt x="7" y="12"/>
                </a:moveTo>
                <a:lnTo>
                  <a:pt x="0" y="10"/>
                </a:lnTo>
                <a:lnTo>
                  <a:pt x="12" y="0"/>
                </a:lnTo>
                <a:lnTo>
                  <a:pt x="7" y="1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16" name="Google Shape;16;p45"/>
          <p:cNvSpPr txBox="1"/>
          <p:nvPr/>
        </p:nvSpPr>
        <p:spPr>
          <a:xfrm>
            <a:off x="6489700" y="6588125"/>
            <a:ext cx="2713037" cy="2444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93300"/>
              </a:buClr>
              <a:buSzPts val="1000"/>
              <a:buFont typeface="Helvetica Neue"/>
              <a:buNone/>
            </a:pPr>
            <a:r>
              <a:rPr lang="en-US" sz="1000" b="1" i="0" u="none">
                <a:solidFill>
                  <a:srgbClr val="993300"/>
                </a:solidFill>
                <a:latin typeface="Helvetica Neue"/>
                <a:ea typeface="Helvetica Neue"/>
                <a:cs typeface="Helvetica Neue"/>
                <a:sym typeface="Helvetica Neue"/>
              </a:rPr>
              <a:t>Silberschatz, Galvin and Gagne ©2005</a:t>
            </a:r>
            <a:endParaRPr/>
          </a:p>
        </p:txBody>
      </p:sp>
      <p:sp>
        <p:nvSpPr>
          <p:cNvPr id="17" name="Google Shape;17;p45"/>
          <p:cNvSpPr txBox="1"/>
          <p:nvPr/>
        </p:nvSpPr>
        <p:spPr>
          <a:xfrm>
            <a:off x="0" y="6613525"/>
            <a:ext cx="1876425" cy="2444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3300"/>
              </a:buClr>
              <a:buSzPts val="1000"/>
              <a:buFont typeface="Helvetica Neue"/>
              <a:buNone/>
            </a:pPr>
            <a:r>
              <a:rPr lang="en-US" sz="1000" b="1" i="0" u="none">
                <a:solidFill>
                  <a:srgbClr val="993300"/>
                </a:solidFill>
                <a:latin typeface="Helvetica Neue"/>
                <a:ea typeface="Helvetica Neue"/>
                <a:cs typeface="Helvetica Neue"/>
                <a:sym typeface="Helvetica Neue"/>
              </a:rPr>
              <a:t>Operating System Concepts</a:t>
            </a:r>
            <a:endParaRPr/>
          </a:p>
        </p:txBody>
      </p:sp>
      <p:sp>
        <p:nvSpPr>
          <p:cNvPr id="18" name="Google Shape;18;p45"/>
          <p:cNvSpPr/>
          <p:nvPr/>
        </p:nvSpPr>
        <p:spPr>
          <a:xfrm>
            <a:off x="-1658937" y="1109662"/>
            <a:ext cx="4762" cy="1587"/>
          </a:xfrm>
          <a:custGeom>
            <a:avLst/>
            <a:gdLst/>
            <a:ahLst/>
            <a:cxnLst/>
            <a:rect l="l" t="t" r="r" b="b"/>
            <a:pathLst>
              <a:path w="13" h="1587" extrusionOk="0">
                <a:moveTo>
                  <a:pt x="13" y="0"/>
                </a:moveTo>
                <a:lnTo>
                  <a:pt x="0" y="0"/>
                </a:lnTo>
                <a:lnTo>
                  <a:pt x="7" y="0"/>
                </a:lnTo>
                <a:lnTo>
                  <a:pt x="1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19" name="Google Shape;19;p45"/>
          <p:cNvSpPr/>
          <p:nvPr/>
        </p:nvSpPr>
        <p:spPr>
          <a:xfrm>
            <a:off x="-898525" y="1169987"/>
            <a:ext cx="3175" cy="1587"/>
          </a:xfrm>
          <a:custGeom>
            <a:avLst/>
            <a:gdLst/>
            <a:ahLst/>
            <a:cxnLst/>
            <a:rect l="l" t="t" r="r" b="b"/>
            <a:pathLst>
              <a:path w="10" h="1587" extrusionOk="0">
                <a:moveTo>
                  <a:pt x="0" y="0"/>
                </a:moveTo>
                <a:lnTo>
                  <a:pt x="10" y="0"/>
                </a:lnTo>
                <a:lnTo>
                  <a:pt x="6"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20" name="Google Shape;20;p45"/>
          <p:cNvSpPr txBox="1"/>
          <p:nvPr/>
        </p:nvSpPr>
        <p:spPr>
          <a:xfrm>
            <a:off x="-1479550" y="423862"/>
            <a:ext cx="1587" cy="158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21" name="Google Shape;21;p45"/>
          <p:cNvSpPr/>
          <p:nvPr/>
        </p:nvSpPr>
        <p:spPr>
          <a:xfrm>
            <a:off x="-1466850" y="889000"/>
            <a:ext cx="6350" cy="1587"/>
          </a:xfrm>
          <a:custGeom>
            <a:avLst/>
            <a:gdLst/>
            <a:ahLst/>
            <a:cxnLst/>
            <a:rect l="l" t="t" r="r" b="b"/>
            <a:pathLst>
              <a:path w="18" h="7" extrusionOk="0">
                <a:moveTo>
                  <a:pt x="0" y="7"/>
                </a:moveTo>
                <a:lnTo>
                  <a:pt x="12" y="0"/>
                </a:lnTo>
                <a:lnTo>
                  <a:pt x="18" y="0"/>
                </a:lnTo>
                <a:lnTo>
                  <a:pt x="0" y="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22" name="Google Shape;22;p45"/>
          <p:cNvSpPr/>
          <p:nvPr/>
        </p:nvSpPr>
        <p:spPr>
          <a:xfrm>
            <a:off x="-1639887" y="1144587"/>
            <a:ext cx="1587" cy="6350"/>
          </a:xfrm>
          <a:custGeom>
            <a:avLst/>
            <a:gdLst/>
            <a:ahLst/>
            <a:cxnLst/>
            <a:rect l="l" t="t" r="r" b="b"/>
            <a:pathLst>
              <a:path w="6" h="16" extrusionOk="0">
                <a:moveTo>
                  <a:pt x="0" y="16"/>
                </a:moveTo>
                <a:lnTo>
                  <a:pt x="6" y="0"/>
                </a:lnTo>
                <a:lnTo>
                  <a:pt x="3" y="13"/>
                </a:lnTo>
                <a:lnTo>
                  <a:pt x="0" y="1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23" name="Google Shape;23;p45"/>
          <p:cNvSpPr/>
          <p:nvPr/>
        </p:nvSpPr>
        <p:spPr>
          <a:xfrm>
            <a:off x="-1247775" y="1146175"/>
            <a:ext cx="4762" cy="7937"/>
          </a:xfrm>
          <a:custGeom>
            <a:avLst/>
            <a:gdLst/>
            <a:ahLst/>
            <a:cxnLst/>
            <a:rect l="l" t="t" r="r" b="b"/>
            <a:pathLst>
              <a:path w="11" h="20" extrusionOk="0">
                <a:moveTo>
                  <a:pt x="8" y="20"/>
                </a:moveTo>
                <a:lnTo>
                  <a:pt x="0" y="0"/>
                </a:lnTo>
                <a:lnTo>
                  <a:pt x="11" y="16"/>
                </a:lnTo>
                <a:lnTo>
                  <a:pt x="8" y="2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24" name="Google Shape;24;p45"/>
          <p:cNvSpPr/>
          <p:nvPr/>
        </p:nvSpPr>
        <p:spPr>
          <a:xfrm>
            <a:off x="-1101725" y="1228725"/>
            <a:ext cx="1587" cy="6350"/>
          </a:xfrm>
          <a:custGeom>
            <a:avLst/>
            <a:gdLst/>
            <a:ahLst/>
            <a:cxnLst/>
            <a:rect l="l" t="t" r="r" b="b"/>
            <a:pathLst>
              <a:path w="7" h="14" extrusionOk="0">
                <a:moveTo>
                  <a:pt x="0" y="14"/>
                </a:moveTo>
                <a:lnTo>
                  <a:pt x="7" y="0"/>
                </a:lnTo>
                <a:lnTo>
                  <a:pt x="7" y="7"/>
                </a:lnTo>
                <a:lnTo>
                  <a:pt x="0" y="1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25" name="Google Shape;25;p45"/>
          <p:cNvSpPr/>
          <p:nvPr/>
        </p:nvSpPr>
        <p:spPr>
          <a:xfrm>
            <a:off x="-1303337" y="1270000"/>
            <a:ext cx="12700" cy="1587"/>
          </a:xfrm>
          <a:custGeom>
            <a:avLst/>
            <a:gdLst/>
            <a:ahLst/>
            <a:cxnLst/>
            <a:rect l="l" t="t" r="r" b="b"/>
            <a:pathLst>
              <a:path w="30" h="3" extrusionOk="0">
                <a:moveTo>
                  <a:pt x="0" y="3"/>
                </a:moveTo>
                <a:lnTo>
                  <a:pt x="15" y="0"/>
                </a:lnTo>
                <a:lnTo>
                  <a:pt x="30" y="0"/>
                </a:lnTo>
                <a:lnTo>
                  <a:pt x="0" y="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26" name="Google Shape;26;p45"/>
          <p:cNvSpPr/>
          <p:nvPr/>
        </p:nvSpPr>
        <p:spPr>
          <a:xfrm>
            <a:off x="1176337" y="885825"/>
            <a:ext cx="4762" cy="9525"/>
          </a:xfrm>
          <a:custGeom>
            <a:avLst/>
            <a:gdLst/>
            <a:ahLst/>
            <a:cxnLst/>
            <a:rect l="l" t="t" r="r" b="b"/>
            <a:pathLst>
              <a:path w="9" h="24" extrusionOk="0">
                <a:moveTo>
                  <a:pt x="0" y="24"/>
                </a:moveTo>
                <a:lnTo>
                  <a:pt x="9" y="0"/>
                </a:lnTo>
                <a:lnTo>
                  <a:pt x="6" y="17"/>
                </a:lnTo>
                <a:lnTo>
                  <a:pt x="0" y="2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pic>
        <p:nvPicPr>
          <p:cNvPr id="27" name="Google Shape;27;p45" descr="Slide_iconblue_pc"/>
          <p:cNvPicPr preferRelativeResize="0"/>
          <p:nvPr/>
        </p:nvPicPr>
        <p:blipFill rotWithShape="1">
          <a:blip r:embed="rId11">
            <a:alphaModFix/>
          </a:blip>
          <a:srcRect/>
          <a:stretch/>
        </p:blipFill>
        <p:spPr>
          <a:xfrm>
            <a:off x="8118475" y="6010275"/>
            <a:ext cx="1011237" cy="611187"/>
          </a:xfrm>
          <a:prstGeom prst="rect">
            <a:avLst/>
          </a:prstGeom>
          <a:noFill/>
          <a:ln>
            <a:noFill/>
          </a:ln>
        </p:spPr>
      </p:pic>
      <p:pic>
        <p:nvPicPr>
          <p:cNvPr id="28" name="Google Shape;28;p45" descr="Slide_iconvertical"/>
          <p:cNvPicPr preferRelativeResize="0"/>
          <p:nvPr/>
        </p:nvPicPr>
        <p:blipFill rotWithShape="1">
          <a:blip r:embed="rId12">
            <a:alphaModFix/>
          </a:blip>
          <a:srcRect/>
          <a:stretch/>
        </p:blipFill>
        <p:spPr>
          <a:xfrm>
            <a:off x="0" y="0"/>
            <a:ext cx="600075" cy="11017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2.xml"/><Relationship Id="rId1" Type="http://schemas.openxmlformats.org/officeDocument/2006/relationships/slideLayout" Target="../slideLayouts/slideLayout3.xml"/><Relationship Id="rId5" Type="http://schemas.openxmlformats.org/officeDocument/2006/relationships/image" Target="../media/image16.emf"/><Relationship Id="rId4" Type="http://schemas.openxmlformats.org/officeDocument/2006/relationships/customXml" Target="../ink/ink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
          <p:cNvSpPr txBox="1">
            <a:spLocks noGrp="1"/>
          </p:cNvSpPr>
          <p:nvPr>
            <p:ph type="title"/>
          </p:nvPr>
        </p:nvSpPr>
        <p:spPr>
          <a:xfrm>
            <a:off x="448847" y="3603596"/>
            <a:ext cx="7772400" cy="136207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02060"/>
              </a:buClr>
              <a:buSzPts val="2400"/>
              <a:buFont typeface="Arial Rounded"/>
              <a:buNone/>
            </a:pPr>
            <a:r>
              <a:rPr lang="en-US" sz="2400" b="1" i="0" u="none" dirty="0">
                <a:solidFill>
                  <a:srgbClr val="002060"/>
                </a:solidFill>
                <a:latin typeface="Forte" panose="03060902040502070203" pitchFamily="66" charset="0"/>
                <a:ea typeface="Arial Rounded"/>
                <a:cs typeface="Arial Rounded"/>
                <a:sym typeface="Arial Rounded"/>
              </a:rPr>
              <a:t>NARZU TARNNUM</a:t>
            </a:r>
            <a:br>
              <a:rPr lang="en-US" sz="2400" b="1" i="0" u="none" dirty="0">
                <a:solidFill>
                  <a:srgbClr val="002060"/>
                </a:solidFill>
                <a:latin typeface="Forte" panose="03060902040502070203" pitchFamily="66" charset="0"/>
                <a:ea typeface="Arial Rounded"/>
                <a:cs typeface="Arial Rounded"/>
                <a:sym typeface="Arial Rounded"/>
              </a:rPr>
            </a:br>
            <a:r>
              <a:rPr lang="en-US" sz="2400" b="1" i="0" u="none" dirty="0">
                <a:solidFill>
                  <a:srgbClr val="002060"/>
                </a:solidFill>
                <a:latin typeface="Forte" panose="03060902040502070203" pitchFamily="66" charset="0"/>
                <a:ea typeface="Arial Rounded"/>
                <a:cs typeface="Arial Rounded"/>
                <a:sym typeface="Arial Rounded"/>
              </a:rPr>
              <a:t>CSE, BU</a:t>
            </a:r>
            <a:endParaRPr dirty="0">
              <a:latin typeface="Forte" panose="03060902040502070203" pitchFamily="66" charset="0"/>
            </a:endParaRPr>
          </a:p>
        </p:txBody>
      </p:sp>
      <p:sp>
        <p:nvSpPr>
          <p:cNvPr id="139" name="Google Shape;139;p1"/>
          <p:cNvSpPr txBox="1">
            <a:spLocks noGrp="1"/>
          </p:cNvSpPr>
          <p:nvPr>
            <p:ph type="body" idx="1"/>
          </p:nvPr>
        </p:nvSpPr>
        <p:spPr>
          <a:xfrm>
            <a:off x="628309" y="2214503"/>
            <a:ext cx="7732712" cy="102393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3240"/>
              <a:buNone/>
            </a:pPr>
            <a:r>
              <a:rPr lang="en-US" sz="3600" b="1" i="0" u="none" dirty="0">
                <a:solidFill>
                  <a:srgbClr val="661900"/>
                </a:solidFill>
                <a:latin typeface="Helvetica Neue"/>
                <a:ea typeface="Helvetica Neue"/>
                <a:cs typeface="Helvetica Neue"/>
                <a:sym typeface="Helvetica Neue"/>
              </a:rPr>
              <a:t>Chapter 8:  Memory Management</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075" y="143142"/>
            <a:ext cx="7082327" cy="609600"/>
          </a:xfrm>
        </p:spPr>
        <p:txBody>
          <a:bodyPr/>
          <a:lstStyle/>
          <a:p>
            <a:r>
              <a:rPr lang="en-US" altLang="en-US" dirty="0" smtClean="0"/>
              <a:t>Dynamic Loading</a:t>
            </a:r>
            <a:endParaRPr lang="en-US" dirty="0"/>
          </a:p>
        </p:txBody>
      </p:sp>
      <p:sp>
        <p:nvSpPr>
          <p:cNvPr id="3" name="Text Placeholder 2"/>
          <p:cNvSpPr>
            <a:spLocks noGrp="1"/>
          </p:cNvSpPr>
          <p:nvPr>
            <p:ph type="body" idx="1"/>
          </p:nvPr>
        </p:nvSpPr>
        <p:spPr>
          <a:xfrm>
            <a:off x="656171" y="915231"/>
            <a:ext cx="8214364" cy="4630990"/>
          </a:xfrm>
        </p:spPr>
        <p:txBody>
          <a:bodyPr/>
          <a:lstStyle/>
          <a:p>
            <a:r>
              <a:rPr lang="en-US" sz="1800" dirty="0" smtClean="0"/>
              <a:t>As we have discussed so far, the entire program and all data of a process must be in physical memory for the process to execute.</a:t>
            </a:r>
          </a:p>
          <a:p>
            <a:r>
              <a:rPr lang="en-US" sz="1800" dirty="0" smtClean="0"/>
              <a:t>The size of a process is thus limited to the size of physical memory.</a:t>
            </a:r>
          </a:p>
          <a:p>
            <a:r>
              <a:rPr lang="en-US" sz="1800" dirty="0" smtClean="0"/>
              <a:t>To obtain better memory-space utilization, we can use </a:t>
            </a:r>
            <a:r>
              <a:rPr lang="en-US" sz="1800" dirty="0" smtClean="0">
                <a:solidFill>
                  <a:srgbClr val="FF0000"/>
                </a:solidFill>
              </a:rPr>
              <a:t>dynamic loading.</a:t>
            </a:r>
          </a:p>
          <a:p>
            <a:r>
              <a:rPr lang="en-US" sz="1800" dirty="0" smtClean="0">
                <a:solidFill>
                  <a:srgbClr val="FF0000"/>
                </a:solidFill>
              </a:rPr>
              <a:t>With dynamic loading, a routine is not loaded until it is called</a:t>
            </a:r>
          </a:p>
          <a:p>
            <a:r>
              <a:rPr lang="en-US" sz="1800" dirty="0" smtClean="0">
                <a:solidFill>
                  <a:schemeClr val="tx1"/>
                </a:solidFill>
              </a:rPr>
              <a:t>Advantages:</a:t>
            </a:r>
          </a:p>
          <a:p>
            <a:pPr lvl="1">
              <a:buFont typeface="Wingdings" panose="05000000000000000000" pitchFamily="2" charset="2"/>
              <a:buChar char="Ø"/>
            </a:pPr>
            <a:r>
              <a:rPr lang="en-US" sz="1400" dirty="0" smtClean="0">
                <a:solidFill>
                  <a:schemeClr val="tx1"/>
                </a:solidFill>
              </a:rPr>
              <a:t>An unused routine is never loaded.</a:t>
            </a:r>
          </a:p>
          <a:p>
            <a:pPr lvl="1">
              <a:buFont typeface="Wingdings" panose="05000000000000000000" pitchFamily="2" charset="2"/>
              <a:buChar char="Ø"/>
            </a:pPr>
            <a:r>
              <a:rPr lang="en-US" sz="1400" dirty="0" smtClean="0">
                <a:solidFill>
                  <a:schemeClr val="tx1"/>
                </a:solidFill>
              </a:rPr>
              <a:t>This method is particularly useful when large amounts of code are needed to handle infrequently occurring cases.</a:t>
            </a:r>
          </a:p>
        </p:txBody>
      </p:sp>
    </p:spTree>
    <p:extLst>
      <p:ext uri="{BB962C8B-B14F-4D97-AF65-F5344CB8AC3E}">
        <p14:creationId xmlns:p14="http://schemas.microsoft.com/office/powerpoint/2010/main" val="3648327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796" y="185871"/>
            <a:ext cx="7210514" cy="609600"/>
          </a:xfrm>
        </p:spPr>
        <p:txBody>
          <a:bodyPr/>
          <a:lstStyle/>
          <a:p>
            <a:r>
              <a:rPr lang="en-US" altLang="en-US" dirty="0"/>
              <a:t>Dynamic </a:t>
            </a:r>
            <a:r>
              <a:rPr lang="en-US" altLang="en-US" dirty="0" smtClean="0"/>
              <a:t>Loading</a:t>
            </a:r>
            <a:endParaRPr lang="en-US" dirty="0"/>
          </a:p>
        </p:txBody>
      </p:sp>
      <p:sp>
        <p:nvSpPr>
          <p:cNvPr id="3" name="Text Placeholder 2"/>
          <p:cNvSpPr>
            <a:spLocks noGrp="1"/>
          </p:cNvSpPr>
          <p:nvPr>
            <p:ph type="body" idx="1"/>
          </p:nvPr>
        </p:nvSpPr>
        <p:spPr>
          <a:xfrm>
            <a:off x="741629" y="1009235"/>
            <a:ext cx="7351712" cy="4483100"/>
          </a:xfrm>
        </p:spPr>
        <p:txBody>
          <a:bodyPr/>
          <a:lstStyle/>
          <a:p>
            <a:r>
              <a:rPr lang="en-US" sz="1800" dirty="0" smtClean="0"/>
              <a:t>All routines are kept on disk in a </a:t>
            </a:r>
            <a:r>
              <a:rPr lang="en-US" sz="1800" dirty="0" smtClean="0"/>
              <a:t>re-locatable </a:t>
            </a:r>
            <a:r>
              <a:rPr lang="en-US" sz="1800" dirty="0" smtClean="0"/>
              <a:t>load format.</a:t>
            </a:r>
          </a:p>
          <a:p>
            <a:r>
              <a:rPr lang="en-US" sz="1800" dirty="0" smtClean="0"/>
              <a:t>The main program is loaded into memory and is executed.</a:t>
            </a:r>
          </a:p>
          <a:p>
            <a:r>
              <a:rPr lang="en-US" sz="1800" dirty="0" smtClean="0"/>
              <a:t>When a routine needs to call another routine, the calling </a:t>
            </a:r>
            <a:r>
              <a:rPr lang="en-US" sz="1800" dirty="0"/>
              <a:t>r</a:t>
            </a:r>
            <a:r>
              <a:rPr lang="en-US" sz="1800" dirty="0" smtClean="0"/>
              <a:t>outine first checks to see where the other routine has been loaded.</a:t>
            </a:r>
          </a:p>
          <a:p>
            <a:r>
              <a:rPr lang="en-US" sz="1800" dirty="0" smtClean="0"/>
              <a:t>If not, the </a:t>
            </a:r>
            <a:r>
              <a:rPr lang="en-US" sz="1800" dirty="0" err="1" smtClean="0"/>
              <a:t>rel-ocatable</a:t>
            </a:r>
            <a:r>
              <a:rPr lang="en-US" sz="1800" dirty="0" smtClean="0"/>
              <a:t> </a:t>
            </a:r>
            <a:r>
              <a:rPr lang="en-US" sz="1800" dirty="0" smtClean="0"/>
              <a:t>linking loader is called to load the desired routine into memory and to update the program’s address tables to reflect this change.</a:t>
            </a:r>
          </a:p>
          <a:p>
            <a:r>
              <a:rPr lang="en-US" sz="1800" dirty="0" smtClean="0"/>
              <a:t>Then control is passed to the newly loaded routine.</a:t>
            </a:r>
          </a:p>
          <a:p>
            <a:pPr marL="125730" indent="0">
              <a:buNone/>
            </a:pPr>
            <a:r>
              <a:rPr lang="en-US" sz="1800" dirty="0" smtClean="0"/>
              <a:t>-------------------------------------------------------------------------</a:t>
            </a:r>
          </a:p>
          <a:p>
            <a:r>
              <a:rPr lang="en-US" sz="1800" dirty="0" smtClean="0"/>
              <a:t>Dynamic loading does not required special support from the Operating System.</a:t>
            </a:r>
          </a:p>
          <a:p>
            <a:r>
              <a:rPr lang="en-US" sz="1800" dirty="0" smtClean="0"/>
              <a:t>It is the responsibility of the users to design their programs to take  advantage of such a method.</a:t>
            </a:r>
            <a:endParaRPr lang="en-US" sz="1800" dirty="0"/>
          </a:p>
        </p:txBody>
      </p:sp>
    </p:spTree>
    <p:extLst>
      <p:ext uri="{BB962C8B-B14F-4D97-AF65-F5344CB8AC3E}">
        <p14:creationId xmlns:p14="http://schemas.microsoft.com/office/powerpoint/2010/main" val="2869221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15888"/>
            <a:ext cx="8229600" cy="576262"/>
          </a:xfrm>
        </p:spPr>
        <p:txBody>
          <a:bodyPr/>
          <a:lstStyle/>
          <a:p>
            <a:pPr eaLnBrk="1" hangingPunct="1"/>
            <a:r>
              <a:rPr lang="en-US" altLang="en-US" dirty="0" smtClean="0"/>
              <a:t>Dynamic Linking</a:t>
            </a:r>
          </a:p>
        </p:txBody>
      </p:sp>
      <p:sp>
        <p:nvSpPr>
          <p:cNvPr id="15363" name="Rectangle 3"/>
          <p:cNvSpPr>
            <a:spLocks noGrp="1" noChangeArrowheads="1"/>
          </p:cNvSpPr>
          <p:nvPr>
            <p:ph type="body" idx="1"/>
          </p:nvPr>
        </p:nvSpPr>
        <p:spPr>
          <a:xfrm>
            <a:off x="333285" y="1119500"/>
            <a:ext cx="8665436" cy="5016380"/>
          </a:xfrm>
        </p:spPr>
        <p:txBody>
          <a:bodyPr/>
          <a:lstStyle/>
          <a:p>
            <a:r>
              <a:rPr lang="en-US" altLang="en-US" sz="1800" dirty="0" smtClean="0">
                <a:solidFill>
                  <a:schemeClr val="tx1"/>
                </a:solidFill>
              </a:rPr>
              <a:t>When a programs runs, apart from its own modules, it also needs to use certain System Libraries as well.</a:t>
            </a:r>
          </a:p>
          <a:p>
            <a:r>
              <a:rPr lang="en-US" altLang="en-US" sz="1800" b="1" dirty="0" smtClean="0">
                <a:solidFill>
                  <a:srgbClr val="0070C0"/>
                </a:solidFill>
              </a:rPr>
              <a:t>Static linking </a:t>
            </a:r>
            <a:r>
              <a:rPr lang="en-US" altLang="en-US" sz="1800" dirty="0" smtClean="0"/>
              <a:t>– system libraries are treated like any other object module and are combined by the loader into the binary program image.</a:t>
            </a:r>
          </a:p>
          <a:p>
            <a:pPr lvl="1"/>
            <a:r>
              <a:rPr lang="en-US" altLang="en-US" sz="1400" dirty="0" smtClean="0">
                <a:solidFill>
                  <a:srgbClr val="FF0000"/>
                </a:solidFill>
              </a:rPr>
              <a:t>This requirement wastes both disk space and main memory</a:t>
            </a:r>
          </a:p>
          <a:p>
            <a:r>
              <a:rPr lang="en-US" altLang="en-US" sz="1800" b="1" dirty="0" smtClean="0">
                <a:solidFill>
                  <a:srgbClr val="0070C0"/>
                </a:solidFill>
              </a:rPr>
              <a:t>Dynamic linking </a:t>
            </a:r>
            <a:r>
              <a:rPr lang="en-US" altLang="en-US" sz="1800" dirty="0" smtClean="0"/>
              <a:t>–linking postponed until execution time.</a:t>
            </a:r>
          </a:p>
          <a:p>
            <a:r>
              <a:rPr lang="en-US" altLang="en-US" sz="1800" dirty="0" smtClean="0"/>
              <a:t>Small piece of code, </a:t>
            </a:r>
            <a:r>
              <a:rPr lang="en-US" altLang="en-US" sz="1800" b="1" dirty="0" smtClean="0">
                <a:solidFill>
                  <a:srgbClr val="3366FF"/>
                </a:solidFill>
              </a:rPr>
              <a:t>stub</a:t>
            </a:r>
            <a:r>
              <a:rPr lang="en-US" altLang="en-US" sz="1800" dirty="0" smtClean="0"/>
              <a:t>, used to locate the appropriate memory-resident library routine</a:t>
            </a:r>
          </a:p>
          <a:p>
            <a:r>
              <a:rPr lang="en-US" altLang="en-US" sz="1800" dirty="0" smtClean="0"/>
              <a:t>Stub replaces itself with the address of the routine, and executes the routine.</a:t>
            </a:r>
          </a:p>
          <a:p>
            <a:r>
              <a:rPr lang="en-US" altLang="en-US" sz="1800" dirty="0" smtClean="0"/>
              <a:t> When the stub is executed OS checks if routine is in </a:t>
            </a:r>
            <a:r>
              <a:rPr lang="en-US" altLang="ja-JP" sz="1800" dirty="0" smtClean="0"/>
              <a:t>memory </a:t>
            </a:r>
          </a:p>
          <a:p>
            <a:pPr lvl="1"/>
            <a:r>
              <a:rPr lang="en-US" altLang="en-US" sz="1800" dirty="0" smtClean="0"/>
              <a:t>If not in memory, the program loads the routine into memory.</a:t>
            </a:r>
          </a:p>
        </p:txBody>
      </p:sp>
    </p:spTree>
    <p:extLst>
      <p:ext uri="{BB962C8B-B14F-4D97-AF65-F5344CB8AC3E}">
        <p14:creationId xmlns:p14="http://schemas.microsoft.com/office/powerpoint/2010/main" val="177366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3"/>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Logical vs. Physical Address Space</a:t>
            </a:r>
            <a:endParaRPr/>
          </a:p>
        </p:txBody>
      </p:sp>
      <p:sp>
        <p:nvSpPr>
          <p:cNvPr id="230" name="Google Shape;230;p13"/>
          <p:cNvSpPr txBox="1">
            <a:spLocks noGrp="1"/>
          </p:cNvSpPr>
          <p:nvPr>
            <p:ph type="body" idx="1"/>
          </p:nvPr>
        </p:nvSpPr>
        <p:spPr>
          <a:xfrm>
            <a:off x="762000" y="1377950"/>
            <a:ext cx="7351712" cy="448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980"/>
              <a:buFont typeface="Arial"/>
              <a:buChar char="●"/>
            </a:pPr>
            <a:r>
              <a:rPr lang="en-US" sz="2200" b="1" i="0" u="none" dirty="0">
                <a:solidFill>
                  <a:srgbClr val="A50021"/>
                </a:solidFill>
                <a:latin typeface="Helvetica Neue"/>
                <a:ea typeface="Helvetica Neue"/>
                <a:cs typeface="Helvetica Neue"/>
                <a:sym typeface="Helvetica Neue"/>
              </a:rPr>
              <a:t>Logical address</a:t>
            </a:r>
            <a:r>
              <a:rPr lang="en-US" sz="2200" b="0" i="0" u="none" dirty="0">
                <a:solidFill>
                  <a:schemeClr val="dk1"/>
                </a:solidFill>
                <a:latin typeface="Helvetica Neue"/>
                <a:ea typeface="Helvetica Neue"/>
                <a:cs typeface="Helvetica Neue"/>
                <a:sym typeface="Helvetica Neue"/>
              </a:rPr>
              <a:t> – </a:t>
            </a:r>
            <a:r>
              <a:rPr lang="en-US" sz="2200" b="0" i="0" u="none" dirty="0" smtClean="0">
                <a:solidFill>
                  <a:schemeClr val="dk1"/>
                </a:solidFill>
                <a:latin typeface="Helvetica Neue"/>
                <a:ea typeface="Helvetica Neue"/>
                <a:cs typeface="Helvetica Neue"/>
                <a:sym typeface="Helvetica Neue"/>
              </a:rPr>
              <a:t>an address  generated </a:t>
            </a:r>
            <a:r>
              <a:rPr lang="en-US" sz="2200" b="0" i="0" u="none" dirty="0">
                <a:solidFill>
                  <a:schemeClr val="dk1"/>
                </a:solidFill>
                <a:latin typeface="Helvetica Neue"/>
                <a:ea typeface="Helvetica Neue"/>
                <a:cs typeface="Helvetica Neue"/>
                <a:sym typeface="Helvetica Neue"/>
              </a:rPr>
              <a:t>by the CPU; </a:t>
            </a:r>
            <a:endParaRPr sz="2200" b="0" i="0" u="none" dirty="0">
              <a:solidFill>
                <a:schemeClr val="dk1"/>
              </a:solidFill>
              <a:latin typeface="Helvetica Neue"/>
              <a:ea typeface="Helvetica Neue"/>
              <a:cs typeface="Helvetica Neue"/>
              <a:sym typeface="Helvetica Neue"/>
            </a:endParaRPr>
          </a:p>
          <a:p>
            <a:pPr marL="342900" lvl="0" indent="-342900" algn="l" rtl="0">
              <a:lnSpc>
                <a:spcPct val="100000"/>
              </a:lnSpc>
              <a:spcBef>
                <a:spcPts val="770"/>
              </a:spcBef>
              <a:spcAft>
                <a:spcPts val="0"/>
              </a:spcAft>
              <a:buClr>
                <a:srgbClr val="993300"/>
              </a:buClr>
              <a:buSzPts val="1980"/>
              <a:buFont typeface="Arial"/>
              <a:buChar char="●"/>
            </a:pPr>
            <a:r>
              <a:rPr lang="en-US" sz="2200" b="1" i="0" u="none" dirty="0">
                <a:solidFill>
                  <a:srgbClr val="A50021"/>
                </a:solidFill>
                <a:latin typeface="Helvetica Neue"/>
                <a:ea typeface="Helvetica Neue"/>
                <a:cs typeface="Helvetica Neue"/>
                <a:sym typeface="Helvetica Neue"/>
              </a:rPr>
              <a:t>Physical address</a:t>
            </a:r>
            <a:r>
              <a:rPr lang="en-US" sz="2200" b="0" i="0" u="none" dirty="0">
                <a:solidFill>
                  <a:schemeClr val="dk1"/>
                </a:solidFill>
                <a:latin typeface="Helvetica Neue"/>
                <a:ea typeface="Helvetica Neue"/>
                <a:cs typeface="Helvetica Neue"/>
                <a:sym typeface="Helvetica Neue"/>
              </a:rPr>
              <a:t> – </a:t>
            </a:r>
            <a:r>
              <a:rPr lang="en-US" sz="2200" b="0" i="0" u="none" dirty="0" smtClean="0">
                <a:solidFill>
                  <a:schemeClr val="dk1"/>
                </a:solidFill>
                <a:latin typeface="Helvetica Neue"/>
                <a:ea typeface="Helvetica Neue"/>
                <a:cs typeface="Helvetica Neue"/>
                <a:sym typeface="Helvetica Neue"/>
              </a:rPr>
              <a:t>an address </a:t>
            </a:r>
            <a:r>
              <a:rPr lang="en-US" sz="2200" b="0" i="0" u="none" dirty="0">
                <a:solidFill>
                  <a:schemeClr val="dk1"/>
                </a:solidFill>
                <a:latin typeface="Helvetica Neue"/>
                <a:ea typeface="Helvetica Neue"/>
                <a:cs typeface="Helvetica Neue"/>
                <a:sym typeface="Helvetica Neue"/>
              </a:rPr>
              <a:t>seen by the memory </a:t>
            </a:r>
            <a:r>
              <a:rPr lang="en-US" sz="2200" b="0" i="0" u="none" dirty="0" smtClean="0">
                <a:solidFill>
                  <a:schemeClr val="dk1"/>
                </a:solidFill>
                <a:latin typeface="Helvetica Neue"/>
                <a:ea typeface="Helvetica Neue"/>
                <a:cs typeface="Helvetica Neue"/>
                <a:sym typeface="Helvetica Neue"/>
              </a:rPr>
              <a:t>management unit.</a:t>
            </a:r>
            <a:endParaRPr dirty="0"/>
          </a:p>
          <a:p>
            <a:pPr marL="342900" lvl="0" indent="-342900" algn="l" rtl="0">
              <a:lnSpc>
                <a:spcPct val="100000"/>
              </a:lnSpc>
              <a:spcBef>
                <a:spcPts val="630"/>
              </a:spcBef>
              <a:spcAft>
                <a:spcPts val="0"/>
              </a:spcAft>
              <a:buSzPts val="1620"/>
              <a:buNone/>
            </a:pPr>
            <a:endParaRPr sz="1800" b="0" i="0" u="none" dirty="0">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Noto Sans Symbols"/>
              <a:buChar char="❑"/>
            </a:pPr>
            <a:r>
              <a:rPr lang="en-US" sz="1800" b="0" i="0" u="none" dirty="0">
                <a:solidFill>
                  <a:schemeClr val="dk1"/>
                </a:solidFill>
                <a:latin typeface="Helvetica Neue"/>
                <a:ea typeface="Helvetica Neue"/>
                <a:cs typeface="Helvetica Neue"/>
                <a:sym typeface="Helvetica Neue"/>
              </a:rPr>
              <a:t>Logical and physical addresses are the same in compile-time and load-time address-binding schemes; logical (virtual) and physical addresses differ in execution-time address-binding </a:t>
            </a:r>
            <a:r>
              <a:rPr lang="en-US" sz="1800" b="0" i="0" u="none" dirty="0" smtClean="0">
                <a:solidFill>
                  <a:schemeClr val="dk1"/>
                </a:solidFill>
                <a:latin typeface="Helvetica Neue"/>
                <a:ea typeface="Helvetica Neue"/>
                <a:cs typeface="Helvetica Neue"/>
                <a:sym typeface="Helvetica Neue"/>
              </a:rPr>
              <a:t>scheme. In this case, we usually refer to the </a:t>
            </a:r>
            <a:r>
              <a:rPr lang="en-US" sz="1800" b="0" i="0" u="none" dirty="0" smtClean="0">
                <a:solidFill>
                  <a:srgbClr val="0070C0"/>
                </a:solidFill>
                <a:latin typeface="Helvetica Neue"/>
                <a:ea typeface="Helvetica Neue"/>
                <a:cs typeface="Helvetica Neue"/>
                <a:sym typeface="Helvetica Neue"/>
              </a:rPr>
              <a:t>Logical address </a:t>
            </a:r>
            <a:r>
              <a:rPr lang="en-US" sz="1800" b="0" i="0" u="none" dirty="0" smtClean="0">
                <a:solidFill>
                  <a:schemeClr val="dk1"/>
                </a:solidFill>
                <a:latin typeface="Helvetica Neue"/>
                <a:ea typeface="Helvetica Neue"/>
                <a:cs typeface="Helvetica Neue"/>
                <a:sym typeface="Helvetica Neue"/>
              </a:rPr>
              <a:t>as a </a:t>
            </a:r>
            <a:r>
              <a:rPr lang="en-US" sz="1800" b="0" i="0" u="none" dirty="0" smtClean="0">
                <a:solidFill>
                  <a:srgbClr val="0070C0"/>
                </a:solidFill>
                <a:latin typeface="Helvetica Neue"/>
                <a:ea typeface="Helvetica Neue"/>
                <a:cs typeface="Helvetica Neue"/>
                <a:sym typeface="Helvetica Neue"/>
              </a:rPr>
              <a:t>virtual address</a:t>
            </a:r>
            <a:r>
              <a:rPr lang="en-US" sz="1800" b="0" i="0" u="none" dirty="0" smtClean="0">
                <a:solidFill>
                  <a:schemeClr val="dk1"/>
                </a:solidFill>
                <a:latin typeface="Helvetica Neue"/>
                <a:ea typeface="Helvetica Neue"/>
                <a:cs typeface="Helvetica Neue"/>
                <a:sym typeface="Helvetica Neue"/>
              </a:rPr>
              <a:t>.</a:t>
            </a:r>
            <a:endParaRPr dirty="0"/>
          </a:p>
          <a:p>
            <a:pPr marL="342900" lvl="0" indent="-342900" algn="l" rtl="0">
              <a:lnSpc>
                <a:spcPct val="100000"/>
              </a:lnSpc>
              <a:spcBef>
                <a:spcPts val="630"/>
              </a:spcBef>
              <a:spcAft>
                <a:spcPts val="0"/>
              </a:spcAft>
              <a:buClr>
                <a:srgbClr val="993300"/>
              </a:buClr>
              <a:buSzPts val="1620"/>
              <a:buFont typeface="Arial"/>
              <a:buChar char="●"/>
            </a:pPr>
            <a:r>
              <a:rPr lang="en-US" sz="1800" b="1" i="0" u="none" dirty="0">
                <a:solidFill>
                  <a:srgbClr val="C00000"/>
                </a:solidFill>
                <a:latin typeface="Helvetica Neue"/>
                <a:ea typeface="Helvetica Neue"/>
                <a:cs typeface="Helvetica Neue"/>
                <a:sym typeface="Helvetica Neue"/>
              </a:rPr>
              <a:t>Logical address space </a:t>
            </a:r>
            <a:r>
              <a:rPr lang="en-US" sz="1800" b="0" i="0" u="none" dirty="0">
                <a:solidFill>
                  <a:schemeClr val="dk1"/>
                </a:solidFill>
                <a:latin typeface="Helvetica Neue"/>
                <a:ea typeface="Helvetica Neue"/>
                <a:cs typeface="Helvetica Neue"/>
                <a:sym typeface="Helvetica Neue"/>
              </a:rPr>
              <a:t>is the set of all logical addresses generated by a </a:t>
            </a:r>
            <a:r>
              <a:rPr lang="en-US" sz="1800" b="0" i="0" u="none" dirty="0" smtClean="0">
                <a:solidFill>
                  <a:schemeClr val="dk1"/>
                </a:solidFill>
                <a:latin typeface="Helvetica Neue"/>
                <a:ea typeface="Helvetica Neue"/>
                <a:cs typeface="Helvetica Neue"/>
                <a:sym typeface="Helvetica Neue"/>
              </a:rPr>
              <a:t>program.</a:t>
            </a:r>
            <a:endParaRPr dirty="0"/>
          </a:p>
          <a:p>
            <a:pPr marL="342900" lvl="0" indent="-342900" algn="l" rtl="0">
              <a:lnSpc>
                <a:spcPct val="100000"/>
              </a:lnSpc>
              <a:spcBef>
                <a:spcPts val="630"/>
              </a:spcBef>
              <a:spcAft>
                <a:spcPts val="0"/>
              </a:spcAft>
              <a:buClr>
                <a:srgbClr val="993300"/>
              </a:buClr>
              <a:buSzPts val="1620"/>
              <a:buFont typeface="Arial"/>
              <a:buChar char="●"/>
            </a:pPr>
            <a:r>
              <a:rPr lang="en-US" sz="1800" b="1" i="0" u="none" dirty="0">
                <a:solidFill>
                  <a:srgbClr val="C00000"/>
                </a:solidFill>
                <a:latin typeface="Helvetica Neue"/>
                <a:ea typeface="Helvetica Neue"/>
                <a:cs typeface="Helvetica Neue"/>
                <a:sym typeface="Helvetica Neue"/>
              </a:rPr>
              <a:t>Physical address space </a:t>
            </a:r>
            <a:r>
              <a:rPr lang="en-US" sz="1800" b="0" i="0" u="none" dirty="0">
                <a:solidFill>
                  <a:schemeClr val="dk1"/>
                </a:solidFill>
                <a:latin typeface="Helvetica Neue"/>
                <a:ea typeface="Helvetica Neue"/>
                <a:cs typeface="Helvetica Neue"/>
                <a:sym typeface="Helvetica Neue"/>
              </a:rPr>
              <a:t>is the set of all physical addresses </a:t>
            </a:r>
            <a:r>
              <a:rPr lang="en-US" sz="1800" b="0" i="0" u="none" dirty="0" smtClean="0">
                <a:solidFill>
                  <a:schemeClr val="dk1"/>
                </a:solidFill>
                <a:latin typeface="Helvetica Neue"/>
                <a:ea typeface="Helvetica Neue"/>
                <a:cs typeface="Helvetica Neue"/>
                <a:sym typeface="Helvetica Neue"/>
              </a:rPr>
              <a:t>corresponding to these logical addresses.</a:t>
            </a:r>
            <a:endParaRPr dirty="0"/>
          </a:p>
          <a:p>
            <a:pPr marL="342900" lvl="0" indent="-240030" algn="l" rtl="0">
              <a:spcBef>
                <a:spcPts val="630"/>
              </a:spcBef>
              <a:spcAft>
                <a:spcPts val="0"/>
              </a:spcAft>
              <a:buSzPts val="1620"/>
              <a:buNone/>
            </a:pPr>
            <a:endParaRPr sz="1800" b="0" i="0" u="none" dirty="0">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4"/>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Memory-Management Unit (</a:t>
            </a:r>
            <a:r>
              <a:rPr lang="en-US" sz="2400" b="1" i="0" u="none">
                <a:solidFill>
                  <a:srgbClr val="993300"/>
                </a:solidFill>
                <a:latin typeface="Helvetica Neue"/>
                <a:ea typeface="Helvetica Neue"/>
                <a:cs typeface="Helvetica Neue"/>
                <a:sym typeface="Helvetica Neue"/>
              </a:rPr>
              <a:t>MMU</a:t>
            </a:r>
            <a:r>
              <a:rPr lang="en-US" sz="3200" b="1" i="0" u="none">
                <a:solidFill>
                  <a:srgbClr val="993300"/>
                </a:solidFill>
                <a:latin typeface="Helvetica Neue"/>
                <a:ea typeface="Helvetica Neue"/>
                <a:cs typeface="Helvetica Neue"/>
                <a:sym typeface="Helvetica Neue"/>
              </a:rPr>
              <a:t>)</a:t>
            </a:r>
            <a:endParaRPr/>
          </a:p>
        </p:txBody>
      </p:sp>
      <p:sp>
        <p:nvSpPr>
          <p:cNvPr id="236" name="Google Shape;236;p14"/>
          <p:cNvSpPr txBox="1">
            <a:spLocks noGrp="1"/>
          </p:cNvSpPr>
          <p:nvPr>
            <p:ph type="body" idx="1"/>
          </p:nvPr>
        </p:nvSpPr>
        <p:spPr>
          <a:xfrm>
            <a:off x="762000" y="1377950"/>
            <a:ext cx="7351712" cy="448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The run-time mapping from virtual to physical addresses is done by a hardware device called memory management unit.</a:t>
            </a:r>
            <a:endParaRPr dirty="0"/>
          </a:p>
          <a:p>
            <a:pPr marL="342900" lvl="0" indent="-240030" algn="l" rtl="0">
              <a:lnSpc>
                <a:spcPct val="100000"/>
              </a:lnSpc>
              <a:spcBef>
                <a:spcPts val="630"/>
              </a:spcBef>
              <a:spcAft>
                <a:spcPts val="0"/>
              </a:spcAft>
              <a:buClr>
                <a:srgbClr val="993300"/>
              </a:buClr>
              <a:buSzPts val="1620"/>
              <a:buFont typeface="Arial"/>
              <a:buNone/>
            </a:pPr>
            <a:endParaRPr sz="1800" b="0" i="0" u="none" dirty="0">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In MMU scheme, the value in the relocation register is added to every address generated by a user process at the time it is sent to memory</a:t>
            </a:r>
            <a:br>
              <a:rPr lang="en-US" sz="1800" b="0" i="0" u="none" dirty="0">
                <a:solidFill>
                  <a:schemeClr val="dk1"/>
                </a:solidFill>
                <a:latin typeface="Helvetica Neue"/>
                <a:ea typeface="Helvetica Neue"/>
                <a:cs typeface="Helvetica Neue"/>
                <a:sym typeface="Helvetica Neue"/>
              </a:rPr>
            </a:br>
            <a:endParaRPr dirty="0"/>
          </a:p>
          <a:p>
            <a:pPr marL="342900" lvl="0" indent="-342900" algn="l" rtl="0">
              <a:lnSpc>
                <a:spcPct val="100000"/>
              </a:lnSpc>
              <a:spcBef>
                <a:spcPts val="630"/>
              </a:spcBef>
              <a:spcAft>
                <a:spcPts val="0"/>
              </a:spcAft>
              <a:buClr>
                <a:srgbClr val="993300"/>
              </a:buClr>
              <a:buSzPts val="1620"/>
              <a:buFont typeface="Arial"/>
              <a:buChar char="●"/>
            </a:pPr>
            <a:r>
              <a:rPr lang="en-US" sz="1800" b="0" u="none" dirty="0">
                <a:solidFill>
                  <a:schemeClr val="dk1"/>
                </a:solidFill>
                <a:sym typeface="Helvetica Neue"/>
              </a:rPr>
              <a:t>The user program deals with logical addresses; it never sees the real physical addresses</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79475" y="141288"/>
            <a:ext cx="7839075" cy="576262"/>
          </a:xfrm>
        </p:spPr>
        <p:txBody>
          <a:bodyPr/>
          <a:lstStyle/>
          <a:p>
            <a:pPr eaLnBrk="1" hangingPunct="1"/>
            <a:r>
              <a:rPr lang="en-US" altLang="en-US" smtClean="0"/>
              <a:t>Memory-Management Unit (</a:t>
            </a:r>
            <a:r>
              <a:rPr lang="en-US" altLang="en-US" sz="2800" smtClean="0"/>
              <a:t>MMU</a:t>
            </a:r>
            <a:r>
              <a:rPr lang="en-US" altLang="en-US" smtClean="0"/>
              <a:t>)</a:t>
            </a:r>
          </a:p>
        </p:txBody>
      </p:sp>
      <p:sp>
        <p:nvSpPr>
          <p:cNvPr id="13315" name="Rectangle 3"/>
          <p:cNvSpPr>
            <a:spLocks noGrp="1" noChangeArrowheads="1"/>
          </p:cNvSpPr>
          <p:nvPr>
            <p:ph type="body" idx="1"/>
          </p:nvPr>
        </p:nvSpPr>
        <p:spPr>
          <a:xfrm>
            <a:off x="857249" y="1063624"/>
            <a:ext cx="7679999" cy="4593691"/>
          </a:xfrm>
        </p:spPr>
        <p:txBody>
          <a:bodyPr/>
          <a:lstStyle/>
          <a:p>
            <a:r>
              <a:rPr lang="en-US" altLang="en-US" sz="1800" dirty="0" smtClean="0"/>
              <a:t>Hardware device that at run time maps virtual to physical </a:t>
            </a:r>
            <a:r>
              <a:rPr lang="en-US" altLang="en-US" sz="1800" dirty="0" smtClean="0"/>
              <a:t>address.</a:t>
            </a:r>
            <a:endParaRPr lang="en-US" altLang="en-US" sz="1800" dirty="0" smtClean="0"/>
          </a:p>
          <a:p>
            <a:r>
              <a:rPr lang="en-US" altLang="en-US" sz="1800" dirty="0" smtClean="0"/>
              <a:t>To </a:t>
            </a:r>
            <a:r>
              <a:rPr lang="en-US" altLang="en-US" sz="1800" dirty="0" smtClean="0"/>
              <a:t>start, consider simple scheme where the value in the relocation register is added to every address generated by a user process at the time it is sent to memory</a:t>
            </a:r>
          </a:p>
          <a:p>
            <a:pPr lvl="1"/>
            <a:r>
              <a:rPr lang="en-US" altLang="en-US" sz="1800" dirty="0" smtClean="0"/>
              <a:t>Base register now called </a:t>
            </a:r>
            <a:r>
              <a:rPr lang="en-US" altLang="en-US" sz="1800" b="1" dirty="0" smtClean="0">
                <a:solidFill>
                  <a:srgbClr val="0000FF"/>
                </a:solidFill>
              </a:rPr>
              <a:t>relocation register</a:t>
            </a:r>
            <a:endParaRPr lang="en-US" altLang="en-US" sz="1800" dirty="0" smtClean="0"/>
          </a:p>
          <a:p>
            <a:pPr lvl="1"/>
            <a:r>
              <a:rPr lang="en-US" altLang="en-US" sz="1800" dirty="0" smtClean="0"/>
              <a:t>MS-DOS on Intel 80x86 used 4 relocation registers</a:t>
            </a:r>
          </a:p>
          <a:p>
            <a:r>
              <a:rPr lang="en-US" altLang="en-US" sz="1800" dirty="0" smtClean="0"/>
              <a:t>The user program deals with logical addresses; it never sees the real physical </a:t>
            </a:r>
            <a:r>
              <a:rPr lang="en-US" altLang="en-US" sz="1800" dirty="0" smtClean="0"/>
              <a:t>addresses.</a:t>
            </a:r>
            <a:endParaRPr lang="en-US" altLang="en-US" sz="1800" dirty="0" smtClean="0"/>
          </a:p>
          <a:p>
            <a:pPr lvl="1"/>
            <a:r>
              <a:rPr lang="en-US" altLang="en-US" sz="1800" dirty="0" smtClean="0"/>
              <a:t>Execution-time binding occurs when reference is made to location in memory</a:t>
            </a:r>
          </a:p>
          <a:p>
            <a:pPr lvl="1"/>
            <a:r>
              <a:rPr lang="en-US" altLang="en-US" sz="1800" dirty="0" smtClean="0"/>
              <a:t>Logical address bound to physical </a:t>
            </a:r>
            <a:r>
              <a:rPr lang="en-US" altLang="en-US" sz="1800" dirty="0" smtClean="0"/>
              <a:t>addresses.</a:t>
            </a:r>
            <a:endParaRPr lang="en-US" altLang="en-US" sz="1800" dirty="0" smtClean="0"/>
          </a:p>
        </p:txBody>
      </p:sp>
    </p:spTree>
    <p:extLst>
      <p:ext uri="{BB962C8B-B14F-4D97-AF65-F5344CB8AC3E}">
        <p14:creationId xmlns:p14="http://schemas.microsoft.com/office/powerpoint/2010/main" val="1379173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5"/>
          <p:cNvSpPr txBox="1">
            <a:spLocks noGrp="1"/>
          </p:cNvSpPr>
          <p:nvPr>
            <p:ph type="title"/>
          </p:nvPr>
        </p:nvSpPr>
        <p:spPr>
          <a:xfrm>
            <a:off x="889000" y="0"/>
            <a:ext cx="8054975" cy="84455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2800"/>
              <a:buFont typeface="Helvetica Neue"/>
              <a:buNone/>
            </a:pPr>
            <a:r>
              <a:rPr lang="en-US" sz="2800" b="1" i="0" u="none">
                <a:solidFill>
                  <a:srgbClr val="993300"/>
                </a:solidFill>
                <a:latin typeface="Helvetica Neue"/>
                <a:ea typeface="Helvetica Neue"/>
                <a:cs typeface="Helvetica Neue"/>
                <a:sym typeface="Helvetica Neue"/>
              </a:rPr>
              <a:t>Dynamic relocation using a relocation register</a:t>
            </a:r>
            <a:endParaRPr/>
          </a:p>
        </p:txBody>
      </p:sp>
      <p:pic>
        <p:nvPicPr>
          <p:cNvPr id="242" name="Google Shape;242;p15"/>
          <p:cNvPicPr preferRelativeResize="0"/>
          <p:nvPr/>
        </p:nvPicPr>
        <p:blipFill rotWithShape="1">
          <a:blip r:embed="rId3">
            <a:alphaModFix/>
          </a:blip>
          <a:srcRect l="840" t="3482" r="1089" b="3783"/>
          <a:stretch/>
        </p:blipFill>
        <p:spPr>
          <a:xfrm>
            <a:off x="1819275" y="1941512"/>
            <a:ext cx="5384800" cy="3959225"/>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Memory  Management Technique</a:t>
            </a:r>
            <a:endParaRPr/>
          </a:p>
        </p:txBody>
      </p:sp>
      <p:sp>
        <p:nvSpPr>
          <p:cNvPr id="260" name="Google Shape;260;p18"/>
          <p:cNvSpPr txBox="1">
            <a:spLocks noGrp="1"/>
          </p:cNvSpPr>
          <p:nvPr>
            <p:ph type="body" idx="1"/>
          </p:nvPr>
        </p:nvSpPr>
        <p:spPr>
          <a:xfrm>
            <a:off x="762000" y="1377950"/>
            <a:ext cx="7351712" cy="448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980"/>
              <a:buFont typeface="Noto Sans Symbols"/>
              <a:buChar char="❑"/>
            </a:pPr>
            <a:r>
              <a:rPr lang="en-US" sz="2200" b="0" i="0" u="none">
                <a:solidFill>
                  <a:schemeClr val="dk1"/>
                </a:solidFill>
                <a:latin typeface="Helvetica Neue"/>
                <a:ea typeface="Helvetica Neue"/>
                <a:cs typeface="Helvetica Neue"/>
                <a:sym typeface="Helvetica Neue"/>
              </a:rPr>
              <a:t>In operating system, following are four </a:t>
            </a:r>
            <a:r>
              <a:rPr lang="en-US" sz="2200" b="0" i="0" u="none">
                <a:solidFill>
                  <a:srgbClr val="00B050"/>
                </a:solidFill>
                <a:latin typeface="Helvetica Neue"/>
                <a:ea typeface="Helvetica Neue"/>
                <a:cs typeface="Helvetica Neue"/>
                <a:sym typeface="Helvetica Neue"/>
              </a:rPr>
              <a:t>common </a:t>
            </a:r>
            <a:r>
              <a:rPr lang="en-US" sz="2200" b="0" i="0" u="none">
                <a:solidFill>
                  <a:schemeClr val="dk1"/>
                </a:solidFill>
                <a:latin typeface="Helvetica Neue"/>
                <a:ea typeface="Helvetica Neue"/>
                <a:cs typeface="Helvetica Neue"/>
                <a:sym typeface="Helvetica Neue"/>
              </a:rPr>
              <a:t>memory management technique</a:t>
            </a:r>
            <a:endParaRPr/>
          </a:p>
          <a:p>
            <a:pPr marL="742950" lvl="1" indent="-285750" algn="l" rtl="0">
              <a:lnSpc>
                <a:spcPct val="100000"/>
              </a:lnSpc>
              <a:spcBef>
                <a:spcPts val="700"/>
              </a:spcBef>
              <a:spcAft>
                <a:spcPts val="0"/>
              </a:spcAft>
              <a:buClr>
                <a:srgbClr val="CC6600"/>
              </a:buClr>
              <a:buSzPts val="1600"/>
              <a:buFont typeface="Arial"/>
              <a:buChar char="●"/>
            </a:pPr>
            <a:r>
              <a:rPr lang="en-US" sz="2000" b="0" i="0" u="none">
                <a:solidFill>
                  <a:schemeClr val="dk1"/>
                </a:solidFill>
                <a:latin typeface="Helvetica Neue"/>
                <a:ea typeface="Helvetica Neue"/>
                <a:cs typeface="Helvetica Neue"/>
                <a:sym typeface="Helvetica Neue"/>
              </a:rPr>
              <a:t>Contiguous Allocation </a:t>
            </a:r>
            <a:r>
              <a:rPr lang="en-US" sz="1800" b="0" i="0" u="none">
                <a:solidFill>
                  <a:schemeClr val="dk1"/>
                </a:solidFill>
                <a:latin typeface="Helvetica Neue"/>
                <a:ea typeface="Helvetica Neue"/>
                <a:cs typeface="Helvetica Neue"/>
                <a:sym typeface="Helvetica Neue"/>
              </a:rPr>
              <a:t>: </a:t>
            </a:r>
            <a:r>
              <a:rPr lang="en-US" sz="1600" b="0" i="0" u="none">
                <a:solidFill>
                  <a:schemeClr val="dk1"/>
                </a:solidFill>
                <a:latin typeface="Helvetica Neue"/>
                <a:ea typeface="Helvetica Neue"/>
                <a:cs typeface="Helvetica Neue"/>
                <a:sym typeface="Helvetica Neue"/>
              </a:rPr>
              <a:t>the contiguous memory allocation assigns the consecutive blocks of memory to a process requesting for memory.</a:t>
            </a:r>
            <a:endParaRPr/>
          </a:p>
          <a:p>
            <a:pPr marL="1085850" lvl="2" indent="-228600" algn="l" rtl="0">
              <a:lnSpc>
                <a:spcPct val="100000"/>
              </a:lnSpc>
              <a:spcBef>
                <a:spcPts val="560"/>
              </a:spcBef>
              <a:spcAft>
                <a:spcPts val="0"/>
              </a:spcAft>
              <a:buClr>
                <a:srgbClr val="009900"/>
              </a:buClr>
              <a:buSzPts val="1200"/>
              <a:buFont typeface="Noto Sans Symbols"/>
              <a:buChar char="⮚"/>
            </a:pPr>
            <a:r>
              <a:rPr lang="en-US" sz="1600" b="0" i="0" u="none">
                <a:solidFill>
                  <a:schemeClr val="dk1"/>
                </a:solidFill>
                <a:latin typeface="Helvetica Neue"/>
                <a:ea typeface="Helvetica Neue"/>
                <a:cs typeface="Helvetica Neue"/>
                <a:sym typeface="Helvetica Neue"/>
              </a:rPr>
              <a:t>Fixed-partitioned –equal size allocation / Static/ MFT</a:t>
            </a:r>
            <a:endParaRPr/>
          </a:p>
          <a:p>
            <a:pPr marL="1085850" lvl="2" indent="-228600" algn="l" rtl="0">
              <a:lnSpc>
                <a:spcPct val="100000"/>
              </a:lnSpc>
              <a:spcBef>
                <a:spcPts val="560"/>
              </a:spcBef>
              <a:spcAft>
                <a:spcPts val="0"/>
              </a:spcAft>
              <a:buClr>
                <a:srgbClr val="009900"/>
              </a:buClr>
              <a:buSzPts val="1200"/>
              <a:buFont typeface="Noto Sans Symbols"/>
              <a:buChar char="⮚"/>
            </a:pPr>
            <a:r>
              <a:rPr lang="en-US" sz="1600" b="0" i="0" u="none">
                <a:solidFill>
                  <a:schemeClr val="dk1"/>
                </a:solidFill>
                <a:latin typeface="Helvetica Neue"/>
                <a:ea typeface="Helvetica Neue"/>
                <a:cs typeface="Helvetica Neue"/>
                <a:sym typeface="Helvetica Neue"/>
              </a:rPr>
              <a:t>Variable size partitioned/ dynamic/ MVT</a:t>
            </a:r>
            <a:endParaRPr/>
          </a:p>
          <a:p>
            <a:pPr marL="742950" lvl="1" indent="-285750" algn="l" rtl="0">
              <a:lnSpc>
                <a:spcPct val="100000"/>
              </a:lnSpc>
              <a:spcBef>
                <a:spcPts val="700"/>
              </a:spcBef>
              <a:spcAft>
                <a:spcPts val="0"/>
              </a:spcAft>
              <a:buClr>
                <a:srgbClr val="CC6600"/>
              </a:buClr>
              <a:buSzPts val="1600"/>
              <a:buFont typeface="Arial"/>
              <a:buChar char="●"/>
            </a:pPr>
            <a:r>
              <a:rPr lang="en-US" sz="2000" b="0" i="0" u="none">
                <a:solidFill>
                  <a:schemeClr val="dk1"/>
                </a:solidFill>
                <a:latin typeface="Helvetica Neue"/>
                <a:ea typeface="Helvetica Neue"/>
                <a:cs typeface="Helvetica Neue"/>
                <a:sym typeface="Helvetica Neue"/>
              </a:rPr>
              <a:t>Non-Contiguous Allocation </a:t>
            </a:r>
            <a:r>
              <a:rPr lang="en-US" sz="1800" b="0" i="0" u="none">
                <a:solidFill>
                  <a:schemeClr val="dk1"/>
                </a:solidFill>
                <a:latin typeface="Helvetica Neue"/>
                <a:ea typeface="Helvetica Neue"/>
                <a:cs typeface="Helvetica Neue"/>
                <a:sym typeface="Helvetica Neue"/>
              </a:rPr>
              <a:t>: </a:t>
            </a:r>
            <a:r>
              <a:rPr lang="en-US" sz="1600" b="0" i="0" u="none">
                <a:solidFill>
                  <a:schemeClr val="dk1"/>
                </a:solidFill>
                <a:latin typeface="Helvetica Neue"/>
                <a:ea typeface="Helvetica Neue"/>
                <a:cs typeface="Helvetica Neue"/>
                <a:sym typeface="Helvetica Neue"/>
              </a:rPr>
              <a:t>the noncontiguous memory allocation assigns the separate memory blocks at the different location in memory space in a nonconsecutive manner to a process requesting for memory.</a:t>
            </a:r>
            <a:endParaRPr/>
          </a:p>
          <a:p>
            <a:pPr marL="1085850" lvl="2" indent="-228600" algn="l" rtl="0">
              <a:lnSpc>
                <a:spcPct val="100000"/>
              </a:lnSpc>
              <a:spcBef>
                <a:spcPts val="560"/>
              </a:spcBef>
              <a:spcAft>
                <a:spcPts val="0"/>
              </a:spcAft>
              <a:buClr>
                <a:srgbClr val="009900"/>
              </a:buClr>
              <a:buSzPts val="1200"/>
              <a:buFont typeface="Noto Sans Symbols"/>
              <a:buChar char="⮚"/>
            </a:pPr>
            <a:r>
              <a:rPr lang="en-US" sz="1600" b="0" i="0" u="none">
                <a:solidFill>
                  <a:schemeClr val="dk1"/>
                </a:solidFill>
                <a:latin typeface="Helvetica Neue"/>
                <a:ea typeface="Helvetica Neue"/>
                <a:cs typeface="Helvetica Neue"/>
                <a:sym typeface="Helvetica Neue"/>
              </a:rPr>
              <a:t>Paged memory management</a:t>
            </a:r>
            <a:endParaRPr/>
          </a:p>
          <a:p>
            <a:pPr marL="1085850" lvl="2" indent="-228600" algn="l" rtl="0">
              <a:lnSpc>
                <a:spcPct val="100000"/>
              </a:lnSpc>
              <a:spcBef>
                <a:spcPts val="560"/>
              </a:spcBef>
              <a:spcAft>
                <a:spcPts val="0"/>
              </a:spcAft>
              <a:buClr>
                <a:srgbClr val="009900"/>
              </a:buClr>
              <a:buSzPts val="1200"/>
              <a:buFont typeface="Noto Sans Symbols"/>
              <a:buChar char="⮚"/>
            </a:pPr>
            <a:r>
              <a:rPr lang="en-US" sz="1600" b="0" i="0" u="none">
                <a:solidFill>
                  <a:schemeClr val="dk1"/>
                </a:solidFill>
                <a:latin typeface="Helvetica Neue"/>
                <a:ea typeface="Helvetica Neue"/>
                <a:cs typeface="Helvetica Neue"/>
                <a:sym typeface="Helvetica Neue"/>
              </a:rPr>
              <a:t>Segmented memory management</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9"/>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dirty="0">
                <a:solidFill>
                  <a:srgbClr val="993300"/>
                </a:solidFill>
                <a:latin typeface="Helvetica Neue"/>
                <a:ea typeface="Helvetica Neue"/>
                <a:cs typeface="Helvetica Neue"/>
                <a:sym typeface="Helvetica Neue"/>
              </a:rPr>
              <a:t>Memory  Allocation</a:t>
            </a:r>
            <a:endParaRPr dirty="0"/>
          </a:p>
        </p:txBody>
      </p:sp>
      <p:sp>
        <p:nvSpPr>
          <p:cNvPr id="266" name="Google Shape;266;p19"/>
          <p:cNvSpPr txBox="1">
            <a:spLocks noGrp="1"/>
          </p:cNvSpPr>
          <p:nvPr>
            <p:ph type="body" idx="1"/>
          </p:nvPr>
        </p:nvSpPr>
        <p:spPr>
          <a:xfrm>
            <a:off x="685800" y="838200"/>
            <a:ext cx="7670800" cy="56181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Multiple-partition allocation/ Contiguous Allocation :</a:t>
            </a:r>
            <a:endParaRPr dirty="0"/>
          </a:p>
          <a:p>
            <a:pPr marL="742950" marR="0" lvl="1" indent="-285750" algn="l" rtl="0">
              <a:lnSpc>
                <a:spcPct val="100000"/>
              </a:lnSpc>
              <a:spcBef>
                <a:spcPts val="630"/>
              </a:spcBef>
              <a:spcAft>
                <a:spcPts val="0"/>
              </a:spcAft>
              <a:buClr>
                <a:srgbClr val="CC6600"/>
              </a:buClr>
              <a:buSzPts val="1440"/>
              <a:buFont typeface="Arial"/>
              <a:buChar char="●"/>
            </a:pPr>
            <a:r>
              <a:rPr lang="en-US" sz="1800" b="0" i="1" u="none" strike="noStrike" cap="none" dirty="0">
                <a:solidFill>
                  <a:schemeClr val="dk1"/>
                </a:solidFill>
                <a:latin typeface="Helvetica Neue"/>
                <a:ea typeface="Helvetica Neue"/>
                <a:cs typeface="Helvetica Neue"/>
                <a:sym typeface="Helvetica Neue"/>
              </a:rPr>
              <a:t>Hole</a:t>
            </a:r>
            <a:r>
              <a:rPr lang="en-US" sz="1800" b="0" i="0" u="none" strike="noStrike" cap="none" dirty="0">
                <a:solidFill>
                  <a:schemeClr val="dk1"/>
                </a:solidFill>
                <a:latin typeface="Helvetica Neue"/>
                <a:ea typeface="Helvetica Neue"/>
                <a:cs typeface="Helvetica Neue"/>
                <a:sym typeface="Helvetica Neue"/>
              </a:rPr>
              <a:t> – block of available memory; holes of various size are scattered throughout </a:t>
            </a:r>
            <a:r>
              <a:rPr lang="en-US" sz="1800" b="0" i="0" u="none" strike="noStrike" cap="none" dirty="0" smtClean="0">
                <a:solidFill>
                  <a:schemeClr val="dk1"/>
                </a:solidFill>
                <a:latin typeface="Helvetica Neue"/>
                <a:ea typeface="Helvetica Neue"/>
                <a:cs typeface="Helvetica Neue"/>
                <a:sym typeface="Helvetica Neue"/>
              </a:rPr>
              <a:t>memory or we can say, divide memory into several fixed-size partitions.</a:t>
            </a:r>
          </a:p>
          <a:p>
            <a:pPr marL="742950" marR="0" lvl="1" indent="-285750" algn="l" rtl="0">
              <a:lnSpc>
                <a:spcPct val="100000"/>
              </a:lnSpc>
              <a:spcBef>
                <a:spcPts val="630"/>
              </a:spcBef>
              <a:spcAft>
                <a:spcPts val="0"/>
              </a:spcAft>
              <a:buClr>
                <a:srgbClr val="CC6600"/>
              </a:buClr>
              <a:buSzPts val="1440"/>
              <a:buFont typeface="Arial"/>
              <a:buChar char="●"/>
            </a:pPr>
            <a:r>
              <a:rPr lang="en-US" sz="1800" dirty="0" smtClean="0"/>
              <a:t>Each partition may contain exactly one process.</a:t>
            </a:r>
            <a:endParaRPr dirty="0"/>
          </a:p>
          <a:p>
            <a:pPr marL="742950" marR="0" lvl="1" indent="-285750" algn="l" rtl="0">
              <a:lnSpc>
                <a:spcPct val="100000"/>
              </a:lnSpc>
              <a:spcBef>
                <a:spcPts val="630"/>
              </a:spcBef>
              <a:spcAft>
                <a:spcPts val="0"/>
              </a:spcAft>
              <a:buClr>
                <a:srgbClr val="CC6600"/>
              </a:buClr>
              <a:buSzPts val="1440"/>
              <a:buFont typeface="Arial"/>
              <a:buChar char="●"/>
            </a:pPr>
            <a:r>
              <a:rPr lang="en-US" sz="1800" b="0" i="0" u="none" strike="noStrike" cap="none" dirty="0">
                <a:solidFill>
                  <a:schemeClr val="dk1"/>
                </a:solidFill>
                <a:latin typeface="Helvetica Neue"/>
                <a:ea typeface="Helvetica Neue"/>
                <a:cs typeface="Helvetica Neue"/>
                <a:sym typeface="Helvetica Neue"/>
              </a:rPr>
              <a:t>When a process arrives, it is allocated memory from a </a:t>
            </a:r>
            <a:r>
              <a:rPr lang="en-US" sz="1800" b="0" i="0" u="none" strike="noStrike" cap="none" dirty="0" smtClean="0">
                <a:solidFill>
                  <a:schemeClr val="dk1"/>
                </a:solidFill>
                <a:latin typeface="Helvetica Neue"/>
                <a:ea typeface="Helvetica Neue"/>
                <a:cs typeface="Helvetica Neue"/>
                <a:sym typeface="Helvetica Neue"/>
              </a:rPr>
              <a:t> free hole or partition.</a:t>
            </a:r>
            <a:endParaRPr dirty="0"/>
          </a:p>
          <a:p>
            <a:pPr marL="742950" marR="0" lvl="1" indent="-285750" algn="l" rtl="0">
              <a:lnSpc>
                <a:spcPct val="100000"/>
              </a:lnSpc>
              <a:spcBef>
                <a:spcPts val="630"/>
              </a:spcBef>
              <a:spcAft>
                <a:spcPts val="0"/>
              </a:spcAft>
              <a:buClr>
                <a:srgbClr val="CC6600"/>
              </a:buClr>
              <a:buSzPts val="1440"/>
              <a:buFont typeface="Arial"/>
              <a:buChar char="●"/>
            </a:pPr>
            <a:r>
              <a:rPr lang="en-US" sz="1800" b="0" i="0" u="none" strike="noStrike" cap="none" dirty="0">
                <a:solidFill>
                  <a:schemeClr val="dk1"/>
                </a:solidFill>
                <a:latin typeface="Helvetica Neue"/>
                <a:ea typeface="Helvetica Neue"/>
                <a:cs typeface="Helvetica Neue"/>
                <a:sym typeface="Helvetica Neue"/>
              </a:rPr>
              <a:t>Operating system maintains information about:</a:t>
            </a:r>
            <a:br>
              <a:rPr lang="en-US" sz="1800" b="0" i="0" u="none" strike="noStrike" cap="none" dirty="0">
                <a:solidFill>
                  <a:schemeClr val="dk1"/>
                </a:solidFill>
                <a:latin typeface="Helvetica Neue"/>
                <a:ea typeface="Helvetica Neue"/>
                <a:cs typeface="Helvetica Neue"/>
                <a:sym typeface="Helvetica Neue"/>
              </a:rPr>
            </a:br>
            <a:r>
              <a:rPr lang="en-US" sz="1800" b="0" i="0" u="none" strike="noStrike" cap="none" dirty="0">
                <a:solidFill>
                  <a:schemeClr val="dk1"/>
                </a:solidFill>
                <a:latin typeface="Helvetica Neue"/>
                <a:ea typeface="Helvetica Neue"/>
                <a:cs typeface="Helvetica Neue"/>
                <a:sym typeface="Helvetica Neue"/>
              </a:rPr>
              <a:t>a) allocated partitions    b) free partitions (hole</a:t>
            </a:r>
            <a:r>
              <a:rPr lang="en-US" sz="1800" b="0" i="0" u="none" strike="noStrike" cap="none" dirty="0" smtClean="0">
                <a:solidFill>
                  <a:schemeClr val="dk1"/>
                </a:solidFill>
                <a:latin typeface="Helvetica Neue"/>
                <a:ea typeface="Helvetica Neue"/>
                <a:cs typeface="Helvetica Neue"/>
                <a:sym typeface="Helvetica Neue"/>
              </a:rPr>
              <a:t>)</a:t>
            </a:r>
          </a:p>
          <a:p>
            <a:pPr marL="742950" marR="0" lvl="1" indent="-285750" algn="l" rtl="0">
              <a:lnSpc>
                <a:spcPct val="100000"/>
              </a:lnSpc>
              <a:spcBef>
                <a:spcPts val="630"/>
              </a:spcBef>
              <a:spcAft>
                <a:spcPts val="0"/>
              </a:spcAft>
              <a:buClr>
                <a:srgbClr val="CC6600"/>
              </a:buClr>
              <a:buSzPts val="1440"/>
              <a:buFont typeface="Arial"/>
              <a:buChar char="●"/>
            </a:pPr>
            <a:r>
              <a:rPr lang="en-US" sz="1800" dirty="0"/>
              <a:t> </a:t>
            </a:r>
            <a:r>
              <a:rPr lang="en-US" sz="1800" dirty="0" smtClean="0"/>
              <a:t>When the process terminates, the partitions becomes available for another process.</a:t>
            </a:r>
            <a:endParaRPr sz="2800" b="0" i="0" u="none" strike="noStrike" cap="none" dirty="0">
              <a:solidFill>
                <a:schemeClr val="dk1"/>
              </a:solidFill>
              <a:latin typeface="Helvetica Neue"/>
              <a:ea typeface="Helvetica Neue"/>
              <a:cs typeface="Helvetica Neue"/>
              <a:sym typeface="Helvetica Neue"/>
            </a:endParaRPr>
          </a:p>
          <a:p>
            <a:pPr marL="342900" marR="0" lvl="0" indent="-251459" algn="l" rtl="0">
              <a:spcBef>
                <a:spcPts val="560"/>
              </a:spcBef>
              <a:spcAft>
                <a:spcPts val="0"/>
              </a:spcAft>
              <a:buClr>
                <a:srgbClr val="993300"/>
              </a:buClr>
              <a:buSzPts val="1440"/>
              <a:buFont typeface="Arial"/>
              <a:buNone/>
            </a:pPr>
            <a:endParaRPr sz="1600" b="0" i="0" u="none" strike="noStrike" cap="none" dirty="0">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Memory Allocation using </a:t>
            </a:r>
            <a:r>
              <a:rPr lang="en-US" dirty="0" smtClean="0"/>
              <a:t>MFT</a:t>
            </a:r>
            <a:endParaRPr lang="en-US" dirty="0"/>
          </a:p>
        </p:txBody>
      </p:sp>
      <p:sp>
        <p:nvSpPr>
          <p:cNvPr id="5" name="Text Placeholder 4"/>
          <p:cNvSpPr>
            <a:spLocks noGrp="1"/>
          </p:cNvSpPr>
          <p:nvPr>
            <p:ph type="body" idx="1"/>
          </p:nvPr>
        </p:nvSpPr>
        <p:spPr/>
        <p:txBody>
          <a:bodyPr/>
          <a:lstStyle/>
          <a:p>
            <a:pPr marL="342900" lvl="0" indent="-342900"/>
            <a:r>
              <a:rPr lang="en-US" sz="1800" dirty="0">
                <a:solidFill>
                  <a:srgbClr val="0070C0"/>
                </a:solidFill>
              </a:rPr>
              <a:t>Memory Allocation using MFT/ Fixed-partitioned-equal size or variable size:</a:t>
            </a:r>
            <a:endParaRPr lang="en-US" dirty="0"/>
          </a:p>
          <a:p>
            <a:pPr marL="742950" lvl="1" indent="-285750">
              <a:spcBef>
                <a:spcPts val="560"/>
              </a:spcBef>
              <a:buSzPts val="1280"/>
            </a:pPr>
            <a:r>
              <a:rPr lang="en-US" sz="1600" dirty="0"/>
              <a:t>In fixed scheme, the OS will divided the memory into fixed sized blocks. It takes place at the time of installation. Degree of multiprogramming is not flexible. This is because the number of blocks is fixed resulting in memory wastage due to fragmentation.</a:t>
            </a:r>
          </a:p>
          <a:p>
            <a:pPr marL="342900" lvl="0" indent="-342900">
              <a:spcBef>
                <a:spcPts val="700"/>
              </a:spcBef>
              <a:buSzPts val="1800"/>
            </a:pPr>
            <a:r>
              <a:rPr lang="en-US" sz="2000" dirty="0">
                <a:solidFill>
                  <a:srgbClr val="FF0000"/>
                </a:solidFill>
              </a:rPr>
              <a:t>Disadvantage</a:t>
            </a:r>
            <a:endParaRPr lang="en-US" dirty="0">
              <a:solidFill>
                <a:srgbClr val="FF0000"/>
              </a:solidFill>
            </a:endParaRPr>
          </a:p>
          <a:p>
            <a:pPr marL="742950" lvl="1" indent="-285750">
              <a:spcBef>
                <a:spcPts val="560"/>
              </a:spcBef>
              <a:buSzPts val="1280"/>
            </a:pPr>
            <a:r>
              <a:rPr lang="en-US" sz="1600" dirty="0"/>
              <a:t>Internal Fragmentation</a:t>
            </a:r>
          </a:p>
          <a:p>
            <a:pPr marL="742950" lvl="1" indent="-285750">
              <a:spcBef>
                <a:spcPts val="560"/>
              </a:spcBef>
              <a:buSzPts val="1280"/>
            </a:pPr>
            <a:r>
              <a:rPr lang="en-US" sz="1600" dirty="0"/>
              <a:t>External Fragmentation</a:t>
            </a:r>
            <a:endParaRPr lang="en-US" dirty="0"/>
          </a:p>
          <a:p>
            <a:pPr marL="742950" lvl="1" indent="-285750">
              <a:spcBef>
                <a:spcPts val="560"/>
              </a:spcBef>
              <a:buSzPts val="1280"/>
            </a:pPr>
            <a:r>
              <a:rPr lang="en-US" sz="1600" dirty="0"/>
              <a:t>Size of process</a:t>
            </a:r>
          </a:p>
          <a:p>
            <a:pPr marL="742950" lvl="1" indent="-285750">
              <a:spcBef>
                <a:spcPts val="560"/>
              </a:spcBef>
              <a:buSzPts val="1280"/>
            </a:pPr>
            <a:r>
              <a:rPr lang="en-US" sz="1600" dirty="0"/>
              <a:t>Fixed degree of Multiprogramming</a:t>
            </a:r>
            <a:endParaRPr lang="en-US" dirty="0"/>
          </a:p>
          <a:p>
            <a:endParaRPr lang="en-US" dirty="0"/>
          </a:p>
        </p:txBody>
      </p:sp>
    </p:spTree>
    <p:extLst>
      <p:ext uri="{BB962C8B-B14F-4D97-AF65-F5344CB8AC3E}">
        <p14:creationId xmlns:p14="http://schemas.microsoft.com/office/powerpoint/2010/main" val="560428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dirty="0" smtClean="0">
                <a:solidFill>
                  <a:srgbClr val="993300"/>
                </a:solidFill>
                <a:latin typeface="Helvetica Neue"/>
                <a:ea typeface="Helvetica Neue"/>
                <a:cs typeface="Helvetica Neue"/>
                <a:sym typeface="Helvetica Neue"/>
              </a:rPr>
              <a:t>What we will learn in Memory </a:t>
            </a:r>
            <a:r>
              <a:rPr lang="en-US" sz="3200" b="1" i="0" u="none" dirty="0">
                <a:solidFill>
                  <a:srgbClr val="993300"/>
                </a:solidFill>
                <a:latin typeface="Helvetica Neue"/>
                <a:ea typeface="Helvetica Neue"/>
                <a:cs typeface="Helvetica Neue"/>
                <a:sym typeface="Helvetica Neue"/>
              </a:rPr>
              <a:t>Management</a:t>
            </a:r>
            <a:endParaRPr dirty="0"/>
          </a:p>
        </p:txBody>
      </p:sp>
      <p:sp>
        <p:nvSpPr>
          <p:cNvPr id="145" name="Google Shape;145;p2"/>
          <p:cNvSpPr txBox="1">
            <a:spLocks noGrp="1"/>
          </p:cNvSpPr>
          <p:nvPr>
            <p:ph type="body" idx="1"/>
          </p:nvPr>
        </p:nvSpPr>
        <p:spPr>
          <a:xfrm>
            <a:off x="762000" y="1377950"/>
            <a:ext cx="7351712" cy="448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Background</a:t>
            </a:r>
            <a:endParaRPr dirty="0"/>
          </a:p>
          <a:p>
            <a:pPr marL="342900" lvl="0" indent="-342900" algn="l" rtl="0">
              <a:lnSpc>
                <a:spcPct val="100000"/>
              </a:lnSpc>
              <a:spcBef>
                <a:spcPts val="63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Swapping </a:t>
            </a:r>
            <a:endParaRPr dirty="0"/>
          </a:p>
          <a:p>
            <a:pPr marL="342900" lvl="0" indent="-342900" algn="l" rtl="0">
              <a:lnSpc>
                <a:spcPct val="100000"/>
              </a:lnSpc>
              <a:spcBef>
                <a:spcPts val="63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Memory Allocation</a:t>
            </a:r>
            <a:endParaRPr dirty="0"/>
          </a:p>
          <a:p>
            <a:pPr marL="342900" lvl="0" indent="-342900" algn="l" rtl="0">
              <a:lnSpc>
                <a:spcPct val="100000"/>
              </a:lnSpc>
              <a:spcBef>
                <a:spcPts val="63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Paging</a:t>
            </a:r>
            <a:endParaRPr dirty="0"/>
          </a:p>
          <a:p>
            <a:pPr marL="342900" lvl="0" indent="-342900" algn="l" rtl="0">
              <a:lnSpc>
                <a:spcPct val="100000"/>
              </a:lnSpc>
              <a:spcBef>
                <a:spcPts val="630"/>
              </a:spcBef>
              <a:spcAft>
                <a:spcPts val="0"/>
              </a:spcAft>
              <a:buClr>
                <a:srgbClr val="993300"/>
              </a:buClr>
              <a:buSzPts val="1620"/>
              <a:buFont typeface="Arial"/>
              <a:buChar char="●"/>
            </a:pPr>
            <a:r>
              <a:rPr lang="en-US" sz="1800" b="0" i="0" u="none" dirty="0" smtClean="0">
                <a:solidFill>
                  <a:schemeClr val="dk1"/>
                </a:solidFill>
                <a:latin typeface="Helvetica Neue"/>
                <a:ea typeface="Helvetica Neue"/>
                <a:cs typeface="Helvetica Neue"/>
                <a:sym typeface="Helvetica Neue"/>
              </a:rPr>
              <a:t>Segmentation</a:t>
            </a:r>
          </a:p>
          <a:p>
            <a:pPr marL="342900" lvl="0" indent="-342900" algn="l" rtl="0">
              <a:lnSpc>
                <a:spcPct val="100000"/>
              </a:lnSpc>
              <a:spcBef>
                <a:spcPts val="630"/>
              </a:spcBef>
              <a:spcAft>
                <a:spcPts val="0"/>
              </a:spcAft>
              <a:buClr>
                <a:srgbClr val="993300"/>
              </a:buClr>
              <a:buSzPts val="1620"/>
              <a:buFont typeface="Arial"/>
              <a:buChar char="●"/>
            </a:pPr>
            <a:endParaRPr lang="en-US" sz="1800" dirty="0"/>
          </a:p>
          <a:p>
            <a:pPr marL="342900" lvl="0" indent="-342900">
              <a:lnSpc>
                <a:spcPct val="80000"/>
              </a:lnSpc>
              <a:spcBef>
                <a:spcPts val="700"/>
              </a:spcBef>
              <a:buSzPts val="1800"/>
            </a:pPr>
            <a:r>
              <a:rPr lang="en-US" sz="2000" dirty="0"/>
              <a:t>Keep track of every memory location. Take decision which process will get how much memory and when.</a:t>
            </a:r>
          </a:p>
          <a:p>
            <a:pPr marL="342900" lvl="0" indent="-342900">
              <a:lnSpc>
                <a:spcPct val="80000"/>
              </a:lnSpc>
              <a:spcBef>
                <a:spcPts val="700"/>
              </a:spcBef>
              <a:buSzPts val="1800"/>
            </a:pPr>
            <a:r>
              <a:rPr lang="en-US" sz="2000" dirty="0"/>
              <a:t>Update status of memory location: allocated or free.</a:t>
            </a:r>
          </a:p>
          <a:p>
            <a:pPr marL="342900" lvl="0" indent="-342900">
              <a:lnSpc>
                <a:spcPct val="80000"/>
              </a:lnSpc>
              <a:spcBef>
                <a:spcPts val="700"/>
              </a:spcBef>
              <a:buSzPts val="1800"/>
            </a:pPr>
            <a:r>
              <a:rPr lang="en-US" sz="2000" dirty="0"/>
              <a:t>Swapping, Protection and security of memory space</a:t>
            </a:r>
          </a:p>
          <a:p>
            <a:pPr marL="342900" lvl="0" indent="-342900">
              <a:lnSpc>
                <a:spcPct val="80000"/>
              </a:lnSpc>
              <a:spcBef>
                <a:spcPts val="700"/>
              </a:spcBef>
              <a:buSzPts val="1800"/>
            </a:pPr>
            <a:r>
              <a:rPr lang="en-US" sz="2000" dirty="0"/>
              <a:t>Address binding, Address translation</a:t>
            </a:r>
          </a:p>
          <a:p>
            <a:pPr marL="342900" lvl="0" indent="-342900">
              <a:lnSpc>
                <a:spcPct val="80000"/>
              </a:lnSpc>
              <a:spcBef>
                <a:spcPts val="700"/>
              </a:spcBef>
              <a:buSzPts val="1800"/>
            </a:pPr>
            <a:r>
              <a:rPr lang="en-US" sz="2000" dirty="0"/>
              <a:t>Dynamic loading, linking.</a:t>
            </a:r>
            <a:endParaRPr sz="2000" dirty="0"/>
          </a:p>
          <a:p>
            <a:pPr marL="342900" lvl="0" indent="-240030" algn="l" rtl="0">
              <a:spcBef>
                <a:spcPts val="630"/>
              </a:spcBef>
              <a:spcAft>
                <a:spcPts val="0"/>
              </a:spcAft>
              <a:buSzPts val="1620"/>
              <a:buNone/>
            </a:pPr>
            <a:endParaRPr sz="1800" b="0" i="0" u="none" dirty="0">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0"/>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Storage-Allocation Algorithm</a:t>
            </a:r>
            <a:endParaRPr/>
          </a:p>
        </p:txBody>
      </p:sp>
      <p:sp>
        <p:nvSpPr>
          <p:cNvPr id="272" name="Google Shape;272;p20"/>
          <p:cNvSpPr txBox="1">
            <a:spLocks noGrp="1"/>
          </p:cNvSpPr>
          <p:nvPr>
            <p:ph type="body" idx="1"/>
          </p:nvPr>
        </p:nvSpPr>
        <p:spPr>
          <a:xfrm>
            <a:off x="1050925" y="2125662"/>
            <a:ext cx="6513512" cy="2057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1" i="0" u="none">
                <a:solidFill>
                  <a:srgbClr val="A50021"/>
                </a:solidFill>
                <a:latin typeface="Helvetica Neue"/>
                <a:ea typeface="Helvetica Neue"/>
                <a:cs typeface="Helvetica Neue"/>
                <a:sym typeface="Helvetica Neue"/>
              </a:rPr>
              <a:t>First-fit</a:t>
            </a:r>
            <a:r>
              <a:rPr lang="en-US" sz="1800" b="0" i="0" u="none">
                <a:solidFill>
                  <a:schemeClr val="dk1"/>
                </a:solidFill>
                <a:latin typeface="Helvetica Neue"/>
                <a:ea typeface="Helvetica Neue"/>
                <a:cs typeface="Helvetica Neue"/>
                <a:sym typeface="Helvetica Neue"/>
              </a:rPr>
              <a:t>:  Allocate the </a:t>
            </a:r>
            <a:r>
              <a:rPr lang="en-US" sz="1800" b="0" i="1" u="none">
                <a:solidFill>
                  <a:schemeClr val="dk1"/>
                </a:solidFill>
                <a:latin typeface="Helvetica Neue"/>
                <a:ea typeface="Helvetica Neue"/>
                <a:cs typeface="Helvetica Neue"/>
                <a:sym typeface="Helvetica Neue"/>
              </a:rPr>
              <a:t>first</a:t>
            </a:r>
            <a:r>
              <a:rPr lang="en-US" sz="1800" b="0" i="0" u="none">
                <a:solidFill>
                  <a:schemeClr val="dk1"/>
                </a:solidFill>
                <a:latin typeface="Helvetica Neue"/>
                <a:ea typeface="Helvetica Neue"/>
                <a:cs typeface="Helvetica Neue"/>
                <a:sym typeface="Helvetica Neue"/>
              </a:rPr>
              <a:t> hole that is big enough</a:t>
            </a:r>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rgbClr val="A50021"/>
                </a:solidFill>
                <a:latin typeface="Helvetica Neue"/>
                <a:ea typeface="Helvetica Neue"/>
                <a:cs typeface="Helvetica Neue"/>
                <a:sym typeface="Helvetica Neue"/>
              </a:rPr>
              <a:t>Best-fit</a:t>
            </a:r>
            <a:r>
              <a:rPr lang="en-US" sz="1800" b="0" i="0" u="none">
                <a:solidFill>
                  <a:schemeClr val="dk1"/>
                </a:solidFill>
                <a:latin typeface="Helvetica Neue"/>
                <a:ea typeface="Helvetica Neue"/>
                <a:cs typeface="Helvetica Neue"/>
                <a:sym typeface="Helvetica Neue"/>
              </a:rPr>
              <a:t>:  Allocate the </a:t>
            </a:r>
            <a:r>
              <a:rPr lang="en-US" sz="1800" b="0" i="1" u="none">
                <a:solidFill>
                  <a:schemeClr val="dk1"/>
                </a:solidFill>
                <a:latin typeface="Helvetica Neue"/>
                <a:ea typeface="Helvetica Neue"/>
                <a:cs typeface="Helvetica Neue"/>
                <a:sym typeface="Helvetica Neue"/>
              </a:rPr>
              <a:t>smallest</a:t>
            </a:r>
            <a:r>
              <a:rPr lang="en-US" sz="1800" b="0" i="0" u="none">
                <a:solidFill>
                  <a:schemeClr val="dk1"/>
                </a:solidFill>
                <a:latin typeface="Helvetica Neue"/>
                <a:ea typeface="Helvetica Neue"/>
                <a:cs typeface="Helvetica Neue"/>
                <a:sym typeface="Helvetica Neue"/>
              </a:rPr>
              <a:t> hole that is big enough; must search entire list, unless ordered by size.  Produces the smallest leftover hole.</a:t>
            </a:r>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rgbClr val="A50021"/>
                </a:solidFill>
                <a:latin typeface="Helvetica Neue"/>
                <a:ea typeface="Helvetica Neue"/>
                <a:cs typeface="Helvetica Neue"/>
                <a:sym typeface="Helvetica Neue"/>
              </a:rPr>
              <a:t>Worst-fit</a:t>
            </a:r>
            <a:r>
              <a:rPr lang="en-US" sz="1800" b="0" i="0" u="none">
                <a:solidFill>
                  <a:schemeClr val="dk1"/>
                </a:solidFill>
                <a:latin typeface="Helvetica Neue"/>
                <a:ea typeface="Helvetica Neue"/>
                <a:cs typeface="Helvetica Neue"/>
                <a:sym typeface="Helvetica Neue"/>
              </a:rPr>
              <a:t>:  Allocate the </a:t>
            </a:r>
            <a:r>
              <a:rPr lang="en-US" sz="1800" b="0" i="1" u="none">
                <a:solidFill>
                  <a:schemeClr val="dk1"/>
                </a:solidFill>
                <a:latin typeface="Helvetica Neue"/>
                <a:ea typeface="Helvetica Neue"/>
                <a:cs typeface="Helvetica Neue"/>
                <a:sym typeface="Helvetica Neue"/>
              </a:rPr>
              <a:t>largest</a:t>
            </a:r>
            <a:r>
              <a:rPr lang="en-US" sz="1800" b="0" i="0" u="none">
                <a:solidFill>
                  <a:schemeClr val="dk1"/>
                </a:solidFill>
                <a:latin typeface="Helvetica Neue"/>
                <a:ea typeface="Helvetica Neue"/>
                <a:cs typeface="Helvetica Neue"/>
                <a:sym typeface="Helvetica Neue"/>
              </a:rPr>
              <a:t> hole; must also search entire list.  Produces the largest leftover hole.</a:t>
            </a:r>
            <a:endParaRPr/>
          </a:p>
        </p:txBody>
      </p:sp>
      <p:sp>
        <p:nvSpPr>
          <p:cNvPr id="273" name="Google Shape;273;p20"/>
          <p:cNvSpPr txBox="1"/>
          <p:nvPr/>
        </p:nvSpPr>
        <p:spPr>
          <a:xfrm>
            <a:off x="762000" y="1377950"/>
            <a:ext cx="6534150" cy="39687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How to satisfy a request of size </a:t>
            </a:r>
            <a:r>
              <a:rPr lang="en-US" sz="2000" b="0" i="1" u="none">
                <a:solidFill>
                  <a:schemeClr val="dk1"/>
                </a:solidFill>
                <a:latin typeface="Helvetica Neue"/>
                <a:ea typeface="Helvetica Neue"/>
                <a:cs typeface="Helvetica Neue"/>
                <a:sym typeface="Helvetica Neue"/>
              </a:rPr>
              <a:t>n</a:t>
            </a:r>
            <a:r>
              <a:rPr lang="en-US" sz="2000" b="0" i="0" u="none">
                <a:solidFill>
                  <a:schemeClr val="dk1"/>
                </a:solidFill>
                <a:latin typeface="Helvetica Neue"/>
                <a:ea typeface="Helvetica Neue"/>
                <a:cs typeface="Helvetica Neue"/>
                <a:sym typeface="Helvetica Neue"/>
              </a:rPr>
              <a:t> from a list of free holes</a:t>
            </a:r>
            <a:endParaRPr/>
          </a:p>
        </p:txBody>
      </p:sp>
      <p:sp>
        <p:nvSpPr>
          <p:cNvPr id="274" name="Google Shape;274;p20"/>
          <p:cNvSpPr txBox="1"/>
          <p:nvPr/>
        </p:nvSpPr>
        <p:spPr>
          <a:xfrm>
            <a:off x="762000" y="4333875"/>
            <a:ext cx="6530975" cy="70167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First-fit and best-fit better than worst-fit in terms of speed and storage utilization</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1"/>
          <p:cNvSpPr txBox="1">
            <a:spLocks noGrp="1"/>
          </p:cNvSpPr>
          <p:nvPr>
            <p:ph type="title"/>
          </p:nvPr>
        </p:nvSpPr>
        <p:spPr>
          <a:xfrm>
            <a:off x="533400" y="-46037"/>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dirty="0">
                <a:solidFill>
                  <a:srgbClr val="993300"/>
                </a:solidFill>
                <a:latin typeface="Helvetica Neue"/>
                <a:ea typeface="Helvetica Neue"/>
                <a:cs typeface="Helvetica Neue"/>
                <a:sym typeface="Helvetica Neue"/>
              </a:rPr>
              <a:t>Memory Allocation using MVT </a:t>
            </a:r>
            <a:endParaRPr dirty="0"/>
          </a:p>
        </p:txBody>
      </p:sp>
      <p:sp>
        <p:nvSpPr>
          <p:cNvPr id="280" name="Google Shape;280;p21"/>
          <p:cNvSpPr txBox="1">
            <a:spLocks noGrp="1"/>
          </p:cNvSpPr>
          <p:nvPr>
            <p:ph type="body" idx="1"/>
          </p:nvPr>
        </p:nvSpPr>
        <p:spPr>
          <a:xfrm>
            <a:off x="704850" y="601662"/>
            <a:ext cx="7496175" cy="34020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dirty="0">
                <a:solidFill>
                  <a:srgbClr val="0070C0"/>
                </a:solidFill>
                <a:latin typeface="Helvetica Neue"/>
                <a:ea typeface="Helvetica Neue"/>
                <a:cs typeface="Helvetica Neue"/>
                <a:sym typeface="Helvetica Neue"/>
              </a:rPr>
              <a:t>Variable size fixed-partition/ dynamic/ MVT in Contiguous Allocation </a:t>
            </a:r>
            <a:endParaRPr dirty="0"/>
          </a:p>
          <a:p>
            <a:pPr marL="342900" lvl="0" indent="-342900" algn="l" rtl="0">
              <a:lnSpc>
                <a:spcPct val="100000"/>
              </a:lnSpc>
              <a:spcBef>
                <a:spcPts val="63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The requirement of memory management is to provide ways to dynamically allocate portions of memory to programs at their request, and free it for reuse when no longer needed.</a:t>
            </a:r>
            <a:endParaRPr dirty="0"/>
          </a:p>
          <a:p>
            <a:pPr marL="342900" lvl="0" indent="-342900" algn="l" rtl="0">
              <a:lnSpc>
                <a:spcPct val="100000"/>
              </a:lnSpc>
              <a:spcBef>
                <a:spcPts val="63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In variable partitioning scheme there are no partitions at the beginning. There is only the OS area and the rest of the available RAM. The memory is allocated to the processes as they enter. This method is more flexible as there is no internal fragmentation and there is no size limitation and the degree of multiprogramming is dynamic.</a:t>
            </a:r>
            <a:endParaRPr dirty="0"/>
          </a:p>
          <a:p>
            <a:pPr marL="342900" lvl="0" indent="-342900" algn="l" rtl="0">
              <a:lnSpc>
                <a:spcPct val="100000"/>
              </a:lnSpc>
              <a:spcBef>
                <a:spcPts val="630"/>
              </a:spcBef>
              <a:spcAft>
                <a:spcPts val="0"/>
              </a:spcAft>
              <a:buClr>
                <a:srgbClr val="993300"/>
              </a:buClr>
              <a:buSzPts val="1620"/>
              <a:buFont typeface="Arial"/>
              <a:buChar char="●"/>
            </a:pPr>
            <a:r>
              <a:rPr lang="en-US" sz="1800" b="0" i="0" u="none" dirty="0">
                <a:solidFill>
                  <a:srgbClr val="E50000"/>
                </a:solidFill>
                <a:latin typeface="Helvetica Neue"/>
                <a:ea typeface="Helvetica Neue"/>
                <a:cs typeface="Helvetica Neue"/>
                <a:sym typeface="Helvetica Neue"/>
              </a:rPr>
              <a:t>It’s limitation is external fragmentation.</a:t>
            </a:r>
            <a:endParaRPr dirty="0"/>
          </a:p>
          <a:p>
            <a:pPr marL="342900" lvl="0" indent="-240030" algn="l" rtl="0">
              <a:lnSpc>
                <a:spcPct val="100000"/>
              </a:lnSpc>
              <a:spcBef>
                <a:spcPts val="630"/>
              </a:spcBef>
              <a:spcAft>
                <a:spcPts val="0"/>
              </a:spcAft>
              <a:buClr>
                <a:srgbClr val="993300"/>
              </a:buClr>
              <a:buSzPts val="1620"/>
              <a:buFont typeface="Arial"/>
              <a:buNone/>
            </a:pPr>
            <a:endParaRPr sz="1800" b="0" i="0" u="none" dirty="0">
              <a:solidFill>
                <a:schemeClr val="dk1"/>
              </a:solidFill>
              <a:latin typeface="Helvetica Neue"/>
              <a:ea typeface="Helvetica Neue"/>
              <a:cs typeface="Helvetica Neue"/>
              <a:sym typeface="Helvetica Neue"/>
            </a:endParaRPr>
          </a:p>
          <a:p>
            <a:pPr marL="342900" lvl="0" indent="-240030" algn="l" rtl="0">
              <a:spcBef>
                <a:spcPts val="630"/>
              </a:spcBef>
              <a:spcAft>
                <a:spcPts val="0"/>
              </a:spcAft>
              <a:buSzPts val="1620"/>
              <a:buNone/>
            </a:pPr>
            <a:endParaRPr sz="1800" b="0" i="0" u="none" dirty="0">
              <a:solidFill>
                <a:schemeClr val="dk1"/>
              </a:solidFill>
              <a:latin typeface="Helvetica Neue"/>
              <a:ea typeface="Helvetica Neue"/>
              <a:cs typeface="Helvetica Neue"/>
              <a:sym typeface="Helvetica Neue"/>
            </a:endParaRPr>
          </a:p>
        </p:txBody>
      </p:sp>
      <p:sp>
        <p:nvSpPr>
          <p:cNvPr id="281" name="Google Shape;281;p21"/>
          <p:cNvSpPr txBox="1"/>
          <p:nvPr/>
        </p:nvSpPr>
        <p:spPr>
          <a:xfrm>
            <a:off x="1104900" y="4067175"/>
            <a:ext cx="1143000" cy="2133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cxnSp>
        <p:nvCxnSpPr>
          <p:cNvPr id="282" name="Google Shape;282;p21"/>
          <p:cNvCxnSpPr/>
          <p:nvPr/>
        </p:nvCxnSpPr>
        <p:spPr>
          <a:xfrm>
            <a:off x="1104900" y="4430712"/>
            <a:ext cx="1143000" cy="0"/>
          </a:xfrm>
          <a:prstGeom prst="straightConnector1">
            <a:avLst/>
          </a:prstGeom>
          <a:noFill/>
          <a:ln w="9525" cap="flat" cmpd="sng">
            <a:solidFill>
              <a:schemeClr val="dk1"/>
            </a:solidFill>
            <a:prstDash val="solid"/>
            <a:miter lim="800000"/>
            <a:headEnd type="none" w="med" len="med"/>
            <a:tailEnd type="none" w="med" len="med"/>
          </a:ln>
        </p:spPr>
      </p:cxnSp>
      <p:cxnSp>
        <p:nvCxnSpPr>
          <p:cNvPr id="283" name="Google Shape;283;p21"/>
          <p:cNvCxnSpPr/>
          <p:nvPr/>
        </p:nvCxnSpPr>
        <p:spPr>
          <a:xfrm>
            <a:off x="1104900" y="4841875"/>
            <a:ext cx="1143000" cy="0"/>
          </a:xfrm>
          <a:prstGeom prst="straightConnector1">
            <a:avLst/>
          </a:prstGeom>
          <a:noFill/>
          <a:ln w="9525" cap="flat" cmpd="sng">
            <a:solidFill>
              <a:schemeClr val="dk1"/>
            </a:solidFill>
            <a:prstDash val="solid"/>
            <a:miter lim="800000"/>
            <a:headEnd type="none" w="med" len="med"/>
            <a:tailEnd type="none" w="med" len="med"/>
          </a:ln>
        </p:spPr>
      </p:cxnSp>
      <p:cxnSp>
        <p:nvCxnSpPr>
          <p:cNvPr id="284" name="Google Shape;284;p21"/>
          <p:cNvCxnSpPr/>
          <p:nvPr/>
        </p:nvCxnSpPr>
        <p:spPr>
          <a:xfrm>
            <a:off x="1104900" y="5773737"/>
            <a:ext cx="1143000" cy="0"/>
          </a:xfrm>
          <a:prstGeom prst="straightConnector1">
            <a:avLst/>
          </a:prstGeom>
          <a:noFill/>
          <a:ln w="9525" cap="flat" cmpd="sng">
            <a:solidFill>
              <a:schemeClr val="dk1"/>
            </a:solidFill>
            <a:prstDash val="solid"/>
            <a:miter lim="800000"/>
            <a:headEnd type="none" w="med" len="med"/>
            <a:tailEnd type="none" w="med" len="med"/>
          </a:ln>
        </p:spPr>
      </p:cxnSp>
      <p:sp>
        <p:nvSpPr>
          <p:cNvPr id="285" name="Google Shape;285;p21"/>
          <p:cNvSpPr txBox="1"/>
          <p:nvPr/>
        </p:nvSpPr>
        <p:spPr>
          <a:xfrm>
            <a:off x="1409700" y="4067175"/>
            <a:ext cx="441325"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0" u="none">
                <a:solidFill>
                  <a:schemeClr val="dk1"/>
                </a:solidFill>
                <a:latin typeface="Helvetica Neue"/>
                <a:ea typeface="Helvetica Neue"/>
                <a:cs typeface="Helvetica Neue"/>
                <a:sym typeface="Helvetica Neue"/>
              </a:rPr>
              <a:t>OS</a:t>
            </a:r>
            <a:endParaRPr/>
          </a:p>
        </p:txBody>
      </p:sp>
      <p:sp>
        <p:nvSpPr>
          <p:cNvPr id="286" name="Google Shape;286;p21"/>
          <p:cNvSpPr txBox="1"/>
          <p:nvPr/>
        </p:nvSpPr>
        <p:spPr>
          <a:xfrm>
            <a:off x="1104900" y="4511675"/>
            <a:ext cx="1066800"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0" u="none">
                <a:solidFill>
                  <a:schemeClr val="dk1"/>
                </a:solidFill>
                <a:latin typeface="Helvetica Neue"/>
                <a:ea typeface="Helvetica Neue"/>
                <a:cs typeface="Helvetica Neue"/>
                <a:sym typeface="Helvetica Neue"/>
              </a:rPr>
              <a:t>process 5</a:t>
            </a:r>
            <a:endParaRPr/>
          </a:p>
        </p:txBody>
      </p:sp>
      <p:sp>
        <p:nvSpPr>
          <p:cNvPr id="287" name="Google Shape;287;p21"/>
          <p:cNvSpPr txBox="1"/>
          <p:nvPr/>
        </p:nvSpPr>
        <p:spPr>
          <a:xfrm>
            <a:off x="1104900" y="5194300"/>
            <a:ext cx="1066800"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0" u="none">
                <a:solidFill>
                  <a:schemeClr val="dk1"/>
                </a:solidFill>
                <a:latin typeface="Helvetica Neue"/>
                <a:ea typeface="Helvetica Neue"/>
                <a:cs typeface="Helvetica Neue"/>
                <a:sym typeface="Helvetica Neue"/>
              </a:rPr>
              <a:t>process 8</a:t>
            </a:r>
            <a:endParaRPr/>
          </a:p>
        </p:txBody>
      </p:sp>
      <p:sp>
        <p:nvSpPr>
          <p:cNvPr id="288" name="Google Shape;288;p21"/>
          <p:cNvSpPr txBox="1"/>
          <p:nvPr/>
        </p:nvSpPr>
        <p:spPr>
          <a:xfrm>
            <a:off x="1104900" y="5791200"/>
            <a:ext cx="1066800"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0" u="none">
                <a:solidFill>
                  <a:schemeClr val="dk1"/>
                </a:solidFill>
                <a:latin typeface="Helvetica Neue"/>
                <a:ea typeface="Helvetica Neue"/>
                <a:cs typeface="Helvetica Neue"/>
                <a:sym typeface="Helvetica Neue"/>
              </a:rPr>
              <a:t>process 2</a:t>
            </a:r>
            <a:endParaRPr/>
          </a:p>
        </p:txBody>
      </p:sp>
      <p:sp>
        <p:nvSpPr>
          <p:cNvPr id="289" name="Google Shape;289;p21"/>
          <p:cNvSpPr txBox="1"/>
          <p:nvPr/>
        </p:nvSpPr>
        <p:spPr>
          <a:xfrm>
            <a:off x="2933700" y="4067175"/>
            <a:ext cx="1143000" cy="2133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cxnSp>
        <p:nvCxnSpPr>
          <p:cNvPr id="290" name="Google Shape;290;p21"/>
          <p:cNvCxnSpPr/>
          <p:nvPr/>
        </p:nvCxnSpPr>
        <p:spPr>
          <a:xfrm>
            <a:off x="2933700" y="4430712"/>
            <a:ext cx="1143000" cy="0"/>
          </a:xfrm>
          <a:prstGeom prst="straightConnector1">
            <a:avLst/>
          </a:prstGeom>
          <a:noFill/>
          <a:ln w="9525" cap="flat" cmpd="sng">
            <a:solidFill>
              <a:schemeClr val="dk1"/>
            </a:solidFill>
            <a:prstDash val="solid"/>
            <a:miter lim="800000"/>
            <a:headEnd type="none" w="med" len="med"/>
            <a:tailEnd type="none" w="med" len="med"/>
          </a:ln>
        </p:spPr>
      </p:cxnSp>
      <p:cxnSp>
        <p:nvCxnSpPr>
          <p:cNvPr id="291" name="Google Shape;291;p21"/>
          <p:cNvCxnSpPr/>
          <p:nvPr/>
        </p:nvCxnSpPr>
        <p:spPr>
          <a:xfrm>
            <a:off x="2933700" y="4841875"/>
            <a:ext cx="1143000" cy="0"/>
          </a:xfrm>
          <a:prstGeom prst="straightConnector1">
            <a:avLst/>
          </a:prstGeom>
          <a:noFill/>
          <a:ln w="9525" cap="flat" cmpd="sng">
            <a:solidFill>
              <a:schemeClr val="dk1"/>
            </a:solidFill>
            <a:prstDash val="solid"/>
            <a:miter lim="800000"/>
            <a:headEnd type="none" w="med" len="med"/>
            <a:tailEnd type="none" w="med" len="med"/>
          </a:ln>
        </p:spPr>
      </p:cxnSp>
      <p:cxnSp>
        <p:nvCxnSpPr>
          <p:cNvPr id="292" name="Google Shape;292;p21"/>
          <p:cNvCxnSpPr/>
          <p:nvPr/>
        </p:nvCxnSpPr>
        <p:spPr>
          <a:xfrm>
            <a:off x="2933700" y="5773737"/>
            <a:ext cx="1143000" cy="0"/>
          </a:xfrm>
          <a:prstGeom prst="straightConnector1">
            <a:avLst/>
          </a:prstGeom>
          <a:noFill/>
          <a:ln w="9525" cap="flat" cmpd="sng">
            <a:solidFill>
              <a:schemeClr val="dk1"/>
            </a:solidFill>
            <a:prstDash val="solid"/>
            <a:miter lim="800000"/>
            <a:headEnd type="none" w="med" len="med"/>
            <a:tailEnd type="none" w="med" len="med"/>
          </a:ln>
        </p:spPr>
      </p:cxnSp>
      <p:sp>
        <p:nvSpPr>
          <p:cNvPr id="293" name="Google Shape;293;p21"/>
          <p:cNvSpPr txBox="1"/>
          <p:nvPr/>
        </p:nvSpPr>
        <p:spPr>
          <a:xfrm>
            <a:off x="3238500" y="4067175"/>
            <a:ext cx="441325"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0" u="none">
                <a:solidFill>
                  <a:schemeClr val="dk1"/>
                </a:solidFill>
                <a:latin typeface="Helvetica Neue"/>
                <a:ea typeface="Helvetica Neue"/>
                <a:cs typeface="Helvetica Neue"/>
                <a:sym typeface="Helvetica Neue"/>
              </a:rPr>
              <a:t>OS</a:t>
            </a:r>
            <a:endParaRPr/>
          </a:p>
        </p:txBody>
      </p:sp>
      <p:sp>
        <p:nvSpPr>
          <p:cNvPr id="294" name="Google Shape;294;p21"/>
          <p:cNvSpPr txBox="1"/>
          <p:nvPr/>
        </p:nvSpPr>
        <p:spPr>
          <a:xfrm>
            <a:off x="2933700" y="4511675"/>
            <a:ext cx="1066800"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0" u="none">
                <a:solidFill>
                  <a:schemeClr val="dk1"/>
                </a:solidFill>
                <a:latin typeface="Helvetica Neue"/>
                <a:ea typeface="Helvetica Neue"/>
                <a:cs typeface="Helvetica Neue"/>
                <a:sym typeface="Helvetica Neue"/>
              </a:rPr>
              <a:t>process 5</a:t>
            </a:r>
            <a:endParaRPr/>
          </a:p>
        </p:txBody>
      </p:sp>
      <p:sp>
        <p:nvSpPr>
          <p:cNvPr id="295" name="Google Shape;295;p21"/>
          <p:cNvSpPr txBox="1"/>
          <p:nvPr/>
        </p:nvSpPr>
        <p:spPr>
          <a:xfrm>
            <a:off x="2933700" y="5791200"/>
            <a:ext cx="1066800"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0" u="none">
                <a:solidFill>
                  <a:schemeClr val="dk1"/>
                </a:solidFill>
                <a:latin typeface="Helvetica Neue"/>
                <a:ea typeface="Helvetica Neue"/>
                <a:cs typeface="Helvetica Neue"/>
                <a:sym typeface="Helvetica Neue"/>
              </a:rPr>
              <a:t>process 2</a:t>
            </a:r>
            <a:endParaRPr/>
          </a:p>
        </p:txBody>
      </p:sp>
      <p:sp>
        <p:nvSpPr>
          <p:cNvPr id="296" name="Google Shape;296;p21"/>
          <p:cNvSpPr txBox="1"/>
          <p:nvPr/>
        </p:nvSpPr>
        <p:spPr>
          <a:xfrm>
            <a:off x="4762500" y="4067175"/>
            <a:ext cx="1143000" cy="2133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cxnSp>
        <p:nvCxnSpPr>
          <p:cNvPr id="297" name="Google Shape;297;p21"/>
          <p:cNvCxnSpPr/>
          <p:nvPr/>
        </p:nvCxnSpPr>
        <p:spPr>
          <a:xfrm>
            <a:off x="4762500" y="4430712"/>
            <a:ext cx="1143000" cy="0"/>
          </a:xfrm>
          <a:prstGeom prst="straightConnector1">
            <a:avLst/>
          </a:prstGeom>
          <a:noFill/>
          <a:ln w="9525" cap="flat" cmpd="sng">
            <a:solidFill>
              <a:schemeClr val="dk1"/>
            </a:solidFill>
            <a:prstDash val="solid"/>
            <a:miter lim="800000"/>
            <a:headEnd type="none" w="med" len="med"/>
            <a:tailEnd type="none" w="med" len="med"/>
          </a:ln>
        </p:spPr>
      </p:cxnSp>
      <p:cxnSp>
        <p:nvCxnSpPr>
          <p:cNvPr id="298" name="Google Shape;298;p21"/>
          <p:cNvCxnSpPr/>
          <p:nvPr/>
        </p:nvCxnSpPr>
        <p:spPr>
          <a:xfrm>
            <a:off x="4762500" y="4841875"/>
            <a:ext cx="1143000" cy="0"/>
          </a:xfrm>
          <a:prstGeom prst="straightConnector1">
            <a:avLst/>
          </a:prstGeom>
          <a:noFill/>
          <a:ln w="9525" cap="flat" cmpd="sng">
            <a:solidFill>
              <a:schemeClr val="dk1"/>
            </a:solidFill>
            <a:prstDash val="solid"/>
            <a:miter lim="800000"/>
            <a:headEnd type="none" w="med" len="med"/>
            <a:tailEnd type="none" w="med" len="med"/>
          </a:ln>
        </p:spPr>
      </p:cxnSp>
      <p:cxnSp>
        <p:nvCxnSpPr>
          <p:cNvPr id="299" name="Google Shape;299;p21"/>
          <p:cNvCxnSpPr/>
          <p:nvPr/>
        </p:nvCxnSpPr>
        <p:spPr>
          <a:xfrm>
            <a:off x="4762500" y="5773737"/>
            <a:ext cx="1143000" cy="0"/>
          </a:xfrm>
          <a:prstGeom prst="straightConnector1">
            <a:avLst/>
          </a:prstGeom>
          <a:noFill/>
          <a:ln w="9525" cap="flat" cmpd="sng">
            <a:solidFill>
              <a:schemeClr val="dk1"/>
            </a:solidFill>
            <a:prstDash val="solid"/>
            <a:miter lim="800000"/>
            <a:headEnd type="none" w="med" len="med"/>
            <a:tailEnd type="none" w="med" len="med"/>
          </a:ln>
        </p:spPr>
      </p:cxnSp>
      <p:sp>
        <p:nvSpPr>
          <p:cNvPr id="300" name="Google Shape;300;p21"/>
          <p:cNvSpPr txBox="1"/>
          <p:nvPr/>
        </p:nvSpPr>
        <p:spPr>
          <a:xfrm>
            <a:off x="5067300" y="4067175"/>
            <a:ext cx="441325"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0" u="none">
                <a:solidFill>
                  <a:schemeClr val="dk1"/>
                </a:solidFill>
                <a:latin typeface="Helvetica Neue"/>
                <a:ea typeface="Helvetica Neue"/>
                <a:cs typeface="Helvetica Neue"/>
                <a:sym typeface="Helvetica Neue"/>
              </a:rPr>
              <a:t>OS</a:t>
            </a:r>
            <a:endParaRPr/>
          </a:p>
        </p:txBody>
      </p:sp>
      <p:sp>
        <p:nvSpPr>
          <p:cNvPr id="301" name="Google Shape;301;p21"/>
          <p:cNvSpPr txBox="1"/>
          <p:nvPr/>
        </p:nvSpPr>
        <p:spPr>
          <a:xfrm>
            <a:off x="4762500" y="4511675"/>
            <a:ext cx="1066800"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0" u="none">
                <a:solidFill>
                  <a:schemeClr val="dk1"/>
                </a:solidFill>
                <a:latin typeface="Helvetica Neue"/>
                <a:ea typeface="Helvetica Neue"/>
                <a:cs typeface="Helvetica Neue"/>
                <a:sym typeface="Helvetica Neue"/>
              </a:rPr>
              <a:t>process 5</a:t>
            </a:r>
            <a:endParaRPr/>
          </a:p>
        </p:txBody>
      </p:sp>
      <p:sp>
        <p:nvSpPr>
          <p:cNvPr id="302" name="Google Shape;302;p21"/>
          <p:cNvSpPr txBox="1"/>
          <p:nvPr/>
        </p:nvSpPr>
        <p:spPr>
          <a:xfrm>
            <a:off x="4762500" y="5791200"/>
            <a:ext cx="1066800"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0" u="none">
                <a:solidFill>
                  <a:schemeClr val="dk1"/>
                </a:solidFill>
                <a:latin typeface="Helvetica Neue"/>
                <a:ea typeface="Helvetica Neue"/>
                <a:cs typeface="Helvetica Neue"/>
                <a:sym typeface="Helvetica Neue"/>
              </a:rPr>
              <a:t>process 2</a:t>
            </a:r>
            <a:endParaRPr/>
          </a:p>
        </p:txBody>
      </p:sp>
      <p:sp>
        <p:nvSpPr>
          <p:cNvPr id="303" name="Google Shape;303;p21"/>
          <p:cNvSpPr txBox="1"/>
          <p:nvPr/>
        </p:nvSpPr>
        <p:spPr>
          <a:xfrm>
            <a:off x="6591300" y="4067175"/>
            <a:ext cx="1143000" cy="2133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cxnSp>
        <p:nvCxnSpPr>
          <p:cNvPr id="304" name="Google Shape;304;p21"/>
          <p:cNvCxnSpPr/>
          <p:nvPr/>
        </p:nvCxnSpPr>
        <p:spPr>
          <a:xfrm>
            <a:off x="6591300" y="4430712"/>
            <a:ext cx="1143000" cy="0"/>
          </a:xfrm>
          <a:prstGeom prst="straightConnector1">
            <a:avLst/>
          </a:prstGeom>
          <a:noFill/>
          <a:ln w="9525" cap="flat" cmpd="sng">
            <a:solidFill>
              <a:schemeClr val="dk1"/>
            </a:solidFill>
            <a:prstDash val="solid"/>
            <a:miter lim="800000"/>
            <a:headEnd type="none" w="med" len="med"/>
            <a:tailEnd type="none" w="med" len="med"/>
          </a:ln>
        </p:spPr>
      </p:cxnSp>
      <p:cxnSp>
        <p:nvCxnSpPr>
          <p:cNvPr id="305" name="Google Shape;305;p21"/>
          <p:cNvCxnSpPr/>
          <p:nvPr/>
        </p:nvCxnSpPr>
        <p:spPr>
          <a:xfrm>
            <a:off x="6591300" y="4841875"/>
            <a:ext cx="1143000" cy="0"/>
          </a:xfrm>
          <a:prstGeom prst="straightConnector1">
            <a:avLst/>
          </a:prstGeom>
          <a:noFill/>
          <a:ln w="9525" cap="flat" cmpd="sng">
            <a:solidFill>
              <a:schemeClr val="dk1"/>
            </a:solidFill>
            <a:prstDash val="solid"/>
            <a:miter lim="800000"/>
            <a:headEnd type="none" w="med" len="med"/>
            <a:tailEnd type="none" w="med" len="med"/>
          </a:ln>
        </p:spPr>
      </p:cxnSp>
      <p:cxnSp>
        <p:nvCxnSpPr>
          <p:cNvPr id="306" name="Google Shape;306;p21"/>
          <p:cNvCxnSpPr/>
          <p:nvPr/>
        </p:nvCxnSpPr>
        <p:spPr>
          <a:xfrm>
            <a:off x="6591300" y="5773737"/>
            <a:ext cx="1143000" cy="0"/>
          </a:xfrm>
          <a:prstGeom prst="straightConnector1">
            <a:avLst/>
          </a:prstGeom>
          <a:noFill/>
          <a:ln w="9525" cap="flat" cmpd="sng">
            <a:solidFill>
              <a:schemeClr val="dk1"/>
            </a:solidFill>
            <a:prstDash val="solid"/>
            <a:miter lim="800000"/>
            <a:headEnd type="none" w="med" len="med"/>
            <a:tailEnd type="none" w="med" len="med"/>
          </a:ln>
        </p:spPr>
      </p:cxnSp>
      <p:sp>
        <p:nvSpPr>
          <p:cNvPr id="307" name="Google Shape;307;p21"/>
          <p:cNvSpPr txBox="1"/>
          <p:nvPr/>
        </p:nvSpPr>
        <p:spPr>
          <a:xfrm>
            <a:off x="6896100" y="4067175"/>
            <a:ext cx="441325"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0" u="none">
                <a:solidFill>
                  <a:schemeClr val="dk1"/>
                </a:solidFill>
                <a:latin typeface="Helvetica Neue"/>
                <a:ea typeface="Helvetica Neue"/>
                <a:cs typeface="Helvetica Neue"/>
                <a:sym typeface="Helvetica Neue"/>
              </a:rPr>
              <a:t>OS</a:t>
            </a:r>
            <a:endParaRPr/>
          </a:p>
        </p:txBody>
      </p:sp>
      <p:sp>
        <p:nvSpPr>
          <p:cNvPr id="308" name="Google Shape;308;p21"/>
          <p:cNvSpPr txBox="1"/>
          <p:nvPr/>
        </p:nvSpPr>
        <p:spPr>
          <a:xfrm>
            <a:off x="6591300" y="4511675"/>
            <a:ext cx="1066800"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0" u="none">
                <a:solidFill>
                  <a:schemeClr val="dk1"/>
                </a:solidFill>
                <a:latin typeface="Helvetica Neue"/>
                <a:ea typeface="Helvetica Neue"/>
                <a:cs typeface="Helvetica Neue"/>
                <a:sym typeface="Helvetica Neue"/>
              </a:rPr>
              <a:t>process 5</a:t>
            </a:r>
            <a:endParaRPr/>
          </a:p>
        </p:txBody>
      </p:sp>
      <p:sp>
        <p:nvSpPr>
          <p:cNvPr id="309" name="Google Shape;309;p21"/>
          <p:cNvSpPr txBox="1"/>
          <p:nvPr/>
        </p:nvSpPr>
        <p:spPr>
          <a:xfrm>
            <a:off x="6591300" y="4829175"/>
            <a:ext cx="1066800"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0" u="none">
                <a:solidFill>
                  <a:schemeClr val="dk1"/>
                </a:solidFill>
                <a:latin typeface="Helvetica Neue"/>
                <a:ea typeface="Helvetica Neue"/>
                <a:cs typeface="Helvetica Neue"/>
                <a:sym typeface="Helvetica Neue"/>
              </a:rPr>
              <a:t>process 9</a:t>
            </a:r>
            <a:endParaRPr/>
          </a:p>
        </p:txBody>
      </p:sp>
      <p:sp>
        <p:nvSpPr>
          <p:cNvPr id="310" name="Google Shape;310;p21"/>
          <p:cNvSpPr txBox="1"/>
          <p:nvPr/>
        </p:nvSpPr>
        <p:spPr>
          <a:xfrm>
            <a:off x="6591300" y="5791200"/>
            <a:ext cx="1066800"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0" u="none">
                <a:solidFill>
                  <a:schemeClr val="dk1"/>
                </a:solidFill>
                <a:latin typeface="Helvetica Neue"/>
                <a:ea typeface="Helvetica Neue"/>
                <a:cs typeface="Helvetica Neue"/>
                <a:sym typeface="Helvetica Neue"/>
              </a:rPr>
              <a:t>process 2</a:t>
            </a:r>
            <a:endParaRPr/>
          </a:p>
        </p:txBody>
      </p:sp>
      <p:sp>
        <p:nvSpPr>
          <p:cNvPr id="311" name="Google Shape;311;p21"/>
          <p:cNvSpPr txBox="1"/>
          <p:nvPr/>
        </p:nvSpPr>
        <p:spPr>
          <a:xfrm>
            <a:off x="2933700" y="4829175"/>
            <a:ext cx="1143000" cy="990600"/>
          </a:xfrm>
          <a:prstGeom prst="rect">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12" name="Google Shape;312;p21"/>
          <p:cNvSpPr txBox="1"/>
          <p:nvPr/>
        </p:nvSpPr>
        <p:spPr>
          <a:xfrm>
            <a:off x="4762500" y="5210175"/>
            <a:ext cx="1143000" cy="609600"/>
          </a:xfrm>
          <a:prstGeom prst="rect">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13" name="Google Shape;313;p21"/>
          <p:cNvSpPr txBox="1"/>
          <p:nvPr/>
        </p:nvSpPr>
        <p:spPr>
          <a:xfrm>
            <a:off x="4762500" y="4829175"/>
            <a:ext cx="1066800"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0" u="none">
                <a:solidFill>
                  <a:schemeClr val="dk1"/>
                </a:solidFill>
                <a:latin typeface="Helvetica Neue"/>
                <a:ea typeface="Helvetica Neue"/>
                <a:cs typeface="Helvetica Neue"/>
                <a:sym typeface="Helvetica Neue"/>
              </a:rPr>
              <a:t>process 9</a:t>
            </a:r>
            <a:endParaRPr/>
          </a:p>
        </p:txBody>
      </p:sp>
      <p:sp>
        <p:nvSpPr>
          <p:cNvPr id="314" name="Google Shape;314;p21"/>
          <p:cNvSpPr txBox="1"/>
          <p:nvPr/>
        </p:nvSpPr>
        <p:spPr>
          <a:xfrm>
            <a:off x="6591300" y="5514975"/>
            <a:ext cx="1143000" cy="304800"/>
          </a:xfrm>
          <a:prstGeom prst="rect">
            <a:avLst/>
          </a:prstGeom>
          <a:solidFill>
            <a:srgbClr val="DDDDDD"/>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cxnSp>
        <p:nvCxnSpPr>
          <p:cNvPr id="315" name="Google Shape;315;p21"/>
          <p:cNvCxnSpPr/>
          <p:nvPr/>
        </p:nvCxnSpPr>
        <p:spPr>
          <a:xfrm>
            <a:off x="6591300" y="5165725"/>
            <a:ext cx="1143000" cy="0"/>
          </a:xfrm>
          <a:prstGeom prst="straightConnector1">
            <a:avLst/>
          </a:prstGeom>
          <a:noFill/>
          <a:ln w="9525" cap="flat" cmpd="sng">
            <a:solidFill>
              <a:schemeClr val="dk1"/>
            </a:solidFill>
            <a:prstDash val="solid"/>
            <a:miter lim="800000"/>
            <a:headEnd type="none" w="med" len="med"/>
            <a:tailEnd type="none" w="med" len="med"/>
          </a:ln>
        </p:spPr>
      </p:cxnSp>
      <p:sp>
        <p:nvSpPr>
          <p:cNvPr id="316" name="Google Shape;316;p21"/>
          <p:cNvSpPr txBox="1"/>
          <p:nvPr/>
        </p:nvSpPr>
        <p:spPr>
          <a:xfrm>
            <a:off x="6591300" y="5210175"/>
            <a:ext cx="1066800"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0" u="none">
                <a:solidFill>
                  <a:schemeClr val="dk1"/>
                </a:solidFill>
                <a:latin typeface="Helvetica Neue"/>
                <a:ea typeface="Helvetica Neue"/>
                <a:cs typeface="Helvetica Neue"/>
                <a:sym typeface="Helvetica Neue"/>
              </a:rPr>
              <a:t>process 10</a:t>
            </a:r>
            <a:endParaRPr/>
          </a:p>
        </p:txBody>
      </p:sp>
      <p:sp>
        <p:nvSpPr>
          <p:cNvPr id="317" name="Google Shape;317;p21"/>
          <p:cNvSpPr/>
          <p:nvPr/>
        </p:nvSpPr>
        <p:spPr>
          <a:xfrm>
            <a:off x="2324100" y="5210175"/>
            <a:ext cx="533400" cy="228600"/>
          </a:xfrm>
          <a:prstGeom prst="rightArrow">
            <a:avLst>
              <a:gd name="adj1" fmla="val 50000"/>
              <a:gd name="adj2" fmla="val 50000"/>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18" name="Google Shape;318;p21"/>
          <p:cNvSpPr/>
          <p:nvPr/>
        </p:nvSpPr>
        <p:spPr>
          <a:xfrm>
            <a:off x="4152900" y="5210175"/>
            <a:ext cx="533400" cy="228600"/>
          </a:xfrm>
          <a:prstGeom prst="rightArrow">
            <a:avLst>
              <a:gd name="adj1" fmla="val 50000"/>
              <a:gd name="adj2" fmla="val 50000"/>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319" name="Google Shape;319;p21"/>
          <p:cNvSpPr/>
          <p:nvPr/>
        </p:nvSpPr>
        <p:spPr>
          <a:xfrm>
            <a:off x="5981700" y="5210175"/>
            <a:ext cx="533400" cy="228600"/>
          </a:xfrm>
          <a:prstGeom prst="rightArrow">
            <a:avLst>
              <a:gd name="adj1" fmla="val 50000"/>
              <a:gd name="adj2" fmla="val 50000"/>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2"/>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Dynamic Storage-Allocation/MVT</a:t>
            </a:r>
            <a:endParaRPr/>
          </a:p>
        </p:txBody>
      </p:sp>
      <p:sp>
        <p:nvSpPr>
          <p:cNvPr id="325" name="Google Shape;325;p22"/>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620"/>
              <a:buFont typeface="Arial"/>
              <a:buChar char="●"/>
            </a:pPr>
            <a:r>
              <a:rPr lang="en-US" sz="2000" b="1" i="0" u="none" dirty="0">
                <a:solidFill>
                  <a:schemeClr val="dk1"/>
                </a:solidFill>
                <a:sym typeface="Helvetica Neue"/>
              </a:rPr>
              <a:t>Reduce external fragmentation by </a:t>
            </a:r>
            <a:r>
              <a:rPr lang="en-US" sz="2000" b="1" i="0" u="none" dirty="0">
                <a:solidFill>
                  <a:srgbClr val="A50021"/>
                </a:solidFill>
                <a:sym typeface="Helvetica Neue"/>
              </a:rPr>
              <a:t>compaction</a:t>
            </a:r>
            <a:endParaRPr sz="2000" b="1" dirty="0"/>
          </a:p>
          <a:p>
            <a:pPr marL="742950" marR="0" lvl="1" indent="-285750" algn="l" rtl="0">
              <a:lnSpc>
                <a:spcPct val="100000"/>
              </a:lnSpc>
              <a:spcBef>
                <a:spcPts val="630"/>
              </a:spcBef>
              <a:spcAft>
                <a:spcPts val="0"/>
              </a:spcAft>
              <a:buClr>
                <a:srgbClr val="CC6600"/>
              </a:buClr>
              <a:buSzPts val="1440"/>
              <a:buFont typeface="Arial"/>
              <a:buChar char="●"/>
            </a:pPr>
            <a:r>
              <a:rPr lang="en-US" sz="1800" b="0" i="0" u="none" strike="noStrike" cap="none" dirty="0">
                <a:solidFill>
                  <a:schemeClr val="dk1"/>
                </a:solidFill>
                <a:latin typeface="Helvetica Neue"/>
                <a:ea typeface="Helvetica Neue"/>
                <a:cs typeface="Helvetica Neue"/>
                <a:sym typeface="Helvetica Neue"/>
              </a:rPr>
              <a:t>Shuffle memory contents to place all free memory together in one large block</a:t>
            </a:r>
            <a:endParaRPr dirty="0"/>
          </a:p>
          <a:p>
            <a:pPr marL="742950" marR="0" lvl="1" indent="-285750" algn="l" rtl="0">
              <a:lnSpc>
                <a:spcPct val="100000"/>
              </a:lnSpc>
              <a:spcBef>
                <a:spcPts val="630"/>
              </a:spcBef>
              <a:spcAft>
                <a:spcPts val="0"/>
              </a:spcAft>
              <a:buClr>
                <a:srgbClr val="CC6600"/>
              </a:buClr>
              <a:buSzPts val="1440"/>
              <a:buFont typeface="Arial"/>
              <a:buChar char="●"/>
            </a:pPr>
            <a:r>
              <a:rPr lang="en-US" sz="1800" b="0" i="0" u="none" strike="noStrike" cap="none" dirty="0">
                <a:solidFill>
                  <a:schemeClr val="dk1"/>
                </a:solidFill>
                <a:latin typeface="Helvetica Neue"/>
                <a:ea typeface="Helvetica Neue"/>
                <a:cs typeface="Helvetica Neue"/>
                <a:sym typeface="Helvetica Neue"/>
              </a:rPr>
              <a:t>Compaction is possible </a:t>
            </a:r>
            <a:r>
              <a:rPr lang="en-US" sz="1800" b="0" i="1" u="none" strike="noStrike" cap="none" dirty="0">
                <a:solidFill>
                  <a:schemeClr val="dk1"/>
                </a:solidFill>
                <a:latin typeface="Helvetica Neue"/>
                <a:ea typeface="Helvetica Neue"/>
                <a:cs typeface="Helvetica Neue"/>
                <a:sym typeface="Helvetica Neue"/>
              </a:rPr>
              <a:t>only</a:t>
            </a:r>
            <a:r>
              <a:rPr lang="en-US" sz="1800" b="0" i="0" u="none" strike="noStrike" cap="none" dirty="0">
                <a:solidFill>
                  <a:schemeClr val="dk1"/>
                </a:solidFill>
                <a:latin typeface="Helvetica Neue"/>
                <a:ea typeface="Helvetica Neue"/>
                <a:cs typeface="Helvetica Neue"/>
                <a:sym typeface="Helvetica Neue"/>
              </a:rPr>
              <a:t> if relocation is dynamic, and is done at execution time</a:t>
            </a:r>
            <a:endParaRPr dirty="0"/>
          </a:p>
          <a:p>
            <a:pPr marL="742950" marR="0" lvl="1" indent="-285750" algn="l" rtl="0">
              <a:lnSpc>
                <a:spcPct val="100000"/>
              </a:lnSpc>
              <a:spcBef>
                <a:spcPts val="630"/>
              </a:spcBef>
              <a:spcAft>
                <a:spcPts val="0"/>
              </a:spcAft>
              <a:buClr>
                <a:srgbClr val="CC6600"/>
              </a:buClr>
              <a:buSzPts val="1440"/>
              <a:buFont typeface="Arial"/>
              <a:buChar char="●"/>
            </a:pPr>
            <a:r>
              <a:rPr lang="en-US" sz="1800" b="0" i="0" u="none" strike="noStrike" cap="none" dirty="0">
                <a:solidFill>
                  <a:schemeClr val="dk1"/>
                </a:solidFill>
                <a:latin typeface="Helvetica Neue"/>
                <a:ea typeface="Helvetica Neue"/>
                <a:cs typeface="Helvetica Neue"/>
                <a:sym typeface="Helvetica Neue"/>
              </a:rPr>
              <a:t>I/O overhead</a:t>
            </a:r>
            <a:endParaRPr dirty="0"/>
          </a:p>
          <a:p>
            <a:pPr marL="102870" marR="0" lvl="0" indent="0" algn="l" rtl="0">
              <a:spcBef>
                <a:spcPts val="630"/>
              </a:spcBef>
              <a:spcAft>
                <a:spcPts val="0"/>
              </a:spcAft>
              <a:buClr>
                <a:srgbClr val="993300"/>
              </a:buClr>
              <a:buSzPts val="1620"/>
              <a:buNone/>
            </a:pPr>
            <a:r>
              <a:rPr lang="en-US" sz="1800" b="0" i="0" u="none" strike="noStrike" cap="none" dirty="0" smtClean="0">
                <a:solidFill>
                  <a:schemeClr val="dk1"/>
                </a:solidFill>
                <a:latin typeface="Helvetica Neue"/>
                <a:ea typeface="Helvetica Neue"/>
                <a:cs typeface="Helvetica Neue"/>
                <a:sym typeface="Helvetica Neue"/>
              </a:rPr>
              <a:t>-------------------------------------------------------------------------------</a:t>
            </a:r>
          </a:p>
          <a:p>
            <a:pPr marL="388620" indent="-285750"/>
            <a:r>
              <a:rPr lang="en-US" sz="1800" dirty="0" smtClean="0">
                <a:solidFill>
                  <a:srgbClr val="C00000"/>
                </a:solidFill>
              </a:rPr>
              <a:t>Compaction is not good solution for external fragmentation, because we have to invest considerable amount of time for the movement of processes.</a:t>
            </a:r>
          </a:p>
          <a:p>
            <a:pPr marL="388620" indent="-285750"/>
            <a:r>
              <a:rPr lang="en-US" sz="1800" b="0" i="0" u="none" strike="noStrike" cap="none" dirty="0" smtClean="0">
                <a:solidFill>
                  <a:srgbClr val="C00000"/>
                </a:solidFill>
                <a:latin typeface="Helvetica Neue"/>
                <a:ea typeface="Helvetica Neue"/>
                <a:cs typeface="Helvetica Neue"/>
                <a:sym typeface="Helvetica Neue"/>
              </a:rPr>
              <a:t>During this, execution of other process is stopped. So, it is expensive and it is not considered as a good solution for external fragmentation.</a:t>
            </a:r>
            <a:endParaRPr sz="1800" b="0" i="0" u="none" strike="noStrike" cap="none" dirty="0">
              <a:solidFill>
                <a:srgbClr val="C00000"/>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3"/>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Fragmentation</a:t>
            </a:r>
            <a:endParaRPr/>
          </a:p>
        </p:txBody>
      </p:sp>
      <p:sp>
        <p:nvSpPr>
          <p:cNvPr id="331" name="Google Shape;331;p23"/>
          <p:cNvSpPr txBox="1">
            <a:spLocks noGrp="1"/>
          </p:cNvSpPr>
          <p:nvPr>
            <p:ph type="body" idx="1"/>
          </p:nvPr>
        </p:nvSpPr>
        <p:spPr>
          <a:xfrm>
            <a:off x="762000" y="1377950"/>
            <a:ext cx="7351712" cy="448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1" i="0" u="none">
                <a:solidFill>
                  <a:srgbClr val="A50021"/>
                </a:solidFill>
                <a:latin typeface="Helvetica Neue"/>
                <a:ea typeface="Helvetica Neue"/>
                <a:cs typeface="Helvetica Neue"/>
                <a:sym typeface="Helvetica Neue"/>
              </a:rPr>
              <a:t>External Fragmentation</a:t>
            </a:r>
            <a:r>
              <a:rPr lang="en-US" sz="1800" b="0" i="0" u="none">
                <a:solidFill>
                  <a:schemeClr val="dk1"/>
                </a:solidFill>
                <a:latin typeface="Helvetica Neue"/>
                <a:ea typeface="Helvetica Neue"/>
                <a:cs typeface="Helvetica Neue"/>
                <a:sym typeface="Helvetica Neue"/>
              </a:rPr>
              <a:t> – total memory space exists to satisfy a request, but it is not contiguous</a:t>
            </a:r>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rgbClr val="A50021"/>
                </a:solidFill>
                <a:latin typeface="Helvetica Neue"/>
                <a:ea typeface="Helvetica Neue"/>
                <a:cs typeface="Helvetica Neue"/>
                <a:sym typeface="Helvetica Neue"/>
              </a:rPr>
              <a:t>Internal Fragmentation</a:t>
            </a:r>
            <a:r>
              <a:rPr lang="en-US" sz="1800" b="0" i="0" u="none">
                <a:solidFill>
                  <a:schemeClr val="dk1"/>
                </a:solidFill>
                <a:latin typeface="Helvetica Neue"/>
                <a:ea typeface="Helvetica Neue"/>
                <a:cs typeface="Helvetica Neue"/>
                <a:sym typeface="Helvetica Neue"/>
              </a:rPr>
              <a:t> – allocated memory may be slightly larger than requested memory; this size difference is memory internal to a partition, but not being used.</a:t>
            </a:r>
            <a:endParaRPr/>
          </a:p>
        </p:txBody>
      </p:sp>
      <mc:AlternateContent xmlns:mc="http://schemas.openxmlformats.org/markup-compatibility/2006" xmlns:p14="http://schemas.microsoft.com/office/powerpoint/2010/main">
        <mc:Choice Requires="p14">
          <p:contentPart p14:bwMode="auto" r:id="rId3">
            <p14:nvContentPartPr>
              <p14:cNvPr id="352" name="Ink 351"/>
              <p14:cNvContentPartPr/>
              <p14:nvPr/>
            </p14:nvContentPartPr>
            <p14:xfrm>
              <a:off x="2347405" y="5493556"/>
              <a:ext cx="3600" cy="720"/>
            </p14:xfrm>
          </p:contentPart>
        </mc:Choice>
        <mc:Fallback xmlns="">
          <p:pic>
            <p:nvPicPr>
              <p:cNvPr id="352" name="Ink 351"/>
              <p:cNvPicPr/>
              <p:nvPr/>
            </p:nvPicPr>
            <p:blipFill>
              <a:blip r:embed="rId4"/>
              <a:stretch>
                <a:fillRect/>
              </a:stretch>
            </p:blipFill>
            <p:spPr>
              <a:xfrm>
                <a:off x="2342725" y="5489236"/>
                <a:ext cx="12600" cy="9720"/>
              </a:xfrm>
              <a:prstGeom prst="rect">
                <a:avLst/>
              </a:prstGeom>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4"/>
          <p:cNvSpPr txBox="1">
            <a:spLocks noGrp="1"/>
          </p:cNvSpPr>
          <p:nvPr>
            <p:ph type="title"/>
          </p:nvPr>
        </p:nvSpPr>
        <p:spPr>
          <a:xfrm>
            <a:off x="685800" y="228600"/>
            <a:ext cx="6834499"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dirty="0">
                <a:solidFill>
                  <a:srgbClr val="993300"/>
                </a:solidFill>
                <a:latin typeface="Helvetica Neue"/>
                <a:ea typeface="Helvetica Neue"/>
                <a:cs typeface="Helvetica Neue"/>
                <a:sym typeface="Helvetica Neue"/>
              </a:rPr>
              <a:t>Paging</a:t>
            </a:r>
            <a:endParaRPr dirty="0"/>
          </a:p>
        </p:txBody>
      </p:sp>
      <p:sp>
        <p:nvSpPr>
          <p:cNvPr id="337" name="Google Shape;337;p24"/>
          <p:cNvSpPr txBox="1">
            <a:spLocks noGrp="1"/>
          </p:cNvSpPr>
          <p:nvPr>
            <p:ph type="body" idx="1"/>
          </p:nvPr>
        </p:nvSpPr>
        <p:spPr>
          <a:xfrm>
            <a:off x="808066" y="842636"/>
            <a:ext cx="7515538" cy="519069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630"/>
              </a:spcBef>
              <a:spcAft>
                <a:spcPts val="0"/>
              </a:spcAft>
              <a:buClr>
                <a:srgbClr val="993300"/>
              </a:buClr>
              <a:buSzPts val="1620"/>
              <a:buFont typeface="Arial"/>
              <a:buChar char="●"/>
            </a:pPr>
            <a:r>
              <a:rPr lang="en-US" sz="1800" b="0" i="0" u="none" dirty="0" smtClean="0">
                <a:solidFill>
                  <a:schemeClr val="dk1"/>
                </a:solidFill>
                <a:latin typeface="Helvetica Neue"/>
                <a:ea typeface="Helvetica Neue"/>
                <a:cs typeface="Helvetica Neue"/>
                <a:sym typeface="Helvetica Neue"/>
              </a:rPr>
              <a:t>Paging is another memory management scheme that offers a process to be non-contiguous. Paging avoids external fragmentation and the need for compaction.</a:t>
            </a:r>
          </a:p>
          <a:p>
            <a:pPr marL="342900" lvl="0" indent="-342900" algn="l" rtl="0">
              <a:lnSpc>
                <a:spcPct val="100000"/>
              </a:lnSpc>
              <a:spcBef>
                <a:spcPts val="630"/>
              </a:spcBef>
              <a:spcAft>
                <a:spcPts val="0"/>
              </a:spcAft>
              <a:buClr>
                <a:srgbClr val="993300"/>
              </a:buClr>
              <a:buSzPts val="1620"/>
              <a:buFont typeface="Arial"/>
              <a:buChar char="●"/>
            </a:pPr>
            <a:r>
              <a:rPr lang="en-US" sz="1800" dirty="0" smtClean="0"/>
              <a:t>So, paging is a memory management scheme that permits the physical address space of a process to be non-contiguous.</a:t>
            </a:r>
            <a:endParaRPr lang="en-US" sz="1800" b="0" i="0" u="none" dirty="0" smtClean="0">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dirty="0" smtClean="0">
                <a:solidFill>
                  <a:schemeClr val="dk1"/>
                </a:solidFill>
                <a:latin typeface="Helvetica Neue"/>
                <a:ea typeface="Helvetica Neue"/>
                <a:cs typeface="Helvetica Neue"/>
                <a:sym typeface="Helvetica Neue"/>
              </a:rPr>
              <a:t>Divide physical </a:t>
            </a:r>
            <a:r>
              <a:rPr lang="en-US" sz="1800" b="0" i="0" u="none" dirty="0">
                <a:solidFill>
                  <a:schemeClr val="dk1"/>
                </a:solidFill>
                <a:latin typeface="Helvetica Neue"/>
                <a:ea typeface="Helvetica Neue"/>
                <a:cs typeface="Helvetica Neue"/>
                <a:sym typeface="Helvetica Neue"/>
              </a:rPr>
              <a:t>memory into fixed-sized blocks called </a:t>
            </a:r>
            <a:r>
              <a:rPr lang="en-US" sz="1800" b="1" i="0" u="none" dirty="0">
                <a:solidFill>
                  <a:schemeClr val="dk1"/>
                </a:solidFill>
                <a:latin typeface="Helvetica Neue"/>
                <a:ea typeface="Helvetica Neue"/>
                <a:cs typeface="Helvetica Neue"/>
                <a:sym typeface="Helvetica Neue"/>
              </a:rPr>
              <a:t>frames</a:t>
            </a:r>
            <a:r>
              <a:rPr lang="en-US" sz="1800" b="0" i="0" u="none" dirty="0">
                <a:solidFill>
                  <a:schemeClr val="dk1"/>
                </a:solidFill>
                <a:latin typeface="Helvetica Neue"/>
                <a:ea typeface="Helvetica Neue"/>
                <a:cs typeface="Helvetica Neue"/>
                <a:sym typeface="Helvetica Neue"/>
              </a:rPr>
              <a:t> (size is power of 2, between 512 bytes and 8192 bytes)</a:t>
            </a:r>
            <a:endParaRPr dirty="0"/>
          </a:p>
          <a:p>
            <a:pPr marL="342900" lvl="0" indent="-342900" algn="l" rtl="0">
              <a:lnSpc>
                <a:spcPct val="100000"/>
              </a:lnSpc>
              <a:spcBef>
                <a:spcPts val="63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Divide logical memory into blocks of same size called </a:t>
            </a:r>
            <a:r>
              <a:rPr lang="en-US" sz="1800" b="1" i="0" u="none" dirty="0">
                <a:solidFill>
                  <a:schemeClr val="dk1"/>
                </a:solidFill>
                <a:latin typeface="Helvetica Neue"/>
                <a:ea typeface="Helvetica Neue"/>
                <a:cs typeface="Helvetica Neue"/>
                <a:sym typeface="Helvetica Neue"/>
              </a:rPr>
              <a:t>pages</a:t>
            </a:r>
            <a:r>
              <a:rPr lang="en-US" sz="1800" b="0" i="0" u="none" dirty="0" smtClean="0">
                <a:solidFill>
                  <a:schemeClr val="dk1"/>
                </a:solidFill>
                <a:latin typeface="Helvetica Neue"/>
                <a:ea typeface="Helvetica Neue"/>
                <a:cs typeface="Helvetica Neue"/>
                <a:sym typeface="Helvetica Neue"/>
              </a:rPr>
              <a:t>.</a:t>
            </a:r>
          </a:p>
          <a:p>
            <a:pPr marL="342900" lvl="0" indent="-342900" algn="l" rtl="0">
              <a:lnSpc>
                <a:spcPct val="100000"/>
              </a:lnSpc>
              <a:spcBef>
                <a:spcPts val="630"/>
              </a:spcBef>
              <a:spcAft>
                <a:spcPts val="0"/>
              </a:spcAft>
              <a:buClr>
                <a:srgbClr val="993300"/>
              </a:buClr>
              <a:buSzPts val="1620"/>
              <a:buFont typeface="Arial"/>
              <a:buChar char="●"/>
            </a:pPr>
            <a:r>
              <a:rPr lang="en-US" sz="1800" dirty="0" smtClean="0"/>
              <a:t>Page size = Frame size</a:t>
            </a:r>
            <a:endParaRPr dirty="0"/>
          </a:p>
          <a:p>
            <a:pPr marL="342900" lvl="0" indent="-342900" algn="l" rtl="0">
              <a:lnSpc>
                <a:spcPct val="100000"/>
              </a:lnSpc>
              <a:spcBef>
                <a:spcPts val="63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To run a program of size </a:t>
            </a:r>
            <a:r>
              <a:rPr lang="en-US" sz="1800" b="0" i="1" u="none" dirty="0">
                <a:solidFill>
                  <a:schemeClr val="dk1"/>
                </a:solidFill>
                <a:latin typeface="Helvetica Neue"/>
                <a:ea typeface="Helvetica Neue"/>
                <a:cs typeface="Helvetica Neue"/>
                <a:sym typeface="Helvetica Neue"/>
              </a:rPr>
              <a:t>n</a:t>
            </a:r>
            <a:r>
              <a:rPr lang="en-US" sz="1800" b="0" i="0" u="none" dirty="0">
                <a:solidFill>
                  <a:schemeClr val="dk1"/>
                </a:solidFill>
                <a:latin typeface="Helvetica Neue"/>
                <a:ea typeface="Helvetica Neue"/>
                <a:cs typeface="Helvetica Neue"/>
                <a:sym typeface="Helvetica Neue"/>
              </a:rPr>
              <a:t> pages, need to find </a:t>
            </a:r>
            <a:r>
              <a:rPr lang="en-US" sz="1800" b="0" i="1" u="none" dirty="0">
                <a:solidFill>
                  <a:schemeClr val="dk1"/>
                </a:solidFill>
                <a:latin typeface="Helvetica Neue"/>
                <a:ea typeface="Helvetica Neue"/>
                <a:cs typeface="Helvetica Neue"/>
                <a:sym typeface="Helvetica Neue"/>
              </a:rPr>
              <a:t>n</a:t>
            </a:r>
            <a:r>
              <a:rPr lang="en-US" sz="1800" b="0" i="0" u="none" dirty="0">
                <a:solidFill>
                  <a:schemeClr val="dk1"/>
                </a:solidFill>
                <a:latin typeface="Helvetica Neue"/>
                <a:ea typeface="Helvetica Neue"/>
                <a:cs typeface="Helvetica Neue"/>
                <a:sym typeface="Helvetica Neue"/>
              </a:rPr>
              <a:t> free frames and load </a:t>
            </a:r>
            <a:r>
              <a:rPr lang="en-US" sz="1800" b="0" i="0" u="none" dirty="0" smtClean="0">
                <a:solidFill>
                  <a:schemeClr val="dk1"/>
                </a:solidFill>
                <a:latin typeface="Helvetica Neue"/>
                <a:ea typeface="Helvetica Neue"/>
                <a:cs typeface="Helvetica Neue"/>
                <a:sym typeface="Helvetica Neue"/>
              </a:rPr>
              <a:t>program</a:t>
            </a:r>
          </a:p>
          <a:p>
            <a:pPr marL="342900" lvl="0" indent="-342900" algn="l" rtl="0">
              <a:lnSpc>
                <a:spcPct val="100000"/>
              </a:lnSpc>
              <a:spcBef>
                <a:spcPts val="630"/>
              </a:spcBef>
              <a:spcAft>
                <a:spcPts val="0"/>
              </a:spcAft>
              <a:buClr>
                <a:srgbClr val="993300"/>
              </a:buClr>
              <a:buSzPts val="1620"/>
              <a:buFont typeface="Arial"/>
              <a:buChar char="●"/>
            </a:pPr>
            <a:r>
              <a:rPr lang="en-US" sz="1800" dirty="0" smtClean="0"/>
              <a:t>When a process is to be execute, its pages are loaded into any available memory frames from the backend store.</a:t>
            </a:r>
            <a:endParaRPr dirty="0"/>
          </a:p>
          <a:p>
            <a:pPr marL="342900" lvl="0" indent="-342900" algn="l" rtl="0">
              <a:lnSpc>
                <a:spcPct val="100000"/>
              </a:lnSpc>
              <a:spcBef>
                <a:spcPts val="63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Set up a page table to translate logical to physical addresses</a:t>
            </a:r>
            <a:endParaRPr dirty="0"/>
          </a:p>
          <a:p>
            <a:pPr marL="342900" lvl="0" indent="-342900" algn="l" rtl="0">
              <a:lnSpc>
                <a:spcPct val="100000"/>
              </a:lnSpc>
              <a:spcBef>
                <a:spcPts val="630"/>
              </a:spcBef>
              <a:spcAft>
                <a:spcPts val="0"/>
              </a:spcAft>
              <a:buClr>
                <a:srgbClr val="993300"/>
              </a:buClr>
              <a:buSzPts val="1620"/>
              <a:buFont typeface="Arial"/>
              <a:buChar char="●"/>
            </a:pPr>
            <a:r>
              <a:rPr lang="en-US" sz="1800" b="1" i="0" u="none" dirty="0">
                <a:solidFill>
                  <a:srgbClr val="FF0000"/>
                </a:solidFill>
                <a:sym typeface="Helvetica Neue"/>
              </a:rPr>
              <a:t>Internal fragmentation</a:t>
            </a:r>
            <a:endParaRPr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5"/>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Address Translation Scheme</a:t>
            </a:r>
            <a:endParaRPr/>
          </a:p>
        </p:txBody>
      </p:sp>
      <p:sp>
        <p:nvSpPr>
          <p:cNvPr id="343" name="Google Shape;343;p25"/>
          <p:cNvSpPr txBox="1">
            <a:spLocks noGrp="1"/>
          </p:cNvSpPr>
          <p:nvPr>
            <p:ph type="body" idx="1"/>
          </p:nvPr>
        </p:nvSpPr>
        <p:spPr>
          <a:xfrm>
            <a:off x="762000" y="1377950"/>
            <a:ext cx="7071000" cy="48927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dirty="0" smtClean="0">
                <a:solidFill>
                  <a:srgbClr val="00B050"/>
                </a:solidFill>
                <a:latin typeface="Helvetica Neue"/>
                <a:ea typeface="Helvetica Neue"/>
                <a:cs typeface="Helvetica Neue"/>
                <a:sym typeface="Helvetica Neue"/>
              </a:rPr>
              <a:t>Translation of Logical </a:t>
            </a:r>
            <a:r>
              <a:rPr lang="en-US" sz="1800" dirty="0">
                <a:solidFill>
                  <a:srgbClr val="00B050"/>
                </a:solidFill>
              </a:rPr>
              <a:t>A</a:t>
            </a:r>
            <a:r>
              <a:rPr lang="en-US" sz="1800" b="0" i="0" u="none" dirty="0" smtClean="0">
                <a:solidFill>
                  <a:srgbClr val="00B050"/>
                </a:solidFill>
                <a:latin typeface="Helvetica Neue"/>
                <a:ea typeface="Helvetica Neue"/>
                <a:cs typeface="Helvetica Neue"/>
                <a:sym typeface="Helvetica Neue"/>
              </a:rPr>
              <a:t>ddress to Physical </a:t>
            </a:r>
            <a:r>
              <a:rPr lang="en-US" sz="1800" dirty="0">
                <a:solidFill>
                  <a:srgbClr val="00B050"/>
                </a:solidFill>
              </a:rPr>
              <a:t>A</a:t>
            </a:r>
            <a:r>
              <a:rPr lang="en-US" sz="1800" b="0" i="0" u="none" dirty="0" smtClean="0">
                <a:solidFill>
                  <a:srgbClr val="00B050"/>
                </a:solidFill>
                <a:latin typeface="Helvetica Neue"/>
                <a:ea typeface="Helvetica Neue"/>
                <a:cs typeface="Helvetica Neue"/>
                <a:sym typeface="Helvetica Neue"/>
              </a:rPr>
              <a:t>ddress using page table.</a:t>
            </a:r>
          </a:p>
          <a:p>
            <a:pPr marL="342900" lvl="0" indent="-342900" algn="l" rtl="0">
              <a:lnSpc>
                <a:spcPct val="100000"/>
              </a:lnSpc>
              <a:spcBef>
                <a:spcPts val="0"/>
              </a:spcBef>
              <a:spcAft>
                <a:spcPts val="0"/>
              </a:spcAft>
              <a:buClr>
                <a:srgbClr val="993300"/>
              </a:buClr>
              <a:buSzPts val="1620"/>
              <a:buFont typeface="Arial"/>
              <a:buChar char="●"/>
            </a:pPr>
            <a:endParaRPr lang="en-US" sz="1800" dirty="0"/>
          </a:p>
          <a:p>
            <a:pPr marL="342900" lvl="0" indent="-342900" algn="l" rtl="0">
              <a:lnSpc>
                <a:spcPct val="100000"/>
              </a:lnSpc>
              <a:spcBef>
                <a:spcPts val="0"/>
              </a:spcBef>
              <a:spcAft>
                <a:spcPts val="0"/>
              </a:spcAft>
              <a:buClr>
                <a:srgbClr val="993300"/>
              </a:buClr>
              <a:buSzPts val="1620"/>
              <a:buFont typeface="Arial"/>
              <a:buChar char="●"/>
            </a:pPr>
            <a:r>
              <a:rPr lang="en-US" sz="1800" b="0" i="0" u="none" dirty="0" smtClean="0">
                <a:solidFill>
                  <a:schemeClr val="dk1"/>
                </a:solidFill>
                <a:latin typeface="Helvetica Neue"/>
                <a:ea typeface="Helvetica Neue"/>
                <a:cs typeface="Helvetica Neue"/>
                <a:sym typeface="Helvetica Neue"/>
              </a:rPr>
              <a:t>Address </a:t>
            </a:r>
            <a:r>
              <a:rPr lang="en-US" sz="1800" b="0" i="0" u="none" dirty="0">
                <a:solidFill>
                  <a:schemeClr val="dk1"/>
                </a:solidFill>
                <a:latin typeface="Helvetica Neue"/>
                <a:ea typeface="Helvetica Neue"/>
                <a:cs typeface="Helvetica Neue"/>
                <a:sym typeface="Helvetica Neue"/>
              </a:rPr>
              <a:t>generated by CPU is divided </a:t>
            </a:r>
            <a:r>
              <a:rPr lang="en-US" sz="1800" b="0" i="0" u="none" dirty="0" smtClean="0">
                <a:solidFill>
                  <a:schemeClr val="dk1"/>
                </a:solidFill>
                <a:latin typeface="Helvetica Neue"/>
                <a:ea typeface="Helvetica Neue"/>
                <a:cs typeface="Helvetica Neue"/>
                <a:sym typeface="Helvetica Neue"/>
              </a:rPr>
              <a:t>into two parts:</a:t>
            </a:r>
            <a:endParaRPr dirty="0"/>
          </a:p>
          <a:p>
            <a:pPr marL="742950" lvl="1" indent="-285750" algn="l" rtl="0">
              <a:lnSpc>
                <a:spcPct val="100000"/>
              </a:lnSpc>
              <a:spcBef>
                <a:spcPts val="630"/>
              </a:spcBef>
              <a:spcAft>
                <a:spcPts val="0"/>
              </a:spcAft>
              <a:buClr>
                <a:srgbClr val="CC6600"/>
              </a:buClr>
              <a:buSzPts val="1440"/>
              <a:buFont typeface="Arial"/>
              <a:buChar char="●"/>
            </a:pPr>
            <a:r>
              <a:rPr lang="en-US" sz="1800" b="0" i="1" u="none" dirty="0">
                <a:solidFill>
                  <a:schemeClr val="dk1"/>
                </a:solidFill>
                <a:latin typeface="Helvetica Neue"/>
                <a:ea typeface="Helvetica Neue"/>
                <a:cs typeface="Helvetica Neue"/>
                <a:sym typeface="Helvetica Neue"/>
              </a:rPr>
              <a:t>Page number</a:t>
            </a:r>
            <a:r>
              <a:rPr lang="en-US" sz="1800" b="0" i="0" u="none" dirty="0">
                <a:solidFill>
                  <a:schemeClr val="dk1"/>
                </a:solidFill>
                <a:latin typeface="Helvetica Neue"/>
                <a:ea typeface="Helvetica Neue"/>
                <a:cs typeface="Helvetica Neue"/>
                <a:sym typeface="Helvetica Neue"/>
              </a:rPr>
              <a:t> </a:t>
            </a:r>
            <a:r>
              <a:rPr lang="en-US" sz="1800" b="0" i="1" u="none" dirty="0">
                <a:solidFill>
                  <a:schemeClr val="dk1"/>
                </a:solidFill>
                <a:latin typeface="Helvetica Neue"/>
                <a:ea typeface="Helvetica Neue"/>
                <a:cs typeface="Helvetica Neue"/>
                <a:sym typeface="Helvetica Neue"/>
              </a:rPr>
              <a:t>(p)</a:t>
            </a:r>
            <a:r>
              <a:rPr lang="en-US" sz="1800" b="0" i="0" u="none" dirty="0">
                <a:solidFill>
                  <a:schemeClr val="dk1"/>
                </a:solidFill>
                <a:latin typeface="Helvetica Neue"/>
                <a:ea typeface="Helvetica Neue"/>
                <a:cs typeface="Helvetica Neue"/>
                <a:sym typeface="Helvetica Neue"/>
              </a:rPr>
              <a:t> – used as an index into a </a:t>
            </a:r>
            <a:r>
              <a:rPr lang="en-US" sz="1800" b="0" i="1" u="none" dirty="0">
                <a:solidFill>
                  <a:schemeClr val="dk1"/>
                </a:solidFill>
                <a:latin typeface="Helvetica Neue"/>
                <a:ea typeface="Helvetica Neue"/>
                <a:cs typeface="Helvetica Neue"/>
                <a:sym typeface="Helvetica Neue"/>
              </a:rPr>
              <a:t>page</a:t>
            </a:r>
            <a:r>
              <a:rPr lang="en-US" sz="1800" b="0" i="0" u="none" dirty="0">
                <a:solidFill>
                  <a:schemeClr val="dk1"/>
                </a:solidFill>
                <a:latin typeface="Helvetica Neue"/>
                <a:ea typeface="Helvetica Neue"/>
                <a:cs typeface="Helvetica Neue"/>
                <a:sym typeface="Helvetica Neue"/>
              </a:rPr>
              <a:t> </a:t>
            </a:r>
            <a:r>
              <a:rPr lang="en-US" sz="1800" b="0" i="1" u="none" dirty="0">
                <a:solidFill>
                  <a:schemeClr val="dk1"/>
                </a:solidFill>
                <a:latin typeface="Helvetica Neue"/>
                <a:ea typeface="Helvetica Neue"/>
                <a:cs typeface="Helvetica Neue"/>
                <a:sym typeface="Helvetica Neue"/>
              </a:rPr>
              <a:t>table</a:t>
            </a:r>
            <a:r>
              <a:rPr lang="en-US" sz="1800" b="0" i="0" u="none" dirty="0">
                <a:solidFill>
                  <a:schemeClr val="dk1"/>
                </a:solidFill>
                <a:latin typeface="Helvetica Neue"/>
                <a:ea typeface="Helvetica Neue"/>
                <a:cs typeface="Helvetica Neue"/>
                <a:sym typeface="Helvetica Neue"/>
              </a:rPr>
              <a:t> which contains base address of each page in physical memory</a:t>
            </a:r>
            <a:br>
              <a:rPr lang="en-US" sz="1800" b="0" i="0" u="none" dirty="0">
                <a:solidFill>
                  <a:schemeClr val="dk1"/>
                </a:solidFill>
                <a:latin typeface="Helvetica Neue"/>
                <a:ea typeface="Helvetica Neue"/>
                <a:cs typeface="Helvetica Neue"/>
                <a:sym typeface="Helvetica Neue"/>
              </a:rPr>
            </a:br>
            <a:endParaRPr dirty="0"/>
          </a:p>
          <a:p>
            <a:pPr marL="742950" lvl="1" indent="-285750" algn="l" rtl="0">
              <a:lnSpc>
                <a:spcPct val="100000"/>
              </a:lnSpc>
              <a:spcBef>
                <a:spcPts val="630"/>
              </a:spcBef>
              <a:spcAft>
                <a:spcPts val="0"/>
              </a:spcAft>
              <a:buClr>
                <a:srgbClr val="CC6600"/>
              </a:buClr>
              <a:buSzPts val="1440"/>
              <a:buFont typeface="Arial"/>
              <a:buChar char="●"/>
            </a:pPr>
            <a:r>
              <a:rPr lang="en-US" sz="1800" b="0" i="1" u="none" dirty="0">
                <a:solidFill>
                  <a:schemeClr val="dk1"/>
                </a:solidFill>
                <a:latin typeface="Helvetica Neue"/>
                <a:ea typeface="Helvetica Neue"/>
                <a:cs typeface="Helvetica Neue"/>
                <a:sym typeface="Helvetica Neue"/>
              </a:rPr>
              <a:t>Page offset</a:t>
            </a:r>
            <a:r>
              <a:rPr lang="en-US" sz="1800" b="0" i="0" u="none" dirty="0">
                <a:solidFill>
                  <a:schemeClr val="dk1"/>
                </a:solidFill>
                <a:latin typeface="Helvetica Neue"/>
                <a:ea typeface="Helvetica Neue"/>
                <a:cs typeface="Helvetica Neue"/>
                <a:sym typeface="Helvetica Neue"/>
              </a:rPr>
              <a:t> </a:t>
            </a:r>
            <a:r>
              <a:rPr lang="en-US" sz="1800" b="0" i="1" u="none" dirty="0">
                <a:solidFill>
                  <a:schemeClr val="dk1"/>
                </a:solidFill>
                <a:latin typeface="Helvetica Neue"/>
                <a:ea typeface="Helvetica Neue"/>
                <a:cs typeface="Helvetica Neue"/>
                <a:sym typeface="Helvetica Neue"/>
              </a:rPr>
              <a:t>(d)</a:t>
            </a:r>
            <a:r>
              <a:rPr lang="en-US" sz="1800" b="0" i="0" u="none" dirty="0">
                <a:solidFill>
                  <a:schemeClr val="dk1"/>
                </a:solidFill>
                <a:latin typeface="Helvetica Neue"/>
                <a:ea typeface="Helvetica Neue"/>
                <a:cs typeface="Helvetica Neue"/>
                <a:sym typeface="Helvetica Neue"/>
              </a:rPr>
              <a:t> – </a:t>
            </a:r>
            <a:r>
              <a:rPr lang="en-US" sz="1800" b="0" i="0" u="none" dirty="0" smtClean="0">
                <a:solidFill>
                  <a:schemeClr val="dk1"/>
                </a:solidFill>
                <a:latin typeface="Helvetica Neue"/>
                <a:ea typeface="Helvetica Neue"/>
                <a:cs typeface="Helvetica Neue"/>
                <a:sym typeface="Helvetica Neue"/>
              </a:rPr>
              <a:t>is the displacement within the page. combined </a:t>
            </a:r>
            <a:r>
              <a:rPr lang="en-US" sz="1800" b="0" i="0" u="none" dirty="0">
                <a:solidFill>
                  <a:schemeClr val="dk1"/>
                </a:solidFill>
                <a:latin typeface="Helvetica Neue"/>
                <a:ea typeface="Helvetica Neue"/>
                <a:cs typeface="Helvetica Neue"/>
                <a:sym typeface="Helvetica Neue"/>
              </a:rPr>
              <a:t>with base address to define the physical memory </a:t>
            </a:r>
            <a:r>
              <a:rPr lang="en-US" sz="1800" b="0" i="0" u="none" dirty="0" smtClean="0">
                <a:solidFill>
                  <a:schemeClr val="dk1"/>
                </a:solidFill>
                <a:latin typeface="Helvetica Neue"/>
                <a:ea typeface="Helvetica Neue"/>
                <a:cs typeface="Helvetica Neue"/>
                <a:sym typeface="Helvetica Neue"/>
              </a:rPr>
              <a:t>address.</a:t>
            </a:r>
            <a:endParaRPr dirty="0"/>
          </a:p>
          <a:p>
            <a:pPr marL="742950" lvl="1" indent="-285750" algn="l" rtl="0">
              <a:lnSpc>
                <a:spcPct val="100000"/>
              </a:lnSpc>
              <a:spcBef>
                <a:spcPts val="630"/>
              </a:spcBef>
              <a:spcAft>
                <a:spcPts val="0"/>
              </a:spcAft>
              <a:buClr>
                <a:srgbClr val="CC6600"/>
              </a:buClr>
              <a:buSzPts val="1440"/>
              <a:buFont typeface="Arial"/>
              <a:buChar char="●"/>
            </a:pPr>
            <a:endParaRPr dirty="0"/>
          </a:p>
          <a:p>
            <a:pPr marL="742950" lvl="1" indent="-194309" algn="l" rtl="0">
              <a:lnSpc>
                <a:spcPct val="100000"/>
              </a:lnSpc>
              <a:spcBef>
                <a:spcPts val="630"/>
              </a:spcBef>
              <a:spcAft>
                <a:spcPts val="0"/>
              </a:spcAft>
              <a:buClr>
                <a:srgbClr val="CC6600"/>
              </a:buClr>
              <a:buSzPts val="1440"/>
              <a:buFont typeface="Arial"/>
              <a:buNone/>
            </a:pPr>
            <a:endParaRPr sz="1800" b="0" i="0" u="none" dirty="0">
              <a:solidFill>
                <a:schemeClr val="dk1"/>
              </a:solidFill>
              <a:latin typeface="Helvetica Neue"/>
              <a:ea typeface="Helvetica Neue"/>
              <a:cs typeface="Helvetica Neue"/>
              <a:sym typeface="Helvetica Neue"/>
            </a:endParaRPr>
          </a:p>
          <a:p>
            <a:pPr marL="342900" lvl="0" indent="-240030" algn="l" rtl="0">
              <a:spcBef>
                <a:spcPts val="630"/>
              </a:spcBef>
              <a:spcAft>
                <a:spcPts val="0"/>
              </a:spcAft>
              <a:buSzPts val="1620"/>
              <a:buNone/>
            </a:pPr>
            <a:endParaRPr sz="1800" b="0" i="0" u="none" dirty="0">
              <a:solidFill>
                <a:schemeClr val="dk1"/>
              </a:solidFill>
              <a:latin typeface="Helvetica Neue"/>
              <a:ea typeface="Helvetica Neue"/>
              <a:cs typeface="Helvetica Neue"/>
              <a:sym typeface="Helvetica Neue"/>
            </a:endParaRPr>
          </a:p>
        </p:txBody>
      </p:sp>
      <p:pic>
        <p:nvPicPr>
          <p:cNvPr id="1026" name="Picture 2" descr="Chapter 8 Main Memory Chapter 8 Memory Management"/>
          <p:cNvPicPr>
            <a:picLocks noChangeAspect="1" noChangeArrowheads="1"/>
          </p:cNvPicPr>
          <p:nvPr/>
        </p:nvPicPr>
        <p:blipFill rotWithShape="1">
          <a:blip r:embed="rId3">
            <a:extLst>
              <a:ext uri="{28A0092B-C50C-407E-A947-70E740481C1C}">
                <a14:useLocalDpi xmlns:a14="http://schemas.microsoft.com/office/drawing/2010/main" val="0"/>
              </a:ext>
            </a:extLst>
          </a:blip>
          <a:srcRect l="26890" t="51317" r="36724" b="30905"/>
          <a:stretch/>
        </p:blipFill>
        <p:spPr bwMode="auto">
          <a:xfrm>
            <a:off x="3127759" y="4512180"/>
            <a:ext cx="2495373"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6"/>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2800" b="1" i="0" u="none" dirty="0">
                <a:solidFill>
                  <a:srgbClr val="993300"/>
                </a:solidFill>
                <a:sym typeface="Helvetica Neue"/>
              </a:rPr>
              <a:t>Address Translation </a:t>
            </a:r>
            <a:r>
              <a:rPr lang="en-US" sz="2800" b="1" i="0" u="none" dirty="0" smtClean="0">
                <a:solidFill>
                  <a:srgbClr val="993300"/>
                </a:solidFill>
                <a:sym typeface="Helvetica Neue"/>
              </a:rPr>
              <a:t>Architecture/ Paging h/w</a:t>
            </a:r>
            <a:endParaRPr sz="2800" dirty="0"/>
          </a:p>
        </p:txBody>
      </p:sp>
      <p:pic>
        <p:nvPicPr>
          <p:cNvPr id="350" name="Google Shape;350;p26"/>
          <p:cNvPicPr preferRelativeResize="0"/>
          <p:nvPr/>
        </p:nvPicPr>
        <p:blipFill rotWithShape="1">
          <a:blip r:embed="rId3">
            <a:alphaModFix/>
          </a:blip>
          <a:srcRect l="479" t="1533" r="454" b="1853"/>
          <a:stretch/>
        </p:blipFill>
        <p:spPr>
          <a:xfrm>
            <a:off x="1589087" y="1681162"/>
            <a:ext cx="5822950" cy="4259262"/>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7"/>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Paging Example </a:t>
            </a:r>
            <a:endParaRPr/>
          </a:p>
        </p:txBody>
      </p:sp>
      <p:pic>
        <p:nvPicPr>
          <p:cNvPr id="356" name="Google Shape;356;p27"/>
          <p:cNvPicPr preferRelativeResize="0"/>
          <p:nvPr/>
        </p:nvPicPr>
        <p:blipFill rotWithShape="1">
          <a:blip r:embed="rId3">
            <a:alphaModFix/>
          </a:blip>
          <a:srcRect l="10390" t="622" r="10610" b="950"/>
          <a:stretch/>
        </p:blipFill>
        <p:spPr>
          <a:xfrm>
            <a:off x="2225675" y="1824037"/>
            <a:ext cx="4429125" cy="4138612"/>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8"/>
          <p:cNvSpPr txBox="1">
            <a:spLocks noGrp="1"/>
          </p:cNvSpPr>
          <p:nvPr>
            <p:ph type="title"/>
          </p:nvPr>
        </p:nvSpPr>
        <p:spPr>
          <a:xfrm>
            <a:off x="485775"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dirty="0">
                <a:solidFill>
                  <a:srgbClr val="993300"/>
                </a:solidFill>
                <a:latin typeface="Helvetica Neue"/>
                <a:ea typeface="Helvetica Neue"/>
                <a:cs typeface="Helvetica Neue"/>
                <a:sym typeface="Helvetica Neue"/>
              </a:rPr>
              <a:t>Paging Example</a:t>
            </a:r>
            <a:endParaRPr dirty="0"/>
          </a:p>
        </p:txBody>
      </p:sp>
      <p:pic>
        <p:nvPicPr>
          <p:cNvPr id="362" name="Google Shape;362;p28"/>
          <p:cNvPicPr preferRelativeResize="0"/>
          <p:nvPr/>
        </p:nvPicPr>
        <p:blipFill rotWithShape="1">
          <a:blip r:embed="rId3">
            <a:alphaModFix/>
          </a:blip>
          <a:srcRect l="19978" t="639" r="20578" b="638"/>
          <a:stretch/>
        </p:blipFill>
        <p:spPr>
          <a:xfrm>
            <a:off x="1773237" y="1025525"/>
            <a:ext cx="5819775" cy="5181600"/>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45963" y="1364004"/>
            <a:ext cx="7071644" cy="954107"/>
          </a:xfrm>
          <a:prstGeom prst="rect">
            <a:avLst/>
          </a:prstGeom>
        </p:spPr>
        <p:txBody>
          <a:bodyPr wrap="square">
            <a:spAutoFit/>
          </a:bodyPr>
          <a:lstStyle/>
          <a:p>
            <a:r>
              <a:rPr lang="en-US" dirty="0"/>
              <a:t>As a concrete (although minuscule) example, consider the memory in Figure 8.12. </a:t>
            </a:r>
            <a:r>
              <a:rPr lang="en-US" dirty="0" smtClean="0"/>
              <a:t> </a:t>
            </a:r>
            <a:r>
              <a:rPr lang="en-US" dirty="0"/>
              <a:t>Using a page size of 4 bytes and a physical memory of 32 bytes (8 pages), we show how the programmer’s view of memory can be mapped into physical memory. Logical address 0 is page 0, offset 0. Indexing into the page table, we find that page 0</a:t>
            </a:r>
          </a:p>
        </p:txBody>
      </p:sp>
      <p:sp>
        <p:nvSpPr>
          <p:cNvPr id="4" name="Rectangle 3"/>
          <p:cNvSpPr/>
          <p:nvPr/>
        </p:nvSpPr>
        <p:spPr>
          <a:xfrm>
            <a:off x="1298960" y="2278405"/>
            <a:ext cx="6751178" cy="1169551"/>
          </a:xfrm>
          <a:prstGeom prst="rect">
            <a:avLst/>
          </a:prstGeom>
        </p:spPr>
        <p:txBody>
          <a:bodyPr wrap="square">
            <a:spAutoFit/>
          </a:bodyPr>
          <a:lstStyle/>
          <a:p>
            <a:r>
              <a:rPr lang="en-US" dirty="0" smtClean="0"/>
              <a:t>is </a:t>
            </a:r>
            <a:r>
              <a:rPr lang="en-US" dirty="0"/>
              <a:t>in frame 5. Thus, logical address 0 maps to physical address 20 [= (5 × 4) + 0]. Logical address 3 (page 0, offset 3) maps to physical address 23 [= (5 × 4) + 3]. Logical address 4 is page 1, offset 0; according to the page table, page 1 is mapped to frame 6. Thus, logical address 4 maps to physical address 24 [= (6 × 4) + 0]. Logical address 13 maps to physical address 9.</a:t>
            </a:r>
          </a:p>
        </p:txBody>
      </p:sp>
      <p:sp>
        <p:nvSpPr>
          <p:cNvPr id="8" name="Title 7"/>
          <p:cNvSpPr>
            <a:spLocks noGrp="1"/>
          </p:cNvSpPr>
          <p:nvPr>
            <p:ph type="title"/>
          </p:nvPr>
        </p:nvSpPr>
        <p:spPr/>
        <p:txBody>
          <a:bodyPr/>
          <a:lstStyle/>
          <a:p>
            <a:r>
              <a:rPr lang="en-US" dirty="0"/>
              <a:t>Paging </a:t>
            </a:r>
            <a:r>
              <a:rPr lang="en-US" dirty="0" smtClean="0"/>
              <a:t>Example from book</a:t>
            </a:r>
            <a:endParaRPr lang="en-US" dirty="0"/>
          </a:p>
        </p:txBody>
      </p:sp>
    </p:spTree>
    <p:extLst>
      <p:ext uri="{BB962C8B-B14F-4D97-AF65-F5344CB8AC3E}">
        <p14:creationId xmlns:p14="http://schemas.microsoft.com/office/powerpoint/2010/main" val="2983032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489247" y="177326"/>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dirty="0">
                <a:solidFill>
                  <a:srgbClr val="993300"/>
                </a:solidFill>
                <a:latin typeface="Helvetica Neue"/>
                <a:ea typeface="Helvetica Neue"/>
                <a:cs typeface="Helvetica Neue"/>
                <a:sym typeface="Helvetica Neue"/>
              </a:rPr>
              <a:t>Memory Management</a:t>
            </a:r>
            <a:endParaRPr dirty="0"/>
          </a:p>
        </p:txBody>
      </p:sp>
      <p:sp>
        <p:nvSpPr>
          <p:cNvPr id="151" name="Google Shape;151;p3"/>
          <p:cNvSpPr txBox="1">
            <a:spLocks noGrp="1"/>
          </p:cNvSpPr>
          <p:nvPr>
            <p:ph type="body" idx="1"/>
          </p:nvPr>
        </p:nvSpPr>
        <p:spPr>
          <a:xfrm>
            <a:off x="786212" y="1008403"/>
            <a:ext cx="7674123" cy="476855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80000"/>
              </a:lnSpc>
              <a:spcBef>
                <a:spcPts val="0"/>
              </a:spcBef>
              <a:spcAft>
                <a:spcPts val="0"/>
              </a:spcAft>
              <a:buClr>
                <a:srgbClr val="993300"/>
              </a:buClr>
              <a:buSzPts val="1800"/>
              <a:buFont typeface="Arial"/>
              <a:buChar char="●"/>
            </a:pPr>
            <a:r>
              <a:rPr lang="en-US" sz="2000" b="0" i="0" u="none" strike="noStrike" cap="none" dirty="0">
                <a:solidFill>
                  <a:schemeClr val="dk1"/>
                </a:solidFill>
                <a:latin typeface="Helvetica Neue"/>
                <a:ea typeface="Helvetica Neue"/>
                <a:cs typeface="Helvetica Neue"/>
                <a:sym typeface="Helvetica Neue"/>
              </a:rPr>
              <a:t>Main memory and registers built into the processor itself are the only storage that the CPU can access directly</a:t>
            </a:r>
            <a:r>
              <a:rPr lang="en-US" sz="2000" b="0" i="0" u="none" strike="noStrike" cap="none" dirty="0" smtClean="0">
                <a:solidFill>
                  <a:schemeClr val="dk1"/>
                </a:solidFill>
                <a:latin typeface="Helvetica Neue"/>
                <a:ea typeface="Helvetica Neue"/>
                <a:cs typeface="Helvetica Neue"/>
                <a:sym typeface="Helvetica Neue"/>
              </a:rPr>
              <a:t>.</a:t>
            </a:r>
          </a:p>
          <a:p>
            <a:pPr marL="342900" marR="0" lvl="0" indent="-342900" algn="l" rtl="0">
              <a:lnSpc>
                <a:spcPct val="80000"/>
              </a:lnSpc>
              <a:spcBef>
                <a:spcPts val="0"/>
              </a:spcBef>
              <a:spcAft>
                <a:spcPts val="0"/>
              </a:spcAft>
              <a:buClr>
                <a:srgbClr val="993300"/>
              </a:buClr>
              <a:buSzPts val="1800"/>
              <a:buFont typeface="Arial"/>
              <a:buChar char="●"/>
            </a:pPr>
            <a:r>
              <a:rPr lang="en-US" sz="2000" dirty="0" smtClean="0"/>
              <a:t>So, any instructions in execution, and any data being used by the instructions, must be in one of these direct-access storage device. </a:t>
            </a:r>
            <a:endParaRPr dirty="0"/>
          </a:p>
          <a:p>
            <a:pPr marL="342900" marR="0" lvl="0" indent="-342900" algn="l" rtl="0">
              <a:lnSpc>
                <a:spcPct val="80000"/>
              </a:lnSpc>
              <a:spcBef>
                <a:spcPts val="700"/>
              </a:spcBef>
              <a:spcAft>
                <a:spcPts val="0"/>
              </a:spcAft>
              <a:buClr>
                <a:srgbClr val="993300"/>
              </a:buClr>
              <a:buSzPts val="1800"/>
              <a:buFont typeface="Arial"/>
              <a:buChar char="●"/>
            </a:pPr>
            <a:r>
              <a:rPr lang="en-US" sz="2000" b="0" i="0" u="none" strike="noStrike" cap="none" dirty="0">
                <a:solidFill>
                  <a:schemeClr val="dk1"/>
                </a:solidFill>
                <a:latin typeface="Helvetica Neue"/>
                <a:ea typeface="Helvetica Neue"/>
                <a:cs typeface="Helvetica Neue"/>
                <a:sym typeface="Helvetica Neue"/>
              </a:rPr>
              <a:t>It is the functionality of an operating system which manages primary memory and moves processes back and forth between main memory and disk during execution. </a:t>
            </a:r>
            <a:r>
              <a:rPr lang="en-US" sz="2000" b="0" i="0" u="none" strike="noStrike" cap="none" dirty="0">
                <a:solidFill>
                  <a:srgbClr val="FF0000"/>
                </a:solidFill>
                <a:latin typeface="Helvetica Neue"/>
                <a:ea typeface="Helvetica Neue"/>
                <a:cs typeface="Helvetica Neue"/>
                <a:sym typeface="Helvetica Neue"/>
              </a:rPr>
              <a:t>Goal is to ensure proper utilization of space and run long process using smaller area.</a:t>
            </a:r>
            <a:endParaRPr dirty="0"/>
          </a:p>
          <a:p>
            <a:pPr marL="342900" marR="0" lvl="0" indent="-228600" algn="l" rtl="0">
              <a:lnSpc>
                <a:spcPct val="80000"/>
              </a:lnSpc>
              <a:spcBef>
                <a:spcPts val="700"/>
              </a:spcBef>
              <a:spcAft>
                <a:spcPts val="0"/>
              </a:spcAft>
              <a:buClr>
                <a:srgbClr val="993300"/>
              </a:buClr>
              <a:buSzPts val="1800"/>
              <a:buFont typeface="Arial"/>
              <a:buNone/>
            </a:pPr>
            <a:endParaRPr lang="en-US" sz="2000" b="0" i="0" u="none" strike="noStrike" cap="none" dirty="0" smtClean="0">
              <a:solidFill>
                <a:srgbClr val="FF0000"/>
              </a:solidFill>
              <a:latin typeface="Helvetica Neue"/>
              <a:ea typeface="Helvetica Neue"/>
              <a:cs typeface="Helvetica Neue"/>
              <a:sym typeface="Helvetica Neue"/>
            </a:endParaRPr>
          </a:p>
          <a:p>
            <a:pPr marL="342900" marR="0" lvl="0" indent="-228600" algn="l" rtl="0">
              <a:lnSpc>
                <a:spcPct val="80000"/>
              </a:lnSpc>
              <a:spcBef>
                <a:spcPts val="700"/>
              </a:spcBef>
              <a:spcAft>
                <a:spcPts val="0"/>
              </a:spcAft>
              <a:buClr>
                <a:srgbClr val="993300"/>
              </a:buClr>
              <a:buSzPts val="1800"/>
              <a:buFont typeface="Arial"/>
              <a:buNone/>
            </a:pPr>
            <a:r>
              <a:rPr lang="en-US" sz="1600" dirty="0" smtClean="0">
                <a:solidFill>
                  <a:srgbClr val="0070C0"/>
                </a:solidFill>
              </a:rPr>
              <a:t>A typical instruction-execution cycle, first fetches an instruction from memory.</a:t>
            </a:r>
          </a:p>
          <a:p>
            <a:pPr marL="342900" marR="0" lvl="0" indent="-228600" algn="l" rtl="0">
              <a:lnSpc>
                <a:spcPct val="80000"/>
              </a:lnSpc>
              <a:spcBef>
                <a:spcPts val="700"/>
              </a:spcBef>
              <a:spcAft>
                <a:spcPts val="0"/>
              </a:spcAft>
              <a:buClr>
                <a:srgbClr val="993300"/>
              </a:buClr>
              <a:buSzPts val="1800"/>
              <a:buFont typeface="Arial"/>
              <a:buNone/>
            </a:pPr>
            <a:r>
              <a:rPr lang="en-US" sz="1600" b="0" i="0" u="none" strike="noStrike" cap="none" dirty="0" smtClean="0">
                <a:solidFill>
                  <a:srgbClr val="0070C0"/>
                </a:solidFill>
                <a:sym typeface="Helvetica Neue"/>
              </a:rPr>
              <a:t>The instruction is then decoded and may cause operands to be fetched from memory.</a:t>
            </a:r>
          </a:p>
          <a:p>
            <a:pPr marL="342900" marR="0" lvl="0" indent="-228600" algn="l" rtl="0">
              <a:lnSpc>
                <a:spcPct val="80000"/>
              </a:lnSpc>
              <a:spcBef>
                <a:spcPts val="700"/>
              </a:spcBef>
              <a:spcAft>
                <a:spcPts val="0"/>
              </a:spcAft>
              <a:buClr>
                <a:srgbClr val="993300"/>
              </a:buClr>
              <a:buSzPts val="1800"/>
              <a:buFont typeface="Arial"/>
              <a:buNone/>
            </a:pPr>
            <a:r>
              <a:rPr lang="en-US" sz="1600" dirty="0" smtClean="0">
                <a:solidFill>
                  <a:srgbClr val="0070C0"/>
                </a:solidFill>
              </a:rPr>
              <a:t>After the instruction has been executed on the operands, result may be stored back in memory.</a:t>
            </a:r>
            <a:endParaRPr sz="1600" b="0" i="0" u="none" strike="noStrike" cap="none" dirty="0">
              <a:solidFill>
                <a:srgbClr val="0070C0"/>
              </a:solidFill>
              <a:sym typeface="Helvetica Neue"/>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4759" y="1905713"/>
            <a:ext cx="7571573" cy="2246769"/>
          </a:xfrm>
          <a:prstGeom prst="rect">
            <a:avLst/>
          </a:prstGeom>
        </p:spPr>
        <p:txBody>
          <a:bodyPr wrap="square">
            <a:spAutoFit/>
          </a:bodyPr>
          <a:lstStyle/>
          <a:p>
            <a:r>
              <a:rPr lang="en-US" dirty="0"/>
              <a:t>When we use a paging scheme, we have no external fragmentation: any free frame can be allocated to a process that needs it. However, we may have some internal fragmentation. Notice that frames are allocated as units. If the memory requirements of a process do not happen to coincide with page boundaries, the last frame allocated may not be completely full. For example, if page size is 2,048 bytes, a process of 72,766 bytes will need 35 pages plus 1,086 bytes. It will be allocated 36 frames, resulting in internal fragmentation of 2,048 − 1,086 = 962 bytes. In the worst case, a process would need n pages plus 1 byte. It would be allocated n + 1 frames, resulting in internal fragmentation of almost an entire frame. If process size is independent of page size, we expect internal fragmentation to average one-half page per process</a:t>
            </a:r>
          </a:p>
        </p:txBody>
      </p:sp>
      <p:sp>
        <p:nvSpPr>
          <p:cNvPr id="5" name="Title 4"/>
          <p:cNvSpPr>
            <a:spLocks noGrp="1"/>
          </p:cNvSpPr>
          <p:nvPr>
            <p:ph type="title"/>
          </p:nvPr>
        </p:nvSpPr>
        <p:spPr/>
        <p:txBody>
          <a:bodyPr/>
          <a:lstStyle/>
          <a:p>
            <a:r>
              <a:rPr lang="en-US" dirty="0" smtClean="0"/>
              <a:t>Discussing limitations of paging</a:t>
            </a:r>
            <a:endParaRPr lang="en-US" dirty="0"/>
          </a:p>
        </p:txBody>
      </p:sp>
      <mc:AlternateContent xmlns:mc="http://schemas.openxmlformats.org/markup-compatibility/2006" xmlns:p14="http://schemas.microsoft.com/office/powerpoint/2010/main">
        <mc:Choice Requires="p14">
          <p:contentPart p14:bwMode="auto" r:id="rId2">
            <p14:nvContentPartPr>
              <p14:cNvPr id="27" name="Ink 26"/>
              <p14:cNvContentPartPr/>
              <p14:nvPr/>
            </p14:nvContentPartPr>
            <p14:xfrm>
              <a:off x="7144405" y="3210436"/>
              <a:ext cx="4320" cy="2520"/>
            </p14:xfrm>
          </p:contentPart>
        </mc:Choice>
        <mc:Fallback xmlns="">
          <p:pic>
            <p:nvPicPr>
              <p:cNvPr id="27" name="Ink 26"/>
              <p:cNvPicPr/>
              <p:nvPr/>
            </p:nvPicPr>
            <p:blipFill>
              <a:blip r:embed="rId3"/>
              <a:stretch>
                <a:fillRect/>
              </a:stretch>
            </p:blipFill>
            <p:spPr>
              <a:xfrm>
                <a:off x="7140445" y="3206836"/>
                <a:ext cx="11880" cy="10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1" name="Ink 30"/>
              <p14:cNvContentPartPr/>
              <p14:nvPr/>
            </p14:nvContentPartPr>
            <p14:xfrm>
              <a:off x="1462885" y="3463156"/>
              <a:ext cx="1440" cy="360"/>
            </p14:xfrm>
          </p:contentPart>
        </mc:Choice>
        <mc:Fallback xmlns="">
          <p:pic>
            <p:nvPicPr>
              <p:cNvPr id="31" name="Ink 30"/>
              <p:cNvPicPr/>
              <p:nvPr/>
            </p:nvPicPr>
            <p:blipFill>
              <a:blip r:embed="rId5"/>
              <a:stretch>
                <a:fillRect/>
              </a:stretch>
            </p:blipFill>
            <p:spPr>
              <a:xfrm>
                <a:off x="1458925" y="3459196"/>
                <a:ext cx="9360" cy="8280"/>
              </a:xfrm>
              <a:prstGeom prst="rect">
                <a:avLst/>
              </a:prstGeom>
            </p:spPr>
          </p:pic>
        </mc:Fallback>
      </mc:AlternateContent>
    </p:spTree>
    <p:extLst>
      <p:ext uri="{BB962C8B-B14F-4D97-AF65-F5344CB8AC3E}">
        <p14:creationId xmlns:p14="http://schemas.microsoft.com/office/powerpoint/2010/main" val="28929018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88950" y="120650"/>
            <a:ext cx="8229600" cy="576263"/>
          </a:xfrm>
        </p:spPr>
        <p:txBody>
          <a:bodyPr/>
          <a:lstStyle/>
          <a:p>
            <a:r>
              <a:rPr lang="en-US" altLang="en-US" smtClean="0"/>
              <a:t>Paging (Cont.)</a:t>
            </a:r>
          </a:p>
        </p:txBody>
      </p:sp>
      <p:sp>
        <p:nvSpPr>
          <p:cNvPr id="40963" name="Content Placeholder 2"/>
          <p:cNvSpPr>
            <a:spLocks noGrp="1"/>
          </p:cNvSpPr>
          <p:nvPr>
            <p:ph idx="1"/>
          </p:nvPr>
        </p:nvSpPr>
        <p:spPr>
          <a:xfrm>
            <a:off x="547302" y="898956"/>
            <a:ext cx="8337550" cy="4821237"/>
          </a:xfrm>
        </p:spPr>
        <p:txBody>
          <a:bodyPr/>
          <a:lstStyle/>
          <a:p>
            <a:r>
              <a:rPr lang="en-US" altLang="en-US" sz="1800" dirty="0" smtClean="0"/>
              <a:t>Calculating internal fragmentation</a:t>
            </a:r>
          </a:p>
          <a:p>
            <a:pPr lvl="1"/>
            <a:r>
              <a:rPr lang="en-US" altLang="en-US" sz="1800" dirty="0" smtClean="0"/>
              <a:t>Page size = 2,048 bytes</a:t>
            </a:r>
          </a:p>
          <a:p>
            <a:pPr lvl="1"/>
            <a:r>
              <a:rPr lang="en-US" altLang="en-US" sz="1800" dirty="0" smtClean="0"/>
              <a:t>Process size = 72,766 bytes</a:t>
            </a:r>
          </a:p>
          <a:p>
            <a:pPr lvl="1"/>
            <a:r>
              <a:rPr lang="en-US" altLang="en-US" sz="1800" dirty="0" smtClean="0"/>
              <a:t>35 pages + 1,086 bytes= 36 frames needed</a:t>
            </a:r>
          </a:p>
          <a:p>
            <a:pPr lvl="1"/>
            <a:r>
              <a:rPr lang="en-US" altLang="en-US" sz="1800" dirty="0" smtClean="0"/>
              <a:t>Internal fragmentation of 2,048 - 1,086 = 962 bytes</a:t>
            </a:r>
          </a:p>
          <a:p>
            <a:pPr lvl="1"/>
            <a:r>
              <a:rPr lang="en-US" altLang="en-US" sz="1800" dirty="0" smtClean="0"/>
              <a:t>Worst case fragmentation = 1 frame – 1 byte</a:t>
            </a:r>
          </a:p>
          <a:p>
            <a:pPr lvl="1"/>
            <a:r>
              <a:rPr lang="en-US" altLang="en-US" sz="1800" dirty="0" smtClean="0"/>
              <a:t>On average fragmentation = 1 / 2 frame size</a:t>
            </a:r>
          </a:p>
          <a:p>
            <a:pPr lvl="1"/>
            <a:r>
              <a:rPr lang="en-US" altLang="en-US" sz="1800" dirty="0" smtClean="0"/>
              <a:t>So small frame sizes desirable?</a:t>
            </a:r>
          </a:p>
          <a:p>
            <a:pPr lvl="1"/>
            <a:r>
              <a:rPr lang="en-US" altLang="en-US" sz="1800" dirty="0" smtClean="0"/>
              <a:t>But each page table entry takes memory to track</a:t>
            </a:r>
          </a:p>
          <a:p>
            <a:pPr lvl="1"/>
            <a:r>
              <a:rPr lang="en-US" altLang="en-US" sz="1800" dirty="0" smtClean="0"/>
              <a:t>Page sizes growing over time</a:t>
            </a:r>
          </a:p>
          <a:p>
            <a:pPr lvl="2"/>
            <a:r>
              <a:rPr lang="en-US" altLang="en-US" sz="1800" dirty="0" smtClean="0"/>
              <a:t>Solaris supports two page sizes – 8 KB and 4 MB</a:t>
            </a:r>
          </a:p>
          <a:p>
            <a:r>
              <a:rPr lang="en-US" altLang="en-US" sz="1800" dirty="0" smtClean="0"/>
              <a:t>Process view and physical memory now very different</a:t>
            </a:r>
          </a:p>
          <a:p>
            <a:r>
              <a:rPr lang="en-US" altLang="en-US" sz="1800" dirty="0" smtClean="0"/>
              <a:t>By implementation process can only access its own memory</a:t>
            </a:r>
          </a:p>
        </p:txBody>
      </p:sp>
    </p:spTree>
    <p:extLst>
      <p:ext uri="{BB962C8B-B14F-4D97-AF65-F5344CB8AC3E}">
        <p14:creationId xmlns:p14="http://schemas.microsoft.com/office/powerpoint/2010/main" val="27514189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9"/>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Free Frames</a:t>
            </a:r>
            <a:endParaRPr/>
          </a:p>
        </p:txBody>
      </p:sp>
      <p:sp>
        <p:nvSpPr>
          <p:cNvPr id="368" name="Google Shape;368;p29"/>
          <p:cNvSpPr txBox="1"/>
          <p:nvPr/>
        </p:nvSpPr>
        <p:spPr>
          <a:xfrm>
            <a:off x="2357437" y="5516562"/>
            <a:ext cx="18859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Before allocation</a:t>
            </a:r>
            <a:endParaRPr/>
          </a:p>
        </p:txBody>
      </p:sp>
      <p:sp>
        <p:nvSpPr>
          <p:cNvPr id="369" name="Google Shape;369;p29"/>
          <p:cNvSpPr txBox="1"/>
          <p:nvPr/>
        </p:nvSpPr>
        <p:spPr>
          <a:xfrm>
            <a:off x="5813425" y="5526087"/>
            <a:ext cx="16954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After allocation</a:t>
            </a:r>
            <a:endParaRPr/>
          </a:p>
        </p:txBody>
      </p:sp>
      <p:pic>
        <p:nvPicPr>
          <p:cNvPr id="370" name="Google Shape;370;p29"/>
          <p:cNvPicPr preferRelativeResize="0"/>
          <p:nvPr/>
        </p:nvPicPr>
        <p:blipFill rotWithShape="1">
          <a:blip r:embed="rId3">
            <a:alphaModFix/>
          </a:blip>
          <a:srcRect l="698" t="2475" r="698" b="3086"/>
          <a:stretch/>
        </p:blipFill>
        <p:spPr>
          <a:xfrm>
            <a:off x="1219200" y="1108075"/>
            <a:ext cx="6983412" cy="5057775"/>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 Hardware Implementation of Page Table</a:t>
            </a:r>
            <a:endParaRPr lang="en-US" dirty="0"/>
          </a:p>
        </p:txBody>
      </p:sp>
      <p:sp>
        <p:nvSpPr>
          <p:cNvPr id="4" name="Text Placeholder 3"/>
          <p:cNvSpPr>
            <a:spLocks noGrp="1"/>
          </p:cNvSpPr>
          <p:nvPr>
            <p:ph type="body" idx="1"/>
          </p:nvPr>
        </p:nvSpPr>
        <p:spPr/>
        <p:txBody>
          <a:bodyPr/>
          <a:lstStyle/>
          <a:p>
            <a:pPr marL="125730" indent="0">
              <a:buNone/>
            </a:pPr>
            <a:r>
              <a:rPr lang="en-US" sz="1600" b="1" dirty="0" smtClean="0"/>
              <a:t>1</a:t>
            </a:r>
            <a:r>
              <a:rPr lang="en-US" sz="1600" b="1" baseline="30000" dirty="0" smtClean="0"/>
              <a:t>st</a:t>
            </a:r>
            <a:r>
              <a:rPr lang="en-US" sz="1600" b="1" dirty="0" smtClean="0"/>
              <a:t> case:</a:t>
            </a:r>
          </a:p>
          <a:p>
            <a:r>
              <a:rPr lang="en-US" dirty="0" smtClean="0"/>
              <a:t>We can implement the page table as a set of dedicated registers.</a:t>
            </a:r>
          </a:p>
          <a:p>
            <a:r>
              <a:rPr lang="en-US" dirty="0" smtClean="0">
                <a:solidFill>
                  <a:srgbClr val="C00000"/>
                </a:solidFill>
              </a:rPr>
              <a:t>But  this can be used only when page table is reasonably small.</a:t>
            </a:r>
            <a:endParaRPr lang="en-US" dirty="0">
              <a:solidFill>
                <a:srgbClr val="C00000"/>
              </a:solidFill>
            </a:endParaRPr>
          </a:p>
        </p:txBody>
      </p:sp>
    </p:spTree>
    <p:extLst>
      <p:ext uri="{BB962C8B-B14F-4D97-AF65-F5344CB8AC3E}">
        <p14:creationId xmlns:p14="http://schemas.microsoft.com/office/powerpoint/2010/main" val="568574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71787" y="167780"/>
            <a:ext cx="7239698" cy="682420"/>
          </a:xfrm>
        </p:spPr>
        <p:txBody>
          <a:bodyPr/>
          <a:lstStyle/>
          <a:p>
            <a:pPr eaLnBrk="1" hangingPunct="1"/>
            <a:r>
              <a:rPr lang="en-US" altLang="en-US" sz="3000" dirty="0" smtClean="0"/>
              <a:t> Hardware Implementation of Page Table</a:t>
            </a:r>
          </a:p>
        </p:txBody>
      </p:sp>
      <p:sp>
        <p:nvSpPr>
          <p:cNvPr id="43011" name="Rectangle 3"/>
          <p:cNvSpPr>
            <a:spLocks noGrp="1" noChangeArrowheads="1"/>
          </p:cNvSpPr>
          <p:nvPr>
            <p:ph type="body" idx="1"/>
          </p:nvPr>
        </p:nvSpPr>
        <p:spPr>
          <a:xfrm>
            <a:off x="864066" y="911283"/>
            <a:ext cx="7206143" cy="5229458"/>
          </a:xfrm>
        </p:spPr>
        <p:txBody>
          <a:bodyPr/>
          <a:lstStyle/>
          <a:p>
            <a:pPr marL="125730" indent="0">
              <a:buNone/>
            </a:pPr>
            <a:r>
              <a:rPr lang="en-US" sz="1600" b="1" dirty="0" smtClean="0"/>
              <a:t>2</a:t>
            </a:r>
            <a:r>
              <a:rPr lang="en-US" sz="1600" b="1" baseline="30000" dirty="0" smtClean="0"/>
              <a:t>nd</a:t>
            </a:r>
            <a:r>
              <a:rPr lang="en-US" sz="1600" b="1" dirty="0" smtClean="0"/>
              <a:t>  </a:t>
            </a:r>
            <a:r>
              <a:rPr lang="en-US" sz="1600" b="1" dirty="0"/>
              <a:t>case</a:t>
            </a:r>
            <a:r>
              <a:rPr lang="en-US" sz="1600" b="1" dirty="0" smtClean="0"/>
              <a:t>:</a:t>
            </a:r>
            <a:endParaRPr lang="en-US" altLang="en-US" sz="1600" dirty="0" smtClean="0"/>
          </a:p>
          <a:p>
            <a:r>
              <a:rPr lang="en-US" altLang="en-US" sz="1800" dirty="0" smtClean="0"/>
              <a:t>Page table is kept in main memory and</a:t>
            </a:r>
          </a:p>
          <a:p>
            <a:r>
              <a:rPr lang="en-US" altLang="en-US" sz="1800" b="1" dirty="0" smtClean="0">
                <a:solidFill>
                  <a:srgbClr val="3366FF"/>
                </a:solidFill>
              </a:rPr>
              <a:t>Page-table base register </a:t>
            </a:r>
            <a:r>
              <a:rPr lang="en-US" altLang="en-US" sz="1800" dirty="0" smtClean="0"/>
              <a:t>(</a:t>
            </a:r>
            <a:r>
              <a:rPr lang="en-US" altLang="en-US" sz="1800" b="1" dirty="0" smtClean="0">
                <a:solidFill>
                  <a:srgbClr val="3366FF"/>
                </a:solidFill>
              </a:rPr>
              <a:t>PTBR</a:t>
            </a:r>
            <a:r>
              <a:rPr lang="en-US" altLang="en-US" sz="1800" dirty="0" smtClean="0"/>
              <a:t>)</a:t>
            </a:r>
            <a:r>
              <a:rPr lang="en-US" altLang="en-US" sz="1800" dirty="0" smtClean="0">
                <a:solidFill>
                  <a:srgbClr val="3366FF"/>
                </a:solidFill>
              </a:rPr>
              <a:t> </a:t>
            </a:r>
            <a:r>
              <a:rPr lang="en-US" altLang="en-US" sz="1800" dirty="0" smtClean="0"/>
              <a:t>points to the page table</a:t>
            </a:r>
          </a:p>
          <a:p>
            <a:r>
              <a:rPr lang="en-US" altLang="en-US" sz="1800" b="1" dirty="0" smtClean="0">
                <a:solidFill>
                  <a:srgbClr val="3366FF"/>
                </a:solidFill>
              </a:rPr>
              <a:t>Page-table length register </a:t>
            </a:r>
            <a:r>
              <a:rPr lang="en-US" altLang="en-US" sz="1800" dirty="0" smtClean="0"/>
              <a:t>(</a:t>
            </a:r>
            <a:r>
              <a:rPr lang="en-US" altLang="en-US" sz="1800" b="1" dirty="0" smtClean="0">
                <a:solidFill>
                  <a:srgbClr val="3366FF"/>
                </a:solidFill>
              </a:rPr>
              <a:t>PTLR</a:t>
            </a:r>
            <a:r>
              <a:rPr lang="en-US" altLang="en-US" sz="1800" dirty="0" smtClean="0"/>
              <a:t>)</a:t>
            </a:r>
            <a:r>
              <a:rPr lang="en-US" altLang="en-US" sz="1800" dirty="0" smtClean="0">
                <a:solidFill>
                  <a:srgbClr val="3366FF"/>
                </a:solidFill>
              </a:rPr>
              <a:t> </a:t>
            </a:r>
            <a:r>
              <a:rPr lang="en-US" altLang="en-US" sz="1800" dirty="0" smtClean="0"/>
              <a:t>indicates size of the page table</a:t>
            </a:r>
          </a:p>
          <a:p>
            <a:r>
              <a:rPr lang="en-US" altLang="en-US" sz="1800" dirty="0" smtClean="0"/>
              <a:t>In this scheme every data/instruction access requires two memory accesses</a:t>
            </a:r>
          </a:p>
          <a:p>
            <a:pPr lvl="1"/>
            <a:r>
              <a:rPr lang="en-US" altLang="en-US" sz="1800" dirty="0" smtClean="0"/>
              <a:t>One for the page table and one for the data / instruction</a:t>
            </a:r>
          </a:p>
          <a:p>
            <a:pPr marL="125730" indent="0">
              <a:buNone/>
            </a:pPr>
            <a:r>
              <a:rPr lang="en-US" altLang="en-US" sz="1800" dirty="0" smtClean="0"/>
              <a:t>-------------------------------------------------------------------------</a:t>
            </a:r>
          </a:p>
          <a:p>
            <a:r>
              <a:rPr lang="en-US" altLang="en-US" sz="1800" b="1" dirty="0" smtClean="0">
                <a:solidFill>
                  <a:srgbClr val="00B050"/>
                </a:solidFill>
              </a:rPr>
              <a:t>The two memory access problem can be solved </a:t>
            </a:r>
            <a:r>
              <a:rPr lang="en-US" altLang="en-US" sz="1800" dirty="0" smtClean="0"/>
              <a:t>by the use of a special fast-lookup hardware cache called </a:t>
            </a:r>
            <a:r>
              <a:rPr lang="en-US" altLang="en-US" sz="1800" b="1" dirty="0" smtClean="0">
                <a:solidFill>
                  <a:srgbClr val="3366FF"/>
                </a:solidFill>
              </a:rPr>
              <a:t>associative or high speed memory </a:t>
            </a:r>
            <a:r>
              <a:rPr lang="en-US" altLang="en-US" sz="1800" dirty="0" smtClean="0"/>
              <a:t>or </a:t>
            </a:r>
            <a:r>
              <a:rPr lang="en-US" altLang="en-US" sz="1800" b="1" dirty="0" smtClean="0">
                <a:solidFill>
                  <a:srgbClr val="3366FF"/>
                </a:solidFill>
              </a:rPr>
              <a:t>translation look-aside buffers </a:t>
            </a:r>
            <a:r>
              <a:rPr lang="en-US" altLang="en-US" sz="1800" dirty="0" smtClean="0"/>
              <a:t>(</a:t>
            </a:r>
            <a:r>
              <a:rPr lang="en-US" altLang="en-US" sz="1800" b="1" dirty="0" smtClean="0">
                <a:solidFill>
                  <a:srgbClr val="3366FF"/>
                </a:solidFill>
              </a:rPr>
              <a:t>TLBs</a:t>
            </a:r>
            <a:r>
              <a:rPr lang="en-US" altLang="en-US" sz="1800" dirty="0" smtClean="0"/>
              <a:t>)</a:t>
            </a:r>
          </a:p>
          <a:p>
            <a:r>
              <a:rPr lang="en-US" altLang="en-US" sz="1800" dirty="0" smtClean="0"/>
              <a:t>It consists of two parts: A key, A value.</a:t>
            </a:r>
          </a:p>
          <a:p>
            <a:r>
              <a:rPr lang="en-US" altLang="en-US" sz="1800" b="1" dirty="0" smtClean="0">
                <a:solidFill>
                  <a:schemeClr val="tx1"/>
                </a:solidFill>
              </a:rPr>
              <a:t>The search is fast.</a:t>
            </a:r>
          </a:p>
        </p:txBody>
      </p:sp>
    </p:spTree>
    <p:extLst>
      <p:ext uri="{BB962C8B-B14F-4D97-AF65-F5344CB8AC3E}">
        <p14:creationId xmlns:p14="http://schemas.microsoft.com/office/powerpoint/2010/main" val="8776062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95629" y="242189"/>
            <a:ext cx="7316525" cy="563154"/>
          </a:xfrm>
        </p:spPr>
        <p:txBody>
          <a:bodyPr/>
          <a:lstStyle/>
          <a:p>
            <a:pPr eaLnBrk="1" hangingPunct="1"/>
            <a:r>
              <a:rPr lang="en-US" altLang="en-US" sz="3000" dirty="0"/>
              <a:t> Hardware Implementation of Page Table</a:t>
            </a:r>
            <a:endParaRPr lang="en-US" altLang="en-US" sz="3000" dirty="0" smtClean="0"/>
          </a:p>
        </p:txBody>
      </p:sp>
      <p:sp>
        <p:nvSpPr>
          <p:cNvPr id="44035" name="Rectangle 3"/>
          <p:cNvSpPr>
            <a:spLocks noGrp="1" noChangeArrowheads="1"/>
          </p:cNvSpPr>
          <p:nvPr>
            <p:ph type="body" idx="1"/>
          </p:nvPr>
        </p:nvSpPr>
        <p:spPr>
          <a:xfrm>
            <a:off x="1112407" y="1043626"/>
            <a:ext cx="6924675" cy="4686300"/>
          </a:xfrm>
        </p:spPr>
        <p:txBody>
          <a:bodyPr>
            <a:normAutofit/>
          </a:bodyPr>
          <a:lstStyle/>
          <a:p>
            <a:r>
              <a:rPr lang="en-US" altLang="en-US" sz="1700" dirty="0" smtClean="0"/>
              <a:t>TLB contents only a few of the page table entries.</a:t>
            </a:r>
          </a:p>
          <a:p>
            <a:r>
              <a:rPr lang="en-US" altLang="en-US" sz="1700" dirty="0" smtClean="0"/>
              <a:t>When a logical address is generated by the CPU, its page number is presented to the TLB.</a:t>
            </a:r>
          </a:p>
          <a:p>
            <a:r>
              <a:rPr lang="en-US" altLang="en-US" sz="1700" dirty="0" smtClean="0"/>
              <a:t>If the page number is found, its frame number is immediately available and used to access memory </a:t>
            </a:r>
            <a:r>
              <a:rPr lang="en-US" altLang="en-US" sz="1700" dirty="0" smtClean="0">
                <a:sym typeface="Wingdings" panose="05000000000000000000" pitchFamily="2" charset="2"/>
              </a:rPr>
              <a:t>TLB Hit</a:t>
            </a:r>
          </a:p>
          <a:p>
            <a:r>
              <a:rPr lang="en-US" altLang="en-US" sz="1700" dirty="0"/>
              <a:t>If the page number is </a:t>
            </a:r>
            <a:r>
              <a:rPr lang="en-US" altLang="en-US" sz="1700" dirty="0" smtClean="0"/>
              <a:t>not in the TLB, a memory reference to the page table must be made </a:t>
            </a:r>
            <a:r>
              <a:rPr lang="en-US" altLang="en-US" sz="1700" dirty="0">
                <a:sym typeface="Wingdings" panose="05000000000000000000" pitchFamily="2" charset="2"/>
              </a:rPr>
              <a:t>TLB </a:t>
            </a:r>
            <a:r>
              <a:rPr lang="en-US" altLang="en-US" sz="1700" dirty="0" smtClean="0">
                <a:sym typeface="Wingdings" panose="05000000000000000000" pitchFamily="2" charset="2"/>
              </a:rPr>
              <a:t>Miss</a:t>
            </a:r>
            <a:endParaRPr lang="en-US" altLang="en-US" sz="1700" dirty="0">
              <a:sym typeface="Wingdings" panose="05000000000000000000" pitchFamily="2" charset="2"/>
            </a:endParaRPr>
          </a:p>
          <a:p>
            <a:r>
              <a:rPr lang="en-US" altLang="en-US" sz="1700" dirty="0" smtClean="0"/>
              <a:t>When the frame number is obtained, we can use it to access memory.</a:t>
            </a:r>
          </a:p>
          <a:p>
            <a:r>
              <a:rPr lang="en-US" altLang="en-US" sz="1700" dirty="0" smtClean="0"/>
              <a:t>Also we add the page number and frame number to the TLB on a TLB miss, so that they will be found quickly on the next reference.</a:t>
            </a:r>
          </a:p>
          <a:p>
            <a:r>
              <a:rPr lang="en-US" altLang="en-US" sz="1700" dirty="0" smtClean="0"/>
              <a:t>TLBs typically small (64 to 1,024 entries)</a:t>
            </a:r>
          </a:p>
          <a:p>
            <a:r>
              <a:rPr lang="en-US" altLang="en-US" sz="1700" dirty="0" smtClean="0"/>
              <a:t>Replacement policies must be considered</a:t>
            </a:r>
          </a:p>
          <a:p>
            <a:r>
              <a:rPr lang="en-US" altLang="en-US" sz="1700" dirty="0" smtClean="0"/>
              <a:t>Some entries can be</a:t>
            </a:r>
            <a:r>
              <a:rPr lang="en-US" altLang="en-US" sz="1700" b="1" dirty="0" smtClean="0">
                <a:solidFill>
                  <a:srgbClr val="3366FF"/>
                </a:solidFill>
              </a:rPr>
              <a:t> wired down </a:t>
            </a:r>
            <a:r>
              <a:rPr lang="en-US" altLang="en-US" sz="1700" dirty="0" smtClean="0"/>
              <a:t>for permanent fast access</a:t>
            </a:r>
          </a:p>
        </p:txBody>
      </p:sp>
    </p:spTree>
    <p:extLst>
      <p:ext uri="{BB962C8B-B14F-4D97-AF65-F5344CB8AC3E}">
        <p14:creationId xmlns:p14="http://schemas.microsoft.com/office/powerpoint/2010/main" val="1530315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88950" y="182563"/>
            <a:ext cx="8229600" cy="576262"/>
          </a:xfrm>
        </p:spPr>
        <p:txBody>
          <a:bodyPr/>
          <a:lstStyle/>
          <a:p>
            <a:pPr eaLnBrk="1" hangingPunct="1"/>
            <a:r>
              <a:rPr lang="en-US" altLang="en-US" smtClean="0"/>
              <a:t>Paging Hardware With TLB</a:t>
            </a:r>
            <a:endParaRPr lang="en-US" altLang="en-US" sz="2400" smtClean="0"/>
          </a:p>
        </p:txBody>
      </p:sp>
      <p:pic>
        <p:nvPicPr>
          <p:cNvPr id="460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1284288"/>
            <a:ext cx="5637213"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98562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Effective </a:t>
            </a:r>
            <a:r>
              <a:rPr lang="en-US" altLang="en-US" dirty="0" smtClean="0"/>
              <a:t>Memory Access </a:t>
            </a:r>
            <a:r>
              <a:rPr lang="en-US" altLang="en-US" dirty="0"/>
              <a:t>Time</a:t>
            </a:r>
            <a:endParaRPr lang="en-US" dirty="0"/>
          </a:p>
        </p:txBody>
      </p:sp>
      <p:sp>
        <p:nvSpPr>
          <p:cNvPr id="3" name="Text Placeholder 2"/>
          <p:cNvSpPr>
            <a:spLocks noGrp="1"/>
          </p:cNvSpPr>
          <p:nvPr>
            <p:ph type="body" idx="1"/>
          </p:nvPr>
        </p:nvSpPr>
        <p:spPr>
          <a:xfrm>
            <a:off x="895454" y="1000689"/>
            <a:ext cx="7351712" cy="4483100"/>
          </a:xfrm>
        </p:spPr>
        <p:txBody>
          <a:bodyPr/>
          <a:lstStyle/>
          <a:p>
            <a:r>
              <a:rPr lang="en-US" sz="1400" dirty="0"/>
              <a:t>The percentage of times that the page number of interest is found in the TLB is called the hit ratio. An 80-percent hit ratio, for example, means that we find the desired page number in the TLB </a:t>
            </a:r>
            <a:r>
              <a:rPr lang="en-US" sz="1400" dirty="0">
                <a:solidFill>
                  <a:srgbClr val="0070C0"/>
                </a:solidFill>
              </a:rPr>
              <a:t>80 percent </a:t>
            </a:r>
            <a:r>
              <a:rPr lang="en-US" sz="1400" dirty="0"/>
              <a:t>of the time. If it takes 100 nanoseconds to access memory, then a mapped-memory access takes 100 nanoseconds when the page number is in the TLB. If we fail to find the page number in the TLB then we must first access memory for the page table and frame number (100 nanoseconds) and then access the desired byte in memory (100 nanoseconds), for a total of 200 nanoseconds. (We are assuming that a page-table lookup takes only one memory access, but it can take more, as we shall see.) </a:t>
            </a:r>
            <a:endParaRPr lang="en-US" sz="1400" dirty="0" smtClean="0"/>
          </a:p>
        </p:txBody>
      </p:sp>
    </p:spTree>
    <p:extLst>
      <p:ext uri="{BB962C8B-B14F-4D97-AF65-F5344CB8AC3E}">
        <p14:creationId xmlns:p14="http://schemas.microsoft.com/office/powerpoint/2010/main" val="11577832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52400"/>
            <a:ext cx="8229600" cy="576263"/>
          </a:xfrm>
        </p:spPr>
        <p:txBody>
          <a:bodyPr/>
          <a:lstStyle/>
          <a:p>
            <a:pPr eaLnBrk="1" hangingPunct="1"/>
            <a:r>
              <a:rPr lang="en-US" altLang="en-US" dirty="0" smtClean="0"/>
              <a:t>Effective Memory Access Time</a:t>
            </a:r>
          </a:p>
        </p:txBody>
      </p:sp>
      <p:sp>
        <p:nvSpPr>
          <p:cNvPr id="47107" name="Rectangle 3"/>
          <p:cNvSpPr>
            <a:spLocks noGrp="1" noChangeArrowheads="1"/>
          </p:cNvSpPr>
          <p:nvPr>
            <p:ph type="body" idx="1"/>
          </p:nvPr>
        </p:nvSpPr>
        <p:spPr>
          <a:xfrm>
            <a:off x="815026" y="836434"/>
            <a:ext cx="7858955" cy="5128529"/>
          </a:xfrm>
        </p:spPr>
        <p:txBody>
          <a:bodyPr/>
          <a:lstStyle/>
          <a:p>
            <a:pPr fontAlgn="base"/>
            <a:r>
              <a:rPr lang="en-US" sz="1800" dirty="0"/>
              <a:t>associative Lookup = ε time unit</a:t>
            </a:r>
          </a:p>
          <a:p>
            <a:pPr lvl="1" fontAlgn="base"/>
            <a:r>
              <a:rPr lang="en-US" sz="1800" dirty="0"/>
              <a:t>Can be &lt; 10% of memory access </a:t>
            </a:r>
            <a:r>
              <a:rPr lang="en-US" sz="1800" dirty="0" smtClean="0"/>
              <a:t>time</a:t>
            </a:r>
            <a:endParaRPr lang="en-US" altLang="en-US" sz="1800" dirty="0" smtClean="0">
              <a:sym typeface="Symbol" panose="05050102010706020507" pitchFamily="18" charset="2"/>
            </a:endParaRPr>
          </a:p>
          <a:p>
            <a:pPr>
              <a:lnSpc>
                <a:spcPct val="90000"/>
              </a:lnSpc>
              <a:tabLst>
                <a:tab pos="2062163" algn="l"/>
                <a:tab pos="2566988" algn="l"/>
              </a:tabLst>
            </a:pPr>
            <a:r>
              <a:rPr lang="en-US" altLang="en-US" sz="1800" dirty="0" smtClean="0">
                <a:sym typeface="Symbol" panose="05050102010706020507" pitchFamily="18" charset="2"/>
              </a:rPr>
              <a:t>Hit ratio = </a:t>
            </a:r>
          </a:p>
          <a:p>
            <a:pPr lvl="1">
              <a:lnSpc>
                <a:spcPct val="90000"/>
              </a:lnSpc>
              <a:tabLst>
                <a:tab pos="2062163" algn="l"/>
                <a:tab pos="2566988" algn="l"/>
              </a:tabLst>
            </a:pPr>
            <a:r>
              <a:rPr lang="en-US" altLang="en-US" sz="1800" dirty="0" smtClean="0">
                <a:sym typeface="Symbol" panose="05050102010706020507" pitchFamily="18" charset="2"/>
              </a:rPr>
              <a:t>Hit ratio – percentage of times that a page number is found in the associative registers; ratio related to number of associative registers</a:t>
            </a:r>
          </a:p>
          <a:p>
            <a:pPr>
              <a:lnSpc>
                <a:spcPct val="90000"/>
              </a:lnSpc>
              <a:tabLst>
                <a:tab pos="2062163" algn="l"/>
                <a:tab pos="2566988" algn="l"/>
              </a:tabLst>
            </a:pPr>
            <a:r>
              <a:rPr lang="en-US" altLang="en-US" sz="1800" dirty="0" smtClean="0">
                <a:sym typeface="Symbol" panose="05050102010706020507" pitchFamily="18" charset="2"/>
              </a:rPr>
              <a:t>Consider  = 80%,  = 20ns for TLB search, 100ns for memory access</a:t>
            </a:r>
          </a:p>
          <a:p>
            <a:pPr lvl="1">
              <a:lnSpc>
                <a:spcPct val="90000"/>
              </a:lnSpc>
              <a:tabLst>
                <a:tab pos="2062163" algn="l"/>
                <a:tab pos="2566988" algn="l"/>
              </a:tabLst>
            </a:pPr>
            <a:r>
              <a:rPr lang="en-US" altLang="en-US" sz="1800" dirty="0" smtClean="0">
                <a:sym typeface="Symbol" panose="05050102010706020507" pitchFamily="18" charset="2"/>
              </a:rPr>
              <a:t>EAT = 0.80 x 120 + 0.20 x 200 = 136ns</a:t>
            </a:r>
          </a:p>
          <a:p>
            <a:pPr>
              <a:lnSpc>
                <a:spcPct val="90000"/>
              </a:lnSpc>
              <a:tabLst>
                <a:tab pos="2062163" algn="l"/>
                <a:tab pos="2566988" algn="l"/>
              </a:tabLst>
            </a:pPr>
            <a:r>
              <a:rPr lang="en-US" altLang="en-US" sz="1800" dirty="0" smtClean="0">
                <a:sym typeface="Symbol" panose="05050102010706020507" pitchFamily="18" charset="2"/>
              </a:rPr>
              <a:t>Consider more realistic hit ratio -&gt;   = 99%,  = 20ns for TLB search, 100ns for memory access</a:t>
            </a:r>
          </a:p>
          <a:p>
            <a:pPr lvl="1">
              <a:lnSpc>
                <a:spcPct val="90000"/>
              </a:lnSpc>
              <a:tabLst>
                <a:tab pos="2062163" algn="l"/>
                <a:tab pos="2566988" algn="l"/>
              </a:tabLst>
            </a:pPr>
            <a:r>
              <a:rPr lang="en-US" altLang="en-US" sz="1800" dirty="0" smtClean="0">
                <a:sym typeface="Symbol" panose="05050102010706020507" pitchFamily="18" charset="2"/>
              </a:rPr>
              <a:t>EAT = 0.99 x 120 + 0.01 x 200 = 120.8ns</a:t>
            </a:r>
          </a:p>
          <a:p>
            <a:pPr marL="125730" indent="0">
              <a:buNone/>
            </a:pPr>
            <a:r>
              <a:rPr lang="en-US" dirty="0"/>
              <a:t/>
            </a:r>
            <a:br>
              <a:rPr lang="en-US" dirty="0"/>
            </a:br>
            <a:endParaRPr lang="en-US" altLang="en-US" sz="1800" dirty="0" smtClean="0">
              <a:sym typeface="Symbol" panose="05050102010706020507" pitchFamily="18" charset="2"/>
            </a:endParaRPr>
          </a:p>
          <a:p>
            <a:pPr lvl="1">
              <a:lnSpc>
                <a:spcPct val="90000"/>
              </a:lnSpc>
              <a:tabLst>
                <a:tab pos="2062163" algn="l"/>
                <a:tab pos="2566988" algn="l"/>
              </a:tabLst>
            </a:pPr>
            <a:endParaRPr lang="en-US" altLang="en-US" sz="1800" dirty="0" smtClean="0">
              <a:sym typeface="Symbol" panose="05050102010706020507" pitchFamily="18" charset="2"/>
            </a:endParaRPr>
          </a:p>
          <a:p>
            <a:pPr>
              <a:lnSpc>
                <a:spcPct val="90000"/>
              </a:lnSpc>
              <a:buFont typeface="Monotype Sorts" pitchFamily="-84" charset="2"/>
              <a:buNone/>
              <a:tabLst>
                <a:tab pos="2062163" algn="l"/>
                <a:tab pos="2566988" algn="l"/>
              </a:tabLst>
            </a:pPr>
            <a:endParaRPr lang="en-US" altLang="en-US" sz="1800" dirty="0" smtClean="0"/>
          </a:p>
        </p:txBody>
      </p:sp>
    </p:spTree>
    <p:extLst>
      <p:ext uri="{BB962C8B-B14F-4D97-AF65-F5344CB8AC3E}">
        <p14:creationId xmlns:p14="http://schemas.microsoft.com/office/powerpoint/2010/main" val="19985918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770" y="202963"/>
            <a:ext cx="6999006" cy="609600"/>
          </a:xfrm>
        </p:spPr>
        <p:txBody>
          <a:bodyPr/>
          <a:lstStyle/>
          <a:p>
            <a:r>
              <a:rPr lang="en-US" dirty="0"/>
              <a:t>Shared Pages</a:t>
            </a:r>
          </a:p>
        </p:txBody>
      </p:sp>
      <p:sp>
        <p:nvSpPr>
          <p:cNvPr id="3" name="Text Placeholder 2"/>
          <p:cNvSpPr>
            <a:spLocks noGrp="1"/>
          </p:cNvSpPr>
          <p:nvPr>
            <p:ph type="body" idx="1"/>
          </p:nvPr>
        </p:nvSpPr>
        <p:spPr>
          <a:xfrm>
            <a:off x="861270" y="949414"/>
            <a:ext cx="7351712" cy="4483100"/>
          </a:xfrm>
        </p:spPr>
        <p:txBody>
          <a:bodyPr>
            <a:noAutofit/>
          </a:bodyPr>
          <a:lstStyle/>
          <a:p>
            <a:r>
              <a:rPr lang="en-US" sz="1600" dirty="0" smtClean="0"/>
              <a:t>An advantage of paging is the possibility of sharing common code. </a:t>
            </a:r>
          </a:p>
          <a:p>
            <a:r>
              <a:rPr lang="en-US" sz="1600" dirty="0" smtClean="0"/>
              <a:t>This is particularly important in a time sharing environment.</a:t>
            </a:r>
          </a:p>
          <a:p>
            <a:endParaRPr lang="en-US" sz="1600" dirty="0"/>
          </a:p>
          <a:p>
            <a:r>
              <a:rPr lang="en-US" sz="1600" dirty="0" smtClean="0"/>
              <a:t>Consider a system that supports 40 users, each of whom executes a text editor.</a:t>
            </a:r>
          </a:p>
          <a:p>
            <a:r>
              <a:rPr lang="en-US" sz="1600" dirty="0" smtClean="0"/>
              <a:t>If the text editor consists of 150KB of code and 50KB of data space, we need:</a:t>
            </a:r>
          </a:p>
          <a:p>
            <a:pPr marL="582930" lvl="1" indent="0">
              <a:buNone/>
            </a:pPr>
            <a:r>
              <a:rPr lang="en-US" sz="1200" dirty="0" smtClean="0"/>
              <a:t>(150 X 40) + (50 X 40)</a:t>
            </a:r>
          </a:p>
          <a:p>
            <a:pPr marL="582930" lvl="1" indent="0">
              <a:buNone/>
            </a:pPr>
            <a:r>
              <a:rPr lang="en-US" sz="1200" dirty="0" smtClean="0"/>
              <a:t>= 6000 + 2000</a:t>
            </a:r>
          </a:p>
          <a:p>
            <a:pPr marL="582930" lvl="1" indent="0">
              <a:buNone/>
            </a:pPr>
            <a:r>
              <a:rPr lang="en-US" sz="1200" dirty="0" smtClean="0"/>
              <a:t>= 800KB to support the 40 users</a:t>
            </a:r>
            <a:endParaRPr lang="en-US" sz="1200" dirty="0"/>
          </a:p>
        </p:txBody>
      </p:sp>
    </p:spTree>
    <p:extLst>
      <p:ext uri="{BB962C8B-B14F-4D97-AF65-F5344CB8AC3E}">
        <p14:creationId xmlns:p14="http://schemas.microsoft.com/office/powerpoint/2010/main" val="3970747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a:spLocks noGrp="1"/>
          </p:cNvSpPr>
          <p:nvPr>
            <p:ph type="title"/>
          </p:nvPr>
        </p:nvSpPr>
        <p:spPr>
          <a:xfrm>
            <a:off x="863125" y="245692"/>
            <a:ext cx="6793907" cy="480701"/>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dirty="0" smtClean="0">
                <a:solidFill>
                  <a:srgbClr val="993300"/>
                </a:solidFill>
                <a:latin typeface="Helvetica Neue"/>
                <a:ea typeface="Helvetica Neue"/>
                <a:cs typeface="Helvetica Neue"/>
                <a:sym typeface="Helvetica Neue"/>
              </a:rPr>
              <a:t>Protection of OS</a:t>
            </a:r>
            <a:endParaRPr dirty="0"/>
          </a:p>
        </p:txBody>
      </p:sp>
      <p:sp>
        <p:nvSpPr>
          <p:cNvPr id="157" name="Google Shape;157;p4"/>
          <p:cNvSpPr txBox="1">
            <a:spLocks noGrp="1"/>
          </p:cNvSpPr>
          <p:nvPr>
            <p:ph type="body" idx="1"/>
          </p:nvPr>
        </p:nvSpPr>
        <p:spPr>
          <a:xfrm>
            <a:off x="589659" y="992143"/>
            <a:ext cx="7947589" cy="486172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880"/>
              <a:buFont typeface="Arial"/>
              <a:buChar char="●"/>
            </a:pPr>
            <a:r>
              <a:rPr lang="en-US" sz="1800" b="0" i="0" u="none" strike="noStrike" cap="none" dirty="0" smtClean="0">
                <a:solidFill>
                  <a:schemeClr val="dk1"/>
                </a:solidFill>
                <a:sym typeface="Helvetica Neue"/>
              </a:rPr>
              <a:t>The operating system has to be protected from access by user process.</a:t>
            </a:r>
          </a:p>
          <a:p>
            <a:pPr marL="342900" marR="0" lvl="0" indent="-342900" algn="l" rtl="0">
              <a:lnSpc>
                <a:spcPct val="100000"/>
              </a:lnSpc>
              <a:spcBef>
                <a:spcPts val="0"/>
              </a:spcBef>
              <a:spcAft>
                <a:spcPts val="0"/>
              </a:spcAft>
              <a:buClr>
                <a:srgbClr val="993300"/>
              </a:buClr>
              <a:buSzPts val="2880"/>
              <a:buFont typeface="Arial"/>
              <a:buChar char="●"/>
            </a:pPr>
            <a:r>
              <a:rPr lang="en-US" sz="1800" dirty="0" smtClean="0"/>
              <a:t>In, addition user process must be protected from one another.</a:t>
            </a:r>
          </a:p>
          <a:p>
            <a:pPr marL="342900" marR="0" lvl="0" indent="-342900" algn="l" rtl="0">
              <a:lnSpc>
                <a:spcPct val="100000"/>
              </a:lnSpc>
              <a:spcBef>
                <a:spcPts val="0"/>
              </a:spcBef>
              <a:spcAft>
                <a:spcPts val="0"/>
              </a:spcAft>
              <a:buClr>
                <a:srgbClr val="993300"/>
              </a:buClr>
              <a:buSzPts val="2880"/>
              <a:buFont typeface="Arial"/>
              <a:buChar char="●"/>
            </a:pPr>
            <a:r>
              <a:rPr lang="en-US" sz="1800" b="0" i="0" u="none" strike="noStrike" cap="none" dirty="0" smtClean="0">
                <a:solidFill>
                  <a:schemeClr val="dk1"/>
                </a:solidFill>
                <a:sym typeface="Helvetica Neue"/>
              </a:rPr>
              <a:t>This protection must be provided by the hardware.</a:t>
            </a:r>
          </a:p>
          <a:p>
            <a:pPr marL="342900" marR="0" lvl="0" indent="-342900" algn="l" rtl="0">
              <a:lnSpc>
                <a:spcPct val="100000"/>
              </a:lnSpc>
              <a:spcBef>
                <a:spcPts val="0"/>
              </a:spcBef>
              <a:spcAft>
                <a:spcPts val="0"/>
              </a:spcAft>
              <a:buClr>
                <a:srgbClr val="993300"/>
              </a:buClr>
              <a:buSzPts val="2880"/>
              <a:buFont typeface="Arial"/>
              <a:buChar char="●"/>
            </a:pPr>
            <a:endParaRPr lang="en-US" sz="1800" dirty="0" smtClean="0"/>
          </a:p>
          <a:p>
            <a:pPr marL="342900" marR="0" lvl="0" indent="-342900" algn="l" rtl="0">
              <a:lnSpc>
                <a:spcPct val="100000"/>
              </a:lnSpc>
              <a:spcBef>
                <a:spcPts val="0"/>
              </a:spcBef>
              <a:spcAft>
                <a:spcPts val="0"/>
              </a:spcAft>
              <a:buClr>
                <a:srgbClr val="993300"/>
              </a:buClr>
              <a:buSzPts val="2880"/>
              <a:buFont typeface="Arial"/>
              <a:buChar char="●"/>
            </a:pPr>
            <a:endParaRPr lang="en-US" sz="1800" dirty="0"/>
          </a:p>
          <a:p>
            <a:pPr marL="342900" marR="0" lvl="0" indent="-342900" algn="l" rtl="0">
              <a:lnSpc>
                <a:spcPct val="100000"/>
              </a:lnSpc>
              <a:spcBef>
                <a:spcPts val="0"/>
              </a:spcBef>
              <a:spcAft>
                <a:spcPts val="0"/>
              </a:spcAft>
              <a:buClr>
                <a:srgbClr val="993300"/>
              </a:buClr>
              <a:buSzPts val="2880"/>
              <a:buFont typeface="Arial"/>
              <a:buChar char="●"/>
            </a:pPr>
            <a:endParaRPr lang="en-US" sz="1800" b="0" i="0" u="none" strike="noStrike" cap="none" dirty="0" smtClean="0">
              <a:solidFill>
                <a:schemeClr val="dk1"/>
              </a:solidFill>
              <a:sym typeface="Helvetica Neue"/>
            </a:endParaRPr>
          </a:p>
          <a:p>
            <a:pPr marL="342900" marR="0" lvl="0" indent="-342900" algn="l" rtl="0">
              <a:lnSpc>
                <a:spcPct val="100000"/>
              </a:lnSpc>
              <a:spcBef>
                <a:spcPts val="0"/>
              </a:spcBef>
              <a:spcAft>
                <a:spcPts val="0"/>
              </a:spcAft>
              <a:buClr>
                <a:srgbClr val="993300"/>
              </a:buClr>
              <a:buSzPts val="2880"/>
              <a:buFont typeface="Arial"/>
              <a:buChar char="●"/>
            </a:pPr>
            <a:r>
              <a:rPr lang="en-US" sz="1800" b="0" i="0" u="none" strike="noStrike" cap="none" dirty="0" smtClean="0">
                <a:solidFill>
                  <a:schemeClr val="dk1"/>
                </a:solidFill>
                <a:sym typeface="Helvetica Neue"/>
              </a:rPr>
              <a:t>To ensure that each process has a separate memory space.</a:t>
            </a:r>
            <a:endParaRPr lang="en-US" sz="1800" dirty="0"/>
          </a:p>
          <a:p>
            <a:pPr marL="342900" indent="-342900">
              <a:spcBef>
                <a:spcPts val="0"/>
              </a:spcBef>
              <a:buSzPts val="2880"/>
            </a:pPr>
            <a:r>
              <a:rPr lang="en-US" sz="1800" dirty="0"/>
              <a:t>One process can’t access OS and other process’s memory location</a:t>
            </a:r>
            <a:r>
              <a:rPr lang="en-US" sz="1800" dirty="0" smtClean="0"/>
              <a:t>.</a:t>
            </a:r>
            <a:endParaRPr lang="en-US" sz="1800" b="0" i="0" u="none" strike="noStrike" cap="none" dirty="0" smtClean="0">
              <a:solidFill>
                <a:schemeClr val="dk1"/>
              </a:solidFill>
              <a:sym typeface="Helvetica Neue"/>
            </a:endParaRPr>
          </a:p>
          <a:p>
            <a:pPr marL="342900" marR="0" lvl="0" indent="-342900" algn="l" rtl="0">
              <a:lnSpc>
                <a:spcPct val="100000"/>
              </a:lnSpc>
              <a:spcBef>
                <a:spcPts val="0"/>
              </a:spcBef>
              <a:spcAft>
                <a:spcPts val="0"/>
              </a:spcAft>
              <a:buClr>
                <a:srgbClr val="993300"/>
              </a:buClr>
              <a:buSzPts val="2880"/>
              <a:buFont typeface="Arial"/>
              <a:buChar char="●"/>
            </a:pPr>
            <a:endParaRPr lang="en-US" sz="1800" b="0" i="0" u="none" strike="noStrike" cap="none" dirty="0" smtClean="0">
              <a:solidFill>
                <a:schemeClr val="dk1"/>
              </a:solidFill>
              <a:sym typeface="Helvetica Neue"/>
            </a:endParaRPr>
          </a:p>
          <a:p>
            <a:pPr marL="342900" marR="0" lvl="0" indent="-342900" algn="l" rtl="0">
              <a:lnSpc>
                <a:spcPct val="100000"/>
              </a:lnSpc>
              <a:spcBef>
                <a:spcPts val="0"/>
              </a:spcBef>
              <a:spcAft>
                <a:spcPts val="0"/>
              </a:spcAft>
              <a:buClr>
                <a:srgbClr val="993300"/>
              </a:buClr>
              <a:buSzPts val="2880"/>
              <a:buFont typeface="Arial"/>
              <a:buChar char="●"/>
            </a:pPr>
            <a:r>
              <a:rPr lang="en-US" sz="1800" b="0" i="0" u="none" strike="noStrike" cap="none" dirty="0" smtClean="0">
                <a:solidFill>
                  <a:schemeClr val="dk1"/>
                </a:solidFill>
                <a:sym typeface="Helvetica Neue"/>
              </a:rPr>
              <a:t>In </a:t>
            </a:r>
            <a:r>
              <a:rPr lang="en-US" sz="1800" b="0" i="0" u="none" strike="noStrike" cap="none" dirty="0">
                <a:solidFill>
                  <a:schemeClr val="dk1"/>
                </a:solidFill>
                <a:sym typeface="Helvetica Neue"/>
              </a:rPr>
              <a:t>resident monitor memory model, there are two parts of memory:</a:t>
            </a:r>
            <a:endParaRPr sz="1800" dirty="0"/>
          </a:p>
          <a:p>
            <a:pPr marL="742950" marR="0" lvl="1" indent="-285750" algn="l" rtl="0">
              <a:lnSpc>
                <a:spcPct val="100000"/>
              </a:lnSpc>
              <a:spcBef>
                <a:spcPts val="980"/>
              </a:spcBef>
              <a:spcAft>
                <a:spcPts val="0"/>
              </a:spcAft>
              <a:buClr>
                <a:srgbClr val="CC6600"/>
              </a:buClr>
              <a:buSzPts val="2240"/>
              <a:buFont typeface="Arial"/>
              <a:buChar char="●"/>
            </a:pPr>
            <a:r>
              <a:rPr lang="en-US" sz="1800" b="0" i="0" u="none" strike="noStrike" cap="none" dirty="0">
                <a:solidFill>
                  <a:schemeClr val="dk1"/>
                </a:solidFill>
                <a:sym typeface="Helvetica Neue"/>
              </a:rPr>
              <a:t>Operating System area</a:t>
            </a:r>
            <a:endParaRPr sz="1800" dirty="0"/>
          </a:p>
          <a:p>
            <a:pPr marL="742950" marR="0" lvl="1" indent="-285750" algn="l" rtl="0">
              <a:lnSpc>
                <a:spcPct val="100000"/>
              </a:lnSpc>
              <a:spcBef>
                <a:spcPts val="980"/>
              </a:spcBef>
              <a:spcAft>
                <a:spcPts val="0"/>
              </a:spcAft>
              <a:buClr>
                <a:srgbClr val="CC6600"/>
              </a:buClr>
              <a:buSzPts val="2240"/>
              <a:buFont typeface="Arial"/>
              <a:buChar char="●"/>
            </a:pPr>
            <a:r>
              <a:rPr lang="en-US" sz="1800" b="0" i="0" u="none" strike="noStrike" cap="none" dirty="0">
                <a:solidFill>
                  <a:schemeClr val="dk1"/>
                </a:solidFill>
                <a:sym typeface="Helvetica Neue"/>
              </a:rPr>
              <a:t>User area</a:t>
            </a:r>
            <a:endParaRPr sz="1800" dirty="0"/>
          </a:p>
          <a:p>
            <a:pPr marL="342900" marR="0" lvl="0" indent="-160020" algn="l" rtl="0">
              <a:spcBef>
                <a:spcPts val="1120"/>
              </a:spcBef>
              <a:spcAft>
                <a:spcPts val="0"/>
              </a:spcAft>
              <a:buClr>
                <a:srgbClr val="993300"/>
              </a:buClr>
              <a:buSzPts val="2880"/>
              <a:buFont typeface="Arial"/>
              <a:buNone/>
            </a:pPr>
            <a:endParaRPr sz="3200" b="0" i="0" u="none" dirty="0">
              <a:solidFill>
                <a:schemeClr val="dk1"/>
              </a:solidFill>
              <a:latin typeface="Helvetica Neue"/>
              <a:ea typeface="Helvetica Neue"/>
              <a:cs typeface="Helvetica Neue"/>
              <a:sym typeface="Helvetica Neue"/>
            </a:endParaRPr>
          </a:p>
        </p:txBody>
      </p:sp>
      <p:cxnSp>
        <p:nvCxnSpPr>
          <p:cNvPr id="3" name="Straight Connector 2"/>
          <p:cNvCxnSpPr/>
          <p:nvPr/>
        </p:nvCxnSpPr>
        <p:spPr>
          <a:xfrm>
            <a:off x="743484" y="2179178"/>
            <a:ext cx="7494662" cy="51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Pages</a:t>
            </a:r>
          </a:p>
        </p:txBody>
      </p:sp>
      <p:sp>
        <p:nvSpPr>
          <p:cNvPr id="3" name="Text Placeholder 2"/>
          <p:cNvSpPr>
            <a:spLocks noGrp="1"/>
          </p:cNvSpPr>
          <p:nvPr>
            <p:ph type="body" idx="1"/>
          </p:nvPr>
        </p:nvSpPr>
        <p:spPr>
          <a:xfrm>
            <a:off x="861269" y="804133"/>
            <a:ext cx="7761438" cy="5229197"/>
          </a:xfrm>
        </p:spPr>
        <p:txBody>
          <a:bodyPr>
            <a:noAutofit/>
          </a:bodyPr>
          <a:lstStyle/>
          <a:p>
            <a:r>
              <a:rPr lang="en-US" sz="2400" dirty="0" smtClean="0"/>
              <a:t>However, if the code is </a:t>
            </a:r>
            <a:r>
              <a:rPr lang="en-US" sz="2400" dirty="0" smtClean="0">
                <a:solidFill>
                  <a:srgbClr val="00B050"/>
                </a:solidFill>
              </a:rPr>
              <a:t>reentrant</a:t>
            </a:r>
            <a:r>
              <a:rPr lang="en-US" sz="2400" dirty="0" smtClean="0"/>
              <a:t> code (or pure code), it can be shared among different processes</a:t>
            </a:r>
          </a:p>
          <a:p>
            <a:pPr lvl="1"/>
            <a:r>
              <a:rPr lang="en-US" sz="2200" dirty="0" smtClean="0">
                <a:solidFill>
                  <a:srgbClr val="00B050"/>
                </a:solidFill>
              </a:rPr>
              <a:t>Reentrant</a:t>
            </a:r>
            <a:r>
              <a:rPr lang="en-US" sz="2200" dirty="0" smtClean="0"/>
              <a:t> code means the code that is non-self-modifying code. It never changes during executions.</a:t>
            </a:r>
          </a:p>
          <a:p>
            <a:r>
              <a:rPr lang="en-US" sz="2400" dirty="0" smtClean="0"/>
              <a:t>Thus two or more processes can execute the same code at the same time.</a:t>
            </a:r>
          </a:p>
          <a:p>
            <a:r>
              <a:rPr lang="en-US" sz="2400" dirty="0" smtClean="0"/>
              <a:t>Each process has its own copy of registers and data storage to hold the data for the process’s execution.</a:t>
            </a:r>
          </a:p>
          <a:p>
            <a:r>
              <a:rPr lang="en-US" sz="2400" dirty="0" smtClean="0"/>
              <a:t>The data for two different processes will, of course, be different.</a:t>
            </a:r>
          </a:p>
          <a:p>
            <a:pPr lvl="1"/>
            <a:endParaRPr lang="en-US" sz="2400" dirty="0"/>
          </a:p>
        </p:txBody>
      </p:sp>
    </p:spTree>
    <p:extLst>
      <p:ext uri="{BB962C8B-B14F-4D97-AF65-F5344CB8AC3E}">
        <p14:creationId xmlns:p14="http://schemas.microsoft.com/office/powerpoint/2010/main" val="886789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Pages</a:t>
            </a:r>
          </a:p>
        </p:txBody>
      </p:sp>
      <p:sp>
        <p:nvSpPr>
          <p:cNvPr id="3" name="Text Placeholder 2"/>
          <p:cNvSpPr>
            <a:spLocks noGrp="1"/>
          </p:cNvSpPr>
          <p:nvPr>
            <p:ph type="body" idx="1"/>
          </p:nvPr>
        </p:nvSpPr>
        <p:spPr/>
        <p:txBody>
          <a:bodyPr>
            <a:noAutofit/>
          </a:bodyPr>
          <a:lstStyle/>
          <a:p>
            <a:r>
              <a:rPr lang="en-US" sz="1800" dirty="0" smtClean="0"/>
              <a:t>An advantage of paging is the possibility of sharing common code. </a:t>
            </a:r>
          </a:p>
          <a:p>
            <a:r>
              <a:rPr lang="en-US" sz="1800" dirty="0" smtClean="0"/>
              <a:t>This is particularly important in a time sharing environment.</a:t>
            </a:r>
          </a:p>
          <a:p>
            <a:endParaRPr lang="en-US" sz="1800" dirty="0"/>
          </a:p>
          <a:p>
            <a:r>
              <a:rPr lang="en-US" sz="1800" dirty="0" smtClean="0"/>
              <a:t>Consider a system that supports 40 users, each of whom executes a text editor.</a:t>
            </a:r>
          </a:p>
          <a:p>
            <a:r>
              <a:rPr lang="en-US" sz="1800" dirty="0" smtClean="0"/>
              <a:t>If the text editor consists of 150KB of code and 50KB of data space, we need:</a:t>
            </a:r>
          </a:p>
          <a:p>
            <a:pPr marL="582930" lvl="1" indent="0">
              <a:buNone/>
            </a:pPr>
            <a:r>
              <a:rPr lang="en-US" sz="1400" dirty="0" smtClean="0"/>
              <a:t>(150 X 40) + (50 X 40)</a:t>
            </a:r>
          </a:p>
          <a:p>
            <a:pPr marL="582930" lvl="1" indent="0">
              <a:buNone/>
            </a:pPr>
            <a:r>
              <a:rPr lang="en-US" sz="1400" dirty="0" smtClean="0"/>
              <a:t>= 6000 + 2000</a:t>
            </a:r>
          </a:p>
          <a:p>
            <a:pPr marL="582930" lvl="1" indent="0">
              <a:buNone/>
            </a:pPr>
            <a:r>
              <a:rPr lang="en-US" sz="1400" dirty="0" smtClean="0"/>
              <a:t>= 8000KB to support the 40 users</a:t>
            </a:r>
            <a:endParaRPr lang="en-US" sz="1400" dirty="0"/>
          </a:p>
        </p:txBody>
      </p:sp>
      <p:sp>
        <p:nvSpPr>
          <p:cNvPr id="4" name="TextBox 3"/>
          <p:cNvSpPr txBox="1"/>
          <p:nvPr/>
        </p:nvSpPr>
        <p:spPr>
          <a:xfrm>
            <a:off x="4973652" y="4042161"/>
            <a:ext cx="2939754" cy="1477328"/>
          </a:xfrm>
          <a:prstGeom prst="rect">
            <a:avLst/>
          </a:prstGeom>
          <a:noFill/>
          <a:ln>
            <a:solidFill>
              <a:schemeClr val="tx1"/>
            </a:solidFill>
          </a:ln>
        </p:spPr>
        <p:txBody>
          <a:bodyPr wrap="square" rtlCol="0">
            <a:spAutoFit/>
          </a:bodyPr>
          <a:lstStyle/>
          <a:p>
            <a:r>
              <a:rPr lang="en-US" sz="1800" dirty="0" smtClean="0">
                <a:solidFill>
                  <a:srgbClr val="00B050"/>
                </a:solidFill>
              </a:rPr>
              <a:t>Now, if the code is shared, we need:</a:t>
            </a:r>
          </a:p>
          <a:p>
            <a:r>
              <a:rPr lang="en-US" sz="1800" dirty="0" smtClean="0">
                <a:solidFill>
                  <a:srgbClr val="00B050"/>
                </a:solidFill>
              </a:rPr>
              <a:t>   150 + (50 X 40)</a:t>
            </a:r>
          </a:p>
          <a:p>
            <a:r>
              <a:rPr lang="en-US" sz="1800" dirty="0" smtClean="0">
                <a:solidFill>
                  <a:srgbClr val="00B050"/>
                </a:solidFill>
              </a:rPr>
              <a:t>= 150 + 2000</a:t>
            </a:r>
          </a:p>
          <a:p>
            <a:r>
              <a:rPr lang="en-US" sz="1800" dirty="0" smtClean="0">
                <a:solidFill>
                  <a:srgbClr val="00B050"/>
                </a:solidFill>
              </a:rPr>
              <a:t>= 2150 to support 40 users</a:t>
            </a:r>
            <a:endParaRPr lang="en-US" sz="1800" dirty="0">
              <a:solidFill>
                <a:srgbClr val="00B050"/>
              </a:solidFill>
            </a:endParaRPr>
          </a:p>
        </p:txBody>
      </p:sp>
    </p:spTree>
    <p:extLst>
      <p:ext uri="{BB962C8B-B14F-4D97-AF65-F5344CB8AC3E}">
        <p14:creationId xmlns:p14="http://schemas.microsoft.com/office/powerpoint/2010/main" val="11872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3"/>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Shared Pages Example</a:t>
            </a:r>
            <a:endParaRPr/>
          </a:p>
        </p:txBody>
      </p:sp>
      <p:pic>
        <p:nvPicPr>
          <p:cNvPr id="394" name="Google Shape;394;p33"/>
          <p:cNvPicPr preferRelativeResize="0"/>
          <p:nvPr/>
        </p:nvPicPr>
        <p:blipFill rotWithShape="1">
          <a:blip r:embed="rId3">
            <a:alphaModFix/>
          </a:blip>
          <a:srcRect l="13397" t="1538" r="13159" b="608"/>
          <a:stretch/>
        </p:blipFill>
        <p:spPr>
          <a:xfrm>
            <a:off x="1690687" y="1108075"/>
            <a:ext cx="5651500" cy="5126037"/>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437" y="2706881"/>
            <a:ext cx="4347673" cy="813986"/>
          </a:xfrm>
        </p:spPr>
        <p:txBody>
          <a:bodyPr/>
          <a:lstStyle/>
          <a:p>
            <a:r>
              <a:rPr lang="en-US" dirty="0"/>
              <a:t>End of Chapter 8</a:t>
            </a:r>
          </a:p>
        </p:txBody>
      </p:sp>
    </p:spTree>
    <p:extLst>
      <p:ext uri="{BB962C8B-B14F-4D97-AF65-F5344CB8AC3E}">
        <p14:creationId xmlns:p14="http://schemas.microsoft.com/office/powerpoint/2010/main" val="361977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dirty="0">
                <a:solidFill>
                  <a:srgbClr val="993300"/>
                </a:solidFill>
                <a:latin typeface="Helvetica Neue"/>
                <a:ea typeface="Helvetica Neue"/>
                <a:cs typeface="Helvetica Neue"/>
                <a:sym typeface="Helvetica Neue"/>
              </a:rPr>
              <a:t>Hardware </a:t>
            </a:r>
            <a:r>
              <a:rPr lang="en-US" sz="3200" b="1" i="0" u="none" dirty="0" smtClean="0">
                <a:solidFill>
                  <a:srgbClr val="993300"/>
                </a:solidFill>
                <a:latin typeface="Helvetica Neue"/>
                <a:ea typeface="Helvetica Neue"/>
                <a:cs typeface="Helvetica Neue"/>
                <a:sym typeface="Helvetica Neue"/>
              </a:rPr>
              <a:t>comparator for OS protection</a:t>
            </a:r>
            <a:endParaRPr dirty="0"/>
          </a:p>
        </p:txBody>
      </p:sp>
      <p:grpSp>
        <p:nvGrpSpPr>
          <p:cNvPr id="163" name="Google Shape;163;p5"/>
          <p:cNvGrpSpPr/>
          <p:nvPr/>
        </p:nvGrpSpPr>
        <p:grpSpPr>
          <a:xfrm>
            <a:off x="2955925" y="3429000"/>
            <a:ext cx="6010275" cy="2909887"/>
            <a:chOff x="1627023" y="2407969"/>
            <a:chExt cx="6010368" cy="2908667"/>
          </a:xfrm>
        </p:grpSpPr>
        <p:sp>
          <p:nvSpPr>
            <p:cNvPr id="164" name="Google Shape;164;p5"/>
            <p:cNvSpPr/>
            <p:nvPr/>
          </p:nvSpPr>
          <p:spPr>
            <a:xfrm>
              <a:off x="5886352" y="3890072"/>
              <a:ext cx="692161" cy="82515"/>
            </a:xfrm>
            <a:prstGeom prst="rightArrow">
              <a:avLst>
                <a:gd name="adj1" fmla="val 20312"/>
                <a:gd name="adj2" fmla="val 50000"/>
              </a:avLst>
            </a:prstGeom>
            <a:solidFill>
              <a:srgbClr val="5D5D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165" name="Google Shape;165;p5"/>
            <p:cNvSpPr/>
            <p:nvPr/>
          </p:nvSpPr>
          <p:spPr>
            <a:xfrm>
              <a:off x="3330053" y="3452865"/>
              <a:ext cx="2556363" cy="914400"/>
            </a:xfrm>
            <a:prstGeom prst="diamond">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Helvetica Neue"/>
                <a:buNone/>
              </a:pPr>
              <a:r>
                <a:rPr lang="en-US" sz="3200" b="0" i="0" u="none">
                  <a:solidFill>
                    <a:schemeClr val="dk1"/>
                  </a:solidFill>
                  <a:latin typeface="Helvetica Neue"/>
                  <a:ea typeface="Helvetica Neue"/>
                  <a:cs typeface="Helvetica Neue"/>
                  <a:sym typeface="Helvetica Neue"/>
                </a:rPr>
                <a:t>≥</a:t>
              </a:r>
              <a:endParaRPr/>
            </a:p>
          </p:txBody>
        </p:sp>
        <p:sp>
          <p:nvSpPr>
            <p:cNvPr id="166" name="Google Shape;166;p5"/>
            <p:cNvSpPr/>
            <p:nvPr/>
          </p:nvSpPr>
          <p:spPr>
            <a:xfrm>
              <a:off x="4552831" y="2777702"/>
              <a:ext cx="111127" cy="674404"/>
            </a:xfrm>
            <a:prstGeom prst="downArrow">
              <a:avLst>
                <a:gd name="adj1" fmla="val 19820"/>
                <a:gd name="adj2" fmla="val 50000"/>
              </a:avLst>
            </a:prstGeom>
            <a:solidFill>
              <a:srgbClr val="5D5D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167" name="Google Shape;167;p5"/>
            <p:cNvSpPr/>
            <p:nvPr/>
          </p:nvSpPr>
          <p:spPr>
            <a:xfrm>
              <a:off x="4587757" y="4367709"/>
              <a:ext cx="109539" cy="579194"/>
            </a:xfrm>
            <a:prstGeom prst="downArrow">
              <a:avLst>
                <a:gd name="adj1" fmla="val 19557"/>
                <a:gd name="adj2" fmla="val 50000"/>
              </a:avLst>
            </a:prstGeom>
            <a:solidFill>
              <a:srgbClr val="5D5D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168" name="Google Shape;168;p5"/>
            <p:cNvSpPr txBox="1"/>
            <p:nvPr/>
          </p:nvSpPr>
          <p:spPr>
            <a:xfrm>
              <a:off x="5960448" y="3520367"/>
              <a:ext cx="54373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yes</a:t>
              </a:r>
              <a:endParaRPr/>
            </a:p>
          </p:txBody>
        </p:sp>
        <p:sp>
          <p:nvSpPr>
            <p:cNvPr id="169" name="Google Shape;169;p5"/>
            <p:cNvSpPr txBox="1"/>
            <p:nvPr/>
          </p:nvSpPr>
          <p:spPr>
            <a:xfrm>
              <a:off x="1627023" y="3746413"/>
              <a:ext cx="671979" cy="369332"/>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CPU</a:t>
              </a:r>
              <a:endParaRPr/>
            </a:p>
          </p:txBody>
        </p:sp>
        <p:sp>
          <p:nvSpPr>
            <p:cNvPr id="170" name="Google Shape;170;p5"/>
            <p:cNvSpPr txBox="1"/>
            <p:nvPr/>
          </p:nvSpPr>
          <p:spPr>
            <a:xfrm>
              <a:off x="6619164" y="3469412"/>
              <a:ext cx="1018227" cy="92333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endParaRPr sz="1800" b="0" i="0" u="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Memory</a:t>
              </a:r>
              <a:endParaRPr/>
            </a:p>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sp>
          <p:nvSpPr>
            <p:cNvPr id="171" name="Google Shape;171;p5"/>
            <p:cNvSpPr txBox="1"/>
            <p:nvPr/>
          </p:nvSpPr>
          <p:spPr>
            <a:xfrm>
              <a:off x="3746427" y="2407969"/>
              <a:ext cx="1723613" cy="369332"/>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Fence Address</a:t>
              </a:r>
              <a:endParaRPr/>
            </a:p>
          </p:txBody>
        </p:sp>
        <p:sp>
          <p:nvSpPr>
            <p:cNvPr id="172" name="Google Shape;172;p5"/>
            <p:cNvSpPr txBox="1"/>
            <p:nvPr/>
          </p:nvSpPr>
          <p:spPr>
            <a:xfrm>
              <a:off x="4637957" y="4472618"/>
              <a:ext cx="47961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No</a:t>
              </a:r>
              <a:endParaRPr/>
            </a:p>
          </p:txBody>
        </p:sp>
        <p:sp>
          <p:nvSpPr>
            <p:cNvPr id="173" name="Google Shape;173;p5"/>
            <p:cNvSpPr txBox="1"/>
            <p:nvPr/>
          </p:nvSpPr>
          <p:spPr>
            <a:xfrm>
              <a:off x="4372094" y="4947304"/>
              <a:ext cx="58221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trap</a:t>
              </a:r>
              <a:endParaRPr/>
            </a:p>
          </p:txBody>
        </p:sp>
        <p:sp>
          <p:nvSpPr>
            <p:cNvPr id="174" name="Google Shape;174;p5"/>
            <p:cNvSpPr txBox="1"/>
            <p:nvPr/>
          </p:nvSpPr>
          <p:spPr>
            <a:xfrm>
              <a:off x="2299002" y="3544963"/>
              <a:ext cx="103105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Address</a:t>
              </a:r>
              <a:endParaRPr/>
            </a:p>
          </p:txBody>
        </p:sp>
        <p:sp>
          <p:nvSpPr>
            <p:cNvPr id="175" name="Google Shape;175;p5"/>
            <p:cNvSpPr/>
            <p:nvPr/>
          </p:nvSpPr>
          <p:spPr>
            <a:xfrm>
              <a:off x="2298546" y="3890072"/>
              <a:ext cx="1031891" cy="82515"/>
            </a:xfrm>
            <a:prstGeom prst="rightArrow">
              <a:avLst>
                <a:gd name="adj1" fmla="val 20736"/>
                <a:gd name="adj2" fmla="val 50000"/>
              </a:avLst>
            </a:prstGeom>
            <a:solidFill>
              <a:srgbClr val="5D5D0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grpSp>
      <p:graphicFrame>
        <p:nvGraphicFramePr>
          <p:cNvPr id="176" name="Google Shape;176;p5"/>
          <p:cNvGraphicFramePr/>
          <p:nvPr/>
        </p:nvGraphicFramePr>
        <p:xfrm>
          <a:off x="1524000" y="1874837"/>
          <a:ext cx="1833550" cy="2108845"/>
        </p:xfrm>
        <a:graphic>
          <a:graphicData uri="http://schemas.openxmlformats.org/drawingml/2006/table">
            <a:tbl>
              <a:tblPr>
                <a:noFill/>
                <a:tableStyleId>{AD203749-5E69-423A-9E9B-66F59D2908E9}</a:tableStyleId>
              </a:tblPr>
              <a:tblGrid>
                <a:gridCol w="1833550"/>
              </a:tblGrid>
              <a:tr h="371475">
                <a:tc>
                  <a:txBody>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OS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1736725">
                <a:tc>
                  <a:txBody>
                    <a:bodyPr/>
                    <a:lstStyle/>
                    <a:p>
                      <a:pPr marL="0" marR="0" lvl="0" indent="0" algn="l" rtl="0">
                        <a:lnSpc>
                          <a:spcPct val="100000"/>
                        </a:lnSpc>
                        <a:spcBef>
                          <a:spcPts val="0"/>
                        </a:spcBef>
                        <a:spcAft>
                          <a:spcPts val="0"/>
                        </a:spcAft>
                        <a:buClr>
                          <a:schemeClr val="dk1"/>
                        </a:buClr>
                        <a:buSzPts val="1800"/>
                        <a:buFont typeface="Helvetica Neue"/>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1800"/>
                        <a:buFont typeface="Helvetica Neue"/>
                        <a:buNone/>
                      </a:pPr>
                      <a:endParaRPr sz="1800" b="0" i="0" u="none" strike="noStrike" cap="none">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User area</a:t>
                      </a:r>
                      <a:endParaRPr/>
                    </a:p>
                    <a:p>
                      <a:pPr marL="0" marR="0" lvl="0" indent="0" algn="l" rtl="0">
                        <a:lnSpc>
                          <a:spcPct val="100000"/>
                        </a:lnSpc>
                        <a:spcBef>
                          <a:spcPts val="0"/>
                        </a:spcBef>
                        <a:spcAft>
                          <a:spcPts val="0"/>
                        </a:spcAft>
                        <a:buClr>
                          <a:schemeClr val="dk1"/>
                        </a:buClr>
                        <a:buSzPts val="1800"/>
                        <a:buFont typeface="Helvetica Neue"/>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1800"/>
                        <a:buFont typeface="Helvetica Neue"/>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0" u="none">
                        <a:solidFill>
                          <a:schemeClr val="dk1"/>
                        </a:solidFill>
                        <a:latin typeface="Helvetica Neue"/>
                        <a:ea typeface="Helvetica Neue"/>
                        <a:cs typeface="Helvetica Neue"/>
                        <a:sym typeface="Helvetica Neue"/>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177" name="Google Shape;177;p5"/>
          <p:cNvSpPr txBox="1"/>
          <p:nvPr/>
        </p:nvSpPr>
        <p:spPr>
          <a:xfrm>
            <a:off x="246062" y="2057400"/>
            <a:ext cx="1030287"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Fence</a:t>
            </a:r>
            <a:endParaRPr/>
          </a:p>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Address</a:t>
            </a:r>
            <a:endParaRPr/>
          </a:p>
        </p:txBody>
      </p:sp>
      <p:cxnSp>
        <p:nvCxnSpPr>
          <p:cNvPr id="178" name="Google Shape;178;p5"/>
          <p:cNvCxnSpPr/>
          <p:nvPr/>
        </p:nvCxnSpPr>
        <p:spPr>
          <a:xfrm>
            <a:off x="1023937" y="2238375"/>
            <a:ext cx="517525" cy="0"/>
          </a:xfrm>
          <a:prstGeom prst="straightConnector1">
            <a:avLst/>
          </a:prstGeom>
          <a:noFill/>
          <a:ln w="38100" cap="flat" cmpd="sng">
            <a:solidFill>
              <a:schemeClr val="dk1"/>
            </a:solidFill>
            <a:prstDash val="solid"/>
            <a:miter lim="800000"/>
            <a:headEnd type="none" w="med" len="med"/>
            <a:tailEnd type="stealth" w="med" len="med"/>
          </a:ln>
        </p:spPr>
      </p:cxnSp>
      <p:sp>
        <p:nvSpPr>
          <p:cNvPr id="179" name="Google Shape;179;p5"/>
          <p:cNvSpPr txBox="1"/>
          <p:nvPr/>
        </p:nvSpPr>
        <p:spPr>
          <a:xfrm>
            <a:off x="5708650" y="1554162"/>
            <a:ext cx="2603500" cy="64611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FF0000"/>
              </a:buClr>
              <a:buSzPts val="1800"/>
              <a:buFont typeface="Noto Sans Symbols"/>
              <a:buChar char="✔"/>
            </a:pPr>
            <a:r>
              <a:rPr lang="en-US" sz="1800" b="0" i="0" u="none" dirty="0">
                <a:solidFill>
                  <a:srgbClr val="FF0000"/>
                </a:solidFill>
                <a:latin typeface="Helvetica Neue"/>
                <a:ea typeface="Helvetica Neue"/>
                <a:cs typeface="Helvetica Neue"/>
                <a:sym typeface="Helvetica Neue"/>
              </a:rPr>
              <a:t>Fence Address</a:t>
            </a:r>
            <a:endParaRPr dirty="0"/>
          </a:p>
          <a:p>
            <a:pPr marL="285750" marR="0" lvl="0" indent="-285750" algn="l" rtl="0">
              <a:lnSpc>
                <a:spcPct val="100000"/>
              </a:lnSpc>
              <a:spcBef>
                <a:spcPts val="0"/>
              </a:spcBef>
              <a:spcAft>
                <a:spcPts val="0"/>
              </a:spcAft>
              <a:buClr>
                <a:srgbClr val="FF0000"/>
              </a:buClr>
              <a:buSzPts val="1800"/>
              <a:buFont typeface="Noto Sans Symbols"/>
              <a:buChar char="✔"/>
            </a:pPr>
            <a:r>
              <a:rPr lang="en-US" sz="1800" b="0" i="0" u="none" dirty="0">
                <a:solidFill>
                  <a:srgbClr val="FF0000"/>
                </a:solidFill>
                <a:latin typeface="Helvetica Neue"/>
                <a:ea typeface="Helvetica Neue"/>
                <a:cs typeface="Helvetica Neue"/>
                <a:sym typeface="Helvetica Neue"/>
              </a:rPr>
              <a:t>Fence Register</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6"/>
          <p:cNvSpPr txBox="1">
            <a:spLocks noGrp="1"/>
          </p:cNvSpPr>
          <p:nvPr>
            <p:ph type="title"/>
          </p:nvPr>
        </p:nvSpPr>
        <p:spPr>
          <a:xfrm>
            <a:off x="685800" y="228600"/>
            <a:ext cx="7231062"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Basic Hardware</a:t>
            </a:r>
            <a:endParaRPr/>
          </a:p>
        </p:txBody>
      </p:sp>
      <p:sp>
        <p:nvSpPr>
          <p:cNvPr id="185" name="Google Shape;185;p6"/>
          <p:cNvSpPr txBox="1">
            <a:spLocks noGrp="1"/>
          </p:cNvSpPr>
          <p:nvPr>
            <p:ph type="body" idx="1"/>
          </p:nvPr>
        </p:nvSpPr>
        <p:spPr>
          <a:xfrm>
            <a:off x="762000" y="1377950"/>
            <a:ext cx="7351712" cy="448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Program must be brought into memory and placed within a process for it to be </a:t>
            </a:r>
            <a:r>
              <a:rPr lang="en-US" sz="1800" b="0" i="0" u="none" dirty="0" smtClean="0">
                <a:solidFill>
                  <a:schemeClr val="dk1"/>
                </a:solidFill>
                <a:latin typeface="Helvetica Neue"/>
                <a:ea typeface="Helvetica Neue"/>
                <a:cs typeface="Helvetica Neue"/>
                <a:sym typeface="Helvetica Neue"/>
              </a:rPr>
              <a:t>run.</a:t>
            </a:r>
            <a:endParaRPr dirty="0"/>
          </a:p>
          <a:p>
            <a:pPr marL="342900" lvl="0" indent="-342900" algn="l" rtl="0">
              <a:lnSpc>
                <a:spcPct val="100000"/>
              </a:lnSpc>
              <a:spcBef>
                <a:spcPts val="630"/>
              </a:spcBef>
              <a:spcAft>
                <a:spcPts val="0"/>
              </a:spcAft>
              <a:buSzPts val="1620"/>
              <a:buNone/>
            </a:pPr>
            <a:endParaRPr sz="1800" b="0" i="0" u="none" dirty="0">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Make sure that each process has a separate memory space which ensure the legal address spaces. Two registers are used to provide protection:</a:t>
            </a:r>
            <a:endParaRPr dirty="0"/>
          </a:p>
          <a:p>
            <a:pPr marL="742950" lvl="1" indent="-285750" algn="l" rtl="0">
              <a:lnSpc>
                <a:spcPct val="100000"/>
              </a:lnSpc>
              <a:spcBef>
                <a:spcPts val="630"/>
              </a:spcBef>
              <a:spcAft>
                <a:spcPts val="0"/>
              </a:spcAft>
              <a:buClr>
                <a:srgbClr val="CC6600"/>
              </a:buClr>
              <a:buSzPts val="1440"/>
              <a:buFont typeface="Arial"/>
              <a:buChar char="●"/>
            </a:pPr>
            <a:r>
              <a:rPr lang="en-US" sz="1800" b="1" i="0" u="none" dirty="0">
                <a:solidFill>
                  <a:schemeClr val="dk1"/>
                </a:solidFill>
                <a:latin typeface="Helvetica Neue"/>
                <a:ea typeface="Helvetica Neue"/>
                <a:cs typeface="Helvetica Neue"/>
                <a:sym typeface="Helvetica Neue"/>
              </a:rPr>
              <a:t>Base register</a:t>
            </a:r>
            <a:r>
              <a:rPr lang="en-US" sz="1800" b="0" i="0" u="none" dirty="0">
                <a:solidFill>
                  <a:schemeClr val="dk1"/>
                </a:solidFill>
                <a:latin typeface="Helvetica Neue"/>
                <a:ea typeface="Helvetica Neue"/>
                <a:cs typeface="Helvetica Neue"/>
                <a:sym typeface="Helvetica Neue"/>
              </a:rPr>
              <a:t> holds smallest legal physical memory address</a:t>
            </a:r>
            <a:endParaRPr dirty="0"/>
          </a:p>
          <a:p>
            <a:pPr marL="742950" lvl="1" indent="-285750" algn="l" rtl="0">
              <a:lnSpc>
                <a:spcPct val="100000"/>
              </a:lnSpc>
              <a:spcBef>
                <a:spcPts val="630"/>
              </a:spcBef>
              <a:spcAft>
                <a:spcPts val="0"/>
              </a:spcAft>
              <a:buClr>
                <a:srgbClr val="CC6600"/>
              </a:buClr>
              <a:buSzPts val="1440"/>
              <a:buFont typeface="Arial"/>
              <a:buChar char="●"/>
            </a:pPr>
            <a:r>
              <a:rPr lang="en-US" sz="1800" b="1" i="0" u="none" dirty="0">
                <a:solidFill>
                  <a:schemeClr val="dk1"/>
                </a:solidFill>
                <a:latin typeface="Helvetica Neue"/>
                <a:ea typeface="Helvetica Neue"/>
                <a:cs typeface="Helvetica Neue"/>
                <a:sym typeface="Helvetica Neue"/>
              </a:rPr>
              <a:t>Limit register</a:t>
            </a:r>
            <a:r>
              <a:rPr lang="en-US" sz="1800" b="0" i="0" u="none" dirty="0">
                <a:solidFill>
                  <a:schemeClr val="dk1"/>
                </a:solidFill>
                <a:latin typeface="Helvetica Neue"/>
                <a:ea typeface="Helvetica Neue"/>
                <a:cs typeface="Helvetica Neue"/>
                <a:sym typeface="Helvetica Neue"/>
              </a:rPr>
              <a:t> holds size of the range</a:t>
            </a:r>
            <a:endParaRPr sz="1800" b="1" i="0" u="none" dirty="0">
              <a:solidFill>
                <a:schemeClr val="dk1"/>
              </a:solidFill>
              <a:latin typeface="Helvetica Neue"/>
              <a:ea typeface="Helvetica Neue"/>
              <a:cs typeface="Helvetica Neue"/>
              <a:sym typeface="Helvetica Neue"/>
            </a:endParaRPr>
          </a:p>
          <a:p>
            <a:pPr marL="342900" lvl="0" indent="-240030" algn="l" rtl="0">
              <a:spcBef>
                <a:spcPts val="630"/>
              </a:spcBef>
              <a:spcAft>
                <a:spcPts val="0"/>
              </a:spcAft>
              <a:buSzPts val="1620"/>
              <a:buNone/>
            </a:pPr>
            <a:endParaRPr sz="1800" b="1" i="0" u="none" dirty="0">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2400"/>
              <a:buFont typeface="Helvetica Neue"/>
              <a:buNone/>
            </a:pPr>
            <a:r>
              <a:rPr lang="en-US" sz="2400" dirty="0"/>
              <a:t>B</a:t>
            </a:r>
            <a:r>
              <a:rPr lang="en-US" sz="2400" b="1" i="0" u="none" dirty="0" smtClean="0">
                <a:solidFill>
                  <a:srgbClr val="993300"/>
                </a:solidFill>
                <a:latin typeface="Helvetica Neue"/>
                <a:ea typeface="Helvetica Neue"/>
                <a:cs typeface="Helvetica Neue"/>
                <a:sym typeface="Helvetica Neue"/>
              </a:rPr>
              <a:t>ase </a:t>
            </a:r>
            <a:r>
              <a:rPr lang="en-US" sz="2400" b="1" i="0" u="none" dirty="0">
                <a:solidFill>
                  <a:srgbClr val="993300"/>
                </a:solidFill>
                <a:latin typeface="Helvetica Neue"/>
                <a:ea typeface="Helvetica Neue"/>
                <a:cs typeface="Helvetica Neue"/>
                <a:sym typeface="Helvetica Neue"/>
              </a:rPr>
              <a:t>and a limit register </a:t>
            </a:r>
            <a:endParaRPr dirty="0"/>
          </a:p>
        </p:txBody>
      </p:sp>
      <p:sp>
        <p:nvSpPr>
          <p:cNvPr id="2" name="Text Placeholder 1"/>
          <p:cNvSpPr>
            <a:spLocks noGrp="1"/>
          </p:cNvSpPr>
          <p:nvPr>
            <p:ph type="body" idx="1"/>
          </p:nvPr>
        </p:nvSpPr>
        <p:spPr>
          <a:xfrm>
            <a:off x="741629" y="1034872"/>
            <a:ext cx="7351712" cy="4483100"/>
          </a:xfrm>
        </p:spPr>
        <p:txBody>
          <a:bodyPr/>
          <a:lstStyle/>
          <a:p>
            <a:r>
              <a:rPr lang="en-US" altLang="en-US" sz="1800" dirty="0"/>
              <a:t>A pair of </a:t>
            </a:r>
            <a:r>
              <a:rPr lang="en-US" altLang="en-US" sz="1800" b="1" dirty="0">
                <a:solidFill>
                  <a:srgbClr val="3366FF"/>
                </a:solidFill>
              </a:rPr>
              <a:t>base</a:t>
            </a:r>
            <a:r>
              <a:rPr lang="en-US" altLang="en-US" sz="1800" dirty="0">
                <a:solidFill>
                  <a:srgbClr val="3366FF"/>
                </a:solidFill>
              </a:rPr>
              <a:t> </a:t>
            </a:r>
            <a:r>
              <a:rPr lang="en-US" altLang="en-US" sz="1800" dirty="0"/>
              <a:t>and</a:t>
            </a:r>
            <a:r>
              <a:rPr lang="en-US" altLang="en-US" sz="1800" b="1" dirty="0">
                <a:solidFill>
                  <a:srgbClr val="FF0000"/>
                </a:solidFill>
              </a:rPr>
              <a:t> </a:t>
            </a:r>
            <a:r>
              <a:rPr lang="en-US" altLang="en-US" sz="1800" b="1" dirty="0">
                <a:solidFill>
                  <a:srgbClr val="3366FF"/>
                </a:solidFill>
              </a:rPr>
              <a:t>limit</a:t>
            </a:r>
            <a:r>
              <a:rPr lang="en-US" altLang="en-US" sz="1800" dirty="0">
                <a:solidFill>
                  <a:srgbClr val="3366FF"/>
                </a:solidFill>
              </a:rPr>
              <a:t> </a:t>
            </a:r>
            <a:r>
              <a:rPr lang="en-US" altLang="en-US" sz="1800" b="1" dirty="0">
                <a:solidFill>
                  <a:srgbClr val="3366FF"/>
                </a:solidFill>
              </a:rPr>
              <a:t>registers</a:t>
            </a:r>
            <a:r>
              <a:rPr lang="en-US" altLang="en-US" sz="1800" dirty="0"/>
              <a:t> define the logical address space</a:t>
            </a:r>
          </a:p>
          <a:p>
            <a:r>
              <a:rPr lang="en-US" altLang="en-US" sz="1800" dirty="0"/>
              <a:t>CPU must check every memory access generated in user mode to be sure it is between base and limit for that user</a:t>
            </a:r>
          </a:p>
          <a:p>
            <a:endParaRPr lang="en-US" sz="1800" dirty="0"/>
          </a:p>
        </p:txBody>
      </p:sp>
      <p:pic>
        <p:nvPicPr>
          <p:cNvPr id="192" name="Google Shape;192;p7"/>
          <p:cNvPicPr preferRelativeResize="0"/>
          <p:nvPr/>
        </p:nvPicPr>
        <p:blipFill rotWithShape="1">
          <a:blip r:embed="rId3">
            <a:alphaModFix/>
          </a:blip>
          <a:srcRect l="18016" t="906" r="18015" b="1501"/>
          <a:stretch/>
        </p:blipFill>
        <p:spPr>
          <a:xfrm>
            <a:off x="2589374" y="2288464"/>
            <a:ext cx="3657601" cy="3736322"/>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8"/>
          <p:cNvSpPr txBox="1">
            <a:spLocks noGrp="1"/>
          </p:cNvSpPr>
          <p:nvPr>
            <p:ph type="title"/>
          </p:nvPr>
        </p:nvSpPr>
        <p:spPr>
          <a:xfrm>
            <a:off x="317500" y="228600"/>
            <a:ext cx="9018587" cy="59531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2400"/>
              <a:buFont typeface="Helvetica Neue"/>
              <a:buNone/>
            </a:pPr>
            <a:r>
              <a:rPr lang="en-US" sz="2400" b="1" i="0" u="none">
                <a:solidFill>
                  <a:srgbClr val="993300"/>
                </a:solidFill>
                <a:latin typeface="Helvetica Neue"/>
                <a:ea typeface="Helvetica Neue"/>
                <a:cs typeface="Helvetica Neue"/>
                <a:sym typeface="Helvetica Neue"/>
              </a:rPr>
              <a:t>HW address protection with base and limit registers</a:t>
            </a:r>
            <a:endParaRPr/>
          </a:p>
        </p:txBody>
      </p:sp>
      <p:pic>
        <p:nvPicPr>
          <p:cNvPr id="198" name="Google Shape;198;p8"/>
          <p:cNvPicPr preferRelativeResize="0"/>
          <p:nvPr/>
        </p:nvPicPr>
        <p:blipFill rotWithShape="1">
          <a:blip r:embed="rId3">
            <a:alphaModFix/>
          </a:blip>
          <a:srcRect l="465" t="20837" r="441" b="21426"/>
          <a:stretch/>
        </p:blipFill>
        <p:spPr>
          <a:xfrm>
            <a:off x="1049337" y="2141537"/>
            <a:ext cx="6915150" cy="3022600"/>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1"/>
          <p:cNvSpPr txBox="1">
            <a:spLocks noGrp="1"/>
          </p:cNvSpPr>
          <p:nvPr>
            <p:ph type="title"/>
          </p:nvPr>
        </p:nvSpPr>
        <p:spPr>
          <a:xfrm>
            <a:off x="819150" y="254000"/>
            <a:ext cx="795655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2800"/>
              <a:buFont typeface="Helvetica Neue"/>
              <a:buNone/>
            </a:pPr>
            <a:r>
              <a:rPr lang="en-US" sz="2800" b="1" i="0" u="none">
                <a:solidFill>
                  <a:srgbClr val="993300"/>
                </a:solidFill>
                <a:latin typeface="Helvetica Neue"/>
                <a:ea typeface="Helvetica Neue"/>
                <a:cs typeface="Helvetica Neue"/>
                <a:sym typeface="Helvetica Neue"/>
              </a:rPr>
              <a:t>Multistep of  address Binding</a:t>
            </a:r>
            <a:endParaRPr/>
          </a:p>
        </p:txBody>
      </p:sp>
      <p:pic>
        <p:nvPicPr>
          <p:cNvPr id="218" name="Google Shape;218;p11" descr="8"/>
          <p:cNvPicPr preferRelativeResize="0"/>
          <p:nvPr/>
        </p:nvPicPr>
        <p:blipFill rotWithShape="1">
          <a:blip r:embed="rId3">
            <a:alphaModFix/>
          </a:blip>
          <a:srcRect/>
          <a:stretch/>
        </p:blipFill>
        <p:spPr>
          <a:xfrm>
            <a:off x="2886075" y="1231900"/>
            <a:ext cx="3525837" cy="47402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37451</TotalTime>
  <Words>2966</Words>
  <Application>Microsoft Office PowerPoint</Application>
  <PresentationFormat>On-screen Show (4:3)</PresentationFormat>
  <Paragraphs>292</Paragraphs>
  <Slides>43</Slides>
  <Notes>31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43</vt:i4>
      </vt:variant>
    </vt:vector>
  </HeadingPairs>
  <TitlesOfParts>
    <vt:vector size="56" baseType="lpstr">
      <vt:lpstr>Arial</vt:lpstr>
      <vt:lpstr>Arimo</vt:lpstr>
      <vt:lpstr>Monotype Sorts</vt:lpstr>
      <vt:lpstr>Helvetica</vt:lpstr>
      <vt:lpstr>Times New Roman</vt:lpstr>
      <vt:lpstr>Arial Rounded</vt:lpstr>
      <vt:lpstr>Noto Sans Symbols</vt:lpstr>
      <vt:lpstr>Wingdings</vt:lpstr>
      <vt:lpstr>MS PGothic</vt:lpstr>
      <vt:lpstr>Helvetica Neue</vt:lpstr>
      <vt:lpstr>Symbol</vt:lpstr>
      <vt:lpstr>Forte</vt:lpstr>
      <vt:lpstr>os-w-java</vt:lpstr>
      <vt:lpstr>NARZU TARNNUM CSE, BU</vt:lpstr>
      <vt:lpstr>What we will learn in Memory Management</vt:lpstr>
      <vt:lpstr>Memory Management</vt:lpstr>
      <vt:lpstr>Protection of OS</vt:lpstr>
      <vt:lpstr>Hardware comparator for OS protection</vt:lpstr>
      <vt:lpstr>Basic Hardware</vt:lpstr>
      <vt:lpstr>Base and a limit register </vt:lpstr>
      <vt:lpstr>HW address protection with base and limit registers</vt:lpstr>
      <vt:lpstr>Multistep of  address Binding</vt:lpstr>
      <vt:lpstr>Dynamic Loading</vt:lpstr>
      <vt:lpstr>Dynamic Loading</vt:lpstr>
      <vt:lpstr>Dynamic Linking</vt:lpstr>
      <vt:lpstr>Logical vs. Physical Address Space</vt:lpstr>
      <vt:lpstr>Memory-Management Unit (MMU)</vt:lpstr>
      <vt:lpstr>Memory-Management Unit (MMU)</vt:lpstr>
      <vt:lpstr>Dynamic relocation using a relocation register</vt:lpstr>
      <vt:lpstr>Memory  Management Technique</vt:lpstr>
      <vt:lpstr>Memory  Allocation</vt:lpstr>
      <vt:lpstr>Memory Allocation using MFT</vt:lpstr>
      <vt:lpstr>Storage-Allocation Algorithm</vt:lpstr>
      <vt:lpstr>Memory Allocation using MVT </vt:lpstr>
      <vt:lpstr>Dynamic Storage-Allocation/MVT</vt:lpstr>
      <vt:lpstr>Fragmentation</vt:lpstr>
      <vt:lpstr>Paging</vt:lpstr>
      <vt:lpstr>Address Translation Scheme</vt:lpstr>
      <vt:lpstr>Address Translation Architecture/ Paging h/w</vt:lpstr>
      <vt:lpstr>Paging Example </vt:lpstr>
      <vt:lpstr>Paging Example</vt:lpstr>
      <vt:lpstr>Paging Example from book</vt:lpstr>
      <vt:lpstr>Discussing limitations of paging</vt:lpstr>
      <vt:lpstr>Paging (Cont.)</vt:lpstr>
      <vt:lpstr>Free Frames</vt:lpstr>
      <vt:lpstr> Hardware Implementation of Page Table</vt:lpstr>
      <vt:lpstr> Hardware Implementation of Page Table</vt:lpstr>
      <vt:lpstr> Hardware Implementation of Page Table</vt:lpstr>
      <vt:lpstr>Paging Hardware With TLB</vt:lpstr>
      <vt:lpstr>Effective Memory Access Time</vt:lpstr>
      <vt:lpstr>Effective Memory Access Time</vt:lpstr>
      <vt:lpstr>Shared Pages</vt:lpstr>
      <vt:lpstr>Shared Pages</vt:lpstr>
      <vt:lpstr>Shared Pages</vt:lpstr>
      <vt:lpstr>Shared Pages Example</vt:lpstr>
      <vt:lpstr>End of Chapter 8</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NARZU TARNNUM CSE, BU</dc:title>
  <dc:creator>Marilyn Turnamian</dc:creator>
  <cp:lastModifiedBy>Narzu</cp:lastModifiedBy>
  <cp:revision>67</cp:revision>
  <dcterms:created xsi:type="dcterms:W3CDTF">1999-08-02T20:13:57Z</dcterms:created>
  <dcterms:modified xsi:type="dcterms:W3CDTF">2023-11-29T14:54:59Z</dcterms:modified>
</cp:coreProperties>
</file>