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6858000" cx="9144000"/>
  <p:notesSz cx="7099300" cy="10234600"/>
  <p:embeddedFontLst>
    <p:embeddedFont>
      <p:font typeface="Corbel"/>
      <p:regular r:id="rId60"/>
      <p:bold r:id="rId61"/>
      <p:italic r:id="rId62"/>
      <p:boldItalic r:id="rId63"/>
    </p:embeddedFont>
    <p:embeddedFont>
      <p:font typeface="Tahoma"/>
      <p:regular r:id="rId64"/>
      <p:bold r:id="rId65"/>
    </p:embeddedFont>
    <p:embeddedFont>
      <p:font typeface="Arial Black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7" roundtripDataSignature="AMtx7miF0Rhv+vgL+h8mJLwRuW2OgrO7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CEB5D2-B58C-479C-89EA-611BD7215217}">
  <a:tblStyle styleId="{03CEB5D2-B58C-479C-89EA-611BD72152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Corbel-italic.fntdata"/><Relationship Id="rId61" Type="http://schemas.openxmlformats.org/officeDocument/2006/relationships/font" Target="fonts/Corbel-bold.fntdata"/><Relationship Id="rId20" Type="http://schemas.openxmlformats.org/officeDocument/2006/relationships/slide" Target="slides/slide13.xml"/><Relationship Id="rId64" Type="http://schemas.openxmlformats.org/officeDocument/2006/relationships/font" Target="fonts/Tahoma-regular.fntdata"/><Relationship Id="rId63" Type="http://schemas.openxmlformats.org/officeDocument/2006/relationships/font" Target="fonts/Corbel-boldItalic.fntdata"/><Relationship Id="rId22" Type="http://schemas.openxmlformats.org/officeDocument/2006/relationships/slide" Target="slides/slide15.xml"/><Relationship Id="rId66" Type="http://schemas.openxmlformats.org/officeDocument/2006/relationships/font" Target="fonts/ArialBlack-regular.fntdata"/><Relationship Id="rId21" Type="http://schemas.openxmlformats.org/officeDocument/2006/relationships/slide" Target="slides/slide14.xml"/><Relationship Id="rId65" Type="http://schemas.openxmlformats.org/officeDocument/2006/relationships/font" Target="fonts/Tahoma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customschemas.google.com/relationships/presentationmetadata" Target="metadata"/><Relationship Id="rId60" Type="http://schemas.openxmlformats.org/officeDocument/2006/relationships/font" Target="fonts/Corbel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99" name="Google Shape;199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0" name="Google Shape;200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01" name="Google Shape;201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10" name="Google Shape;210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1" name="Google Shape;211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12" name="Google Shape;212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33" name="Google Shape;233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4" name="Google Shape;234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35" name="Google Shape;235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47" name="Google Shape;247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8" name="Google Shape;248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49" name="Google Shape;249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59" name="Google Shape;259;p1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0" name="Google Shape;260;p1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61" name="Google Shape;261;p1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70" name="Google Shape;270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1" name="Google Shape;271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72" name="Google Shape;272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81" name="Google Shape;281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2" name="Google Shape;282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83" name="Google Shape;283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296" name="Google Shape;296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7" name="Google Shape;297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298" name="Google Shape;298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07" name="Google Shape;307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8" name="Google Shape;308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09" name="Google Shape;309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24" name="Google Shape;324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5" name="Google Shape;325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26" name="Google Shape;326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35" name="Google Shape;335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6" name="Google Shape;336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37" name="Google Shape;337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46" name="Google Shape;346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7" name="Google Shape;347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48" name="Google Shape;348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57" name="Google Shape;357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58" name="Google Shape;358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59" name="Google Shape;359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68" name="Google Shape;368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9" name="Google Shape;369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70" name="Google Shape;370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79" name="Google Shape;379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80" name="Google Shape;380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81" name="Google Shape;381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394" name="Google Shape;394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5" name="Google Shape;395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396" name="Google Shape;396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05" name="Google Shape;405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06" name="Google Shape;406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07" name="Google Shape;407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16" name="Google Shape;416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17" name="Google Shape;417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18" name="Google Shape;418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27" name="Google Shape;427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28" name="Google Shape;428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29" name="Google Shape;429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0" name="Google Shape;430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38" name="Google Shape;438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39" name="Google Shape;439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40" name="Google Shape;440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58" name="Google Shape;458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59" name="Google Shape;459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60" name="Google Shape;460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1" name="Google Shape;461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69" name="Google Shape;469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70" name="Google Shape;470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71" name="Google Shape;471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2" name="Google Shape;472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80" name="Google Shape;480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81" name="Google Shape;481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82" name="Google Shape;482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491" name="Google Shape;491;p3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92" name="Google Shape;492;p3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493" name="Google Shape;493;p3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02" name="Google Shape;502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03" name="Google Shape;503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04" name="Google Shape;504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5" name="Google Shape;505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13" name="Google Shape;513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14" name="Google Shape;514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15" name="Google Shape;515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6" name="Google Shape;516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24" name="Google Shape;524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25" name="Google Shape;525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26" name="Google Shape;526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7" name="Google Shape;527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35" name="Google Shape;535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36" name="Google Shape;536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37" name="Google Shape;537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8" name="Google Shape;538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46" name="Google Shape;546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47" name="Google Shape;547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48" name="Google Shape;548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9" name="Google Shape;549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57" name="Google Shape;557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58" name="Google Shape;558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59" name="Google Shape;559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17" name="Google Shape;117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18" name="Google Shape;118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19" name="Google Shape;119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76" name="Google Shape;576;p4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77" name="Google Shape;577;p4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78" name="Google Shape;578;p4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9" name="Google Shape;579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588" name="Google Shape;588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89" name="Google Shape;589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590" name="Google Shape;590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1" name="Google Shape;591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00" name="Google Shape;600;p4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01" name="Google Shape;601;p4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02" name="Google Shape;602;p4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3" name="Google Shape;603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40" name="Google Shape;640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41" name="Google Shape;641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42" name="Google Shape;642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3" name="Google Shape;643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52" name="Google Shape;652;p4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53" name="Google Shape;653;p4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54" name="Google Shape;654;p4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5" name="Google Shape;655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28" name="Google Shape;128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29" name="Google Shape;129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30" name="Google Shape;130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65" name="Google Shape;665;p5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66" name="Google Shape;666;p5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67" name="Google Shape;667;p5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8" name="Google Shape;668;p5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Google Shape;669;p5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76" name="Google Shape;676;p5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77" name="Google Shape;677;p5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78" name="Google Shape;678;p5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9" name="Google Shape;679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688" name="Google Shape;688;p5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89" name="Google Shape;689;p5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690" name="Google Shape;690;p5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1" name="Google Shape;691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39" name="Google Shape;139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40" name="Google Shape;140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41" name="Google Shape;141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60" name="Google Shape;160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1" name="Google Shape;161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62" name="Google Shape;162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73" name="Google Shape;173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4" name="Google Shape;174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75" name="Google Shape;175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/>
          </a:p>
        </p:txBody>
      </p:sp>
      <p:sp>
        <p:nvSpPr>
          <p:cNvPr id="186" name="Google Shape;186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7" name="Google Shape;187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— Arithmetic for Computers</a:t>
            </a:r>
            <a:endParaRPr/>
          </a:p>
        </p:txBody>
      </p:sp>
      <p:sp>
        <p:nvSpPr>
          <p:cNvPr id="188" name="Google Shape;188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64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6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6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8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6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6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3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3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3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3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53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53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/>
            </a:p>
          </p:txBody>
        </p:sp>
        <p:sp>
          <p:nvSpPr>
            <p:cNvPr id="19" name="Google Shape;19;p53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/>
            </a:p>
          </p:txBody>
        </p:sp>
      </p:grpSp>
      <p:grpSp>
        <p:nvGrpSpPr>
          <p:cNvPr id="20" name="Google Shape;20;p53"/>
          <p:cNvGrpSpPr/>
          <p:nvPr/>
        </p:nvGrpSpPr>
        <p:grpSpPr>
          <a:xfrm>
            <a:off x="8007350" y="92075"/>
            <a:ext cx="935037" cy="935037"/>
            <a:chOff x="8007350" y="92075"/>
            <a:chExt cx="935038" cy="935038"/>
          </a:xfrm>
        </p:grpSpPr>
        <p:sp>
          <p:nvSpPr>
            <p:cNvPr id="21" name="Google Shape;21;p53"/>
            <p:cNvSpPr/>
            <p:nvPr/>
          </p:nvSpPr>
          <p:spPr>
            <a:xfrm>
              <a:off x="8007350" y="92075"/>
              <a:ext cx="935038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 txBox="1"/>
            <p:nvPr/>
          </p:nvSpPr>
          <p:spPr>
            <a:xfrm>
              <a:off x="8020050" y="293688"/>
              <a:ext cx="909638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53"/>
            <p:cNvSpPr txBox="1"/>
            <p:nvPr/>
          </p:nvSpPr>
          <p:spPr>
            <a:xfrm>
              <a:off x="8115300" y="492125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Edition</a:t>
              </a:r>
              <a:endParaRPr/>
            </a:p>
          </p:txBody>
        </p:sp>
      </p:grpSp>
      <p:sp>
        <p:nvSpPr>
          <p:cNvPr id="24" name="Google Shape;24;p5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5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3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2409825" y="2924175"/>
            <a:ext cx="5832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Arithmetic for Computers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Multiplication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multiply instructions: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mul:  multiply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lower 64 bits of the product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mulh:  multiply high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the operands are 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mulhu:  multiply high 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the operands are unsigned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mulhsu:  multiply high signed/unsigned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upper 64 bits of the product, assuming one operand is signed and the other unsigned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mulh result to check for 64-bit overflow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Division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3754437" y="1125537"/>
            <a:ext cx="52006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for 0 divisor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division approach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divisor ≤ dividend 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bit in quotient, subtract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bit in quotient, bring down next dividend bit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Restoring division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subtract, and if remainder goes &lt; 0, add divisor back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division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using absolute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sign of quotient and remainder as required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1592262" y="2565400"/>
            <a:ext cx="201295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1000 1001010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-1000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101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-1000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ans Mono"/>
              <a:buNone/>
            </a:pP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10</a:t>
            </a:r>
            <a:endParaRPr/>
          </a:p>
        </p:txBody>
      </p:sp>
      <p:cxnSp>
        <p:nvCxnSpPr>
          <p:cNvPr id="220" name="Google Shape;220;p11"/>
          <p:cNvCxnSpPr/>
          <p:nvPr/>
        </p:nvCxnSpPr>
        <p:spPr>
          <a:xfrm rot="10800000">
            <a:off x="2339975" y="2924175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11"/>
          <p:cNvCxnSpPr/>
          <p:nvPr/>
        </p:nvCxnSpPr>
        <p:spPr>
          <a:xfrm rot="10800000">
            <a:off x="2411412" y="3500437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" name="Google Shape;222;p11"/>
          <p:cNvSpPr txBox="1"/>
          <p:nvPr/>
        </p:nvSpPr>
        <p:spPr>
          <a:xfrm>
            <a:off x="827087" y="5376862"/>
            <a:ext cx="2686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 operands yield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quotient and remainder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684212" y="1844675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435" y="39980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quotient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684212" y="2276475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6232" y="33922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1042987" y="4797425"/>
            <a:ext cx="1150937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598" y="46835"/>
                </a:moveTo>
                <a:lnTo>
                  <a:pt x="8972" y="2763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</a:t>
            </a:r>
            <a:endParaRPr/>
          </a:p>
        </p:txBody>
      </p:sp>
      <p:cxnSp>
        <p:nvCxnSpPr>
          <p:cNvPr id="226" name="Google Shape;226;p11"/>
          <p:cNvCxnSpPr/>
          <p:nvPr/>
        </p:nvCxnSpPr>
        <p:spPr>
          <a:xfrm rot="10800000">
            <a:off x="2843212" y="4724400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11"/>
          <p:cNvSpPr/>
          <p:nvPr/>
        </p:nvSpPr>
        <p:spPr>
          <a:xfrm>
            <a:off x="2339975" y="2924175"/>
            <a:ext cx="73025" cy="144462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 flipH="1" rot="10800000">
            <a:off x="2339975" y="3068637"/>
            <a:ext cx="73025" cy="144462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250825" y="3357562"/>
            <a:ext cx="1079500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586" y="34192"/>
                </a:moveTo>
                <a:lnTo>
                  <a:pt x="8972" y="277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 rot="5400000">
            <a:off x="8214518" y="562768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§3.4 Division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Division Hardware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6588125" y="5516562"/>
            <a:ext cx="1728787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470" y="-6046"/>
                </a:moveTo>
                <a:lnTo>
                  <a:pt x="8972" y="-114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dividend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7092950" y="1484312"/>
            <a:ext cx="1584325" cy="576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0344" y="-8934"/>
                </a:moveTo>
                <a:lnTo>
                  <a:pt x="5141" y="-1247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divisor in left half</a:t>
            </a:r>
            <a:endParaRPr/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100" y="2420937"/>
            <a:ext cx="4608512" cy="266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196975"/>
            <a:ext cx="3971925" cy="524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Optimized Divider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684212" y="4583112"/>
            <a:ext cx="8270875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cycle per partial-remainder subtraction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Looks a lot like a multiplier!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hardware can be used for both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484312"/>
            <a:ext cx="5443537" cy="27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1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Faster Division</a:t>
            </a:r>
            <a:endParaRPr/>
          </a:p>
        </p:txBody>
      </p:sp>
      <p:sp>
        <p:nvSpPr>
          <p:cNvPr id="267" name="Google Shape;267;p1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use parallel hardware as in multiplier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 is conditional on sign of remainder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dividers (e.g. SRT devision) generate multiple quotient bits per step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require multiple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Division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instructions: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div, rem: signed divide, remainder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divu, remu: unsigned divide, remainder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and division-by-zero don’t produce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return defined results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for the common case of no error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 Point</a:t>
            </a:r>
            <a:endParaRPr/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for non-integral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very small and very large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scientific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–2.34 ×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+0.002 ×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+987.02 ×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±1.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xxxxxxx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yyyy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</a:t>
            </a:r>
            <a:r>
              <a:rPr b="0" i="0" lang="en-US" sz="3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float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double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5219700" y="2924175"/>
            <a:ext cx="1508125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376" y="-23600"/>
                </a:moveTo>
                <a:lnTo>
                  <a:pt x="7376" y="-130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5651500" y="3573462"/>
            <a:ext cx="1944687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14" y="-22619"/>
                </a:moveTo>
                <a:lnTo>
                  <a:pt x="7376" y="-101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normalized</a:t>
            </a:r>
            <a:endParaRPr/>
          </a:p>
        </p:txBody>
      </p:sp>
      <p:cxnSp>
        <p:nvCxnSpPr>
          <p:cNvPr id="292" name="Google Shape;292;p16"/>
          <p:cNvCxnSpPr/>
          <p:nvPr/>
        </p:nvCxnSpPr>
        <p:spPr>
          <a:xfrm flipH="1">
            <a:off x="4067175" y="3790950"/>
            <a:ext cx="1512887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3" name="Google Shape;293;p16"/>
          <p:cNvSpPr txBox="1"/>
          <p:nvPr/>
        </p:nvSpPr>
        <p:spPr>
          <a:xfrm rot="5400000">
            <a:off x="7916068" y="861218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§3.5 Floating Point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 Point Standard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by IEEE Std 754-1985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in response to divergence of representations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Portability issues for scientific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almost universally adopted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representations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precision (32-bit)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precision (64-bit)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IEEE Floating-Point Format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684212" y="3573462"/>
            <a:ext cx="8270875" cy="26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sign bit (0 ⇒ non-negative, 1 ⇒ negative)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significand: 1.0 ≤ |significand| &lt; 2.0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has a leading pre-binary-point 1 bit, so no need to represent it explicitly (hidden bit)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Significand is Fraction with the “1.” restored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excess representation: actual exponent + Bias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exponent is unsigned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Bias = 127; Double: Bias = 1203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1549400" y="1917700"/>
            <a:ext cx="35877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1908175" y="191770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3494087" y="191770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1371597" y="1196975"/>
            <a:ext cx="232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8 bits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11 bits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4427519" y="1196975"/>
            <a:ext cx="273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23 bits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52 bits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667000"/>
            <a:ext cx="58674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Single-Precision Range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Exponents 00000000 and 11111111 reserved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00000001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1 – 127 = –126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000…00 ⇒ significand = 1.0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±1.0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–126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±1.2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11111110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254 – 127 = +127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111…11 ⇒ significand ≈ 2.0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±2.0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+127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±3.4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for Computers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on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 and subtraction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 and division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Dealing with overflow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real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and operations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§3.1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Double-Precision Range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Exponents 0000…00 and 1111…11 reserved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00000000001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1 – 1023 = –1022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000…00 ⇒ significand = 1.0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±1.0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–1022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±2.2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–308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Exponent: 11111111110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actual exponent = 2046 – 1023 = +1023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Fraction: 111…11 ⇒ significand ≈ 2.0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±2.0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+1023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±1.8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+308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Precision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fraction bits are significant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approx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23 ×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≈ 23 × 0.3 ≈ 6 decimal digits of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approx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–52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52 ×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≈ 52 × 0.3 ≈ 16 decimal digits of precision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Example</a:t>
            </a:r>
            <a:endParaRPr/>
          </a:p>
        </p:txBody>
      </p:sp>
      <p:sp>
        <p:nvSpPr>
          <p:cNvPr id="365" name="Google Shape;365;p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–0.75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–0.75 = (–1)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1.1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=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–1 + Bias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–1 + 127 = 126 =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–1 + 1023 = 1022 = </a:t>
            </a: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01111111110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Single: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01111110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Double: </a:t>
            </a: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01111111110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1000…00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Example</a:t>
            </a:r>
            <a:endParaRPr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number is represented by the single-precision float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1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10000001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01000…00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=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01000…00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Fxponent = </a:t>
            </a: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10000001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(–1)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(1 + 01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(129 – 127)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(–1) × 1.25 ×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–5.0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Denormal Numbers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000...0 ⇒ hidden bit is 0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684212" y="2565400"/>
            <a:ext cx="7772400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than normal numbers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for gradual underflow, with diminishing precision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Denormal with fraction = 000...0</a:t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3132137" y="5589587"/>
            <a:ext cx="2287587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862" y="31946"/>
                </a:moveTo>
                <a:lnTo>
                  <a:pt x="4574" y="2678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representations of 0.0!</a:t>
            </a:r>
            <a:endParaRPr/>
          </a:p>
        </p:txBody>
      </p:sp>
      <p:pic>
        <p:nvPicPr>
          <p:cNvPr id="390" name="Google Shape;3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1916112"/>
            <a:ext cx="4864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4868862"/>
            <a:ext cx="4833937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Infinities and NaNs</a:t>
            </a:r>
            <a:endParaRPr/>
          </a:p>
        </p:txBody>
      </p:sp>
      <p:sp>
        <p:nvSpPr>
          <p:cNvPr id="402" name="Google Shape;402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111...1, Fraction = 000...0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±Infinity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subsequent calculations, avoiding need for overflow check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 = 111...1, Fraction ≠ 000...0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Not-a-Number (NaN)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illegal or undefined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0.0 / 0.0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subsequent calculations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Addition</a:t>
            </a:r>
            <a:endParaRPr/>
          </a:p>
        </p:txBody>
      </p:sp>
      <p:sp>
        <p:nvSpPr>
          <p:cNvPr id="413" name="Google Shape;413;p2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4-digit decimal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+ 1.610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Align decimal points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number with smaller exponent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+ 0.016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Add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9.999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+ 0.016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10.015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1.0015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1.002 ×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Addition</a:t>
            </a:r>
            <a:endParaRPr/>
          </a:p>
        </p:txBody>
      </p:sp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a 4-digit binary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–1.110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(0.5 + –0.4375)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Align binary points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number with smaller exponent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–0.111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Add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–0.111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 0.001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no over/underflow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  = 0.0625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Adder Hardware</a:t>
            </a:r>
            <a:endParaRPr/>
          </a:p>
        </p:txBody>
      </p:sp>
      <p:sp>
        <p:nvSpPr>
          <p:cNvPr id="435" name="Google Shape;435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more complex than integer adder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 it in one clock cycle would take too long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longer than integer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clock would penalize all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adder usually takes several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pipelined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03-16-P374493" id="445" name="Google Shape;4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268412"/>
            <a:ext cx="5214937" cy="50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Adder Hardware</a:t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6588125" y="1844675"/>
            <a:ext cx="144462" cy="18002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6588125" y="3716337"/>
            <a:ext cx="144462" cy="7921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6588125" y="4795837"/>
            <a:ext cx="144462" cy="5762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6588125" y="5445125"/>
            <a:ext cx="144462" cy="5762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453" name="Google Shape;453;p29"/>
          <p:cNvSpPr txBox="1"/>
          <p:nvPr/>
        </p:nvSpPr>
        <p:spPr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</p:txBody>
      </p:sp>
      <p:sp>
        <p:nvSpPr>
          <p:cNvPr id="454" name="Google Shape;454;p29"/>
          <p:cNvSpPr txBox="1"/>
          <p:nvPr/>
        </p:nvSpPr>
        <p:spPr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 rot="10800000">
            <a:off x="7740650" y="4940300"/>
            <a:ext cx="288925" cy="79216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03-01-P374493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844675"/>
            <a:ext cx="6938962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 Addition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684212" y="1125537"/>
            <a:ext cx="8270875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7 + 6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 rot="5400000">
            <a:off x="7369968" y="1407318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§3.2 Addition and Subtraction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684212" y="3644900"/>
            <a:ext cx="7772400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out of range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+ve and –ve operands, no overflow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+ve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–ve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5" name="Google Shape;465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Multiplication</a:t>
            </a:r>
            <a:endParaRPr/>
          </a:p>
        </p:txBody>
      </p:sp>
      <p:sp>
        <p:nvSpPr>
          <p:cNvPr id="466" name="Google Shape;466;p3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4-digit decimal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9.200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Add exponents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biased exponents, subtract bias from sum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exponent = 10 + –5 = 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Multiply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 × 9.200 = 10.212  ⇒  10.212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30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1.0212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1.021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Determine sign of result from signs of operands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+1.021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Floating-Point Multiplication</a:t>
            </a:r>
            <a:endParaRPr/>
          </a:p>
        </p:txBody>
      </p:sp>
      <p:sp>
        <p:nvSpPr>
          <p:cNvPr id="477" name="Google Shape;477;p3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a 4-digit binary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–1.110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(0.5 × –0.4375)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Add exponents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Unbiased: –1 + –2 = –3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Biased: (–1 + 127) + (–2 + 127) = –3 + 254 – 127 = –3 + 127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Multiply significands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1.000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1.1102  ⇒  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Normalize result &amp; check for over/underflow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 with no over/underflow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Round and renormalize if necessary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change)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Determine sign: +ve × –ve ⇒ –ve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–1.110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–0.21875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Arithmetic Hardware</a:t>
            </a:r>
            <a:endParaRPr/>
          </a:p>
        </p:txBody>
      </p:sp>
      <p:sp>
        <p:nvSpPr>
          <p:cNvPr id="488" name="Google Shape;488;p3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multiplier is of similar complexity to FP adder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uses a multiplier for significands instead of an adder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arithmetic hardware usually does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Addition, subtraction, multiplication, division, reciprocal, square-root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↔ integer conversion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usually takes several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pipelined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Instructions in RISC-V</a:t>
            </a:r>
            <a:endParaRPr/>
          </a:p>
        </p:txBody>
      </p:sp>
      <p:sp>
        <p:nvSpPr>
          <p:cNvPr id="499" name="Google Shape;499;p3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FP registers: f0, …, f31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double-precision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single-precision values stored in the lower 32 bits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instructions operate only on FP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generally don’t do integer ops on FP data, or vice versa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registers with minimal code-size impact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load and store instructions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flw, fld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fsw, fsd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Instructions in RISC-V</a:t>
            </a:r>
            <a:endParaRPr/>
          </a:p>
        </p:txBody>
      </p:sp>
      <p:sp>
        <p:nvSpPr>
          <p:cNvPr id="510" name="Google Shape;510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Single-precision arithmetic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fadd.s, fsub.s, fmul.s, fdiv.s, fsqrt.s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fadds.s f2, f4, f6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Double-precision arithmetic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fadd.d, fsub.d, fmul.d, fdiv.d, fsqrt.d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0" lang="en-US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fadd.d f2, f4, f6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 and double-precision comparison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feq.s, flt.s, fle.s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feq.d, flt.d, fle.d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is 0 or 1 in integer destination register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beq, bne to branch on comparison result</a:t>
            </a:r>
            <a:endParaRPr/>
          </a:p>
          <a:p>
            <a:pPr indent="-1651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on FP condition code true or false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B.cond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Example: °F to °C</a:t>
            </a:r>
            <a:endParaRPr/>
          </a:p>
        </p:txBody>
      </p:sp>
      <p:sp>
        <p:nvSpPr>
          <p:cNvPr id="521" name="Google Shape;521;p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float f2c (float fahr) {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((5.0/9.0)*(fahr - 32.0));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fahr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f10, result in f10, literals in global memory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f2c: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flw    f0,const5(x3)  // f0 = 5.0f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flw    f1,const9(x3)  // f1 = 9.0f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fdiv.s f0, f0, f1  // f0 = 5.0f / 9.0f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flw    f1,const32(x3) // f1 = 32.0f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fsub.s f10,f10,f1  // f10 = fahr – 32.0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fmul.s f10,f0,f10  // f10 = (5.0f/9.0f) * (fahr–32.0f)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jalr   x0,0(x1)    // return</a:t>
            </a:r>
            <a:endParaRPr/>
          </a:p>
          <a:p>
            <a:pPr indent="-274320" lvl="0" marL="3429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p36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Example: Array Multiplication</a:t>
            </a:r>
            <a:endParaRPr/>
          </a:p>
        </p:txBody>
      </p:sp>
      <p:sp>
        <p:nvSpPr>
          <p:cNvPr id="532" name="Google Shape;532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C + A × 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32 × 32 matrices, 64-bit double-precision elements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void mm (double c[][],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double a[][], double b[][]) {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size_t i, j, k;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for (i = 0; i &lt; 32; i = i + 1)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(j = 0; j &lt; 32; j = j + 1)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for (k = 0; k &lt; 32; k = k + 1)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c[i][j] = c[i][j]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+ a[i][k] * b[k][j];</a:t>
            </a:r>
            <a:b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 of </a:t>
            </a: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x10, x11, x12, and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x5, x6, x7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/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RISC-V code: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b="0" i="0" lang="en-US" sz="1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mm:...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b="0" i="0" lang="en-US" sz="1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li    x28,32       // x28 = 32 (row size/loop end)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li    x5,0         // i = 0; initialize 1st for loop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L1:    li    x6,0         // j = 0; initialize 2nd for loop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L2:    li    x7,0         // k = 0; initialize 3rd for loop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slli  x30,x5,5     // x30 = i * 2**5 (size of row of c)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add   x30,x30,x6   // x30 = i * size(row) + j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slli  x30,x30,3    // x30 = byte offset of [i][j]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add   x30,x10,x30  // x30 = byte address of c[i][j]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fld   f0,0(x30)    // f0 = c[i][j]</a:t>
            </a:r>
            <a:endParaRPr b="0" i="0" sz="14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L3:    slli  x29,x7,5     // x29 = k * 2**5 (size of row of b)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add   x29,x29,x6   // x29 = k * size(row) + j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slli  x29,x29,3    // x29 = byte offset of [k][j]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add   x29,x12,x29  // x29 = byte address of b[k][j]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fld   f1,0(x29)    // f1 = b[k][j]</a:t>
            </a: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3" name="Google Shape;543;p37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Example: Array Multiplication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/>
          <p:nvPr/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…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slli   x29,x5,5     // x29 = i * 2**5 (size of row of a)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add    x29,x29,x7   // x29 = i * size(row) + k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slli   x29,x29,3    // x29 = byte offset of [i][k]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add    x29,x11,x29  // x29 = byte address of a[i][k]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fld    f2,0(x29)    // f2 = a[i][k]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fmul.d f1, f2, f1   // f1 = a[i][k] * b[k][j]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fadd.d f0, f0, f1   // f0 = c[i][j] + a[i][k] * b[k][j]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addi   x7,x7,1      // k = k + 1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bltu   x7,x28,L3    // if (k &lt; 32) go to L3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fsd    f0,0(x30)    // c[i][j] = f0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addi   x6,x6,1      // j = j + 1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bltu   x6,x28,L2    // if (j &lt; 32) go to L2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addi   x5,x5,1      // i = i + 1</a:t>
            </a:r>
            <a:endParaRPr/>
          </a:p>
          <a:p>
            <a:pPr indent="-690562" lvl="0" marL="690562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r>
              <a:rPr b="0" i="0" lang="en-US" sz="1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bltu   x5,x28,L1    // if (i &lt; 32) go to L1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4" name="Google Shape;554;p38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FP Example: Array Multiplication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Accurate Arithmetic</a:t>
            </a:r>
            <a:endParaRPr/>
          </a:p>
        </p:txBody>
      </p:sp>
      <p:sp>
        <p:nvSpPr>
          <p:cNvPr id="565" name="Google Shape;565;p3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Std 754 specifies additional rounding control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bits of precision (guard, round, sticky)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of rounding modes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programmer to fine-tune numerical behavior of a computation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FP units implement all options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programming languages and FP libraries just use defaults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 between hardware complexity, performance, and market 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 Subtraction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negation of second operand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7 – 6 = 7 + (–6)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+7:	0000 0000 … 0000 0111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–6:	1111 1111 … 1111 1010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+1:	0000 0000 … 0000 0001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out of range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two +ve or two –ve operands, no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+ve from –ve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–ve from +ve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Subword Parallellism</a:t>
            </a:r>
            <a:endParaRPr/>
          </a:p>
        </p:txBody>
      </p:sp>
      <p:sp>
        <p:nvSpPr>
          <p:cNvPr id="571" name="Google Shape;571;p4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and audio applications can take advantage of performing simultaneous operations on short vectors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128-bit adder: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Sixteen 8-bit adds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Eight 16-bit adds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32-bit adds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data-level parallelism, vector parallelism, or Single Instruction, Multiple Data (SIMD)</a:t>
            </a:r>
            <a:endParaRPr/>
          </a:p>
        </p:txBody>
      </p:sp>
      <p:sp>
        <p:nvSpPr>
          <p:cNvPr id="572" name="Google Shape;572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3" name="Google Shape;573;p40"/>
          <p:cNvSpPr txBox="1"/>
          <p:nvPr/>
        </p:nvSpPr>
        <p:spPr>
          <a:xfrm rot="5400000">
            <a:off x="6005512" y="2800350"/>
            <a:ext cx="5938837" cy="33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§3.6 Parallelism and Computer Arithmetic: Subword Parallelism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3" name="Google Shape;583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x86 FP Architecture</a:t>
            </a:r>
            <a:endParaRPr/>
          </a:p>
        </p:txBody>
      </p:sp>
      <p:sp>
        <p:nvSpPr>
          <p:cNvPr id="584" name="Google Shape;584;p4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based on 8087 FP coprocessor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× 80-bit extended-precision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a push-down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indexed from TOS: ST(0), ST(1),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 values are 32-bit or 64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Converted on load/store of memory operand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operands can also be converted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load/store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difficult to generate and optimize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poor FP performance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 rot="5400000">
            <a:off x="5788025" y="2984500"/>
            <a:ext cx="634523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§3.7 Real Stuff: Streaming SIMD Extensions and AVX in x86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x86 FP Instructions</a:t>
            </a:r>
            <a:endParaRPr/>
          </a:p>
        </p:txBody>
      </p:sp>
      <p:sp>
        <p:nvSpPr>
          <p:cNvPr id="596" name="Google Shape;596;p42"/>
          <p:cNvSpPr txBox="1"/>
          <p:nvPr>
            <p:ph idx="1" type="body"/>
          </p:nvPr>
        </p:nvSpPr>
        <p:spPr>
          <a:xfrm>
            <a:off x="684212" y="4171950"/>
            <a:ext cx="8270875" cy="20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variations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integer operand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pop operand from stack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reverse operand order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all combinations allowed</a:t>
            </a:r>
            <a:endParaRPr/>
          </a:p>
        </p:txBody>
      </p:sp>
      <p:graphicFrame>
        <p:nvGraphicFramePr>
          <p:cNvPr id="597" name="Google Shape;597;p42"/>
          <p:cNvGraphicFramePr/>
          <p:nvPr/>
        </p:nvGraphicFramePr>
        <p:xfrm>
          <a:off x="684212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{03CEB5D2-B58C-479C-89EA-611BD7215217}</a:tableStyleId>
              </a:tblPr>
              <a:tblGrid>
                <a:gridCol w="2087550"/>
                <a:gridCol w="2376475"/>
                <a:gridCol w="1800225"/>
                <a:gridCol w="19907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Arithmetic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Transcendental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LD  mem/ST(i)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ST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mem/ST(i)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FLDPI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FLD1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FLDZ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ADD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 mem/ST(i)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SUB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RP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mem/ST(i) 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MUL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 mem/ST(i) 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DIV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RP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mem/ST(i)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FSQRT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FABS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FRNDINT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COM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UCOM</a:t>
                      </a:r>
                      <a:r>
                        <a:rPr b="0" i="0" lang="en-US" sz="1600" u="none" cap="none" strike="noStrike">
                          <a:solidFill>
                            <a:schemeClr val="accent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FSTSW AX/mem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FPATAN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F2XMI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FCOS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FPTAN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FPREM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FPSIN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Droid Sans Mono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FYL2X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43"/>
          <p:cNvSpPr txBox="1"/>
          <p:nvPr>
            <p:ph type="title"/>
          </p:nvPr>
        </p:nvSpPr>
        <p:spPr>
          <a:xfrm>
            <a:off x="684212" y="266700"/>
            <a:ext cx="82597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Streaming SIMD Extension 2 (SSE2)</a:t>
            </a:r>
            <a:endParaRPr/>
          </a:p>
        </p:txBody>
      </p:sp>
      <p:sp>
        <p:nvSpPr>
          <p:cNvPr id="608" name="Google Shape;608;p4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4 × 128-bit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to 8 registers in AMD64/EM64T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for multiple FP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× 64-bit double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× 32-bit double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operate on them simultaneously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ingle-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nstruction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ultiple-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 Multiply</a:t>
            </a:r>
            <a:endParaRPr/>
          </a:p>
        </p:txBody>
      </p:sp>
      <p:sp>
        <p:nvSpPr>
          <p:cNvPr id="614" name="Google Shape;614;p44"/>
          <p:cNvSpPr txBox="1"/>
          <p:nvPr>
            <p:ph idx="1" type="body"/>
          </p:nvPr>
        </p:nvSpPr>
        <p:spPr>
          <a:xfrm>
            <a:off x="684212" y="1125537"/>
            <a:ext cx="827087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Unoptimized code: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void dgemm (int n, double* A, double* B, double* 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 for (int i = 0; i &lt; n; ++i)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   for (int j = 0; j &lt; n; ++j)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  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    double cij = C[i+j*n]; /* cij = C[i][j]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    for(int k = 0; k &lt; n; k++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     cij += A[i+k*n] * B[k+j*n]; /* cij += A[i][k]*B[k][j]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     C[i+j*n] = cij; /* C[i][j] = cij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}</a:t>
            </a:r>
            <a:endParaRPr/>
          </a:p>
        </p:txBody>
      </p:sp>
      <p:sp>
        <p:nvSpPr>
          <p:cNvPr id="615" name="Google Shape;615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6" name="Google Shape;616;p44"/>
          <p:cNvSpPr txBox="1"/>
          <p:nvPr/>
        </p:nvSpPr>
        <p:spPr>
          <a:xfrm rot="5400000">
            <a:off x="5803900" y="2968625"/>
            <a:ext cx="631348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§3.8 Going Faster:  Subword Parallelism and Matrix Multiply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 Multiply</a:t>
            </a:r>
            <a:endParaRPr/>
          </a:p>
        </p:txBody>
      </p:sp>
      <p:sp>
        <p:nvSpPr>
          <p:cNvPr id="622" name="Google Shape;622;p45"/>
          <p:cNvSpPr txBox="1"/>
          <p:nvPr>
            <p:ph idx="1" type="body"/>
          </p:nvPr>
        </p:nvSpPr>
        <p:spPr>
          <a:xfrm>
            <a:off x="684212" y="1125537"/>
            <a:ext cx="827087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 assembly code: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vmovsd (%r10),%xmm0  # Load 1 element of C into %xmm0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mov %rsi,%rcx        # register %rcx = %rsi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xor %eax,%eax        # register %eax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vmovsd (%rcx),%xmm1  # Load 1 element of B into %xmm1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add %r9,%rcx         # register %rcx = %rcx + %r9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vmulsd (%r8,%rax,8),%xmm1,%xmm1 # Multiply %xmm1, element of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add $0x1,%rax        # register %rax = %rax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cmp %eax,%edi        # compare %eax to %edi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 vaddsd %xmm1,%xmm0,%xmm0 # Add %xmm1, %xmm0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 jg 30 &lt;dgemm+0x30&gt;  # jump if %eax &gt; %edi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add $0x1,%r11d      # register %r11 = %r11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 vmovsd %xmm0,(%r10) # Store %xmm0 into C element</a:t>
            </a:r>
            <a:endParaRPr/>
          </a:p>
        </p:txBody>
      </p:sp>
      <p:sp>
        <p:nvSpPr>
          <p:cNvPr id="623" name="Google Shape;623;p4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 Multiply</a:t>
            </a:r>
            <a:endParaRPr/>
          </a:p>
        </p:txBody>
      </p:sp>
      <p:sp>
        <p:nvSpPr>
          <p:cNvPr id="629" name="Google Shape;629;p46"/>
          <p:cNvSpPr txBox="1"/>
          <p:nvPr>
            <p:ph idx="1" type="body"/>
          </p:nvPr>
        </p:nvSpPr>
        <p:spPr>
          <a:xfrm>
            <a:off x="684212" y="1125537"/>
            <a:ext cx="827087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C code: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#include &lt;x86intrin.h&gt;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void dgemm (int n, double* A, double* B, double* 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 for ( int i = 0; i &lt; n; i+=4 )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  for ( int j = 0; j &lt; n; j++ 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   __m256d c0 = _mm256_load_pd(C+i+j*n); /* c0 = C[i][j]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   for( int k = 0; k &lt; n; k++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    c0 = _mm256_add_pd(c0, /* c0 += A[i][k]*B[k][j]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              _mm256_mul_pd(_mm256_load_pd(A+i+k*n),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             _mm256_broadcast_sd(B+k+j*n)));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  _mm256_store_pd(C+i+j*n, c0); /* C[i][j] = c0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13. }</a:t>
            </a:r>
            <a:endParaRPr/>
          </a:p>
        </p:txBody>
      </p:sp>
      <p:sp>
        <p:nvSpPr>
          <p:cNvPr id="630" name="Google Shape;630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 Multiply</a:t>
            </a:r>
            <a:endParaRPr/>
          </a:p>
        </p:txBody>
      </p:sp>
      <p:sp>
        <p:nvSpPr>
          <p:cNvPr id="636" name="Google Shape;636;p47"/>
          <p:cNvSpPr txBox="1"/>
          <p:nvPr>
            <p:ph idx="1" type="body"/>
          </p:nvPr>
        </p:nvSpPr>
        <p:spPr>
          <a:xfrm>
            <a:off x="684212" y="1125537"/>
            <a:ext cx="827087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x86 assembly code: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vmovapd (%r11),%ymm0      # Load 4 elements of C into %ymm0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mov %rbx,%rcx             # register %rcx = %rbx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xor %eax,%eax             # register %eax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vbroadcastsd (%rax,%r8,1),%ymm1 # Make 4 copies of B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add $0x8,%rax             # register %rax = %rax + 8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vmulpd (%rcx),%ymm1,%ymm1 # Parallel mul %ymm1,4 A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add %r9,%rcx              # register %rcx = %rcx + %r9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cmp %r10,%rax             # compare %r10 to %rax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 vaddpd %ymm1,%ymm0,%ymm0  # Parallel add %ymm1, %ymm0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 jne 50 &lt;dgemm+0x50&gt;      # jump if not %r10 != %rax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add $0x1,%esi            # register % esi = % esi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 vmovapd %ymm0,(%r11)     # Store %ymm0 into 4 C elements</a:t>
            </a:r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7" name="Google Shape;647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Right Shift and Division</a:t>
            </a:r>
            <a:endParaRPr/>
          </a:p>
        </p:txBody>
      </p:sp>
      <p:sp>
        <p:nvSpPr>
          <p:cNvPr id="648" name="Google Shape;648;p4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shift by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places multiplies an integer by 2</a:t>
            </a:r>
            <a:r>
              <a:rPr b="0" baseline="30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shift divides by 2</a:t>
            </a:r>
            <a:r>
              <a:rPr b="0" baseline="30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for unsigned integers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signed integers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right shift: replicate the sign bit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–5 / 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1111011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&gt;&gt; 2 =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–2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Rounds toward –∞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1111011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&gt;&gt;&gt; 2 =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+62</a:t>
            </a:r>
            <a:endParaRPr/>
          </a:p>
        </p:txBody>
      </p:sp>
      <p:sp>
        <p:nvSpPr>
          <p:cNvPr id="649" name="Google Shape;649;p48"/>
          <p:cNvSpPr txBox="1"/>
          <p:nvPr/>
        </p:nvSpPr>
        <p:spPr>
          <a:xfrm rot="5400000">
            <a:off x="7573168" y="1204118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§3.9 Fallacies and Pitfalls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9" name="Google Shape;659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Associativity</a:t>
            </a:r>
            <a:endParaRPr/>
          </a:p>
        </p:txBody>
      </p:sp>
      <p:sp>
        <p:nvSpPr>
          <p:cNvPr id="660" name="Google Shape;660;p49"/>
          <p:cNvSpPr txBox="1"/>
          <p:nvPr>
            <p:ph idx="1" type="body"/>
          </p:nvPr>
        </p:nvSpPr>
        <p:spPr>
          <a:xfrm>
            <a:off x="684212" y="1125537"/>
            <a:ext cx="8270875" cy="16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programs may interleave operations in unexpected orders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 of associativity may fail</a:t>
            </a:r>
            <a:endParaRPr/>
          </a:p>
        </p:txBody>
      </p:sp>
      <p:graphicFrame>
        <p:nvGraphicFramePr>
          <p:cNvPr id="661" name="Google Shape;661;p49"/>
          <p:cNvGraphicFramePr/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>
              <mc:Choice Requires="v">
                <p:oleObj r:id="rId4" imgH="1914525" imgW="5238750" progId="Excel.Sheet.8" spid="_x0000_s1">
                  <p:embed/>
                </p:oleObj>
              </mc:Choice>
              <mc:Fallback>
                <p:oleObj r:id="rId5" imgH="1914525" imgW="5238750" progId="Excel.Sheet.8">
                  <p:embed/>
                  <p:pic>
                    <p:nvPicPr>
                      <p:cNvPr id="661" name="Google Shape;661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" name="Google Shape;662;p49"/>
          <p:cNvSpPr txBox="1"/>
          <p:nvPr/>
        </p:nvSpPr>
        <p:spPr>
          <a:xfrm>
            <a:off x="684212" y="4972050"/>
            <a:ext cx="827087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validate parallel programs under varying degrees of parallelism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for Multimedia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and media processing operates on vectors of 8-bit and 16-bit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64-bit adder, with partitioned carry chain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 8×8-bit, 4×16-bit, or 2×32-bit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SIMD (single-instruction, multiple-data)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Saturating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overflow, result is largest representable value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2s-complement modulo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clipping in audio, saturation in video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2" name="Google Shape;672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Cares About FP Accuracy?</a:t>
            </a:r>
            <a:endParaRPr/>
          </a:p>
        </p:txBody>
      </p:sp>
      <p:sp>
        <p:nvSpPr>
          <p:cNvPr id="673" name="Google Shape;673;p5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for scientific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for everyday consumer use?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“My bank balance is out by 0.0002¢!” ☹</a:t>
            </a:r>
            <a:endParaRPr/>
          </a:p>
          <a:p>
            <a:pPr indent="-1524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FDIV bug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market expects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Colwell,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Chronicles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3" name="Google Shape;683;p5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684" name="Google Shape;684;p5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have no inherent meaning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depends on the instructions applied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representations of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range and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account for this in programs</a:t>
            </a:r>
            <a:endParaRPr/>
          </a:p>
        </p:txBody>
      </p:sp>
      <p:sp>
        <p:nvSpPr>
          <p:cNvPr id="685" name="Google Shape;685;p51"/>
          <p:cNvSpPr txBox="1"/>
          <p:nvPr/>
        </p:nvSpPr>
        <p:spPr>
          <a:xfrm rot="5400000">
            <a:off x="7481093" y="1299368"/>
            <a:ext cx="2967037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§3.10 Concluding Remarks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5" name="Google Shape;695;p5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696" name="Google Shape;696;p5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ISAs support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and unsigned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approximation to reals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Bounded range and precision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can overflow and underflow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684212" y="1125537"/>
            <a:ext cx="8270875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long-multiplication approach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1808162" y="2349500"/>
            <a:ext cx="1250950" cy="2225675"/>
            <a:chOff x="703" y="1616"/>
            <a:chExt cx="788" cy="1402"/>
          </a:xfrm>
        </p:grpSpPr>
        <p:sp>
          <p:nvSpPr>
            <p:cNvPr id="149" name="Google Shape;149;p6"/>
            <p:cNvSpPr txBox="1"/>
            <p:nvPr/>
          </p:nvSpPr>
          <p:spPr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1000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×  1001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1000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0000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0000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1000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Droid Sans Mono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1001000</a:t>
              </a:r>
              <a:endParaRPr/>
            </a:p>
          </p:txBody>
        </p:sp>
        <p:cxnSp>
          <p:nvCxnSpPr>
            <p:cNvPr id="150" name="Google Shape;150;p6"/>
            <p:cNvCxnSpPr/>
            <p:nvPr/>
          </p:nvCxnSpPr>
          <p:spPr>
            <a:xfrm rot="10800000">
              <a:off x="703" y="2024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 rot="10800000">
              <a:off x="703" y="2795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2" name="Google Shape;152;p6"/>
          <p:cNvSpPr txBox="1"/>
          <p:nvPr/>
        </p:nvSpPr>
        <p:spPr>
          <a:xfrm>
            <a:off x="682625" y="4803775"/>
            <a:ext cx="2305050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product is the sum of operand lengths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179387" y="2090737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1528" y="37552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179387" y="2565400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7945" y="38009"/>
                </a:moveTo>
                <a:lnTo>
                  <a:pt x="8972" y="2729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79387" y="4149725"/>
            <a:ext cx="1150937" cy="35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5139" y="37468"/>
                </a:moveTo>
                <a:lnTo>
                  <a:pt x="8257" y="2763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 rot="5400000">
            <a:off x="7954168" y="823118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§3.3 Multiplication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212" y="2276475"/>
            <a:ext cx="5197475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Multiplication Hardware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6156325" y="5589587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490" y="-10459"/>
                </a:moveTo>
                <a:lnTo>
                  <a:pt x="8972" y="-137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 0</a:t>
            </a: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" y="1438275"/>
            <a:ext cx="3484562" cy="471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2060575"/>
            <a:ext cx="5199062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Optimized Multiplier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684212" y="1125537"/>
            <a:ext cx="8270875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steps in parallel: add/shift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684212" y="5013325"/>
            <a:ext cx="8270875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cycle per partial-product addition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ok, if frequency of multiplications is low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1992312"/>
            <a:ext cx="5616575" cy="286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 — Arithmetic for Computers — </a:t>
            </a: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Faster Multiplier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684212" y="1125537"/>
            <a:ext cx="827087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multiple adders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Cost/performance tradeoff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684212" y="5157787"/>
            <a:ext cx="8270875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pipelined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multiplication performed in parallel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787" y="2333625"/>
            <a:ext cx="7294562" cy="282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2008-07-28T10:20:18Z</dcterms:created>
  <dc:creator>Peter Ashenden</dc:creator>
</cp:coreProperties>
</file>