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9" r:id="rId3"/>
    <p:sldMasterId id="2147483661" r:id="rId4"/>
    <p:sldMasterId id="2147483663" r:id="rId5"/>
  </p:sldMasterIdLst>
  <p:notesMasterIdLst>
    <p:notesMasterId r:id="rId41"/>
  </p:notesMasterIdLst>
  <p:sldIdLst>
    <p:sldId id="256" r:id="rId6"/>
    <p:sldId id="262" r:id="rId7"/>
    <p:sldId id="258" r:id="rId8"/>
    <p:sldId id="257" r:id="rId9"/>
    <p:sldId id="259" r:id="rId10"/>
    <p:sldId id="29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6858000" type="screen4x3"/>
  <p:notesSz cx="6735763" cy="9866313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entury Schoolbook" panose="02040604050505020304" pitchFamily="18" charset="0"/>
      <p:regular r:id="rId46"/>
      <p:bold r:id="rId47"/>
      <p:italic r:id="rId48"/>
      <p:boldItalic r:id="rId49"/>
    </p:embeddedFont>
    <p:embeddedFont>
      <p:font typeface="Tahoma" panose="020B0604030504040204" pitchFamily="34" charset="0"/>
      <p:regular r:id="rId50"/>
      <p:bold r:id="rId51"/>
    </p:embeddedFont>
    <p:embeddedFont>
      <p:font typeface="Verdana" panose="020B060403050404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31">
          <p15:clr>
            <a:srgbClr val="000000"/>
          </p15:clr>
        </p15:guide>
        <p15:guide id="2" pos="2829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83iVzvPFw7Ll865vWJt1f4sPp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331"/>
        <p:guide pos="28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customschemas.google.com/relationships/presentationmetadata" Target="metadata"/><Relationship Id="rId8" Type="http://schemas.openxmlformats.org/officeDocument/2006/relationships/slide" Target="slides/slide3.xml"/><Relationship Id="rId51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5.fntdata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6350" y="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1700" y="739775"/>
            <a:ext cx="4932362" cy="37004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2" cy="37004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8" name="Google Shape;238;p14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7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600" cy="4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2" cy="37004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5023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4222c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ge204222c9d_0_0:notes"/>
          <p:cNvSpPr txBox="1">
            <a:spLocks noGrp="1"/>
          </p:cNvSpPr>
          <p:nvPr>
            <p:ph type="body" idx="1"/>
          </p:nvPr>
        </p:nvSpPr>
        <p:spPr>
          <a:xfrm>
            <a:off x="898525" y="4686300"/>
            <a:ext cx="4938600" cy="4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e204222c9d_0_0:notes"/>
          <p:cNvSpPr txBox="1">
            <a:spLocks noGrp="1"/>
          </p:cNvSpPr>
          <p:nvPr>
            <p:ph type="sldNum" idx="12"/>
          </p:nvPr>
        </p:nvSpPr>
        <p:spPr>
          <a:xfrm>
            <a:off x="3816350" y="9372600"/>
            <a:ext cx="291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D8D8D8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dt" idx="10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ftr" idx="11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>
            <a:off x="571500" y="1676400"/>
            <a:ext cx="39243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body" idx="2"/>
          </p:nvPr>
        </p:nvSpPr>
        <p:spPr>
          <a:xfrm>
            <a:off x="4648200" y="1676400"/>
            <a:ext cx="39243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0"/>
          <p:cNvSpPr txBox="1">
            <a:spLocks noGrp="1"/>
          </p:cNvSpPr>
          <p:nvPr>
            <p:ph type="title"/>
          </p:nvPr>
        </p:nvSpPr>
        <p:spPr>
          <a:xfrm>
            <a:off x="946404" y="758952"/>
            <a:ext cx="7063800" cy="40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0"/>
          <p:cNvSpPr txBox="1">
            <a:spLocks noGrp="1"/>
          </p:cNvSpPr>
          <p:nvPr>
            <p:ph type="body" idx="1"/>
          </p:nvPr>
        </p:nvSpPr>
        <p:spPr>
          <a:xfrm>
            <a:off x="946404" y="4800600"/>
            <a:ext cx="70638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50"/>
          <p:cNvSpPr txBox="1">
            <a:spLocks noGrp="1"/>
          </p:cNvSpPr>
          <p:nvPr>
            <p:ph type="dt" idx="10"/>
          </p:nvPr>
        </p:nvSpPr>
        <p:spPr>
          <a:xfrm rot="-5400000">
            <a:off x="7831112" y="1044600"/>
            <a:ext cx="1905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0"/>
          <p:cNvSpPr txBox="1">
            <a:spLocks noGrp="1"/>
          </p:cNvSpPr>
          <p:nvPr>
            <p:ph type="ftr" idx="11"/>
          </p:nvPr>
        </p:nvSpPr>
        <p:spPr>
          <a:xfrm rot="-5400000">
            <a:off x="6992912" y="4092600"/>
            <a:ext cx="35814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0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"/>
          <p:cNvSpPr txBox="1">
            <a:spLocks noGrp="1"/>
          </p:cNvSpPr>
          <p:nvPr>
            <p:ph type="title"/>
          </p:nvPr>
        </p:nvSpPr>
        <p:spPr>
          <a:xfrm>
            <a:off x="685800" y="5257800"/>
            <a:ext cx="7486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2"/>
          <p:cNvSpPr>
            <a:spLocks noGrp="1"/>
          </p:cNvSpPr>
          <p:nvPr>
            <p:ph type="pic" idx="2"/>
          </p:nvPr>
        </p:nvSpPr>
        <p:spPr>
          <a:xfrm>
            <a:off x="0" y="1"/>
            <a:ext cx="8469600" cy="51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1" name="Google Shape;131;p52"/>
          <p:cNvSpPr txBox="1">
            <a:spLocks noGrp="1"/>
          </p:cNvSpPr>
          <p:nvPr>
            <p:ph type="body" idx="1"/>
          </p:nvPr>
        </p:nvSpPr>
        <p:spPr>
          <a:xfrm>
            <a:off x="685800" y="6108590"/>
            <a:ext cx="74865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52"/>
          <p:cNvSpPr txBox="1">
            <a:spLocks noGrp="1"/>
          </p:cNvSpPr>
          <p:nvPr>
            <p:ph type="dt" idx="10"/>
          </p:nvPr>
        </p:nvSpPr>
        <p:spPr>
          <a:xfrm rot="-5400000">
            <a:off x="7831112" y="1044600"/>
            <a:ext cx="1905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2"/>
          <p:cNvSpPr txBox="1">
            <a:spLocks noGrp="1"/>
          </p:cNvSpPr>
          <p:nvPr>
            <p:ph type="ftr" idx="11"/>
          </p:nvPr>
        </p:nvSpPr>
        <p:spPr>
          <a:xfrm rot="-5400000">
            <a:off x="6992912" y="4092600"/>
            <a:ext cx="35814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2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9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body" idx="1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dt" idx="10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ftr" idx="11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dt" idx="10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ftr" idx="11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>
            <a:spLocks noGrp="1"/>
          </p:cNvSpPr>
          <p:nvPr>
            <p:ph type="title"/>
          </p:nvPr>
        </p:nvSpPr>
        <p:spPr>
          <a:xfrm rot="5400000">
            <a:off x="4466431" y="2401094"/>
            <a:ext cx="5897562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body" idx="1"/>
          </p:nvPr>
        </p:nvSpPr>
        <p:spPr>
          <a:xfrm rot="5400000">
            <a:off x="523081" y="429419"/>
            <a:ext cx="5897562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dt" idx="10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ftr" idx="11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body" idx="1"/>
          </p:nvPr>
        </p:nvSpPr>
        <p:spPr>
          <a:xfrm rot="5400000">
            <a:off x="1993900" y="781050"/>
            <a:ext cx="4351337" cy="644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1"/>
          </p:nvPr>
        </p:nvSpPr>
        <p:spPr>
          <a:xfrm>
            <a:off x="3378200" y="685800"/>
            <a:ext cx="45593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2"/>
          </p:nvPr>
        </p:nvSpPr>
        <p:spPr>
          <a:xfrm>
            <a:off x="630936" y="2099735"/>
            <a:ext cx="24003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dt" idx="10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ftr" idx="11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body" idx="2"/>
          </p:nvPr>
        </p:nvSpPr>
        <p:spPr>
          <a:xfrm>
            <a:off x="946404" y="2507550"/>
            <a:ext cx="336042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body" idx="3"/>
          </p:nvPr>
        </p:nvSpPr>
        <p:spPr>
          <a:xfrm>
            <a:off x="4599432" y="1717185"/>
            <a:ext cx="3364992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Century Schoolbook"/>
              <a:buNone/>
              <a:defRPr sz="18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4"/>
          </p:nvPr>
        </p:nvSpPr>
        <p:spPr>
          <a:xfrm>
            <a:off x="4594860" y="2507550"/>
            <a:ext cx="336042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>
            <a:off x="946404" y="1828801"/>
            <a:ext cx="336042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body" idx="2"/>
          </p:nvPr>
        </p:nvSpPr>
        <p:spPr>
          <a:xfrm>
            <a:off x="4594860" y="1828801"/>
            <a:ext cx="336042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dt" idx="10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ftr" idx="11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1" name="Google Shape;11;p36"/>
          <p:cNvGrpSpPr/>
          <p:nvPr/>
        </p:nvGrpSpPr>
        <p:grpSpPr>
          <a:xfrm>
            <a:off x="990600" y="2765024"/>
            <a:ext cx="7598283" cy="281795"/>
            <a:chOff x="504" y="3634"/>
            <a:chExt cx="4786" cy="177"/>
          </a:xfrm>
        </p:grpSpPr>
        <p:sp>
          <p:nvSpPr>
            <p:cNvPr id="12" name="Google Shape;12;p36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st="74053" dir="3542175">
                <a:srgbClr val="00006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" name="Google Shape;13;p36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st="74053" dir="3542175">
                <a:srgbClr val="00006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4" name="Google Shape;14;p36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body" idx="1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dt" idx="10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ftr" idx="11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/>
          <p:nvPr/>
        </p:nvSpPr>
        <p:spPr>
          <a:xfrm>
            <a:off x="8418512" y="0"/>
            <a:ext cx="731837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38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8" name="Google Shape;28;p38"/>
          <p:cNvSpPr txBox="1">
            <a:spLocks noGrp="1"/>
          </p:cNvSpPr>
          <p:nvPr>
            <p:ph type="body" idx="1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dt" idx="10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ftr" idx="11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grpSp>
        <p:nvGrpSpPr>
          <p:cNvPr id="32" name="Google Shape;32;p38"/>
          <p:cNvGrpSpPr/>
          <p:nvPr/>
        </p:nvGrpSpPr>
        <p:grpSpPr>
          <a:xfrm>
            <a:off x="533400" y="1317224"/>
            <a:ext cx="7598283" cy="281795"/>
            <a:chOff x="504" y="3634"/>
            <a:chExt cx="4786" cy="177"/>
          </a:xfrm>
        </p:grpSpPr>
        <p:sp>
          <p:nvSpPr>
            <p:cNvPr id="33" name="Google Shape;33;p38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st="74053" dir="3542175">
                <a:srgbClr val="00006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4" name="Google Shape;34;p38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st="74053" dir="3542175">
                <a:srgbClr val="00006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/>
          <p:nvPr/>
        </p:nvSpPr>
        <p:spPr>
          <a:xfrm>
            <a:off x="8418512" y="0"/>
            <a:ext cx="731837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87" name="Google Shape;87;p40"/>
          <p:cNvGrpSpPr/>
          <p:nvPr/>
        </p:nvGrpSpPr>
        <p:grpSpPr>
          <a:xfrm>
            <a:off x="533400" y="1317224"/>
            <a:ext cx="7598283" cy="281795"/>
            <a:chOff x="504" y="3634"/>
            <a:chExt cx="4786" cy="177"/>
          </a:xfrm>
        </p:grpSpPr>
        <p:sp>
          <p:nvSpPr>
            <p:cNvPr id="88" name="Google Shape;88;p40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st="74053" dir="3542175">
                <a:srgbClr val="00006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89" name="Google Shape;89;p40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st="74053" dir="3542175">
                <a:srgbClr val="00006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90" name="Google Shape;90;p40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body" idx="1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9"/>
          <p:cNvSpPr/>
          <p:nvPr/>
        </p:nvSpPr>
        <p:spPr>
          <a:xfrm>
            <a:off x="8418512" y="0"/>
            <a:ext cx="73170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02" name="Google Shape;102;p49"/>
          <p:cNvGrpSpPr/>
          <p:nvPr/>
        </p:nvGrpSpPr>
        <p:grpSpPr>
          <a:xfrm>
            <a:off x="533400" y="1412875"/>
            <a:ext cx="7620000" cy="183455"/>
            <a:chOff x="504" y="3696"/>
            <a:chExt cx="4800" cy="116"/>
          </a:xfrm>
        </p:grpSpPr>
        <p:sp>
          <p:nvSpPr>
            <p:cNvPr id="103" name="Google Shape;103;p49"/>
            <p:cNvSpPr txBox="1"/>
            <p:nvPr/>
          </p:nvSpPr>
          <p:spPr>
            <a:xfrm>
              <a:off x="504" y="3696"/>
              <a:ext cx="4800" cy="0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st="74053" dir="3542175">
                <a:srgbClr val="00006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04" name="Google Shape;104;p49"/>
            <p:cNvSpPr/>
            <p:nvPr/>
          </p:nvSpPr>
          <p:spPr>
            <a:xfrm>
              <a:off x="5162" y="3812"/>
              <a:ext cx="0" cy="0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st="74053" dir="3542175">
                <a:srgbClr val="00006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05" name="Google Shape;105;p49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49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7" name="Google Shape;107;p49"/>
          <p:cNvSpPr txBox="1">
            <a:spLocks noGrp="1"/>
          </p:cNvSpPr>
          <p:nvPr>
            <p:ph type="body" idx="1"/>
          </p:nvPr>
        </p:nvSpPr>
        <p:spPr>
          <a:xfrm>
            <a:off x="946150" y="1828800"/>
            <a:ext cx="644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8" name="Google Shape;108;p49"/>
          <p:cNvSpPr txBox="1">
            <a:spLocks noGrp="1"/>
          </p:cNvSpPr>
          <p:nvPr>
            <p:ph type="dt" idx="10"/>
          </p:nvPr>
        </p:nvSpPr>
        <p:spPr>
          <a:xfrm rot="-5400000">
            <a:off x="7831112" y="1044600"/>
            <a:ext cx="1905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9" name="Google Shape;109;p49"/>
          <p:cNvSpPr txBox="1">
            <a:spLocks noGrp="1"/>
          </p:cNvSpPr>
          <p:nvPr>
            <p:ph type="ftr" idx="11"/>
          </p:nvPr>
        </p:nvSpPr>
        <p:spPr>
          <a:xfrm rot="-5400000">
            <a:off x="6992912" y="4092600"/>
            <a:ext cx="35814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0" name="Google Shape;110;p49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1"/>
          <p:cNvSpPr/>
          <p:nvPr/>
        </p:nvSpPr>
        <p:spPr>
          <a:xfrm>
            <a:off x="8418512" y="0"/>
            <a:ext cx="73170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19" name="Google Shape;119;p51"/>
          <p:cNvGrpSpPr/>
          <p:nvPr/>
        </p:nvGrpSpPr>
        <p:grpSpPr>
          <a:xfrm>
            <a:off x="533400" y="1412875"/>
            <a:ext cx="7620000" cy="183455"/>
            <a:chOff x="504" y="3696"/>
            <a:chExt cx="4800" cy="116"/>
          </a:xfrm>
        </p:grpSpPr>
        <p:sp>
          <p:nvSpPr>
            <p:cNvPr id="120" name="Google Shape;120;p51"/>
            <p:cNvSpPr txBox="1"/>
            <p:nvPr/>
          </p:nvSpPr>
          <p:spPr>
            <a:xfrm>
              <a:off x="504" y="3696"/>
              <a:ext cx="4800" cy="0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st="74053" dir="3542175">
                <a:srgbClr val="00006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1" name="Google Shape;121;p51"/>
            <p:cNvSpPr/>
            <p:nvPr/>
          </p:nvSpPr>
          <p:spPr>
            <a:xfrm>
              <a:off x="5162" y="3812"/>
              <a:ext cx="0" cy="0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st="74053" dir="3542175">
                <a:srgbClr val="00006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22" name="Google Shape;122;p51"/>
          <p:cNvSpPr/>
          <p:nvPr/>
        </p:nvSpPr>
        <p:spPr>
          <a:xfrm>
            <a:off x="0" y="5105400"/>
            <a:ext cx="846930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" name="Google Shape;123;p51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4" name="Google Shape;124;p51"/>
          <p:cNvSpPr txBox="1">
            <a:spLocks noGrp="1"/>
          </p:cNvSpPr>
          <p:nvPr>
            <p:ph type="body" idx="1"/>
          </p:nvPr>
        </p:nvSpPr>
        <p:spPr>
          <a:xfrm>
            <a:off x="946150" y="1828800"/>
            <a:ext cx="644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5" name="Google Shape;125;p51"/>
          <p:cNvSpPr txBox="1">
            <a:spLocks noGrp="1"/>
          </p:cNvSpPr>
          <p:nvPr>
            <p:ph type="dt" idx="10"/>
          </p:nvPr>
        </p:nvSpPr>
        <p:spPr>
          <a:xfrm rot="-5400000">
            <a:off x="7831112" y="1044600"/>
            <a:ext cx="19050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6" name="Google Shape;126;p51"/>
          <p:cNvSpPr txBox="1">
            <a:spLocks noGrp="1"/>
          </p:cNvSpPr>
          <p:nvPr>
            <p:ph type="ftr" idx="11"/>
          </p:nvPr>
        </p:nvSpPr>
        <p:spPr>
          <a:xfrm rot="-5400000">
            <a:off x="6992912" y="4092600"/>
            <a:ext cx="35814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7" name="Google Shape;127;p51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sz="3200" b="0" i="0" u="none" strike="noStrike" cap="non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946150" y="758825"/>
            <a:ext cx="7064375" cy="40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lang="en-US"/>
              <a:t>System Request</a:t>
            </a:r>
            <a:endParaRPr/>
          </a:p>
        </p:txBody>
      </p:sp>
      <p:sp>
        <p:nvSpPr>
          <p:cNvPr id="141" name="Google Shape;141;p1" descr="Rectangle: Click to edit Master text styles &#10;Second level &#10;Third level &#10;Fourth level &#10;Fifth level"/>
          <p:cNvSpPr txBox="1">
            <a:spLocks noGrp="1"/>
          </p:cNvSpPr>
          <p:nvPr>
            <p:ph type="subTitle" idx="1"/>
          </p:nvPr>
        </p:nvSpPr>
        <p:spPr>
          <a:xfrm>
            <a:off x="946150" y="4800600"/>
            <a:ext cx="7064375" cy="169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>
              <a:solidFill>
                <a:srgbClr val="D8D8D8"/>
              </a:solidFill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3" name="Google Shape;213;p10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75"/>
            <a:ext cx="8458200" cy="684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rgbClr val="3333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Your Turn</a:t>
            </a:r>
            <a:endParaRPr/>
          </a:p>
        </p:txBody>
      </p:sp>
      <p:sp>
        <p:nvSpPr>
          <p:cNvPr id="219" name="Google Shape;219;p1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3914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562" marR="0" lvl="0" indent="-1825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you were building a web-based system for course enrollment --</a:t>
            </a:r>
            <a:endParaRPr/>
          </a:p>
          <a:p>
            <a:pPr marL="457200" marR="0" lvl="1" indent="-1825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would be the functionality?</a:t>
            </a:r>
            <a:endParaRPr/>
          </a:p>
          <a:p>
            <a:pPr marL="457200" marR="0" lvl="1" indent="-1825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would be the expected value?</a:t>
            </a:r>
            <a:endParaRPr/>
          </a:p>
          <a:p>
            <a:pPr marL="457200" marR="0" lvl="1" indent="-1825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special issues or constraints would you foresee?</a:t>
            </a:r>
            <a:endParaRPr/>
          </a:p>
        </p:txBody>
      </p:sp>
      <p:sp>
        <p:nvSpPr>
          <p:cNvPr id="220" name="Google Shape;220;p11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>
            <a:spLocks noGrp="1"/>
          </p:cNvSpPr>
          <p:nvPr>
            <p:ph type="ctrTitle"/>
          </p:nvPr>
        </p:nvSpPr>
        <p:spPr>
          <a:xfrm>
            <a:off x="946150" y="758825"/>
            <a:ext cx="7064375" cy="40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lang="en-US" sz="6600" b="0" i="0" u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</a:t>
            </a:r>
            <a:endParaRPr/>
          </a:p>
        </p:txBody>
      </p:sp>
      <p:sp>
        <p:nvSpPr>
          <p:cNvPr id="226" name="Google Shape;226;p12" descr="Rectangle: Click to edit Master text styles &#10;Second level &#10;Third level &#10;Fourth level &#10;Fifth level"/>
          <p:cNvSpPr txBox="1">
            <a:spLocks noGrp="1"/>
          </p:cNvSpPr>
          <p:nvPr>
            <p:ph type="subTitle" idx="1"/>
          </p:nvPr>
        </p:nvSpPr>
        <p:spPr>
          <a:xfrm>
            <a:off x="946150" y="4800600"/>
            <a:ext cx="7064375" cy="169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b="0" i="0" u="none">
                <a:solidFill>
                  <a:srgbClr val="D9D9D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sp>
        <p:nvSpPr>
          <p:cNvPr id="227" name="Google Shape;227;p1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Ideas</a:t>
            </a:r>
            <a:endParaRPr/>
          </a:p>
        </p:txBody>
      </p:sp>
      <p:sp>
        <p:nvSpPr>
          <p:cNvPr id="233" name="Google Shape;233;p1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533400" y="1828800"/>
            <a:ext cx="76819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562" marR="0" lvl="0" indent="-182562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 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used to aid in the decision of whether or not to proceed with the IS project.</a:t>
            </a:r>
            <a:endParaRPr/>
          </a:p>
          <a:p>
            <a:pPr marL="182562" marR="0" lvl="0" indent="-182562" algn="just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Also identifies project 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risks</a:t>
            </a:r>
            <a:endParaRPr/>
          </a:p>
          <a:p>
            <a:pPr marL="182562" marR="0" lvl="0" indent="-182562" algn="just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revised throughout SDLC</a:t>
            </a:r>
            <a:endParaRPr/>
          </a:p>
          <a:p>
            <a:pPr marL="182563" marR="0" lvl="0" indent="-60642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</a:t>
            </a:r>
            <a:endParaRPr/>
          </a:p>
        </p:txBody>
      </p:sp>
      <p:sp>
        <p:nvSpPr>
          <p:cNvPr id="241" name="Google Shape;241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571500" y="16764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182562" lvl="0" indent="-1825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Detailing Expected Costs and Benefits</a:t>
            </a:r>
            <a:endParaRPr/>
          </a:p>
          <a:p>
            <a:pPr marL="457200" lvl="1" indent="-1825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lang="en-US" sz="2800" b="1" i="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Technical</a:t>
            </a:r>
            <a:r>
              <a:rPr lang="en-US" sz="2800" b="0" i="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</a:t>
            </a:r>
            <a:endParaRPr/>
          </a:p>
          <a:p>
            <a:pPr marL="457200" lvl="1" indent="-1825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lang="en-US" sz="2800" b="1" i="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Economic</a:t>
            </a:r>
            <a:r>
              <a:rPr lang="en-US" sz="2800" b="0" i="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</a:t>
            </a:r>
            <a:endParaRPr/>
          </a:p>
          <a:p>
            <a:pPr marL="457200" lvl="1" indent="-1825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lang="en-US" sz="2800" b="1" i="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</a:t>
            </a:r>
            <a:r>
              <a:rPr lang="en-US" sz="2800" b="0" i="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</a:t>
            </a:r>
            <a:endParaRPr/>
          </a:p>
        </p:txBody>
      </p:sp>
      <p:sp>
        <p:nvSpPr>
          <p:cNvPr id="242" name="Google Shape;242;p14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>
            <a:spLocks noGrp="1"/>
          </p:cNvSpPr>
          <p:nvPr>
            <p:ph type="title"/>
          </p:nvPr>
        </p:nvSpPr>
        <p:spPr>
          <a:xfrm>
            <a:off x="946150" y="152400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Technical Feasibility:</a:t>
            </a:r>
            <a:b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en-US" sz="4000" b="0" i="1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</a:t>
            </a:r>
            <a:r>
              <a:rPr lang="en-US" sz="4000" b="0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We Build It?</a:t>
            </a:r>
            <a:endParaRPr/>
          </a:p>
        </p:txBody>
      </p:sp>
      <p:sp>
        <p:nvSpPr>
          <p:cNvPr id="248" name="Google Shape;248;p1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182562" marR="0" lvl="0" indent="-182562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Familiarity with application</a:t>
            </a:r>
            <a:endParaRPr/>
          </a:p>
          <a:p>
            <a:pPr marL="457200" marR="0" lvl="1" indent="-18256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Knowledge of business domain</a:t>
            </a:r>
            <a:endParaRPr/>
          </a:p>
          <a:p>
            <a:pPr marL="182562" marR="0" lvl="0" indent="-182562" algn="just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Familiarity with technology</a:t>
            </a:r>
            <a:endParaRPr/>
          </a:p>
          <a:p>
            <a:pPr marL="457200" marR="0" lvl="1" indent="-18256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Extension of existing firm technologies</a:t>
            </a:r>
            <a:endParaRPr/>
          </a:p>
          <a:p>
            <a:pPr marL="182562" marR="0" lvl="0" indent="-182562" algn="just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size</a:t>
            </a:r>
            <a:endParaRPr/>
          </a:p>
          <a:p>
            <a:pPr marL="457200" marR="0" lvl="1" indent="-18256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Number of people, time, and features</a:t>
            </a:r>
            <a:endParaRPr/>
          </a:p>
          <a:p>
            <a:pPr marL="182562" marR="0" lvl="0" indent="-182562" algn="just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Compatibility</a:t>
            </a:r>
            <a:endParaRPr/>
          </a:p>
          <a:p>
            <a:pPr marL="457200" marR="0" lvl="1" indent="-18256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Ease of integrating the system with the company’s existing technology</a:t>
            </a:r>
            <a:endParaRPr/>
          </a:p>
        </p:txBody>
      </p:sp>
      <p:sp>
        <p:nvSpPr>
          <p:cNvPr id="249" name="Google Shape;249;p1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936625" y="23812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Economic Feasibility</a:t>
            </a:r>
            <a:b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en-US" sz="4000" b="0" i="1" u="none">
                <a:solidFill>
                  <a:srgbClr val="FF00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Should</a:t>
            </a:r>
            <a:r>
              <a:rPr lang="en-US" sz="4000" b="0" i="0" u="none">
                <a:solidFill>
                  <a:srgbClr val="FF00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We Build It?</a:t>
            </a:r>
            <a:endParaRPr/>
          </a:p>
        </p:txBody>
      </p:sp>
      <p:sp>
        <p:nvSpPr>
          <p:cNvPr id="255" name="Google Shape;255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182562" marR="0" lvl="0" indent="-1825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Perform cost benefit analysis</a:t>
            </a:r>
            <a:endParaRPr/>
          </a:p>
          <a:p>
            <a:pPr marL="457200" marR="0" lvl="1" indent="-1825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Identify costs and benefits</a:t>
            </a:r>
            <a:endParaRPr/>
          </a:p>
          <a:p>
            <a:pPr marL="457200" marR="0" lvl="1" indent="-1825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Assign values</a:t>
            </a:r>
            <a:endParaRPr/>
          </a:p>
          <a:p>
            <a:pPr marL="457200" marR="0" lvl="1" indent="-1825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Calculate cash flow and ROI</a:t>
            </a:r>
            <a:endParaRPr/>
          </a:p>
          <a:p>
            <a:pPr marL="182562" marR="0" lvl="0" indent="-182562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Development costs</a:t>
            </a:r>
            <a:endParaRPr/>
          </a:p>
          <a:p>
            <a:pPr marL="182562" marR="0" lvl="0" indent="-182562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Annual operational costs</a:t>
            </a:r>
            <a:endParaRPr/>
          </a:p>
          <a:p>
            <a:pPr marL="182562" marR="0" lvl="0" indent="-182562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Annual benefits</a:t>
            </a:r>
            <a:endParaRPr/>
          </a:p>
          <a:p>
            <a:pPr marL="182562" marR="0" lvl="0" indent="-182562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Intangible costs and benefit</a:t>
            </a:r>
            <a:endParaRPr/>
          </a:p>
        </p:txBody>
      </p:sp>
      <p:sp>
        <p:nvSpPr>
          <p:cNvPr id="256" name="Google Shape;256;p16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title"/>
          </p:nvPr>
        </p:nvSpPr>
        <p:spPr>
          <a:xfrm>
            <a:off x="5715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lang="en-US" sz="36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Economic Feasibility Steps</a:t>
            </a:r>
            <a:endParaRPr/>
          </a:p>
        </p:txBody>
      </p:sp>
      <p:sp>
        <p:nvSpPr>
          <p:cNvPr id="263" name="Google Shape;263;p17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4" name="Google Shape;264;p17" descr="Screen Shot 2018-01-24 at 12.27.4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838200"/>
            <a:ext cx="7572375" cy="55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>
            <a:spLocks noGrp="1"/>
          </p:cNvSpPr>
          <p:nvPr>
            <p:ph type="title"/>
          </p:nvPr>
        </p:nvSpPr>
        <p:spPr>
          <a:xfrm>
            <a:off x="5715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Cost &amp; Benefits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1" name="Google Shape;27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143000"/>
            <a:ext cx="6858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lang="en-US" sz="36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Assign Values</a:t>
            </a: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8" name="Google Shape;27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609600"/>
            <a:ext cx="762000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</a:t>
            </a:r>
            <a:endParaRPr/>
          </a:p>
        </p:txBody>
      </p:sp>
      <p:sp>
        <p:nvSpPr>
          <p:cNvPr id="184" name="Google Shape;184;p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182562" marR="0" lvl="0" indent="-1825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Lists key elements of the project</a:t>
            </a:r>
            <a:endParaRPr/>
          </a:p>
          <a:p>
            <a:pPr marL="457200" marR="0" lvl="1" indent="-1825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sponsor</a:t>
            </a:r>
            <a:endParaRPr/>
          </a:p>
          <a:p>
            <a:pPr marL="457200" marR="0" lvl="1" indent="-1825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need</a:t>
            </a:r>
            <a:endParaRPr/>
          </a:p>
          <a:p>
            <a:pPr marL="457200" marR="0" lvl="1" indent="-1825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requirements</a:t>
            </a:r>
            <a:endParaRPr/>
          </a:p>
          <a:p>
            <a:pPr marL="457200" marR="0" lvl="1" indent="-1825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endParaRPr/>
          </a:p>
          <a:p>
            <a:pPr marL="457200" marR="0" lvl="1" indent="-1825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Special issues or constraints</a:t>
            </a:r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>
            <a:spLocks noGrp="1"/>
          </p:cNvSpPr>
          <p:nvPr>
            <p:ph type="title"/>
          </p:nvPr>
        </p:nvSpPr>
        <p:spPr>
          <a:xfrm>
            <a:off x="784225" y="228600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Cash Flow Method for Cost Benefit Analysis</a:t>
            </a: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5" name="Google Shape;28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768475"/>
            <a:ext cx="76200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lang="en-US" sz="36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Cost-Benefit Analysis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2" name="Google Shape;2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525" y="685800"/>
            <a:ext cx="7772401" cy="6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Present Value Calculation</a:t>
            </a:r>
            <a:endParaRPr/>
          </a:p>
        </p:txBody>
      </p:sp>
      <p:sp>
        <p:nvSpPr>
          <p:cNvPr id="298" name="Google Shape;298;p2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99" name="Google Shape;299;p22"/>
          <p:cNvGrpSpPr/>
          <p:nvPr/>
        </p:nvGrpSpPr>
        <p:grpSpPr>
          <a:xfrm>
            <a:off x="1447800" y="1600200"/>
            <a:ext cx="6340475" cy="3048000"/>
            <a:chOff x="864" y="1056"/>
            <a:chExt cx="3994" cy="3087"/>
          </a:xfrm>
        </p:grpSpPr>
        <p:sp>
          <p:nvSpPr>
            <p:cNvPr id="300" name="Google Shape;300;p22"/>
            <p:cNvSpPr txBox="1"/>
            <p:nvPr/>
          </p:nvSpPr>
          <p:spPr>
            <a:xfrm>
              <a:off x="874" y="2818"/>
              <a:ext cx="3984" cy="1325"/>
            </a:xfrm>
            <a:prstGeom prst="rect">
              <a:avLst/>
            </a:prstGeom>
            <a:solidFill>
              <a:srgbClr val="FFFF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(1 + interest rate)</a:t>
              </a:r>
              <a:r>
                <a:rPr lang="en-US" sz="3200" b="0" i="0" u="none" strike="noStrike" cap="none" baseline="30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 txBox="1"/>
            <p:nvPr/>
          </p:nvSpPr>
          <p:spPr>
            <a:xfrm>
              <a:off x="874" y="1115"/>
              <a:ext cx="3984" cy="170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Cash flow amount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2"/>
            <p:cNvSpPr txBox="1"/>
            <p:nvPr/>
          </p:nvSpPr>
          <p:spPr>
            <a:xfrm>
              <a:off x="864" y="2496"/>
              <a:ext cx="3984" cy="38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03" name="Google Shape;303;p22"/>
            <p:cNvSpPr txBox="1"/>
            <p:nvPr/>
          </p:nvSpPr>
          <p:spPr>
            <a:xfrm>
              <a:off x="874" y="1056"/>
              <a:ext cx="3984" cy="481"/>
            </a:xfrm>
            <a:prstGeom prst="rect">
              <a:avLst/>
            </a:prstGeom>
            <a:solidFill>
              <a:srgbClr val="EAEAEA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ahoma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PRESENT VALUE EQUALS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4" name="Google Shape;304;p22"/>
            <p:cNvCxnSpPr/>
            <p:nvPr/>
          </p:nvCxnSpPr>
          <p:spPr>
            <a:xfrm>
              <a:off x="874" y="1109"/>
              <a:ext cx="0" cy="277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5" name="Google Shape;305;p22"/>
            <p:cNvCxnSpPr/>
            <p:nvPr/>
          </p:nvCxnSpPr>
          <p:spPr>
            <a:xfrm>
              <a:off x="864" y="2448"/>
              <a:ext cx="3984" cy="0"/>
            </a:xfrm>
            <a:prstGeom prst="straightConnector1">
              <a:avLst/>
            </a:prstGeom>
            <a:noFill/>
            <a:ln w="76200" cap="flat" cmpd="tri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6" name="Google Shape;306;p22"/>
            <p:cNvSpPr txBox="1"/>
            <p:nvPr/>
          </p:nvSpPr>
          <p:spPr>
            <a:xfrm>
              <a:off x="1776" y="2445"/>
              <a:ext cx="1545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ahoma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         Divided by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p22"/>
            <p:cNvCxnSpPr/>
            <p:nvPr/>
          </p:nvCxnSpPr>
          <p:spPr>
            <a:xfrm>
              <a:off x="4858" y="1537"/>
              <a:ext cx="0" cy="138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8" name="Google Shape;308;p22"/>
            <p:cNvSpPr txBox="1"/>
            <p:nvPr/>
          </p:nvSpPr>
          <p:spPr>
            <a:xfrm>
              <a:off x="864" y="3623"/>
              <a:ext cx="2965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Where “n” equals the number of periods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9" name="Google Shape;309;p22"/>
            <p:cNvCxnSpPr/>
            <p:nvPr/>
          </p:nvCxnSpPr>
          <p:spPr>
            <a:xfrm>
              <a:off x="864" y="2928"/>
              <a:ext cx="3984" cy="0"/>
            </a:xfrm>
            <a:prstGeom prst="straightConnector1">
              <a:avLst/>
            </a:prstGeom>
            <a:noFill/>
            <a:ln w="76200" cap="flat" cmpd="tri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0" name="Google Shape;310;p22"/>
          <p:cNvSpPr txBox="1"/>
          <p:nvPr/>
        </p:nvSpPr>
        <p:spPr>
          <a:xfrm>
            <a:off x="533400" y="4732337"/>
            <a:ext cx="78486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$100 received in 3 years with a required rate of return of 10% has a PV of $75.13.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22" descr="Screen Shot 2018-01-25 at 10.34.18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5638800"/>
            <a:ext cx="431006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7850" y="5616575"/>
            <a:ext cx="2778125" cy="118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Net Present Value (NPV)</a:t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9" name="Google Shape;319;p23"/>
          <p:cNvSpPr txBox="1"/>
          <p:nvPr/>
        </p:nvSpPr>
        <p:spPr>
          <a:xfrm>
            <a:off x="609600" y="1828800"/>
            <a:ext cx="76962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NPV is simply the difference between the total present value of the benefits and the total present value of the costs.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23" descr="Screen Shot 2018-01-24 at 12.56.3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886200"/>
            <a:ext cx="69691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3"/>
          <p:cNvSpPr txBox="1"/>
          <p:nvPr/>
        </p:nvSpPr>
        <p:spPr>
          <a:xfrm>
            <a:off x="1219200" y="5791200"/>
            <a:ext cx="294163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lain" startAt="30000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500000     252100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22" name="Google Shape;32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1425" y="5099050"/>
            <a:ext cx="7278687" cy="11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 on Investment (ROI)</a:t>
            </a:r>
            <a:endParaRPr/>
          </a:p>
        </p:txBody>
      </p:sp>
      <p:sp>
        <p:nvSpPr>
          <p:cNvPr id="328" name="Google Shape;328;p2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77581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562" marR="0" lvl="0" indent="-182562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Measures money received in return for money invested</a:t>
            </a:r>
            <a:endParaRPr/>
          </a:p>
          <a:p>
            <a:pPr marL="182562" marR="0" lvl="0" indent="-182562" algn="just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High ROI is desirable when benefits exceed costs</a:t>
            </a:r>
            <a:endParaRPr/>
          </a:p>
          <a:p>
            <a:pPr marL="182562" marR="0" lvl="0" indent="-182562" algn="just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determined per year, or for entire project completion period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609600" y="36512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 on Investment Calculation</a:t>
            </a:r>
            <a:endParaRPr/>
          </a:p>
        </p:txBody>
      </p:sp>
      <p:sp>
        <p:nvSpPr>
          <p:cNvPr id="335" name="Google Shape;335;p2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6" name="Google Shape;336;p25" descr="Screen Shot 2018-01-25 at 10.41.48 AM.png"/>
          <p:cNvPicPr preferRelativeResize="0"/>
          <p:nvPr/>
        </p:nvPicPr>
        <p:blipFill rotWithShape="1">
          <a:blip r:embed="rId3">
            <a:alphaModFix/>
          </a:blip>
          <a:srcRect r="11911" b="42082"/>
          <a:stretch/>
        </p:blipFill>
        <p:spPr>
          <a:xfrm>
            <a:off x="228600" y="2057400"/>
            <a:ext cx="8539162" cy="169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533400" y="100012"/>
            <a:ext cx="7269162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 on Investment Calculation</a:t>
            </a:r>
            <a:endParaRPr/>
          </a:p>
        </p:txBody>
      </p:sp>
      <p:sp>
        <p:nvSpPr>
          <p:cNvPr id="342" name="Google Shape;342;p26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3" name="Google Shape;343;p26" descr="Screen Shot 2018-01-25 at 10.41.48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731962"/>
            <a:ext cx="88233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6" descr="Screen Shot 2018-01-25 at 10.41.59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0" y="4419600"/>
            <a:ext cx="57689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Break-Even point</a:t>
            </a:r>
            <a:endParaRPr/>
          </a:p>
        </p:txBody>
      </p:sp>
      <p:sp>
        <p:nvSpPr>
          <p:cNvPr id="350" name="Google Shape;350;p27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439737" y="168275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Length of time when returns will match amount invested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Greater time -&gt; Greater risks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Easier to picture graphically – plot cumulative present value of benefits and costs for each year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Break-Even point</a:t>
            </a:r>
            <a:endParaRPr/>
          </a:p>
        </p:txBody>
      </p:sp>
      <p:sp>
        <p:nvSpPr>
          <p:cNvPr id="357" name="Google Shape;357;p28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8" name="Google Shape;358;p28" descr="Screen Shot 2018-01-25 at 10.48.20 AM.png"/>
          <p:cNvPicPr preferRelativeResize="0"/>
          <p:nvPr/>
        </p:nvPicPr>
        <p:blipFill rotWithShape="1">
          <a:blip r:embed="rId3">
            <a:alphaModFix/>
          </a:blip>
          <a:srcRect t="6883"/>
          <a:stretch/>
        </p:blipFill>
        <p:spPr>
          <a:xfrm>
            <a:off x="76200" y="2074862"/>
            <a:ext cx="8907462" cy="127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8" descr="Screen Shot 2018-01-25 at 10.48.30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962" y="4343400"/>
            <a:ext cx="8250237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Break-Even Graph</a:t>
            </a:r>
            <a:endParaRPr/>
          </a:p>
        </p:txBody>
      </p:sp>
      <p:sp>
        <p:nvSpPr>
          <p:cNvPr id="365" name="Google Shape;365;p29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6" name="Google Shape;36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62" y="1709737"/>
            <a:ext cx="81248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Ideas</a:t>
            </a:r>
            <a:endParaRPr/>
          </a:p>
        </p:txBody>
      </p:sp>
      <p:sp>
        <p:nvSpPr>
          <p:cNvPr id="155" name="Google Shape;155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605712" cy="516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562" marR="0" lvl="0" indent="-1825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</a:t>
            </a:r>
            <a:r>
              <a:rPr lang="en-US" sz="2400" b="0" i="1" u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 </a:t>
            </a:r>
            <a:r>
              <a:rPr lang="en-US" sz="24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presents</a:t>
            </a:r>
            <a:endParaRPr dirty="0"/>
          </a:p>
          <a:p>
            <a:pPr marL="457200" marR="0" lvl="1" indent="-18256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brief summary of a business need</a:t>
            </a:r>
            <a:endParaRPr dirty="0"/>
          </a:p>
          <a:p>
            <a:pPr marL="457200" marR="0" lvl="1" indent="-182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explains how a system that supports the need will create business value.</a:t>
            </a:r>
            <a:endParaRPr dirty="0"/>
          </a:p>
          <a:p>
            <a:pPr marL="182562" marR="0" lvl="0" indent="-182562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lang="en-US" sz="2400" b="0" i="1" u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sponsor </a:t>
            </a:r>
            <a:r>
              <a:rPr lang="en-US" sz="24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a key person</a:t>
            </a:r>
          </a:p>
          <a:p>
            <a:pPr marL="800100" lvl="1">
              <a:spcBef>
                <a:spcPts val="1700"/>
              </a:spcBef>
              <a:buSzPts val="1920"/>
            </a:pPr>
            <a:r>
              <a:rPr lang="en-US" sz="20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prepares the document</a:t>
            </a:r>
            <a:endParaRPr sz="2000" dirty="0"/>
          </a:p>
          <a:p>
            <a:pPr marL="617539" lvl="1">
              <a:spcBef>
                <a:spcPts val="500"/>
              </a:spcBef>
              <a:buSzPts val="2000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Recognize business need</a:t>
            </a:r>
            <a:endParaRPr lang="en-US" dirty="0"/>
          </a:p>
          <a:p>
            <a:pPr marL="617539" lvl="1">
              <a:spcBef>
                <a:spcPts val="600"/>
              </a:spcBef>
              <a:buSzPts val="2000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Understand business value</a:t>
            </a:r>
            <a:endParaRPr dirty="0"/>
          </a:p>
          <a:p>
            <a:pPr marL="617539" lvl="1">
              <a:spcBef>
                <a:spcPts val="600"/>
              </a:spcBef>
              <a:buSzPts val="2000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Adoption of new IT</a:t>
            </a:r>
            <a:endParaRPr dirty="0"/>
          </a:p>
          <a:p>
            <a:pPr marL="617539" lvl="1">
              <a:spcBef>
                <a:spcPts val="600"/>
              </a:spcBef>
              <a:buSzPts val="2000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Want system to succeed</a:t>
            </a:r>
            <a:endParaRPr dirty="0"/>
          </a:p>
          <a:p>
            <a:pPr marL="182562" marR="0" lvl="0" indent="-182562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lang="en-US" sz="2400" b="0" i="1" u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approval committee </a:t>
            </a:r>
            <a:endParaRPr dirty="0"/>
          </a:p>
          <a:p>
            <a:pPr marL="457200" marR="0" lvl="1" indent="-18256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reviews proposals from various groups and units </a:t>
            </a:r>
            <a:endParaRPr dirty="0"/>
          </a:p>
          <a:p>
            <a:pPr marL="457200" marR="0" lvl="1" indent="-182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Approve/decline/suspend projects</a:t>
            </a:r>
            <a:endParaRPr dirty="0"/>
          </a:p>
        </p:txBody>
      </p:sp>
      <p:sp>
        <p:nvSpPr>
          <p:cNvPr id="156" name="Google Shape;156;p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>
            <a:spLocks noGrp="1"/>
          </p:cNvSpPr>
          <p:nvPr>
            <p:ph type="title"/>
          </p:nvPr>
        </p:nvSpPr>
        <p:spPr>
          <a:xfrm>
            <a:off x="571500" y="304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lang="en-US" sz="36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Formulas</a:t>
            </a:r>
            <a:endParaRPr/>
          </a:p>
        </p:txBody>
      </p:sp>
      <p:sp>
        <p:nvSpPr>
          <p:cNvPr id="372" name="Google Shape;372;p30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3" name="Google Shape;37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85800"/>
            <a:ext cx="85344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7673975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 Feasibility</a:t>
            </a:r>
            <a:b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en-US" sz="2800" b="0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we build it, will they come?</a:t>
            </a:r>
            <a:endParaRPr/>
          </a:p>
        </p:txBody>
      </p:sp>
      <p:sp>
        <p:nvSpPr>
          <p:cNvPr id="379" name="Google Shape;379;p3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946150" y="1828800"/>
            <a:ext cx="7261225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182562" marR="0" lvl="0" indent="-1825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Will the </a:t>
            </a:r>
            <a:r>
              <a:rPr lang="en-US" sz="3200" b="0" i="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users accept</a:t>
            </a:r>
            <a:r>
              <a:rPr lang="en-US" sz="3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the system?</a:t>
            </a:r>
            <a:endParaRPr/>
          </a:p>
          <a:p>
            <a:pPr marL="182562" marR="0" lvl="0" indent="-182562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Will it be incorporated in the organization?</a:t>
            </a:r>
            <a:endParaRPr/>
          </a:p>
          <a:p>
            <a:pPr marL="182562" marR="0" lvl="0" indent="-182562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How to asses?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1. Check </a:t>
            </a:r>
            <a:r>
              <a:rPr lang="en-US" sz="2800" b="0" i="1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Strategic Alignment</a:t>
            </a:r>
            <a:r>
              <a:rPr lang="en-US"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– fit between project and business strategy?</a:t>
            </a:r>
            <a:endParaRPr/>
          </a:p>
        </p:txBody>
      </p:sp>
      <p:sp>
        <p:nvSpPr>
          <p:cNvPr id="380" name="Google Shape;380;p31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946150" y="152400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 Feasibility</a:t>
            </a:r>
            <a:b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en-US" sz="2800" b="0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we build it, will they come?</a:t>
            </a:r>
            <a:endParaRPr/>
          </a:p>
        </p:txBody>
      </p:sp>
      <p:sp>
        <p:nvSpPr>
          <p:cNvPr id="386" name="Google Shape;386;p3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2. Perform </a:t>
            </a:r>
            <a:r>
              <a:rPr lang="en-US" sz="2800" b="0" i="1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 Analysis</a:t>
            </a:r>
            <a:endParaRPr sz="28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-142240" algn="just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</a:t>
            </a: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– any person, group, or organization that can affect or will be affected by the system</a:t>
            </a:r>
            <a:endParaRPr/>
          </a:p>
          <a:p>
            <a:pPr marL="0" marR="0" lvl="0" indent="-142240" algn="just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 analysis considers</a:t>
            </a:r>
            <a:endParaRPr/>
          </a:p>
          <a:p>
            <a:pPr marL="457200" marR="0" lvl="1" indent="-18256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champion(s)</a:t>
            </a:r>
            <a:endParaRPr/>
          </a:p>
          <a:p>
            <a:pPr marL="457200" marR="0" lvl="1" indent="-18256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 management</a:t>
            </a:r>
            <a:endParaRPr/>
          </a:p>
          <a:p>
            <a:pPr marL="457200" marR="0" lvl="1" indent="-18256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users</a:t>
            </a:r>
            <a:endParaRPr/>
          </a:p>
        </p:txBody>
      </p:sp>
      <p:sp>
        <p:nvSpPr>
          <p:cNvPr id="387" name="Google Shape;387;p3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>
            <a:spLocks noGrp="1"/>
          </p:cNvSpPr>
          <p:nvPr>
            <p:ph type="title"/>
          </p:nvPr>
        </p:nvSpPr>
        <p:spPr>
          <a:xfrm>
            <a:off x="5715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lang="en-US" sz="36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Stakeholders</a:t>
            </a:r>
            <a:endParaRPr/>
          </a:p>
        </p:txBody>
      </p:sp>
      <p:sp>
        <p:nvSpPr>
          <p:cNvPr id="393" name="Google Shape;393;p3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4" name="Google Shape;39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914400"/>
            <a:ext cx="89154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4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-17462"/>
            <a:ext cx="6705600" cy="691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Summary</a:t>
            </a:r>
            <a:endParaRPr/>
          </a:p>
        </p:txBody>
      </p:sp>
      <p:sp>
        <p:nvSpPr>
          <p:cNvPr id="405" name="Google Shape;405;p3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571500" y="1524000"/>
            <a:ext cx="80391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562" marR="0" lvl="0" indent="-1825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lang="en-US" sz="2600" b="0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initiation</a:t>
            </a:r>
            <a:r>
              <a:rPr lang="en-US" sz="26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involves creating and assessing goals and expectations for a new system</a:t>
            </a:r>
            <a:endParaRPr/>
          </a:p>
          <a:p>
            <a:pPr marL="182562" marR="0" lvl="0" indent="-182562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Identifying the </a:t>
            </a:r>
            <a:r>
              <a:rPr lang="en-US" sz="2600" b="0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r>
              <a:rPr lang="en-US" sz="26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of the new project is a key to success</a:t>
            </a:r>
            <a:endParaRPr/>
          </a:p>
          <a:p>
            <a:pPr marL="182562" marR="0" lvl="0" indent="-182562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lang="en-US" sz="2600" b="0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 </a:t>
            </a:r>
            <a:r>
              <a:rPr lang="en-US" sz="26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describes an overview of the proposed system.</a:t>
            </a:r>
            <a:endParaRPr/>
          </a:p>
          <a:p>
            <a:pPr marL="182562" marR="0" lvl="0" indent="-182562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</a:t>
            </a:r>
            <a:r>
              <a:rPr lang="en-US" sz="2600" b="0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 study</a:t>
            </a:r>
            <a:r>
              <a:rPr lang="en-US" sz="26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concerned with ensuring that technical, economic, and organizational benefits outweigh costs and risks</a:t>
            </a: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82563" marR="0" lvl="0" indent="-60642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Ideas</a:t>
            </a:r>
            <a:endParaRPr/>
          </a:p>
        </p:txBody>
      </p:sp>
      <p:sp>
        <p:nvSpPr>
          <p:cNvPr id="148" name="Google Shape;148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393700" y="1820862"/>
            <a:ext cx="7832725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562" marR="0" lvl="0" indent="-182562" algn="just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needs:</a:t>
            </a:r>
            <a:endParaRPr dirty="0"/>
          </a:p>
          <a:p>
            <a:pPr marL="457200" marR="0" lvl="1" indent="-182562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Lower cost/Increase revenue</a:t>
            </a:r>
            <a:endParaRPr dirty="0"/>
          </a:p>
          <a:p>
            <a:pPr marL="457200" marR="0" lvl="1" indent="-18256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Improve customer service</a:t>
            </a:r>
            <a:endParaRPr dirty="0"/>
          </a:p>
          <a:p>
            <a:pPr marL="457200" marR="0" lvl="1" indent="-18256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 latest/emerging technologies</a:t>
            </a:r>
            <a:endParaRPr dirty="0"/>
          </a:p>
          <a:p>
            <a:pPr marL="457200" marR="0" lvl="1" indent="-182562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…</a:t>
            </a:r>
            <a:endParaRPr dirty="0"/>
          </a:p>
          <a:p>
            <a:pPr marL="182563" marR="0" lvl="0" indent="-40323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>
            <a:spLocks noGrp="1"/>
          </p:cNvSpPr>
          <p:nvPr>
            <p:ph type="ctrTitle"/>
          </p:nvPr>
        </p:nvSpPr>
        <p:spPr>
          <a:xfrm>
            <a:off x="946150" y="758825"/>
            <a:ext cx="7064375" cy="40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lang="en-US" sz="6600" b="0" i="0" u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IDENTIFYING BUSINESS VALUE</a:t>
            </a:r>
            <a:endParaRPr/>
          </a:p>
        </p:txBody>
      </p:sp>
      <p:sp>
        <p:nvSpPr>
          <p:cNvPr id="162" name="Google Shape;162;p4" descr="Rectangle: Click to edit Master text styles &#10;Second level &#10;Third level &#10;Fourth level &#10;Fifth level"/>
          <p:cNvSpPr txBox="1">
            <a:spLocks noGrp="1"/>
          </p:cNvSpPr>
          <p:nvPr>
            <p:ph type="subTitle" idx="1"/>
          </p:nvPr>
        </p:nvSpPr>
        <p:spPr>
          <a:xfrm>
            <a:off x="946150" y="4800600"/>
            <a:ext cx="7064375" cy="169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b="0" i="0" u="none">
                <a:solidFill>
                  <a:srgbClr val="D9D9D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sp>
        <p:nvSpPr>
          <p:cNvPr id="163" name="Google Shape;163;p4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lang="en-US" sz="40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endParaRPr/>
          </a:p>
        </p:txBody>
      </p:sp>
      <p:sp>
        <p:nvSpPr>
          <p:cNvPr id="169" name="Google Shape;169;p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7467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562" marR="0" lvl="0" indent="-1825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1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Tangible value </a:t>
            </a:r>
            <a:r>
              <a:rPr lang="en-US" sz="28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quantified and measured easily, e.g.</a:t>
            </a:r>
            <a:endParaRPr dirty="0"/>
          </a:p>
          <a:p>
            <a:pPr marL="457200" marR="0" lvl="1" indent="-1825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2% reduction in operating costs</a:t>
            </a:r>
            <a:endParaRPr dirty="0"/>
          </a:p>
          <a:p>
            <a:pPr marL="457200" marR="0" lvl="1" indent="-1825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5% increase in sales</a:t>
            </a:r>
            <a:endParaRPr dirty="0"/>
          </a:p>
          <a:p>
            <a:pPr marL="182562" marR="0" lvl="0" indent="-182562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lang="en-US" sz="2800" b="1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Intangible value </a:t>
            </a:r>
            <a:r>
              <a:rPr lang="en-US" sz="2800" b="0" i="0" u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system provides important but hard-to-measure benefits, e.g.</a:t>
            </a:r>
            <a:endParaRPr dirty="0"/>
          </a:p>
          <a:p>
            <a:pPr marL="457200" marR="0" lvl="1" indent="-1825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improved customer service</a:t>
            </a:r>
            <a:endParaRPr dirty="0"/>
          </a:p>
          <a:p>
            <a:pPr marL="457200" marR="0" lvl="1" indent="-1825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better competitive position</a:t>
            </a:r>
            <a:endParaRPr dirty="0"/>
          </a:p>
        </p:txBody>
      </p:sp>
      <p:sp>
        <p:nvSpPr>
          <p:cNvPr id="170" name="Google Shape;170;p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5862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1" name="Google Shape;191;p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0"/>
            <a:ext cx="65484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9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30400" y="88375"/>
            <a:ext cx="6283200" cy="66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204222c9d_0_0"/>
          <p:cNvSpPr txBox="1">
            <a:spLocks noGrp="1"/>
          </p:cNvSpPr>
          <p:nvPr>
            <p:ph type="title"/>
          </p:nvPr>
        </p:nvSpPr>
        <p:spPr>
          <a:xfrm>
            <a:off x="794600" y="87275"/>
            <a:ext cx="7269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Umm… Spotify?</a:t>
            </a:r>
            <a:endParaRPr/>
          </a:p>
        </p:txBody>
      </p:sp>
      <p:sp>
        <p:nvSpPr>
          <p:cNvPr id="205" name="Google Shape;205;ge204222c9d_0_0"/>
          <p:cNvSpPr txBox="1">
            <a:spLocks noGrp="1"/>
          </p:cNvSpPr>
          <p:nvPr>
            <p:ph type="body" idx="1"/>
          </p:nvPr>
        </p:nvSpPr>
        <p:spPr>
          <a:xfrm>
            <a:off x="946150" y="1828800"/>
            <a:ext cx="644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ts val="1440"/>
              <a:buNone/>
            </a:pPr>
            <a:endParaRPr/>
          </a:p>
        </p:txBody>
      </p:sp>
      <p:sp>
        <p:nvSpPr>
          <p:cNvPr id="206" name="Google Shape;206;ge204222c9d_0_0"/>
          <p:cNvSpPr txBox="1">
            <a:spLocks noGrp="1"/>
          </p:cNvSpPr>
          <p:nvPr>
            <p:ph type="sldNum" idx="12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27425" bIns="45700" anchor="ctr" anchorCtr="0">
            <a:normAutofit fontScale="475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ct val="100000"/>
              <a:buFont typeface="Century Schoolbook"/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9</a:t>
            </a:fld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10524"/>
              <a:buFont typeface="Arial"/>
              <a:buNone/>
            </a:pPr>
            <a:endParaRPr/>
          </a:p>
        </p:txBody>
      </p:sp>
      <p:pic>
        <p:nvPicPr>
          <p:cNvPr id="207" name="Google Shape;207;ge204222c9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4625" y="1828800"/>
            <a:ext cx="43434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728</Words>
  <Application>Microsoft Office PowerPoint</Application>
  <PresentationFormat>On-screen Show (4:3)</PresentationFormat>
  <Paragraphs>156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Tahoma</vt:lpstr>
      <vt:lpstr>Century Schoolbook</vt:lpstr>
      <vt:lpstr>Noto Sans Symbols</vt:lpstr>
      <vt:lpstr>Verdana</vt:lpstr>
      <vt:lpstr>1_View</vt:lpstr>
      <vt:lpstr>View</vt:lpstr>
      <vt:lpstr>4_View</vt:lpstr>
      <vt:lpstr>2_View</vt:lpstr>
      <vt:lpstr>3_View</vt:lpstr>
      <vt:lpstr>System Request</vt:lpstr>
      <vt:lpstr>System Request</vt:lpstr>
      <vt:lpstr>Key Ideas</vt:lpstr>
      <vt:lpstr>Key Ideas</vt:lpstr>
      <vt:lpstr>IDENTIFYING BUSINESS VALUE</vt:lpstr>
      <vt:lpstr>Business value</vt:lpstr>
      <vt:lpstr>PowerPoint Presentation</vt:lpstr>
      <vt:lpstr>PowerPoint Presentation</vt:lpstr>
      <vt:lpstr>Umm… Spotify?</vt:lpstr>
      <vt:lpstr>PowerPoint Presentation</vt:lpstr>
      <vt:lpstr>Your Turn</vt:lpstr>
      <vt:lpstr>FEASIBILITY ANALYSIS</vt:lpstr>
      <vt:lpstr>Key Ideas</vt:lpstr>
      <vt:lpstr>Feasibility Analysis</vt:lpstr>
      <vt:lpstr>Technical Feasibility:  Can We Build It?</vt:lpstr>
      <vt:lpstr>Economic Feasibility  Should We Build It?</vt:lpstr>
      <vt:lpstr>Economic Feasibility Steps</vt:lpstr>
      <vt:lpstr>Example Cost &amp; Benefits</vt:lpstr>
      <vt:lpstr>Assign Values</vt:lpstr>
      <vt:lpstr>Cash Flow Method for Cost Benefit Analysis</vt:lpstr>
      <vt:lpstr>Cost-Benefit Analysis</vt:lpstr>
      <vt:lpstr>Present Value Calculation</vt:lpstr>
      <vt:lpstr>Net Present Value (NPV)</vt:lpstr>
      <vt:lpstr>Return on Investment (ROI)</vt:lpstr>
      <vt:lpstr>Return on Investment Calculation</vt:lpstr>
      <vt:lpstr>Return on Investment Calculation</vt:lpstr>
      <vt:lpstr>Break-Even point</vt:lpstr>
      <vt:lpstr>Break-Even point</vt:lpstr>
      <vt:lpstr>Break-Even Graph</vt:lpstr>
      <vt:lpstr>Formulas</vt:lpstr>
      <vt:lpstr>Organizational Feasibility  If we build it, will they come?</vt:lpstr>
      <vt:lpstr>Organizational Feasibility  If we build it, will they come?</vt:lpstr>
      <vt:lpstr>Stakeholders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Request</dc:title>
  <dc:creator>Fred Niederman</dc:creator>
  <cp:lastModifiedBy>Aquib Azmain</cp:lastModifiedBy>
  <cp:revision>5</cp:revision>
  <dcterms:created xsi:type="dcterms:W3CDTF">1999-03-22T21:30:00Z</dcterms:created>
  <dcterms:modified xsi:type="dcterms:W3CDTF">2023-06-07T15:59:38Z</dcterms:modified>
</cp:coreProperties>
</file>