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339" r:id="rId6"/>
    <p:sldId id="341" r:id="rId7"/>
    <p:sldId id="342" r:id="rId8"/>
    <p:sldId id="343" r:id="rId9"/>
    <p:sldId id="344" r:id="rId10"/>
    <p:sldId id="345" r:id="rId11"/>
    <p:sldId id="346" r:id="rId12"/>
    <p:sldId id="355" r:id="rId13"/>
    <p:sldId id="356" r:id="rId14"/>
    <p:sldId id="358" r:id="rId15"/>
    <p:sldId id="357" r:id="rId16"/>
    <p:sldId id="359" r:id="rId17"/>
    <p:sldId id="348" r:id="rId18"/>
    <p:sldId id="349" r:id="rId19"/>
    <p:sldId id="360" r:id="rId20"/>
    <p:sldId id="3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8C08F-CF6F-4F6F-A498-744430D0EB6D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C133D-6AA4-4DAD-B292-5208663A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4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Fakir </a:t>
            </a:r>
            <a:r>
              <a:rPr lang="en-US" dirty="0" err="1"/>
              <a:t>Majnu</a:t>
            </a:r>
            <a:r>
              <a:rPr lang="en-US" dirty="0"/>
              <a:t> Shah</a:t>
            </a:r>
          </a:p>
          <a:p>
            <a:r>
              <a:rPr lang="en-US" dirty="0" err="1"/>
              <a:t>Bhabani</a:t>
            </a:r>
            <a:r>
              <a:rPr lang="en-US" dirty="0"/>
              <a:t> </a:t>
            </a:r>
            <a:r>
              <a:rPr lang="en-US" dirty="0" err="1"/>
              <a:t>Pathak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663-836D-4FDD-B462-3DFD64F6935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Titu</a:t>
            </a:r>
            <a:r>
              <a:rPr lang="en-US" baseline="0" dirty="0"/>
              <a:t> Mir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663-836D-4FDD-B462-3DFD64F6935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663-836D-4FDD-B462-3DFD64F6935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663-836D-4FDD-B462-3DFD64F6935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47AE-4557-753B-A33D-C3BD523E2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0D33C-7D57-A6CD-BE23-6CDD304C5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2F15-E075-B383-7080-53B7E028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F554D-40D4-2CC1-B623-FFC7A86B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C7A2-DA20-DAFC-F039-729F5031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B49-DEDC-A59A-59D0-AA0FA568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47E9B-FD20-1FDD-2328-C95A0B527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CFC9A-C00A-F9E9-FE05-BD88F80B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444D2-779A-FF6F-6652-C38B105F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9E3B4-E111-78DE-14D4-1F742199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95770-DC08-CEFB-1E78-9A218935B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D71F5-2357-0B78-F2D4-CD11F456D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ADEB3-DBA1-C47A-90D3-51856435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D638-DEF2-E139-F729-912E48DA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84B9-D319-6E73-CA84-43CF5524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9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1E36-2583-E6FB-1206-BBC5B407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864A-E5A6-CE3A-C317-DA2E217AA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7452-22C7-091E-625C-9EAB7021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9626-CEF7-8900-B18C-3EB15938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52DB9-9EB2-94E0-F00B-6C6AB1FE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2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A9F4-66DB-E03A-2652-8814918E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1FC0-70AB-F3E7-9026-C6F42A33C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F292C-1992-9F8A-07F7-C6EB02CD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69FA9-CA2C-EB20-05D1-0E9AF1D2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55F8C-5598-C265-771F-F8E0BB3F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9DA2-2684-8146-D79D-424E6170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48D3-FD97-4DC3-1E1C-3303DD293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1381C-A357-3BB2-0E13-FF369C9CA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1A7C5-8F62-14CF-668C-83DF4ACB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0D048-76CE-1C4E-F1D6-8D68FBF4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97BC9-3F12-69FB-A086-4C81EA40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4239-5311-9868-E97B-11D76B71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CA37-266B-E5E7-1F4D-DEFF6D95B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FBEB5-30EB-570F-5829-1DA23F21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A7E4B-D032-8F1E-D5FA-9BFC03675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CF475-7533-500C-3A85-555501097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E3AC8-FFCD-AF29-EADA-932B7015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B4725-A6C2-77DF-B9FD-6153D079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21910-EFE5-C506-0CAC-FAD64A2A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7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1F3B-5521-CDFB-7DAC-C12B4709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E222D-4DFA-A8A7-4024-E7459053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9EBD4-96F3-D83F-65D5-4955D2D7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5B948-C24D-728A-6C70-8943E6BE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6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6497D-F942-F292-E624-915B2770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80270-6999-C63B-DFED-8B59DC4D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7EFEF-0649-C98F-61B8-0F8ACA09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3FDA-9525-1482-0F52-1DCE12ED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9307-9974-397E-BC19-A6C9B6370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1CC82-FFDE-0F09-29C3-99339AC66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B7954-6555-9B67-3158-CAA577EE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60290-EAD6-3D3F-858C-4F2D58F2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C1DD6-6CC1-D169-862A-85C0529E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4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AA89-FC6E-543F-6250-108BC159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C5FD2-052E-B693-419D-8DB936112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287EF-151D-8A83-CEFF-1F665CBEC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96B11-85CF-943A-B420-44216AF4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EABED-3BF5-0E82-E3DB-BF16F8B8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0C7F2-26A7-AD95-F305-248B1012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4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D3AA24-83C3-F665-E332-2E236945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46D77-BFF7-E132-1169-4F55AC5BC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2290E-B775-DCB1-3830-C5B2F155E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C77AC-5F17-4F60-8168-67B9325D18D7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02EC-9118-FDAD-A7B6-376205700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98911-BC92-DDB9-8B68-4CCE59581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8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2CBB-31E1-4913-93C5-B93E2F21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29542"/>
            <a:ext cx="10515600" cy="1023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Emergence of Bangladesh (EMB101): Lesson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BBDA-CB9D-AA34-C1C5-581059957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05943"/>
            <a:ext cx="10515600" cy="10232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British India 1747-1857</a:t>
            </a:r>
          </a:p>
        </p:txBody>
      </p:sp>
    </p:spTree>
    <p:extLst>
      <p:ext uri="{BB962C8B-B14F-4D97-AF65-F5344CB8AC3E}">
        <p14:creationId xmlns:p14="http://schemas.microsoft.com/office/powerpoint/2010/main" val="141953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BRAC University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Emergence of Bangladesh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9401-960A-4E94-B912-DFA9B619C93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 descr="G:\BRAC University\Spring 2013\Lecture 2\Lord_Cornwallis_bu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930" y="228600"/>
            <a:ext cx="3831670" cy="5045820"/>
          </a:xfrm>
          <a:prstGeom prst="rect">
            <a:avLst/>
          </a:prstGeom>
          <a:noFill/>
        </p:spPr>
      </p:pic>
      <p:pic>
        <p:nvPicPr>
          <p:cNvPr id="6" name="Picture 3" descr="G:\BRAC University\Spring 2013\Lecture 2\Zamindars in Bengal 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1" y="1752601"/>
            <a:ext cx="3438525" cy="435112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714394" y="392668"/>
            <a:ext cx="3582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Permanent Settlement of 1793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1201" y="838200"/>
            <a:ext cx="1239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Sunset Law</a:t>
            </a:r>
          </a:p>
        </p:txBody>
      </p:sp>
      <p:sp>
        <p:nvSpPr>
          <p:cNvPr id="9" name="Rectangle 8"/>
          <p:cNvSpPr/>
          <p:nvPr/>
        </p:nvSpPr>
        <p:spPr>
          <a:xfrm>
            <a:off x="5822150" y="1295400"/>
            <a:ext cx="1645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Zamindar</a:t>
            </a:r>
            <a:r>
              <a:rPr lang="en-US" dirty="0"/>
              <a:t> Class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F370-3683-3E0C-51D7-02F23142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 Reforms and Repercussions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DDDF-A7FD-3B03-BD47-B98110A6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Education Act of 1835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Bengal renaissance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Young Bengal Movement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Raja Ram Mohon Roy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nacting laws to criminalize different local customs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 e.g., Sati, widow remarriage, Doctrine of Lapse etc.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3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0" y="228601"/>
            <a:ext cx="4502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Fakir-</a:t>
            </a:r>
            <a:r>
              <a:rPr lang="en-US" sz="3200" b="1" dirty="0" err="1"/>
              <a:t>Sannyasi</a:t>
            </a:r>
            <a:r>
              <a:rPr lang="en-US" sz="3200" b="1" dirty="0"/>
              <a:t> Resistance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838201"/>
            <a:ext cx="2783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</a:t>
            </a:r>
            <a:r>
              <a:rPr lang="en-US" sz="3600" b="1" dirty="0"/>
              <a:t>1760s-1790s)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114800" y="1905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Fakir </a:t>
            </a:r>
            <a:r>
              <a:rPr lang="en-US" sz="3600" dirty="0" err="1"/>
              <a:t>Majnu</a:t>
            </a:r>
            <a:r>
              <a:rPr lang="en-US" sz="3600" dirty="0"/>
              <a:t> Shah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err="1"/>
              <a:t>Bhabani</a:t>
            </a:r>
            <a:r>
              <a:rPr lang="en-US" sz="3600" dirty="0"/>
              <a:t> </a:t>
            </a:r>
            <a:r>
              <a:rPr lang="en-US" sz="3600" dirty="0" err="1"/>
              <a:t>Pathak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1" y="228601"/>
            <a:ext cx="2013693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/>
              <a:t>Titu</a:t>
            </a:r>
            <a:r>
              <a:rPr lang="en-US" sz="4400" dirty="0"/>
              <a:t> Mir</a:t>
            </a:r>
          </a:p>
          <a:p>
            <a:pPr algn="ctr"/>
            <a:r>
              <a:rPr lang="en-US" sz="2400" dirty="0"/>
              <a:t>( 1782-1831)</a:t>
            </a:r>
          </a:p>
        </p:txBody>
      </p:sp>
      <p:pic>
        <p:nvPicPr>
          <p:cNvPr id="7" name="Picture 6" descr="Titumir portrait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905000"/>
            <a:ext cx="3886200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801" y="228601"/>
            <a:ext cx="3924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Indigo  Resistance Movement </a:t>
            </a:r>
          </a:p>
          <a:p>
            <a:pPr algn="ctr"/>
            <a:r>
              <a:rPr lang="en-US" sz="2400" dirty="0"/>
              <a:t>(1859-1862)</a:t>
            </a:r>
          </a:p>
        </p:txBody>
      </p:sp>
      <p:pic>
        <p:nvPicPr>
          <p:cNvPr id="11266" name="Picture 2" descr="G:\BRAC University\Spring 2013\Lecture 2\Indigo Factor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066800"/>
            <a:ext cx="8382000" cy="51968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5800" y="228601"/>
            <a:ext cx="32622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Faraizi</a:t>
            </a:r>
            <a:r>
              <a:rPr lang="en-US" sz="3200" dirty="0"/>
              <a:t> Movement </a:t>
            </a:r>
          </a:p>
        </p:txBody>
      </p:sp>
      <p:pic>
        <p:nvPicPr>
          <p:cNvPr id="9218" name="Picture 2" descr="G:\BRAC University\Spring 2013\Lecture 2\ShariatUllah_1811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990600"/>
            <a:ext cx="2581656" cy="3200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00600" y="4191000"/>
            <a:ext cx="2564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Haji</a:t>
            </a:r>
            <a:r>
              <a:rPr lang="en-US" sz="2800" dirty="0"/>
              <a:t> </a:t>
            </a:r>
            <a:r>
              <a:rPr lang="en-US" sz="2800" dirty="0" err="1"/>
              <a:t>Shariatullah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105401" y="5486400"/>
            <a:ext cx="1961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Dudu</a:t>
            </a:r>
            <a:r>
              <a:rPr lang="en-US" sz="2800" dirty="0"/>
              <a:t> </a:t>
            </a:r>
            <a:r>
              <a:rPr lang="en-US" sz="2800" dirty="0" err="1"/>
              <a:t>Miyan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A809-D491-D714-AC6F-9D9781CE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Santhal Rebellion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6873D8-AE61-B2A1-D1BF-F45EDBD35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943" y="1505630"/>
            <a:ext cx="8153399" cy="480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509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86201" y="152401"/>
            <a:ext cx="4260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First War of Independence, 1857</a:t>
            </a:r>
          </a:p>
        </p:txBody>
      </p:sp>
      <p:pic>
        <p:nvPicPr>
          <p:cNvPr id="6" name="Picture 4" descr="G:\BRAC University\Spring 2013\Lecture 2\mangal_pande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759078"/>
            <a:ext cx="2362200" cy="3584322"/>
          </a:xfrm>
          <a:prstGeom prst="rect">
            <a:avLst/>
          </a:prstGeom>
          <a:noFill/>
        </p:spPr>
      </p:pic>
      <p:pic>
        <p:nvPicPr>
          <p:cNvPr id="7" name="Picture 3" descr="G:\BRAC University\Spring 2013\Lecture 2\MangalPandyeParkBarakpu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776112"/>
            <a:ext cx="6248400" cy="3567289"/>
          </a:xfrm>
          <a:prstGeom prst="rect">
            <a:avLst/>
          </a:prstGeom>
          <a:noFill/>
        </p:spPr>
      </p:pic>
      <p:pic>
        <p:nvPicPr>
          <p:cNvPr id="8" name="Picture 2" descr="G:\BRAC University\Spring 2013\Lecture 2\Enfield Rifl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1" y="4764464"/>
            <a:ext cx="6219825" cy="102673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410200" y="5715000"/>
            <a:ext cx="1353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Enfield Rifle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1401" y="76200"/>
            <a:ext cx="494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First War of Independence, 1857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533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Capture of </a:t>
            </a:r>
            <a:r>
              <a:rPr lang="en-US" dirty="0" err="1"/>
              <a:t>Bahadur</a:t>
            </a:r>
            <a:r>
              <a:rPr lang="en-US" dirty="0"/>
              <a:t> Shah </a:t>
            </a:r>
            <a:r>
              <a:rPr lang="en-US" dirty="0" err="1"/>
              <a:t>Zafar</a:t>
            </a:r>
            <a:r>
              <a:rPr lang="en-US" dirty="0"/>
              <a:t> and his sons by William </a:t>
            </a:r>
            <a:r>
              <a:rPr lang="en-US" dirty="0" err="1"/>
              <a:t>Hodson</a:t>
            </a:r>
            <a:r>
              <a:rPr lang="en-US" dirty="0"/>
              <a:t> at </a:t>
            </a:r>
            <a:r>
              <a:rPr lang="en-US" dirty="0" err="1"/>
              <a:t>Humayun's</a:t>
            </a:r>
            <a:r>
              <a:rPr lang="en-US" dirty="0"/>
              <a:t> tomb on 20 September 1857</a:t>
            </a:r>
          </a:p>
        </p:txBody>
      </p:sp>
      <p:pic>
        <p:nvPicPr>
          <p:cNvPr id="7" name="Picture 2" descr="G:\BRAC University\Spring 2013\Lecture 2\sepoy revo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1" y="618122"/>
            <a:ext cx="3200399" cy="2409325"/>
          </a:xfrm>
          <a:prstGeom prst="rect">
            <a:avLst/>
          </a:prstGeom>
          <a:noFill/>
        </p:spPr>
      </p:pic>
      <p:pic>
        <p:nvPicPr>
          <p:cNvPr id="8" name="Picture 4" descr="G:\BRAC University\Spring 2013\Lecture 2\The_capture_of_the_king_of_delhi_by_Captain_Hods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3550" y="1524000"/>
            <a:ext cx="3981450" cy="2895600"/>
          </a:xfrm>
          <a:prstGeom prst="rect">
            <a:avLst/>
          </a:prstGeom>
          <a:noFill/>
        </p:spPr>
      </p:pic>
      <p:pic>
        <p:nvPicPr>
          <p:cNvPr id="9" name="Picture 3" descr="G:\BRAC University\Spring 2013\Lecture 2\Bahadur_Shah_Zafa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3124200"/>
            <a:ext cx="4076700" cy="3144883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905000" y="4800600"/>
            <a:ext cx="434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/>
              <a:t>Bahadur</a:t>
            </a:r>
            <a:r>
              <a:rPr lang="en-US" dirty="0"/>
              <a:t> Shah </a:t>
            </a:r>
            <a:r>
              <a:rPr lang="en-US" dirty="0" err="1"/>
              <a:t>Zafar</a:t>
            </a:r>
            <a:r>
              <a:rPr lang="en-US" dirty="0"/>
              <a:t> in 1858, just after his trial in Delhi and before his departure for exile in Rangoon. This is possibly the only photograph ever taken of a </a:t>
            </a:r>
            <a:r>
              <a:rPr lang="en-US" dirty="0" err="1"/>
              <a:t>Mughal</a:t>
            </a:r>
            <a:r>
              <a:rPr lang="en-US" dirty="0"/>
              <a:t> emperor.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736A-95CA-1B6A-AF88-0C548829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Suggested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E20D-4726-AAF0-1C5E-A41BB3FD3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Bose, Sugata, and Ayesha Jalal,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Modern South Asia: History, Culture and Political Economy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York and London: Routledge, 2004)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Schendel, Willem Van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 History of Bangladesh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York: Cambridge University Press, 2009)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Sarkar,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Modern India: 1885-1947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Delhi: Pearson, 2014)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Ahmed, A. F. Salahuddin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“Religious and Social Reform Movements in the Nineteenth Century”,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Ahmed, A. F. Salahuddin and Chowdhury,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BazlulMobin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(Ed.), Bangladesh, National Culture, and Heritage: An Introductory Reader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(Dhaka: Independent University Bangladesh, 2004), 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Banerjee, Ishita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 History of Modern India ((New York: Cambridge University Press, 2014)</a:t>
            </a:r>
          </a:p>
          <a:p>
            <a:pPr marL="0" algn="just">
              <a:lnSpc>
                <a:spcPct val="115000"/>
              </a:lnSpc>
              <a:spcBef>
                <a:spcPts val="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Chopra, P. N.et al.,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Comprehensive History of Modern India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Delhi: Sterling Publishers Private Limited, 2003),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Nitish Sengupta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Land of Two Rivers,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India:Penguin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Books, 2011)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0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E4F0-6096-F9D6-0351-BC9FBFB5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6D49-B545-F0B9-F277-EDCD30CFF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ts val="282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British </a:t>
            </a:r>
            <a:r>
              <a:rPr lang="en-US" sz="2800" spc="-1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East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 Company</a:t>
            </a:r>
            <a:r>
              <a:rPr lang="en-US" sz="2800" spc="-4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spc="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8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-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lang="en-US" sz="2800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1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power</a:t>
            </a:r>
          </a:p>
          <a:p>
            <a:pPr marL="0" marR="0">
              <a:lnSpc>
                <a:spcPts val="282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Battle of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Polashi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it’s aftermath</a:t>
            </a:r>
          </a:p>
          <a:p>
            <a:pPr marL="0" marR="0">
              <a:lnSpc>
                <a:spcPts val="282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Battle of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Buxar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1764</a:t>
            </a:r>
          </a:p>
          <a:p>
            <a:pPr marL="0" marR="0">
              <a:lnSpc>
                <a:spcPts val="282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Diwani Rights to the British East India Company and its aftermath</a:t>
            </a:r>
          </a:p>
          <a:p>
            <a:pPr marL="0" marR="0">
              <a:lnSpc>
                <a:spcPts val="282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Permanent Settlement Act 1793</a:t>
            </a:r>
          </a:p>
          <a:p>
            <a:pPr marL="0" marR="0">
              <a:lnSpc>
                <a:spcPts val="282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Permanent Settlement</a:t>
            </a:r>
          </a:p>
          <a:p>
            <a:pPr marL="0" marR="0">
              <a:lnSpc>
                <a:spcPts val="282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Reforms and repercussions</a:t>
            </a:r>
          </a:p>
          <a:p>
            <a:pPr marL="0" marR="0">
              <a:lnSpc>
                <a:spcPts val="282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Resistance movement</a:t>
            </a:r>
          </a:p>
          <a:p>
            <a:pPr marL="0" marR="0">
              <a:lnSpc>
                <a:spcPts val="282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Indian War of Independence, 1857</a:t>
            </a:r>
          </a:p>
          <a:p>
            <a:pPr marL="0" marR="0" indent="0">
              <a:lnSpc>
                <a:spcPts val="2827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5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1ACF-298C-BA3A-2AE3-878E369F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Topic for the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5759-B2EA-78D7-18CE-05F778E2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4400" dirty="0"/>
              <a:t>Class 4</a:t>
            </a:r>
          </a:p>
          <a:p>
            <a:pPr marL="0" indent="0" algn="ctr">
              <a:buNone/>
            </a:pPr>
            <a:r>
              <a:rPr lang="en-US" sz="4400" dirty="0"/>
              <a:t>British India 1858- 1911</a:t>
            </a:r>
          </a:p>
        </p:txBody>
      </p:sp>
    </p:spTree>
    <p:extLst>
      <p:ext uri="{BB962C8B-B14F-4D97-AF65-F5344CB8AC3E}">
        <p14:creationId xmlns:p14="http://schemas.microsoft.com/office/powerpoint/2010/main" val="237490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7A06-85E8-4FB3-2A28-7137A75F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Advent of the BEIC in Bengal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C8EB10-B9DE-9EE5-66E6-14A40CBFC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9971" y="1935432"/>
            <a:ext cx="2993571" cy="235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E0537-69CD-15B3-1AE9-6CC84DAC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9832" y="2177143"/>
            <a:ext cx="1981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A738E6-DD02-47EB-CCEA-FB3794903032}"/>
              </a:ext>
            </a:extLst>
          </p:cNvPr>
          <p:cNvSpPr/>
          <p:nvPr/>
        </p:nvSpPr>
        <p:spPr>
          <a:xfrm>
            <a:off x="7336970" y="2286000"/>
            <a:ext cx="1284516" cy="20628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itchFamily="34" charset="0"/>
              </a:rPr>
              <a:t>In 1651 Prince </a:t>
            </a:r>
            <a:r>
              <a:rPr lang="en-US" dirty="0" err="1">
                <a:latin typeface="Calibri" pitchFamily="34" charset="0"/>
              </a:rPr>
              <a:t>Shuja</a:t>
            </a:r>
            <a:r>
              <a:rPr lang="en-US" dirty="0">
                <a:latin typeface="Calibri" pitchFamily="34" charset="0"/>
              </a:rPr>
              <a:t> granted trading right to EIC in Bengal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B1789-7E54-EC58-5962-BC6D3DA4F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37852" y="2139043"/>
            <a:ext cx="17621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C4A4E2-EDD6-4F9B-983B-FAF2CFB7F790}"/>
              </a:ext>
            </a:extLst>
          </p:cNvPr>
          <p:cNvSpPr/>
          <p:nvPr/>
        </p:nvSpPr>
        <p:spPr>
          <a:xfrm>
            <a:off x="9148423" y="4310742"/>
            <a:ext cx="1551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Job </a:t>
            </a:r>
            <a:r>
              <a:rPr lang="en-US" dirty="0" err="1">
                <a:latin typeface="Calibri" pitchFamily="34" charset="0"/>
              </a:rPr>
              <a:t>Charnock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9" name="Picture 6" descr="G:\BRAC University\Spring 2013\Lecture 3\Bengal_Presidency_rupee.jpg">
            <a:extLst>
              <a:ext uri="{FF2B5EF4-FFF2-40B4-BE49-F238E27FC236}">
                <a16:creationId xmlns:a16="http://schemas.microsoft.com/office/drawing/2014/main" id="{1665AC2F-A496-5F98-4CE3-61F24C04B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4531489"/>
            <a:ext cx="2732314" cy="117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21F94F-9F39-6BD1-C0CA-B991F9E87803}"/>
              </a:ext>
            </a:extLst>
          </p:cNvPr>
          <p:cNvSpPr/>
          <p:nvPr/>
        </p:nvSpPr>
        <p:spPr>
          <a:xfrm>
            <a:off x="228600" y="5715000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Silver rupee of the Bengal Presidency, issued in the name of the </a:t>
            </a:r>
            <a:r>
              <a:rPr lang="en-US" dirty="0" err="1">
                <a:latin typeface="Calibri" pitchFamily="34" charset="0"/>
              </a:rPr>
              <a:t>Mughal</a:t>
            </a:r>
            <a:r>
              <a:rPr lang="en-US" dirty="0">
                <a:latin typeface="Calibri" pitchFamily="34" charset="0"/>
              </a:rPr>
              <a:t> Emperor Shah </a:t>
            </a:r>
            <a:r>
              <a:rPr lang="en-US" dirty="0" err="1">
                <a:latin typeface="Calibri" pitchFamily="34" charset="0"/>
              </a:rPr>
              <a:t>Alam</a:t>
            </a:r>
            <a:r>
              <a:rPr lang="en-US" dirty="0">
                <a:latin typeface="Calibri" pitchFamily="34" charset="0"/>
              </a:rPr>
              <a:t> II in 1784-85</a:t>
            </a:r>
          </a:p>
        </p:txBody>
      </p:sp>
      <p:pic>
        <p:nvPicPr>
          <p:cNvPr id="11" name="Picture 4" descr="G:\BRAC University\Spring 2013\Lecture 3\Fortwilliam1828.jpg">
            <a:extLst>
              <a:ext uri="{FF2B5EF4-FFF2-40B4-BE49-F238E27FC236}">
                <a16:creationId xmlns:a16="http://schemas.microsoft.com/office/drawing/2014/main" id="{85534F8B-21EB-6860-3380-EE2253FBE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58743" y="4680074"/>
            <a:ext cx="3052423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EA6C5E-63C5-AC75-0AEB-BD09D82A1DA1}"/>
              </a:ext>
            </a:extLst>
          </p:cNvPr>
          <p:cNvSpPr/>
          <p:nvPr/>
        </p:nvSpPr>
        <p:spPr>
          <a:xfrm>
            <a:off x="6096000" y="4680073"/>
            <a:ext cx="10559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By 1696 built Fort William in Calcutta </a:t>
            </a:r>
          </a:p>
        </p:txBody>
      </p:sp>
    </p:spTree>
    <p:extLst>
      <p:ext uri="{BB962C8B-B14F-4D97-AF65-F5344CB8AC3E}">
        <p14:creationId xmlns:p14="http://schemas.microsoft.com/office/powerpoint/2010/main" val="265060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CB0A-3EED-0527-1D74-39FE9573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Battle of </a:t>
            </a:r>
            <a:r>
              <a:rPr lang="en-US" b="1" dirty="0" err="1"/>
              <a:t>Polashi</a:t>
            </a:r>
            <a:endParaRPr lang="en-US" b="1" dirty="0"/>
          </a:p>
        </p:txBody>
      </p:sp>
      <p:pic>
        <p:nvPicPr>
          <p:cNvPr id="4" name="Picture 2" descr="http://www.kronoskaf.com/syw/images/f/f3/Battle_of_Plassey.jpg">
            <a:extLst>
              <a:ext uri="{FF2B5EF4-FFF2-40B4-BE49-F238E27FC236}">
                <a16:creationId xmlns:a16="http://schemas.microsoft.com/office/drawing/2014/main" id="{5A69A3F1-A293-1F6E-88ED-786A4E6989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90876"/>
            <a:ext cx="10352314" cy="5467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367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BRAC University\Spring 2013\Lecture 2\clive186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1" y="228600"/>
            <a:ext cx="23352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343400" y="685801"/>
            <a:ext cx="243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Mir </a:t>
            </a:r>
            <a:r>
              <a:rPr lang="en-US" dirty="0" err="1">
                <a:latin typeface="Calibri" pitchFamily="34" charset="0"/>
              </a:rPr>
              <a:t>Jafar</a:t>
            </a:r>
            <a:r>
              <a:rPr lang="en-US" dirty="0">
                <a:latin typeface="Calibri" pitchFamily="34" charset="0"/>
              </a:rPr>
              <a:t> and his son </a:t>
            </a:r>
            <a:r>
              <a:rPr lang="en-US" dirty="0" err="1">
                <a:latin typeface="Calibri" pitchFamily="34" charset="0"/>
              </a:rPr>
              <a:t>Miran</a:t>
            </a:r>
            <a:r>
              <a:rPr lang="en-US" dirty="0">
                <a:latin typeface="Calibri" pitchFamily="34" charset="0"/>
              </a:rPr>
              <a:t> delivering the Treaty of 1757 to William Watts (chief of the </a:t>
            </a:r>
            <a:r>
              <a:rPr lang="en-US" dirty="0" err="1">
                <a:latin typeface="Calibri" pitchFamily="34" charset="0"/>
              </a:rPr>
              <a:t>Kasimbazar</a:t>
            </a:r>
            <a:r>
              <a:rPr lang="en-US" dirty="0">
                <a:latin typeface="Calibri" pitchFamily="34" charset="0"/>
              </a:rPr>
              <a:t> factory of the British East India Company)</a:t>
            </a:r>
          </a:p>
        </p:txBody>
      </p:sp>
      <p:pic>
        <p:nvPicPr>
          <p:cNvPr id="7" name="Picture 3" descr="G:\BRAC University\Spring 2013\Lecture 2\mirjaf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228600"/>
            <a:ext cx="3657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G:\BRAC University\Spring 2013\Lecture 2\clive meeting mir jafar after palas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3124200"/>
            <a:ext cx="419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477000" y="4800601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Robert Clive meeting with Mir </a:t>
            </a:r>
            <a:r>
              <a:rPr lang="en-US" dirty="0" err="1">
                <a:latin typeface="Calibri" pitchFamily="34" charset="0"/>
              </a:rPr>
              <a:t>Jafar</a:t>
            </a:r>
            <a:r>
              <a:rPr lang="en-US" dirty="0">
                <a:latin typeface="Calibri" pitchFamily="34" charset="0"/>
              </a:rPr>
              <a:t> after </a:t>
            </a:r>
            <a:r>
              <a:rPr lang="en-US" dirty="0" err="1">
                <a:latin typeface="Calibri" pitchFamily="34" charset="0"/>
              </a:rPr>
              <a:t>Palashi</a:t>
            </a:r>
            <a:r>
              <a:rPr lang="en-US" dirty="0">
                <a:latin typeface="Calibri" pitchFamily="34" charset="0"/>
              </a:rPr>
              <a:t>, by Francis Hayman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9401-960A-4E94-B912-DFA9B619C93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2" descr="G:\BRAC University\Spring 2013\Lecture 2\Nawab_Mir_Qasi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04800"/>
            <a:ext cx="2946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257800" y="152400"/>
            <a:ext cx="495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libri" pitchFamily="34" charset="0"/>
              </a:rPr>
              <a:t>The </a:t>
            </a:r>
            <a:r>
              <a:rPr lang="en-US" b="1" dirty="0">
                <a:latin typeface="Calibri" pitchFamily="34" charset="0"/>
              </a:rPr>
              <a:t>Battle of </a:t>
            </a:r>
            <a:r>
              <a:rPr lang="en-US" b="1" dirty="0" err="1">
                <a:latin typeface="Calibri" pitchFamily="34" charset="0"/>
              </a:rPr>
              <a:t>Buxar</a:t>
            </a:r>
            <a:r>
              <a:rPr lang="en-US" dirty="0">
                <a:latin typeface="Calibri" pitchFamily="34" charset="0"/>
              </a:rPr>
              <a:t> was fought on 23 October 1764 between the forces under the command of the British East India Company and the combined army of Mir </a:t>
            </a:r>
            <a:r>
              <a:rPr lang="en-US" dirty="0" err="1">
                <a:latin typeface="Calibri" pitchFamily="34" charset="0"/>
              </a:rPr>
              <a:t>Kasim</a:t>
            </a:r>
            <a:r>
              <a:rPr lang="en-US" dirty="0">
                <a:latin typeface="Calibri" pitchFamily="34" charset="0"/>
              </a:rPr>
              <a:t> the </a:t>
            </a:r>
            <a:r>
              <a:rPr lang="en-US" dirty="0" err="1">
                <a:latin typeface="Calibri" pitchFamily="34" charset="0"/>
              </a:rPr>
              <a:t>Nawab</a:t>
            </a:r>
            <a:r>
              <a:rPr lang="en-US" dirty="0">
                <a:latin typeface="Calibri" pitchFamily="34" charset="0"/>
              </a:rPr>
              <a:t> of Bengal; </a:t>
            </a:r>
            <a:r>
              <a:rPr lang="en-US" dirty="0" err="1">
                <a:latin typeface="Calibri" pitchFamily="34" charset="0"/>
              </a:rPr>
              <a:t>Shuja-ud-Daula</a:t>
            </a:r>
            <a:r>
              <a:rPr lang="en-US" dirty="0">
                <a:latin typeface="Calibri" pitchFamily="34" charset="0"/>
              </a:rPr>
              <a:t> the </a:t>
            </a:r>
            <a:r>
              <a:rPr lang="en-US" dirty="0" err="1">
                <a:latin typeface="Calibri" pitchFamily="34" charset="0"/>
              </a:rPr>
              <a:t>Nawab</a:t>
            </a:r>
            <a:r>
              <a:rPr lang="en-US" dirty="0">
                <a:latin typeface="Calibri" pitchFamily="34" charset="0"/>
              </a:rPr>
              <a:t> of </a:t>
            </a:r>
            <a:r>
              <a:rPr lang="en-US" dirty="0" err="1">
                <a:latin typeface="Calibri" pitchFamily="34" charset="0"/>
              </a:rPr>
              <a:t>Awadh</a:t>
            </a:r>
            <a:r>
              <a:rPr lang="en-US" dirty="0">
                <a:latin typeface="Calibri" pitchFamily="34" charset="0"/>
              </a:rPr>
              <a:t> and the </a:t>
            </a:r>
            <a:r>
              <a:rPr lang="en-US" dirty="0" err="1">
                <a:latin typeface="Calibri" pitchFamily="34" charset="0"/>
              </a:rPr>
              <a:t>Mughal</a:t>
            </a:r>
            <a:r>
              <a:rPr lang="en-US" dirty="0">
                <a:latin typeface="Calibri" pitchFamily="34" charset="0"/>
              </a:rPr>
              <a:t> Emperor Shah </a:t>
            </a:r>
            <a:r>
              <a:rPr lang="en-US" dirty="0" err="1">
                <a:latin typeface="Calibri" pitchFamily="34" charset="0"/>
              </a:rPr>
              <a:t>Alam</a:t>
            </a:r>
            <a:r>
              <a:rPr lang="en-US" dirty="0">
                <a:latin typeface="Calibri" pitchFamily="34" charset="0"/>
              </a:rPr>
              <a:t> II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28800" y="4114800"/>
            <a:ext cx="2362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Mir </a:t>
            </a:r>
            <a:r>
              <a:rPr lang="en-US" dirty="0" err="1">
                <a:latin typeface="Calibri" pitchFamily="34" charset="0"/>
              </a:rPr>
              <a:t>Kasim</a:t>
            </a:r>
            <a:r>
              <a:rPr lang="en-US" dirty="0">
                <a:latin typeface="Calibri" pitchFamily="34" charset="0"/>
              </a:rPr>
              <a:t>  (1760-1764)</a:t>
            </a:r>
          </a:p>
        </p:txBody>
      </p:sp>
      <p:pic>
        <p:nvPicPr>
          <p:cNvPr id="8" name="Picture 4" descr="G:\BRAC University\Spring 2013\Lecture 2\memorial of bux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057400"/>
            <a:ext cx="5410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76400" y="5257801"/>
            <a:ext cx="3048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The memorial of the Battle of </a:t>
            </a:r>
            <a:r>
              <a:rPr lang="en-US" dirty="0" err="1">
                <a:latin typeface="Calibri" pitchFamily="34" charset="0"/>
              </a:rPr>
              <a:t>Buxar</a:t>
            </a:r>
            <a:r>
              <a:rPr lang="en-US" dirty="0">
                <a:latin typeface="Calibri" pitchFamily="34" charset="0"/>
              </a:rPr>
              <a:t>, constructed by the British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9401-960A-4E94-B912-DFA9B619C93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 descr="G:\BRAC University\Spring 2013\Lecture 2\divan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990600"/>
            <a:ext cx="7637336" cy="53339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905000" y="19187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Immediately after the battle, Shah </a:t>
            </a:r>
            <a:r>
              <a:rPr lang="en-US" dirty="0" err="1"/>
              <a:t>Alam</a:t>
            </a:r>
            <a:r>
              <a:rPr lang="en-US" dirty="0"/>
              <a:t> II granted the </a:t>
            </a:r>
            <a:r>
              <a:rPr lang="en-US" dirty="0" err="1"/>
              <a:t>diwani</a:t>
            </a:r>
            <a:r>
              <a:rPr lang="en-US" dirty="0"/>
              <a:t> right over Bengal to the East India Company in 1765, allowing it to collect revenue.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9401-960A-4E94-B912-DFA9B619C93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 descr="G:\BRAC University\Spring 2013\Lecture 2\India-1760-ma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4026" y="739776"/>
            <a:ext cx="4219575" cy="5432425"/>
          </a:xfrm>
          <a:prstGeom prst="rect">
            <a:avLst/>
          </a:prstGeom>
          <a:noFill/>
        </p:spPr>
      </p:pic>
      <p:pic>
        <p:nvPicPr>
          <p:cNvPr id="6" name="Picture 3" descr="G:\BRAC University\Spring 2013\Lecture 2\British Indian, 1765-18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762000"/>
            <a:ext cx="4495800" cy="54102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724401" y="304800"/>
            <a:ext cx="309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Growing British Empire in India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9401-960A-4E94-B912-DFA9B619C9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122872"/>
            <a:ext cx="4572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/>
              <a:t>British East India Company continues to experiment with ruling system till 1772</a:t>
            </a:r>
          </a:p>
          <a:p>
            <a:pPr algn="just"/>
            <a:endParaRPr lang="en-US" sz="800" dirty="0"/>
          </a:p>
          <a:p>
            <a:pPr algn="just"/>
            <a:r>
              <a:rPr lang="en-US" dirty="0"/>
              <a:t>Land tax was increased fivefold</a:t>
            </a:r>
          </a:p>
          <a:p>
            <a:pPr algn="just"/>
            <a:endParaRPr lang="en-US" sz="600" dirty="0"/>
          </a:p>
          <a:p>
            <a:pPr algn="just">
              <a:defRPr/>
            </a:pPr>
            <a:r>
              <a:rPr lang="en-US" dirty="0"/>
              <a:t>Shortfall in crops in 1769</a:t>
            </a:r>
          </a:p>
          <a:p>
            <a:pPr algn="just">
              <a:defRPr/>
            </a:pPr>
            <a:endParaRPr lang="en-US" sz="700" dirty="0"/>
          </a:p>
          <a:p>
            <a:pPr algn="just">
              <a:defRPr/>
            </a:pPr>
            <a:r>
              <a:rPr lang="en-US" dirty="0"/>
              <a:t>These resulted a severe </a:t>
            </a:r>
            <a:r>
              <a:rPr lang="en-US" b="1" dirty="0"/>
              <a:t>famine in 1770</a:t>
            </a:r>
          </a:p>
        </p:txBody>
      </p:sp>
      <p:pic>
        <p:nvPicPr>
          <p:cNvPr id="6" name="Picture 2" descr="G:\BRAC University\Spring 2013\Lecture 2\Femine 177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188120"/>
            <a:ext cx="4114800" cy="3621880"/>
          </a:xfrm>
          <a:prstGeom prst="rect">
            <a:avLst/>
          </a:prstGeom>
          <a:noFill/>
        </p:spPr>
      </p:pic>
      <p:pic>
        <p:nvPicPr>
          <p:cNvPr id="7" name="Picture 3" descr="G:\BRAC University\Spring 2013\Lecture 2\india-warren-hasting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057400"/>
            <a:ext cx="4191000" cy="439615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477000" y="4114800"/>
            <a:ext cx="41910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To overhaul the management of the East India Company's rule in India the Parliament of Great Britain passes The </a:t>
            </a:r>
            <a:r>
              <a:rPr lang="en-US" b="1" dirty="0"/>
              <a:t>Regulating Act of 1773</a:t>
            </a:r>
          </a:p>
          <a:p>
            <a:pPr>
              <a:defRPr/>
            </a:pPr>
            <a:endParaRPr lang="en-US" sz="1050" b="1" dirty="0"/>
          </a:p>
          <a:p>
            <a:pPr>
              <a:defRPr/>
            </a:pPr>
            <a:r>
              <a:rPr lang="en-US" dirty="0"/>
              <a:t>This law created a new post Governor General</a:t>
            </a:r>
          </a:p>
          <a:p>
            <a:pPr>
              <a:defRPr/>
            </a:pPr>
            <a:endParaRPr lang="en-US" sz="1050" dirty="0"/>
          </a:p>
          <a:p>
            <a:pPr>
              <a:defRPr/>
            </a:pPr>
            <a:r>
              <a:rPr lang="en-US" b="1" dirty="0"/>
              <a:t>Warren Hastings </a:t>
            </a:r>
            <a:r>
              <a:rPr lang="en-US" dirty="0"/>
              <a:t>was the first Governor General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677</Words>
  <Application>Microsoft Office PowerPoint</Application>
  <PresentationFormat>Widescreen</PresentationFormat>
  <Paragraphs>94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Emergence of Bangladesh (EMB101): Lesson 3</vt:lpstr>
      <vt:lpstr>Topic Points</vt:lpstr>
      <vt:lpstr>Advent of the BEIC in Bengal</vt:lpstr>
      <vt:lpstr>Battle of Polashi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Social Reforms and Repercussions </vt:lpstr>
      <vt:lpstr>PowerPoint Presentation</vt:lpstr>
      <vt:lpstr>PowerPoint Presentation</vt:lpstr>
      <vt:lpstr>PowerPoint Presentation</vt:lpstr>
      <vt:lpstr>PowerPoint Presentation</vt:lpstr>
      <vt:lpstr>Santhal Rebellion </vt:lpstr>
      <vt:lpstr>PowerPoint Presentation</vt:lpstr>
      <vt:lpstr>PowerPoint Presentation</vt:lpstr>
      <vt:lpstr>Suggested Readings</vt:lpstr>
      <vt:lpstr>Topic for the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Emergence of Bangladesh (EMB101): Lesson 3</dc:title>
  <dc:creator>asus</dc:creator>
  <cp:lastModifiedBy>asus</cp:lastModifiedBy>
  <cp:revision>1</cp:revision>
  <dcterms:created xsi:type="dcterms:W3CDTF">2022-05-29T16:32:15Z</dcterms:created>
  <dcterms:modified xsi:type="dcterms:W3CDTF">2022-05-29T17:32:00Z</dcterms:modified>
</cp:coreProperties>
</file>