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3CFE9-3306-41AD-8212-420934AC9681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DCC96-34CF-4846-98BF-38FE6B28D8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4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C0AE6-0AF2-491F-B491-61005709A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161D8-E09D-40FC-B232-47857D536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171C6-FD2E-4495-8540-E8B70C76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F264-D179-4A3D-A7D2-570805732CA1}" type="datetime1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0FE60-154F-4335-A887-5E4E071F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Rudrakanta Ghosh &amp; Dhritiman Banerjee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055C2-5D19-45E3-B0B0-1696AF73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9909D-BDEF-4D96-812F-8577E4E2A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70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37705-941D-4C34-94F3-9AA1E8D22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3271B-4F80-4FE4-A6EC-C9528505E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CBB9D-8856-47CD-B540-07FD07B4B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1A1B-1A5A-47AA-9067-D2B7B3D94771}" type="datetime1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10026-6414-43FB-BAFF-129BC2352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Rudrakanta Ghosh &amp; Dhritiman Banerjee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3F496-BDCC-4FE5-B3BA-C8C1CEAC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9909D-BDEF-4D96-812F-8577E4E2A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87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008C7B-1CB5-452E-934B-61DF2211C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3818F-40C4-4412-BF5A-E02B0C8EF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FB086-4E65-42C4-B71A-13AA6A7E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9EF8-884C-40DD-BE14-EE3BA1690C88}" type="datetime1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E62F8-1428-46F1-A021-15C7B76D0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Rudrakanta Ghosh &amp; Dhritiman Banerjee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0A255-CC31-4666-895B-8417CB34C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9909D-BDEF-4D96-812F-8577E4E2A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97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2A0E-2AB6-4D17-8F71-337705070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01F59-477D-4F78-813F-2F36EEF9B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47FB1-2BF3-44C9-A893-B946D9384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BF32-6031-4532-A434-D8BD0F066EF3}" type="datetime1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96928-B803-4314-8557-E48E56B93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Rudrakanta Ghosh &amp; Dhritiman Banerjee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6E0A4-0E3D-4B16-951A-8B45CA78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9909D-BDEF-4D96-812F-8577E4E2A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18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E5BC-CB88-4091-896C-4B8CC03B5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2C534-58EA-4069-B4D2-8688B81D2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FCB0C-3D02-48E5-80CD-A01D53F7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3A7C-6D6E-43DF-871F-40C43F7D0108}" type="datetime1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E9A44-A114-410E-A07F-59C0DEC5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Rudrakanta Ghosh &amp; Dhritiman Banerjee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0CA21-B985-422D-88B7-473B369B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9909D-BDEF-4D96-812F-8577E4E2A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04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B2EF-ACD6-42E9-9AC0-6D8509FA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D2B9-3CC1-46EB-898D-6C0CF028F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F4F10-D231-4AC4-AF0B-A7C61A428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54C8B-9006-4A83-8A6C-B9EB42EF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32C2-2A69-4770-94D1-C90D7CBA1C14}" type="datetime1">
              <a:rPr lang="en-IN" smtClean="0"/>
              <a:t>18-11-2019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BA761-67DE-4EE7-88DB-987717DF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Rudrakanta Ghosh &amp; Dhritiman Banerjee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34916-87E9-463A-94B5-3F31D984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9909D-BDEF-4D96-812F-8577E4E2A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85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CB16-9775-4936-A8E4-069387C4F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DDAD4-086A-4E88-90A7-A91755AAA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A77E6-D6D9-4534-B536-FD134AB07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B254B-CC54-47FB-B5D8-EEAF84D48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B8F4C5-0022-4E9F-AB7A-37078494E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EA605-21CC-4C59-8216-96C1C033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97F5-04C5-4E96-AAA4-57236C15255A}" type="datetime1">
              <a:rPr lang="en-IN" smtClean="0"/>
              <a:t>18-11-2019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14F7A6-A476-42B6-BBFB-743C0FDB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Rudrakanta Ghosh &amp; Dhritiman Banerjee</a:t>
            </a: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FF4BF-D8B2-45AE-9AE1-1F903F9B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9909D-BDEF-4D96-812F-8577E4E2A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61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296A-51B1-4BD1-B6DE-3C6667D7C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EB9BB5-3D65-4C6F-9895-2E58C5EBA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135C-9E92-47C9-B7F0-68232216809E}" type="datetime1">
              <a:rPr lang="en-IN" smtClean="0"/>
              <a:t>18-11-2019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6950E-A897-4678-A7A3-6E7D7775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Rudrakanta Ghosh &amp; Dhritiman Banerjee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3D154-9078-4C2C-8114-00EA6DD2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9909D-BDEF-4D96-812F-8577E4E2A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53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001A10-C5C4-4F20-AA6D-F96FFCE6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3A6A-5120-4E45-8B8C-1B13025DD782}" type="datetime1">
              <a:rPr lang="en-IN" smtClean="0"/>
              <a:t>18-11-2019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6843E8-8B66-49DC-AF58-F3BF97A1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Rudrakanta Ghosh &amp; Dhritiman Banerjee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FF583-6942-4E5E-ACF1-8B364067E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9909D-BDEF-4D96-812F-8577E4E2A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84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B96C-C553-4393-8961-036E59B2F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35520-CF86-49B9-B7FF-063C1A6D6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C0789-F956-4344-9FBE-3E6433531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FBD53-A951-4341-87C7-FCD3E09E9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F350-7C6D-48FE-A261-895A91620A16}" type="datetime1">
              <a:rPr lang="en-IN" smtClean="0"/>
              <a:t>18-11-2019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CF262-B293-4D25-A943-6236A840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Rudrakanta Ghosh &amp; Dhritiman Banerjee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CA4CE-DB7B-4ECF-B7E2-5DED2AEB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9909D-BDEF-4D96-812F-8577E4E2A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34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3C97-DCB2-426A-A39B-15C104936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717C5E-9B2A-4F7C-B933-AD97C2BC3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C4FF6-1D4F-4561-B0BD-3DB14AC09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BADD8-63F6-4BFD-BBE6-086B4DFB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D3FD-E47E-49B9-9F1A-7FA1AB8A2AF2}" type="datetime1">
              <a:rPr lang="en-IN" smtClean="0"/>
              <a:t>18-11-2019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1B641-DE7D-45B8-B77F-1F07F548A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Rudrakanta Ghosh &amp; Dhritiman Banerjee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BA871-DB20-4366-9CD9-4FB82D33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9909D-BDEF-4D96-812F-8577E4E2A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19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0ADB84-FBD3-4377-9C2A-420C72726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59D04-BCC2-4FB4-A812-D09E73E53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138DC-384E-4DC9-98F7-157D62BE5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AC8F5-036E-4A08-B624-E30C58CD6EE9}" type="datetime1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E9AD0-EBCD-40B3-A506-157FB5AC9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Created by Rudrakanta Ghosh &amp; Dhritiman Banerjee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E3209-1AD6-4601-82F1-B651F415E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9909D-BDEF-4D96-812F-8577E4E2A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30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82FF-D81A-4AB9-A6E4-54F38E7E2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2813"/>
            <a:ext cx="9144000" cy="1019258"/>
          </a:xfrm>
        </p:spPr>
        <p:txBody>
          <a:bodyPr/>
          <a:lstStyle/>
          <a:p>
            <a:r>
              <a:rPr lang="en-IN" b="1" u="sng" dirty="0">
                <a:solidFill>
                  <a:schemeClr val="accent5">
                    <a:lumMod val="50000"/>
                  </a:schemeClr>
                </a:solidFill>
              </a:rPr>
              <a:t>Lead Scoring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DDF13-61EE-4A4D-8B53-A0952D96D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25841"/>
            <a:ext cx="9144000" cy="3814011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IN" b="1" dirty="0"/>
              <a:t>Problem Statement </a:t>
            </a:r>
            <a:r>
              <a:rPr lang="en-IN" dirty="0"/>
              <a:t>: </a:t>
            </a:r>
            <a:r>
              <a:rPr lang="en-IN" dirty="0">
                <a:latin typeface="Proxima Nova Light" panose="02000506030000020004" pitchFamily="2" charset="77"/>
              </a:rPr>
              <a:t>An education company named X Education sells online courses to industry professionals. On any given day, many professionals who are interested in the courses land on their website and browse for courses. X Education has appointed us to help them select the most promising leads, i.e. the leads that are most likely to convert into paying customers. The company requires you to build a model wherein we need to assign a lead score to each of the leads such that the customers with higher lead score have a higher conversion chance and the customers with lower lead score have a lower conversion chance. The CEO, in particular, has given a ballpark of the target lead conversion rate to be around 80%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A7AC2-52D1-43D7-BAE9-E69AB8128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Created by Rudrakanta Ghosh &amp; Dhritiman Banerjee</a:t>
            </a:r>
            <a:endParaRPr lang="en-IN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46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36B2-8A1D-44C3-B73C-1C86C9305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accent5">
                    <a:lumMod val="50000"/>
                  </a:schemeClr>
                </a:solidFill>
              </a:rPr>
              <a:t>Steps for Data Understanding and Cleaning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46D4B-16AB-44AF-BAF9-AE7E8969D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311"/>
            <a:ext cx="10515600" cy="4657652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/>
              <a:t>We are removing few of the columns which doesn't have proper existence in their values. e.g. either Yes or No or negligible count for the secondary value</a:t>
            </a:r>
          </a:p>
          <a:p>
            <a:r>
              <a:rPr lang="en-US" sz="2000" dirty="0"/>
              <a:t>Dropped further columns which has 46% of data NULL</a:t>
            </a:r>
          </a:p>
          <a:p>
            <a:r>
              <a:rPr lang="en-US" sz="2000" dirty="0"/>
              <a:t>Dropping Country as 95.77% is India from the Non-NULL values</a:t>
            </a:r>
          </a:p>
          <a:p>
            <a:r>
              <a:rPr lang="en-US" sz="2000" dirty="0"/>
              <a:t>Columns having values count of less than 200 we are going to merge all of those to a single value as ##</a:t>
            </a:r>
            <a:r>
              <a:rPr lang="en-US" sz="2000" i="1" dirty="0"/>
              <a:t>Others e.g. LA</a:t>
            </a:r>
            <a:r>
              <a:rPr lang="en-US" sz="2000" dirty="0"/>
              <a:t>Others, </a:t>
            </a:r>
            <a:r>
              <a:rPr lang="en-US" sz="2000" dirty="0" err="1"/>
              <a:t>LAN_Others</a:t>
            </a:r>
            <a:r>
              <a:rPr lang="en-US" sz="2000" dirty="0"/>
              <a:t> and rest wherever applicable.</a:t>
            </a:r>
          </a:p>
          <a:p>
            <a:r>
              <a:rPr lang="en-US" sz="2000" dirty="0"/>
              <a:t>For Specialization column we can see NULL &amp; Select values adds up to 3380 which is approx. 30% of the total population. Moreover please note NULL and Select can be considered as identical. Hence merging all those to a new value as Unknown_Specialization</a:t>
            </a:r>
          </a:p>
          <a:p>
            <a:r>
              <a:rPr lang="en-US" sz="2000" dirty="0"/>
              <a:t>More than 60% for "How did you hear about X Education" is Select and we can't manipulate this with any other ways like random variable or anything else. Hence dropping this too</a:t>
            </a:r>
          </a:p>
          <a:p>
            <a:r>
              <a:rPr lang="en-US" sz="2000" dirty="0"/>
              <a:t>Now for Occupation we will club Student/Other/Housewife/Businessman in one group due to the low count and the NULL to Unknown to maintain the difference</a:t>
            </a:r>
          </a:p>
          <a:p>
            <a:r>
              <a:rPr lang="en-US" sz="2000" dirty="0"/>
              <a:t>Again for "What matters most to you in choosing a course" the variance of the values for Other AND Flexibility &amp; Convenience is negligible and this column will not make and sense or difference in our analysis. Hence dropping this too.</a:t>
            </a:r>
          </a:p>
          <a:p>
            <a:r>
              <a:rPr lang="en-US" sz="2000" dirty="0"/>
              <a:t>40% of the City is Unknown hence dropped that too</a:t>
            </a:r>
          </a:p>
          <a:p>
            <a:r>
              <a:rPr lang="en-US" sz="2000" dirty="0"/>
              <a:t>For the columns </a:t>
            </a:r>
            <a:r>
              <a:rPr lang="en-US" sz="2000" dirty="0" err="1"/>
              <a:t>TotalVisits</a:t>
            </a:r>
            <a:r>
              <a:rPr lang="en-US" sz="2000" dirty="0"/>
              <a:t> &amp; Page Views Per Visit are having around 137 rows with NULL values which is very less in comparison to the whole dataset. Hence, we are dropping those NULL records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IN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3FB4D-1CD8-4A3A-A6E5-BA155595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Created by Rudrakanta Ghosh &amp; Dhritiman Banerjee</a:t>
            </a:r>
            <a:endParaRPr lang="en-IN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120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B18C-3500-4BA8-97E1-DC7557EC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accent5">
                    <a:lumMod val="50000"/>
                  </a:schemeClr>
                </a:solidFill>
              </a:rPr>
              <a:t>Outliers Analysis 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A9CAC-A6B3-4684-905F-E701836B7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Created by Rudrakanta Ghosh &amp; Dhritiman Banerjee</a:t>
            </a:r>
            <a:endParaRPr lang="en-IN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74AB03-A01D-40D2-B69D-E329763E1B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19" y="1538037"/>
            <a:ext cx="3422627" cy="298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01BBDD1-13F9-4074-93B0-26427DC40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1524602"/>
            <a:ext cx="3386506" cy="298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1FD4CB9-AB72-42FC-AD47-81876E57B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856" y="1510534"/>
            <a:ext cx="3762375" cy="298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6946F8A-7A44-4587-A623-BE97D7670C5F}"/>
              </a:ext>
            </a:extLst>
          </p:cNvPr>
          <p:cNvSpPr/>
          <p:nvPr/>
        </p:nvSpPr>
        <p:spPr>
          <a:xfrm>
            <a:off x="3033932" y="49909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Looking into the boxplots we are considering to remove the outliers for </a:t>
            </a:r>
            <a:r>
              <a:rPr lang="en-IN" b="1" dirty="0" err="1">
                <a:solidFill>
                  <a:schemeClr val="accent1">
                    <a:lumMod val="50000"/>
                  </a:schemeClr>
                </a:solidFill>
              </a:rPr>
              <a:t>TotalVisits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 &amp; Page views Per Visit with 0.05 %</a:t>
            </a:r>
          </a:p>
        </p:txBody>
      </p:sp>
    </p:spTree>
    <p:extLst>
      <p:ext uri="{BB962C8B-B14F-4D97-AF65-F5344CB8AC3E}">
        <p14:creationId xmlns:p14="http://schemas.microsoft.com/office/powerpoint/2010/main" val="6289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5AB4B-7225-40F8-92BE-52BD20AE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accent1">
                    <a:lumMod val="50000"/>
                  </a:schemeClr>
                </a:solidFill>
              </a:rPr>
              <a:t>Post Outliers Treatment 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B6C76-CE13-449C-B18A-655B71AF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Created by Rudrakanta Ghosh &amp; Dhritiman Banerjee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F58FF1-EFFF-4973-99D9-29CCD2C4B5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07" y="1690688"/>
            <a:ext cx="4236296" cy="298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5091D3A-B13C-472E-8319-BA1FD7FFE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203" y="1690688"/>
            <a:ext cx="3581400" cy="298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5B1C835-0E91-41E1-AF0B-B33F79B64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251" y="1690689"/>
            <a:ext cx="37623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3037654-40EA-4187-8F48-C171FD8C1BA6}"/>
              </a:ext>
            </a:extLst>
          </p:cNvPr>
          <p:cNvSpPr/>
          <p:nvPr/>
        </p:nvSpPr>
        <p:spPr>
          <a:xfrm>
            <a:off x="838200" y="5161895"/>
            <a:ext cx="111764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We observed Prospect ID &amp; Lean Number is UNIQUE and can be the used as Identity in future purpose. Hence, preserving these columns for future use</a:t>
            </a:r>
            <a:r>
              <a:rPr lang="en-US" b="1">
                <a:highlight>
                  <a:srgbClr val="00FFFF"/>
                </a:highlight>
              </a:rPr>
              <a:t>. </a:t>
            </a:r>
          </a:p>
          <a:p>
            <a:endParaRPr lang="en-US" b="1" dirty="0">
              <a:highlight>
                <a:srgbClr val="00FFFF"/>
              </a:highlight>
            </a:endParaRPr>
          </a:p>
          <a:p>
            <a:r>
              <a:rPr lang="en-US" b="1" dirty="0">
                <a:highlight>
                  <a:srgbClr val="00FFFF"/>
                </a:highlight>
              </a:rPr>
              <a:t>Current Lead Conversion rate post Outliers treatment is 38%</a:t>
            </a:r>
          </a:p>
        </p:txBody>
      </p:sp>
    </p:spTree>
    <p:extLst>
      <p:ext uri="{BB962C8B-B14F-4D97-AF65-F5344CB8AC3E}">
        <p14:creationId xmlns:p14="http://schemas.microsoft.com/office/powerpoint/2010/main" val="222026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36B2-8A1D-44C3-B73C-1C86C930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IN" b="1" u="sng" dirty="0">
                <a:solidFill>
                  <a:schemeClr val="accent5">
                    <a:lumMod val="50000"/>
                  </a:schemeClr>
                </a:solidFill>
              </a:rPr>
              <a:t>Steps for Data Preparation: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46D4B-16AB-44AF-BAF9-AE7E8969D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973"/>
            <a:ext cx="10515600" cy="4907378"/>
          </a:xfrm>
        </p:spPr>
        <p:txBody>
          <a:bodyPr>
            <a:noAutofit/>
          </a:bodyPr>
          <a:lstStyle/>
          <a:p>
            <a:r>
              <a:rPr lang="en-US" sz="1800" dirty="0"/>
              <a:t>Conversion of column data with binary values</a:t>
            </a:r>
          </a:p>
          <a:p>
            <a:r>
              <a:rPr lang="en-US" sz="1800" dirty="0"/>
              <a:t>Dummy variable creation</a:t>
            </a:r>
          </a:p>
          <a:p>
            <a:pPr lvl="1"/>
            <a:r>
              <a:rPr lang="en-US" sz="1800" dirty="0"/>
              <a:t>Initially we have manipulated the data on few columns with "Others/Unknown" values hence, deleting "Others/Unknown" dummy column to be clean and simple</a:t>
            </a:r>
          </a:p>
          <a:p>
            <a:r>
              <a:rPr lang="en-US" sz="1800" dirty="0"/>
              <a:t>Started with Training and Test Data Set Split</a:t>
            </a:r>
          </a:p>
          <a:p>
            <a:pPr lvl="1"/>
            <a:r>
              <a:rPr lang="en-US" sz="1800" dirty="0"/>
              <a:t>Feature Scaling</a:t>
            </a:r>
          </a:p>
          <a:p>
            <a:pPr lvl="1"/>
            <a:r>
              <a:rPr lang="en-US" sz="1800" dirty="0"/>
              <a:t>Model Building</a:t>
            </a:r>
          </a:p>
          <a:p>
            <a:pPr lvl="1"/>
            <a:r>
              <a:rPr lang="en-US" sz="1800" dirty="0"/>
              <a:t>Running 1st Training Model</a:t>
            </a:r>
          </a:p>
          <a:p>
            <a:pPr lvl="1"/>
            <a:r>
              <a:rPr lang="en-US" sz="1800" dirty="0"/>
              <a:t>Feature Selection using RFE</a:t>
            </a:r>
          </a:p>
          <a:p>
            <a:pPr lvl="1"/>
            <a:r>
              <a:rPr lang="en-US" sz="1800" dirty="0"/>
              <a:t>Model </a:t>
            </a:r>
            <a:r>
              <a:rPr lang="en-US" sz="1800" dirty="0" err="1"/>
              <a:t>assesment</a:t>
            </a:r>
            <a:r>
              <a:rPr lang="en-US" sz="1800" dirty="0"/>
              <a:t> with </a:t>
            </a:r>
            <a:r>
              <a:rPr lang="en-US" sz="1800" dirty="0" err="1"/>
              <a:t>Statsmodel</a:t>
            </a:r>
            <a:endParaRPr lang="en-US" sz="1800" dirty="0"/>
          </a:p>
          <a:p>
            <a:pPr lvl="1"/>
            <a:r>
              <a:rPr lang="en-US" sz="1800" dirty="0"/>
              <a:t>Running 2nd Training Model</a:t>
            </a:r>
          </a:p>
          <a:p>
            <a:pPr lvl="1"/>
            <a:r>
              <a:rPr lang="en-US" sz="1800" dirty="0"/>
              <a:t>Insignificant feature: </a:t>
            </a:r>
            <a:r>
              <a:rPr lang="en-US" sz="1800" dirty="0" err="1"/>
              <a:t>LeadProfile_Lateral</a:t>
            </a:r>
            <a:r>
              <a:rPr lang="en-US" sz="1800" dirty="0"/>
              <a:t> Student </a:t>
            </a:r>
            <a:r>
              <a:rPr lang="en-US" sz="1800" dirty="0">
                <a:sym typeface="Wingdings" panose="05000000000000000000" pitchFamily="2" charset="2"/>
              </a:rPr>
              <a:t></a:t>
            </a:r>
            <a:r>
              <a:rPr lang="en-US" sz="1800" b="1" u="sng" dirty="0">
                <a:highlight>
                  <a:srgbClr val="00FFFF"/>
                </a:highlight>
                <a:sym typeface="Wingdings" panose="05000000000000000000" pitchFamily="2" charset="2"/>
              </a:rPr>
              <a:t> p value – 0.999</a:t>
            </a:r>
            <a:endParaRPr lang="en-US" sz="1800" b="1" u="sng" dirty="0">
              <a:highlight>
                <a:srgbClr val="00FFFF"/>
              </a:highlight>
            </a:endParaRPr>
          </a:p>
          <a:p>
            <a:pPr lvl="1"/>
            <a:r>
              <a:rPr lang="en-US" sz="1800" dirty="0"/>
              <a:t>Running 3rd Training Model</a:t>
            </a:r>
          </a:p>
          <a:p>
            <a:pPr lvl="1"/>
            <a:r>
              <a:rPr lang="en-US" sz="1800" dirty="0"/>
              <a:t>Insignificant feature: </a:t>
            </a:r>
            <a:r>
              <a:rPr lang="en-US" sz="1800" dirty="0" err="1"/>
              <a:t>LeadQuality_High</a:t>
            </a:r>
            <a:r>
              <a:rPr lang="en-US" sz="1800" dirty="0"/>
              <a:t> in Relevance  </a:t>
            </a:r>
            <a:r>
              <a:rPr lang="en-US" sz="1800" dirty="0">
                <a:sym typeface="Wingdings" panose="05000000000000000000" pitchFamily="2" charset="2"/>
              </a:rPr>
              <a:t></a:t>
            </a:r>
            <a:r>
              <a:rPr lang="en-US" sz="1800" b="1" u="sng" dirty="0">
                <a:highlight>
                  <a:srgbClr val="00FFFF"/>
                </a:highlight>
                <a:sym typeface="Wingdings" panose="05000000000000000000" pitchFamily="2" charset="2"/>
              </a:rPr>
              <a:t> p value – 0.067</a:t>
            </a:r>
          </a:p>
          <a:p>
            <a:pPr lvl="1"/>
            <a:endParaRPr lang="en-US" sz="1800" b="1" u="sng" dirty="0">
              <a:highlight>
                <a:srgbClr val="00FFFF"/>
              </a:highlight>
              <a:sym typeface="Wingdings" panose="05000000000000000000" pitchFamily="2" charset="2"/>
            </a:endParaRPr>
          </a:p>
          <a:p>
            <a:pPr lvl="1"/>
            <a:endParaRPr lang="en-US" sz="1800" b="1" u="sng" dirty="0">
              <a:highlight>
                <a:srgbClr val="00FFFF"/>
              </a:highlight>
              <a:sym typeface="Wingdings" panose="05000000000000000000" pitchFamily="2" charset="2"/>
            </a:endParaRPr>
          </a:p>
          <a:p>
            <a:pPr marL="457200" lvl="1" indent="0" algn="r">
              <a:buNone/>
            </a:pPr>
            <a:r>
              <a:rPr lang="en-US" sz="1800" dirty="0"/>
              <a:t>Continued…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3FB4D-1CD8-4A3A-A6E5-BA155595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Created by Rudrakanta Ghosh &amp; Dhritiman Banerjee</a:t>
            </a:r>
            <a:endParaRPr lang="en-IN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389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36B2-8A1D-44C3-B73C-1C86C930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IN" b="1" u="sng" dirty="0">
                <a:solidFill>
                  <a:schemeClr val="accent5">
                    <a:lumMod val="50000"/>
                  </a:schemeClr>
                </a:solidFill>
              </a:rPr>
              <a:t>Steps for Data Preparation </a:t>
            </a:r>
            <a:r>
              <a:rPr lang="en-IN" b="1" u="sng" dirty="0" err="1">
                <a:solidFill>
                  <a:schemeClr val="accent5">
                    <a:lumMod val="50000"/>
                  </a:schemeClr>
                </a:solidFill>
              </a:rPr>
              <a:t>Cont</a:t>
            </a:r>
            <a:r>
              <a:rPr lang="en-IN" b="1" u="sng" dirty="0">
                <a:solidFill>
                  <a:schemeClr val="accent5">
                    <a:lumMod val="50000"/>
                  </a:schemeClr>
                </a:solidFill>
              </a:rPr>
              <a:t>…: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46D4B-16AB-44AF-BAF9-AE7E8969D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634"/>
            <a:ext cx="10515600" cy="4614204"/>
          </a:xfrm>
        </p:spPr>
        <p:txBody>
          <a:bodyPr>
            <a:normAutofit/>
          </a:bodyPr>
          <a:lstStyle/>
          <a:p>
            <a:r>
              <a:rPr lang="en-US" sz="1800" dirty="0"/>
              <a:t>Started with Training and Test Data Set Split</a:t>
            </a:r>
          </a:p>
          <a:p>
            <a:pPr lvl="1"/>
            <a:r>
              <a:rPr lang="en-US" sz="1800" dirty="0"/>
              <a:t>Running 4th Training Model</a:t>
            </a:r>
          </a:p>
          <a:p>
            <a:pPr lvl="1"/>
            <a:r>
              <a:rPr lang="en-US" sz="1800" dirty="0"/>
              <a:t>Insignificant feature: </a:t>
            </a:r>
            <a:r>
              <a:rPr lang="en-US" sz="1800" dirty="0" err="1"/>
              <a:t>Specialization_Travel</a:t>
            </a:r>
            <a:r>
              <a:rPr lang="en-US" sz="1800" dirty="0"/>
              <a:t> and Tourism </a:t>
            </a:r>
            <a:r>
              <a:rPr lang="en-US" sz="1800" dirty="0">
                <a:sym typeface="Wingdings" panose="05000000000000000000" pitchFamily="2" charset="2"/>
              </a:rPr>
              <a:t></a:t>
            </a:r>
            <a:r>
              <a:rPr lang="en-US" sz="1800" b="1" u="sng" dirty="0">
                <a:highlight>
                  <a:srgbClr val="00FFFF"/>
                </a:highlight>
                <a:sym typeface="Wingdings" panose="05000000000000000000" pitchFamily="2" charset="2"/>
              </a:rPr>
              <a:t> p value – 0.052</a:t>
            </a:r>
            <a:endParaRPr lang="en-US" sz="1800" dirty="0"/>
          </a:p>
          <a:p>
            <a:pPr lvl="1"/>
            <a:r>
              <a:rPr lang="en-US" sz="1800" dirty="0"/>
              <a:t>Running 5th Training Model</a:t>
            </a:r>
          </a:p>
          <a:p>
            <a:pPr lvl="1"/>
            <a:r>
              <a:rPr lang="en-US" sz="1800" dirty="0"/>
              <a:t>Create a </a:t>
            </a:r>
            <a:r>
              <a:rPr lang="en-US" sz="1800" dirty="0" err="1"/>
              <a:t>dataframe</a:t>
            </a:r>
            <a:r>
              <a:rPr lang="en-US" sz="1800" dirty="0"/>
              <a:t> that will contain the names of all the feature variables and their respective VIFs</a:t>
            </a:r>
          </a:p>
          <a:p>
            <a:pPr lvl="1"/>
            <a:r>
              <a:rPr lang="en-US" sz="1800" dirty="0"/>
              <a:t>We have few highly correlated feature like - </a:t>
            </a:r>
            <a:r>
              <a:rPr lang="en-US" sz="1800" dirty="0" err="1"/>
              <a:t>LastNotableActivity_SMS</a:t>
            </a:r>
            <a:r>
              <a:rPr lang="en-US" sz="1800" dirty="0"/>
              <a:t> Sent &amp; </a:t>
            </a:r>
            <a:r>
              <a:rPr lang="en-US" sz="1800" dirty="0" err="1"/>
              <a:t>LastActivity_SMS</a:t>
            </a:r>
            <a:r>
              <a:rPr lang="en-US" sz="1800" dirty="0"/>
              <a:t> Sent</a:t>
            </a:r>
          </a:p>
          <a:p>
            <a:pPr lvl="1"/>
            <a:r>
              <a:rPr lang="en-US" sz="1800" dirty="0"/>
              <a:t>Running 6th Training Model by removing the first one</a:t>
            </a:r>
          </a:p>
          <a:p>
            <a:pPr lvl="1"/>
            <a:r>
              <a:rPr lang="en-US" sz="1800" dirty="0"/>
              <a:t>Create a </a:t>
            </a:r>
            <a:r>
              <a:rPr lang="en-US" sz="1800" dirty="0" err="1"/>
              <a:t>dataframe</a:t>
            </a:r>
            <a:r>
              <a:rPr lang="en-US" sz="1800" dirty="0"/>
              <a:t> that will contain the names of all the feature variables and their respective VIFs</a:t>
            </a:r>
          </a:p>
          <a:p>
            <a:pPr lvl="1"/>
            <a:r>
              <a:rPr lang="en-US" sz="1800" dirty="0"/>
              <a:t>All VIFs are below 5</a:t>
            </a:r>
          </a:p>
          <a:p>
            <a:pPr lvl="1"/>
            <a:r>
              <a:rPr lang="en-US" sz="1800" dirty="0"/>
              <a:t>Creating </a:t>
            </a:r>
            <a:r>
              <a:rPr lang="en-US" sz="1800" dirty="0" err="1"/>
              <a:t>Dataframe</a:t>
            </a:r>
            <a:r>
              <a:rPr lang="en-US" sz="1800" dirty="0"/>
              <a:t> with the actual converted flag and predicted probabilities from 6th model</a:t>
            </a:r>
          </a:p>
          <a:p>
            <a:pPr lvl="1"/>
            <a:r>
              <a:rPr lang="en-US" sz="1800" dirty="0"/>
              <a:t>Accuracy, Sensitivity and Specificity -- Train Data</a:t>
            </a:r>
          </a:p>
          <a:p>
            <a:pPr lvl="1"/>
            <a:r>
              <a:rPr lang="en-US" sz="1800" b="1" dirty="0">
                <a:highlight>
                  <a:srgbClr val="00FFFF"/>
                </a:highlight>
              </a:rPr>
              <a:t>Accuracy – 91%      Sensitivity – 85%      Specificity – 95%   </a:t>
            </a:r>
          </a:p>
          <a:p>
            <a:r>
              <a:rPr lang="en-US" sz="1800" b="1" dirty="0"/>
              <a:t>Correlation coefficients among the variables</a:t>
            </a:r>
            <a:r>
              <a:rPr lang="en-IN" sz="1800" b="1" dirty="0"/>
              <a:t> presented in next slide.</a:t>
            </a:r>
          </a:p>
          <a:p>
            <a:pPr lvl="1"/>
            <a:r>
              <a:rPr lang="en-US" sz="1800" b="1" dirty="0"/>
              <a:t>There are many variable which are highly correlated to each other.</a:t>
            </a:r>
          </a:p>
          <a:p>
            <a:pPr lvl="1"/>
            <a:endParaRPr lang="en-US" sz="1800" b="1" dirty="0"/>
          </a:p>
          <a:p>
            <a:endParaRPr lang="en-US" sz="18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3FB4D-1CD8-4A3A-A6E5-BA155595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Created by Rudrakanta Ghosh &amp; Dhritiman Banerjee</a:t>
            </a:r>
            <a:endParaRPr lang="en-IN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780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12CA11-2314-477A-B12D-60E6C32C4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Rudrakanta Ghosh &amp; Dhritiman Banerjee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07347C-4EF4-49F6-9EEC-E0F9FAD2B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113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4118-2179-4A90-8FB4-003B1537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Testing model on Test Data :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D5E5C-E0CC-43E2-9C45-4550C44F6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Scaling of Test Data</a:t>
            </a:r>
          </a:p>
          <a:p>
            <a:r>
              <a:rPr lang="en-US" sz="2400" dirty="0"/>
              <a:t>Prediction on the Test Data</a:t>
            </a:r>
          </a:p>
          <a:p>
            <a:r>
              <a:rPr lang="en-IN" sz="2400" dirty="0"/>
              <a:t>Predicted Dataset head </a:t>
            </a:r>
            <a:r>
              <a:rPr lang="en-IN" sz="2400" dirty="0">
                <a:sym typeface="Wingdings" panose="05000000000000000000" pitchFamily="2" charset="2"/>
              </a:rPr>
              <a:t></a:t>
            </a: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US" sz="2400" dirty="0"/>
              <a:t>Accuracy, Sensitivity and Specificity -- Test Data</a:t>
            </a:r>
          </a:p>
          <a:p>
            <a:r>
              <a:rPr lang="en-IN" sz="2400" b="1" dirty="0">
                <a:highlight>
                  <a:srgbClr val="00FFFF"/>
                </a:highlight>
              </a:rPr>
              <a:t>Accuracy – 91%   Sensitivity – 84%    Specificity – 96%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EBD39-766A-41B8-B087-F4482D59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Created by Rudrakanta Ghosh &amp; Dhritiman Banerjee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5B93E-7A32-4977-A14C-8F238BFC3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850" y="2816100"/>
            <a:ext cx="6620828" cy="18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22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CCC7-6D87-4DD6-B221-C8B3F726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104"/>
          </a:xfrm>
        </p:spPr>
        <p:txBody>
          <a:bodyPr/>
          <a:lstStyle/>
          <a:p>
            <a:r>
              <a:rPr lang="en-IN" u="sng" dirty="0">
                <a:solidFill>
                  <a:schemeClr val="accent1">
                    <a:lumMod val="50000"/>
                  </a:schemeClr>
                </a:solidFill>
              </a:rPr>
              <a:t>Finding Optimal </a:t>
            </a:r>
            <a:r>
              <a:rPr lang="en-IN" u="sng" dirty="0" err="1">
                <a:solidFill>
                  <a:schemeClr val="accent1">
                    <a:lumMod val="50000"/>
                  </a:schemeClr>
                </a:solidFill>
              </a:rPr>
              <a:t>Cutoff</a:t>
            </a:r>
            <a:r>
              <a:rPr lang="en-IN" u="sng" dirty="0">
                <a:solidFill>
                  <a:schemeClr val="accent1">
                    <a:lumMod val="50000"/>
                  </a:schemeClr>
                </a:solidFill>
              </a:rPr>
              <a:t> Point: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70475-094D-4C7A-B8C7-2EA9FE73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Created by Rudrakanta Ghosh &amp; Dhritiman Banerjee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3588F92-91DD-4FFC-9A44-286664B6DC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786" y="1294229"/>
            <a:ext cx="6898116" cy="447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8C1A7F-796F-4D55-91AD-59114711C3E6}"/>
              </a:ext>
            </a:extLst>
          </p:cNvPr>
          <p:cNvSpPr/>
          <p:nvPr/>
        </p:nvSpPr>
        <p:spPr>
          <a:xfrm>
            <a:off x="1514619" y="5764627"/>
            <a:ext cx="7798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Above curve suggests the optimum point to take it as a cutoff probability.</a:t>
            </a:r>
          </a:p>
        </p:txBody>
      </p:sp>
    </p:spTree>
    <p:extLst>
      <p:ext uri="{BB962C8B-B14F-4D97-AF65-F5344CB8AC3E}">
        <p14:creationId xmlns:p14="http://schemas.microsoft.com/office/powerpoint/2010/main" val="3013934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891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Proxima Nova Light</vt:lpstr>
      <vt:lpstr>Office Theme</vt:lpstr>
      <vt:lpstr>Lead Scoring Case Study</vt:lpstr>
      <vt:lpstr>Steps for Data Understanding and Cleaning :</vt:lpstr>
      <vt:lpstr>Outliers Analysis :</vt:lpstr>
      <vt:lpstr>Post Outliers Treatment :</vt:lpstr>
      <vt:lpstr>Steps for Data Preparation:</vt:lpstr>
      <vt:lpstr>Steps for Data Preparation Cont…:</vt:lpstr>
      <vt:lpstr>PowerPoint Presentation</vt:lpstr>
      <vt:lpstr>Testing model on Test Data :</vt:lpstr>
      <vt:lpstr>Finding Optimal Cutoff Point: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Case Study</dc:title>
  <dc:creator>DB</dc:creator>
  <cp:lastModifiedBy>DB</cp:lastModifiedBy>
  <cp:revision>25</cp:revision>
  <dcterms:created xsi:type="dcterms:W3CDTF">2019-11-18T17:15:53Z</dcterms:created>
  <dcterms:modified xsi:type="dcterms:W3CDTF">2019-11-18T18:04:15Z</dcterms:modified>
</cp:coreProperties>
</file>