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71" r:id="rId10"/>
    <p:sldId id="267" r:id="rId11"/>
    <p:sldId id="273" r:id="rId12"/>
    <p:sldId id="264" r:id="rId13"/>
    <p:sldId id="265" r:id="rId14"/>
    <p:sldId id="269" r:id="rId15"/>
    <p:sldId id="274"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1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16280"/>
            <a:ext cx="8825658" cy="3329581"/>
          </a:xfrm>
        </p:spPr>
        <p:txBody>
          <a:bodyPr/>
          <a:lstStyle/>
          <a:p>
            <a:r>
              <a:rPr lang="en-IN" sz="6000" dirty="0" smtClean="0"/>
              <a:t>What is Data Science? and Open Source tools for Data Science</a:t>
            </a:r>
            <a:endParaRPr lang="en-IN" sz="6000" dirty="0"/>
          </a:p>
        </p:txBody>
      </p:sp>
      <p:sp>
        <p:nvSpPr>
          <p:cNvPr id="3" name="Subtitle 2"/>
          <p:cNvSpPr>
            <a:spLocks noGrp="1"/>
          </p:cNvSpPr>
          <p:nvPr>
            <p:ph type="subTitle" idx="1"/>
          </p:nvPr>
        </p:nvSpPr>
        <p:spPr>
          <a:xfrm>
            <a:off x="3178827" y="4862724"/>
            <a:ext cx="9013173" cy="1184508"/>
          </a:xfrm>
        </p:spPr>
        <p:txBody>
          <a:bodyPr>
            <a:normAutofit fontScale="62500" lnSpcReduction="20000"/>
          </a:bodyPr>
          <a:lstStyle/>
          <a:p>
            <a:r>
              <a:rPr lang="en-IN" dirty="0" smtClean="0"/>
              <a:t>													BY </a:t>
            </a:r>
          </a:p>
          <a:p>
            <a:r>
              <a:rPr lang="en-IN" dirty="0"/>
              <a:t>	</a:t>
            </a:r>
            <a:r>
              <a:rPr lang="en-IN" dirty="0" smtClean="0"/>
              <a:t>												Udit kumar </a:t>
            </a:r>
            <a:r>
              <a:rPr lang="en-IN" dirty="0" smtClean="0"/>
              <a:t>das                                                                                                                            </a:t>
            </a:r>
            <a:endParaRPr lang="en-IN" dirty="0" smtClean="0"/>
          </a:p>
          <a:p>
            <a:r>
              <a:rPr lang="en-IN" dirty="0" smtClean="0"/>
              <a:t>                                                                                                                                 </a:t>
            </a:r>
            <a:r>
              <a:rPr lang="en-IN" dirty="0" smtClean="0"/>
              <a:t/>
            </a:r>
            <a:br>
              <a:rPr lang="en-IN" dirty="0" smtClean="0"/>
            </a:br>
            <a:r>
              <a:rPr lang="en-IN" dirty="0" smtClean="0"/>
              <a:t>																															</a:t>
            </a:r>
            <a:endParaRPr lang="en-IN" dirty="0"/>
          </a:p>
        </p:txBody>
      </p:sp>
    </p:spTree>
    <p:extLst>
      <p:ext uri="{BB962C8B-B14F-4D97-AF65-F5344CB8AC3E}">
        <p14:creationId xmlns:p14="http://schemas.microsoft.com/office/powerpoint/2010/main" val="125598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a:t>
            </a:r>
            <a:endParaRPr lang="en-IN" dirty="0"/>
          </a:p>
        </p:txBody>
      </p:sp>
      <p:sp>
        <p:nvSpPr>
          <p:cNvPr id="3" name="Content Placeholder 2"/>
          <p:cNvSpPr>
            <a:spLocks noGrp="1"/>
          </p:cNvSpPr>
          <p:nvPr>
            <p:ph idx="1"/>
          </p:nvPr>
        </p:nvSpPr>
        <p:spPr/>
        <p:txBody>
          <a:bodyPr/>
          <a:lstStyle/>
          <a:p>
            <a:r>
              <a:rPr lang="en-IN" dirty="0"/>
              <a:t>Hadoop is an open source distributed processing framework that manages data processing and storage for big data applications running in clustered systems</a:t>
            </a:r>
            <a:r>
              <a:rPr lang="en-IN" dirty="0" smtClean="0"/>
              <a:t>.</a:t>
            </a:r>
          </a:p>
          <a:p>
            <a:r>
              <a:rPr lang="en-IN" dirty="0"/>
              <a:t>Hadoop can handle various forms of structured and unstructured data, giving users more flexibility for collecting, processing and </a:t>
            </a:r>
            <a:r>
              <a:rPr lang="en-IN" dirty="0" smtClean="0"/>
              <a:t>analysing </a:t>
            </a:r>
            <a:r>
              <a:rPr lang="en-IN" dirty="0"/>
              <a:t>data than relational databases and </a:t>
            </a:r>
            <a:r>
              <a:rPr lang="en-IN" dirty="0" smtClean="0"/>
              <a:t>data  warehouse</a:t>
            </a:r>
            <a:r>
              <a:rPr lang="en-IN" dirty="0"/>
              <a:t> provide.</a:t>
            </a:r>
          </a:p>
        </p:txBody>
      </p:sp>
    </p:spTree>
    <p:extLst>
      <p:ext uri="{BB962C8B-B14F-4D97-AF65-F5344CB8AC3E}">
        <p14:creationId xmlns:p14="http://schemas.microsoft.com/office/powerpoint/2010/main" val="39044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Hadoop’s Core Components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323809"/>
            <a:ext cx="8947150" cy="3653419"/>
          </a:xfrm>
        </p:spPr>
      </p:pic>
    </p:spTree>
    <p:extLst>
      <p:ext uri="{BB962C8B-B14F-4D97-AF65-F5344CB8AC3E}">
        <p14:creationId xmlns:p14="http://schemas.microsoft.com/office/powerpoint/2010/main" val="268800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Mining</a:t>
            </a:r>
            <a:endParaRPr lang="en-IN" dirty="0"/>
          </a:p>
        </p:txBody>
      </p:sp>
      <p:sp>
        <p:nvSpPr>
          <p:cNvPr id="3" name="Content Placeholder 2"/>
          <p:cNvSpPr>
            <a:spLocks noGrp="1"/>
          </p:cNvSpPr>
          <p:nvPr>
            <p:ph idx="1"/>
          </p:nvPr>
        </p:nvSpPr>
        <p:spPr/>
        <p:txBody>
          <a:bodyPr/>
          <a:lstStyle/>
          <a:p>
            <a:r>
              <a:rPr lang="en-IN" dirty="0"/>
              <a:t>Data mining is the process of </a:t>
            </a:r>
            <a:r>
              <a:rPr lang="en-IN" dirty="0" smtClean="0"/>
              <a:t>analysing </a:t>
            </a:r>
            <a:r>
              <a:rPr lang="en-IN" dirty="0"/>
              <a:t>hidden patterns of data according to different perspectives for categorization into useful </a:t>
            </a:r>
            <a:r>
              <a:rPr lang="en-IN" dirty="0" smtClean="0"/>
              <a:t>information.</a:t>
            </a:r>
          </a:p>
          <a:p>
            <a:endParaRPr lang="en-IN" dirty="0"/>
          </a:p>
        </p:txBody>
      </p:sp>
    </p:spTree>
    <p:extLst>
      <p:ext uri="{BB962C8B-B14F-4D97-AF65-F5344CB8AC3E}">
        <p14:creationId xmlns:p14="http://schemas.microsoft.com/office/powerpoint/2010/main" val="411884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of data mining</a:t>
            </a:r>
            <a:endParaRPr lang="en-IN" dirty="0"/>
          </a:p>
        </p:txBody>
      </p:sp>
      <p:sp>
        <p:nvSpPr>
          <p:cNvPr id="3" name="Content Placeholder 2"/>
          <p:cNvSpPr>
            <a:spLocks noGrp="1"/>
          </p:cNvSpPr>
          <p:nvPr>
            <p:ph idx="1"/>
          </p:nvPr>
        </p:nvSpPr>
        <p:spPr/>
        <p:txBody>
          <a:bodyPr/>
          <a:lstStyle/>
          <a:p>
            <a:r>
              <a:rPr lang="en-IN" dirty="0" smtClean="0"/>
              <a:t>Selecting Data</a:t>
            </a:r>
          </a:p>
          <a:p>
            <a:r>
              <a:rPr lang="en-IN" dirty="0" smtClean="0"/>
              <a:t>Pre-processing Data</a:t>
            </a:r>
          </a:p>
          <a:p>
            <a:r>
              <a:rPr lang="en-IN" dirty="0" smtClean="0"/>
              <a:t>Transforming Data</a:t>
            </a:r>
          </a:p>
          <a:p>
            <a:r>
              <a:rPr lang="en-IN" dirty="0" smtClean="0"/>
              <a:t>Storing Data</a:t>
            </a:r>
          </a:p>
          <a:p>
            <a:r>
              <a:rPr lang="en-IN" dirty="0" smtClean="0"/>
              <a:t>Mining Data</a:t>
            </a:r>
          </a:p>
          <a:p>
            <a:r>
              <a:rPr lang="en-IN" dirty="0" smtClean="0"/>
              <a:t>Evaluating Mining Results</a:t>
            </a:r>
          </a:p>
          <a:p>
            <a:endParaRPr lang="en-IN" dirty="0"/>
          </a:p>
        </p:txBody>
      </p:sp>
    </p:spTree>
    <p:extLst>
      <p:ext uri="{BB962C8B-B14F-4D97-AF65-F5344CB8AC3E}">
        <p14:creationId xmlns:p14="http://schemas.microsoft.com/office/powerpoint/2010/main" val="3655759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Networks and Deep Learning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441" y="2254282"/>
            <a:ext cx="4171950" cy="29146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006" y="2254281"/>
            <a:ext cx="5879583" cy="2642183"/>
          </a:xfrm>
          <a:prstGeom prst="rect">
            <a:avLst/>
          </a:prstGeom>
        </p:spPr>
      </p:pic>
    </p:spTree>
    <p:extLst>
      <p:ext uri="{BB962C8B-B14F-4D97-AF65-F5344CB8AC3E}">
        <p14:creationId xmlns:p14="http://schemas.microsoft.com/office/powerpoint/2010/main" val="145458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523" y="3050190"/>
            <a:ext cx="9333692" cy="2460593"/>
          </a:xfrm>
        </p:spPr>
      </p:pic>
    </p:spTree>
    <p:extLst>
      <p:ext uri="{BB962C8B-B14F-4D97-AF65-F5344CB8AC3E}">
        <p14:creationId xmlns:p14="http://schemas.microsoft.com/office/powerpoint/2010/main" val="28767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Data Science</a:t>
            </a:r>
            <a:endParaRPr lang="en-IN" dirty="0"/>
          </a:p>
        </p:txBody>
      </p:sp>
      <p:sp>
        <p:nvSpPr>
          <p:cNvPr id="3" name="Content Placeholder 2"/>
          <p:cNvSpPr>
            <a:spLocks noGrp="1"/>
          </p:cNvSpPr>
          <p:nvPr>
            <p:ph idx="1"/>
          </p:nvPr>
        </p:nvSpPr>
        <p:spPr/>
        <p:txBody>
          <a:bodyPr/>
          <a:lstStyle/>
          <a:p>
            <a:r>
              <a:rPr lang="en-IN" dirty="0" smtClean="0"/>
              <a:t>Internet Search</a:t>
            </a:r>
          </a:p>
          <a:p>
            <a:r>
              <a:rPr lang="en-IN" dirty="0" smtClean="0"/>
              <a:t>Speech Recognition</a:t>
            </a:r>
          </a:p>
          <a:p>
            <a:r>
              <a:rPr lang="en-IN" dirty="0" smtClean="0"/>
              <a:t>Advanced Image Recognition</a:t>
            </a:r>
          </a:p>
          <a:p>
            <a:r>
              <a:rPr lang="en-IN" dirty="0" smtClean="0"/>
              <a:t>Augmented Reality</a:t>
            </a:r>
          </a:p>
          <a:p>
            <a:r>
              <a:rPr lang="en-IN" dirty="0" smtClean="0"/>
              <a:t>Gaming</a:t>
            </a:r>
          </a:p>
          <a:p>
            <a:r>
              <a:rPr lang="en-IN" dirty="0" smtClean="0"/>
              <a:t>Recommendation System</a:t>
            </a:r>
          </a:p>
          <a:p>
            <a:r>
              <a:rPr lang="en-IN" dirty="0" smtClean="0"/>
              <a:t>Price Comparison Websites</a:t>
            </a:r>
          </a:p>
          <a:p>
            <a:endParaRPr lang="en-IN" dirty="0"/>
          </a:p>
        </p:txBody>
      </p:sp>
    </p:spTree>
    <p:extLst>
      <p:ext uri="{BB962C8B-B14F-4D97-AF65-F5344CB8AC3E}">
        <p14:creationId xmlns:p14="http://schemas.microsoft.com/office/powerpoint/2010/main" val="17872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 Source tools for Data Science</a:t>
            </a:r>
            <a:endParaRPr lang="en-IN" dirty="0"/>
          </a:p>
        </p:txBody>
      </p:sp>
      <p:sp>
        <p:nvSpPr>
          <p:cNvPr id="3" name="Content Placeholder 2"/>
          <p:cNvSpPr>
            <a:spLocks noGrp="1"/>
          </p:cNvSpPr>
          <p:nvPr>
            <p:ph idx="1"/>
          </p:nvPr>
        </p:nvSpPr>
        <p:spPr/>
        <p:txBody>
          <a:bodyPr/>
          <a:lstStyle/>
          <a:p>
            <a:r>
              <a:rPr lang="en-IN" dirty="0" smtClean="0"/>
              <a:t>Jupyter Notebook</a:t>
            </a:r>
            <a:endParaRPr lang="en-IN" dirty="0"/>
          </a:p>
          <a:p>
            <a:r>
              <a:rPr lang="en-IN" dirty="0"/>
              <a:t>Apache Zeppelin Notebooks</a:t>
            </a:r>
          </a:p>
          <a:p>
            <a:r>
              <a:rPr lang="en-IN" dirty="0"/>
              <a:t>RStudio </a:t>
            </a:r>
            <a:r>
              <a:rPr lang="en-IN" dirty="0" smtClean="0"/>
              <a:t>IDE</a:t>
            </a:r>
          </a:p>
          <a:p>
            <a:r>
              <a:rPr lang="en-IN" dirty="0"/>
              <a:t>IBM Watson Studio</a:t>
            </a:r>
          </a:p>
          <a:p>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53474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Data Science?</a:t>
            </a:r>
            <a:endParaRPr lang="en-IN" dirty="0"/>
          </a:p>
        </p:txBody>
      </p:sp>
      <p:sp>
        <p:nvSpPr>
          <p:cNvPr id="3" name="Content Placeholder 2"/>
          <p:cNvSpPr>
            <a:spLocks noGrp="1"/>
          </p:cNvSpPr>
          <p:nvPr>
            <p:ph idx="1"/>
          </p:nvPr>
        </p:nvSpPr>
        <p:spPr/>
        <p:txBody>
          <a:bodyPr/>
          <a:lstStyle/>
          <a:p>
            <a:r>
              <a:rPr lang="en-IN" dirty="0" smtClean="0"/>
              <a:t>Data Science is a process, not an event.</a:t>
            </a:r>
          </a:p>
          <a:p>
            <a:r>
              <a:rPr lang="en-IN" dirty="0" smtClean="0"/>
              <a:t>It is the process of using data to understand different things, to understand the world</a:t>
            </a:r>
          </a:p>
          <a:p>
            <a:r>
              <a:rPr lang="en-IN" dirty="0"/>
              <a:t>Data science is the art of </a:t>
            </a:r>
            <a:r>
              <a:rPr lang="en-IN" dirty="0" smtClean="0"/>
              <a:t> uncovering </a:t>
            </a:r>
            <a:r>
              <a:rPr lang="en-IN" dirty="0"/>
              <a:t>the insights and trends that are hiding behind data. </a:t>
            </a:r>
          </a:p>
          <a:p>
            <a:r>
              <a:rPr lang="en-IN" dirty="0"/>
              <a:t>Data science is a field about processes and systems to </a:t>
            </a:r>
            <a:r>
              <a:rPr lang="en-IN" dirty="0" smtClean="0"/>
              <a:t>extract</a:t>
            </a:r>
            <a:r>
              <a:rPr lang="en-IN" dirty="0"/>
              <a:t> </a:t>
            </a:r>
            <a:r>
              <a:rPr lang="en-IN" dirty="0" smtClean="0"/>
              <a:t>data </a:t>
            </a:r>
            <a:r>
              <a:rPr lang="en-IN" dirty="0"/>
              <a:t>from various forms of whether it is unstructured or structured form</a:t>
            </a:r>
            <a:r>
              <a:rPr lang="en-IN" dirty="0" smtClean="0"/>
              <a:t>.</a:t>
            </a:r>
          </a:p>
          <a:p>
            <a:r>
              <a:rPr lang="en-IN" dirty="0"/>
              <a:t>Data science is the field of exploring, manipulating, and </a:t>
            </a:r>
            <a:r>
              <a:rPr lang="en-IN" dirty="0" err="1"/>
              <a:t>analyzing</a:t>
            </a:r>
            <a:r>
              <a:rPr lang="en-IN" dirty="0"/>
              <a:t> data, and using data to answer questions or make recommendations.</a:t>
            </a:r>
          </a:p>
        </p:txBody>
      </p:sp>
    </p:spTree>
    <p:extLst>
      <p:ext uri="{BB962C8B-B14F-4D97-AF65-F5344CB8AC3E}">
        <p14:creationId xmlns:p14="http://schemas.microsoft.com/office/powerpoint/2010/main" val="284747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Advice for New Data Scientists</a:t>
            </a:r>
            <a:endParaRPr lang="en-IN" dirty="0"/>
          </a:p>
        </p:txBody>
      </p:sp>
      <p:sp>
        <p:nvSpPr>
          <p:cNvPr id="3" name="Content Placeholder 2"/>
          <p:cNvSpPr>
            <a:spLocks noGrp="1"/>
          </p:cNvSpPr>
          <p:nvPr>
            <p:ph idx="1"/>
          </p:nvPr>
        </p:nvSpPr>
        <p:spPr/>
        <p:txBody>
          <a:bodyPr>
            <a:normAutofit fontScale="92500" lnSpcReduction="10000"/>
          </a:bodyPr>
          <a:lstStyle/>
          <a:p>
            <a:r>
              <a:rPr lang="en-IN" dirty="0"/>
              <a:t>data scientist is to be </a:t>
            </a:r>
            <a:r>
              <a:rPr lang="en-IN" dirty="0" smtClean="0"/>
              <a:t>curious, extremely </a:t>
            </a:r>
            <a:r>
              <a:rPr lang="en-IN" dirty="0"/>
              <a:t>argumentative and judgmental</a:t>
            </a:r>
            <a:r>
              <a:rPr lang="en-IN" dirty="0" smtClean="0"/>
              <a:t>.</a:t>
            </a:r>
          </a:p>
          <a:p>
            <a:r>
              <a:rPr lang="en-IN" dirty="0"/>
              <a:t>Curiosity is absolute must. </a:t>
            </a:r>
            <a:r>
              <a:rPr lang="en-IN" dirty="0" smtClean="0"/>
              <a:t>If </a:t>
            </a:r>
            <a:r>
              <a:rPr lang="en-IN" dirty="0"/>
              <a:t>you're not curious, you would not know what to do with the data</a:t>
            </a:r>
            <a:r>
              <a:rPr lang="en-IN" dirty="0" smtClean="0"/>
              <a:t>.</a:t>
            </a:r>
            <a:endParaRPr lang="en-IN" dirty="0"/>
          </a:p>
          <a:p>
            <a:r>
              <a:rPr lang="en-IN" dirty="0"/>
              <a:t>Judgmental because if you do not </a:t>
            </a:r>
            <a:r>
              <a:rPr lang="en-IN" dirty="0" smtClean="0"/>
              <a:t>have preconceived </a:t>
            </a:r>
            <a:r>
              <a:rPr lang="en-IN" dirty="0"/>
              <a:t>notions about things you wouldn't know where to begin with</a:t>
            </a:r>
            <a:r>
              <a:rPr lang="en-IN" dirty="0" smtClean="0"/>
              <a:t>.</a:t>
            </a:r>
          </a:p>
          <a:p>
            <a:r>
              <a:rPr lang="en-IN" dirty="0"/>
              <a:t>Argumentative because if you can argument and if you can plead a case, </a:t>
            </a:r>
            <a:r>
              <a:rPr lang="en-IN" dirty="0" smtClean="0"/>
              <a:t>at </a:t>
            </a:r>
            <a:r>
              <a:rPr lang="en-IN" dirty="0"/>
              <a:t>least you can start somewhere and then you learn from data and then you </a:t>
            </a:r>
            <a:r>
              <a:rPr lang="en-IN" dirty="0" smtClean="0"/>
              <a:t>modify </a:t>
            </a:r>
            <a:r>
              <a:rPr lang="en-IN" dirty="0"/>
              <a:t>your assumptions and hypotheses and your data would help you learn.</a:t>
            </a:r>
          </a:p>
          <a:p>
            <a:r>
              <a:rPr lang="en-IN" dirty="0"/>
              <a:t>The other thing that the data scientist would need is </a:t>
            </a:r>
            <a:r>
              <a:rPr lang="en-IN" dirty="0" smtClean="0"/>
              <a:t>some </a:t>
            </a:r>
            <a:r>
              <a:rPr lang="en-IN" dirty="0"/>
              <a:t>comfort and flexibility with analytics platforms: some software, </a:t>
            </a:r>
            <a:r>
              <a:rPr lang="en-IN" dirty="0" smtClean="0"/>
              <a:t>some </a:t>
            </a:r>
            <a:r>
              <a:rPr lang="en-IN" dirty="0"/>
              <a:t>computing platform</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142956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a:t>The other thing that the data scientist would need is </a:t>
            </a:r>
            <a:r>
              <a:rPr lang="en-IN" dirty="0" smtClean="0"/>
              <a:t>some </a:t>
            </a:r>
            <a:r>
              <a:rPr lang="en-IN" dirty="0"/>
              <a:t>comfort and flexibility with analytics platforms: some software, </a:t>
            </a:r>
            <a:r>
              <a:rPr lang="en-IN" dirty="0" smtClean="0"/>
              <a:t>some </a:t>
            </a:r>
            <a:r>
              <a:rPr lang="en-IN" dirty="0"/>
              <a:t>computing </a:t>
            </a:r>
            <a:r>
              <a:rPr lang="en-IN" dirty="0" smtClean="0"/>
              <a:t>platform</a:t>
            </a:r>
          </a:p>
          <a:p>
            <a:r>
              <a:rPr lang="en-IN" dirty="0"/>
              <a:t>The most important thing is curiosity and the ability to take </a:t>
            </a:r>
            <a:r>
              <a:rPr lang="en-IN" dirty="0" smtClean="0"/>
              <a:t>positions. Once </a:t>
            </a:r>
            <a:r>
              <a:rPr lang="en-IN" dirty="0"/>
              <a:t>you have done that, once you've </a:t>
            </a:r>
            <a:r>
              <a:rPr lang="en-IN" dirty="0" smtClean="0"/>
              <a:t>analysed,</a:t>
            </a:r>
            <a:r>
              <a:rPr lang="en-IN" dirty="0"/>
              <a:t> </a:t>
            </a:r>
            <a:r>
              <a:rPr lang="en-IN" dirty="0" smtClean="0"/>
              <a:t>then </a:t>
            </a:r>
            <a:r>
              <a:rPr lang="en-IN" dirty="0"/>
              <a:t>you've got some answers</a:t>
            </a:r>
            <a:r>
              <a:rPr lang="en-IN" dirty="0" smtClean="0"/>
              <a:t>.</a:t>
            </a:r>
          </a:p>
          <a:p>
            <a:r>
              <a:rPr lang="en-IN" dirty="0" smtClean="0"/>
              <a:t>A data scientist should be a great story teller,</a:t>
            </a:r>
            <a:r>
              <a:rPr lang="en-IN" dirty="0"/>
              <a:t> Because if you don't tell a great story from it, </a:t>
            </a:r>
            <a:r>
              <a:rPr lang="en-IN" dirty="0" smtClean="0"/>
              <a:t>your </a:t>
            </a:r>
            <a:r>
              <a:rPr lang="en-IN" dirty="0"/>
              <a:t>findings will remain hidden, </a:t>
            </a:r>
            <a:r>
              <a:rPr lang="en-IN" dirty="0" smtClean="0"/>
              <a:t>remain </a:t>
            </a:r>
            <a:r>
              <a:rPr lang="en-IN" dirty="0"/>
              <a:t>buried, nobody would know.</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10019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Science Topics and Algorithms</a:t>
            </a:r>
            <a:endParaRPr lang="en-IN" dirty="0"/>
          </a:p>
        </p:txBody>
      </p:sp>
      <p:sp>
        <p:nvSpPr>
          <p:cNvPr id="3" name="Content Placeholder 2"/>
          <p:cNvSpPr>
            <a:spLocks noGrp="1"/>
          </p:cNvSpPr>
          <p:nvPr>
            <p:ph idx="1"/>
          </p:nvPr>
        </p:nvSpPr>
        <p:spPr/>
        <p:txBody>
          <a:bodyPr/>
          <a:lstStyle/>
          <a:p>
            <a:pPr marL="0" indent="0">
              <a:buNone/>
            </a:pPr>
            <a:endParaRPr lang="en-IN" dirty="0" smtClean="0"/>
          </a:p>
          <a:p>
            <a:r>
              <a:rPr lang="en-IN" dirty="0" smtClean="0"/>
              <a:t>Regression (cab example)</a:t>
            </a:r>
          </a:p>
          <a:p>
            <a:r>
              <a:rPr lang="en-IN" dirty="0" smtClean="0"/>
              <a:t>Data visualization</a:t>
            </a:r>
          </a:p>
          <a:p>
            <a:r>
              <a:rPr lang="en-IN" dirty="0" smtClean="0"/>
              <a:t>Artificial Neural Network</a:t>
            </a:r>
          </a:p>
          <a:p>
            <a:r>
              <a:rPr lang="en-IN" dirty="0" smtClean="0"/>
              <a:t>Nearest Neighbour</a:t>
            </a:r>
            <a:endParaRPr lang="en-IN" dirty="0"/>
          </a:p>
        </p:txBody>
      </p:sp>
    </p:spTree>
    <p:extLst>
      <p:ext uri="{BB962C8B-B14F-4D97-AF65-F5344CB8AC3E}">
        <p14:creationId xmlns:p14="http://schemas.microsoft.com/office/powerpoint/2010/main" val="42111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the cloud?</a:t>
            </a:r>
            <a:endParaRPr lang="en-IN" dirty="0"/>
          </a:p>
        </p:txBody>
      </p:sp>
      <p:sp>
        <p:nvSpPr>
          <p:cNvPr id="3" name="Content Placeholder 2"/>
          <p:cNvSpPr>
            <a:spLocks noGrp="1"/>
          </p:cNvSpPr>
          <p:nvPr>
            <p:ph idx="1"/>
          </p:nvPr>
        </p:nvSpPr>
        <p:spPr/>
        <p:txBody>
          <a:bodyPr>
            <a:normAutofit lnSpcReduction="10000"/>
          </a:bodyPr>
          <a:lstStyle/>
          <a:p>
            <a:r>
              <a:rPr lang="en-IN" dirty="0"/>
              <a:t>Cloud is a godsend for data scientists primarily </a:t>
            </a:r>
            <a:r>
              <a:rPr lang="en-IN" dirty="0" smtClean="0"/>
              <a:t>because </a:t>
            </a:r>
            <a:r>
              <a:rPr lang="en-IN" dirty="0"/>
              <a:t>you take your </a:t>
            </a:r>
            <a:r>
              <a:rPr lang="en-IN" dirty="0" smtClean="0"/>
              <a:t>data,</a:t>
            </a:r>
            <a:r>
              <a:rPr lang="en-IN" dirty="0"/>
              <a:t> </a:t>
            </a:r>
            <a:r>
              <a:rPr lang="en-IN" dirty="0" smtClean="0"/>
              <a:t>take </a:t>
            </a:r>
            <a:r>
              <a:rPr lang="en-IN" dirty="0"/>
              <a:t>your information, and put it in the Cloud, </a:t>
            </a:r>
            <a:r>
              <a:rPr lang="en-IN" dirty="0" smtClean="0"/>
              <a:t>put </a:t>
            </a:r>
            <a:r>
              <a:rPr lang="en-IN" dirty="0"/>
              <a:t>it in the central storage system</a:t>
            </a:r>
            <a:r>
              <a:rPr lang="en-IN" dirty="0" smtClean="0"/>
              <a:t>.</a:t>
            </a:r>
          </a:p>
          <a:p>
            <a:r>
              <a:rPr lang="en-IN" dirty="0"/>
              <a:t>I</a:t>
            </a:r>
            <a:r>
              <a:rPr lang="en-IN" dirty="0" smtClean="0"/>
              <a:t>t </a:t>
            </a:r>
            <a:r>
              <a:rPr lang="en-IN" dirty="0"/>
              <a:t>allows you to deploy the analytics and storage capacities </a:t>
            </a:r>
            <a:r>
              <a:rPr lang="en-IN" dirty="0" smtClean="0"/>
              <a:t>of </a:t>
            </a:r>
            <a:r>
              <a:rPr lang="en-IN" dirty="0"/>
              <a:t>advanced machines that do not necessarily have to </a:t>
            </a:r>
            <a:r>
              <a:rPr lang="en-IN" dirty="0" smtClean="0"/>
              <a:t>be </a:t>
            </a:r>
            <a:r>
              <a:rPr lang="en-IN" dirty="0"/>
              <a:t>your machine or your company's machine</a:t>
            </a:r>
            <a:r>
              <a:rPr lang="en-IN" dirty="0" smtClean="0"/>
              <a:t>.</a:t>
            </a:r>
          </a:p>
          <a:p>
            <a:r>
              <a:rPr lang="en-IN" dirty="0"/>
              <a:t>T</a:t>
            </a:r>
            <a:r>
              <a:rPr lang="en-IN" dirty="0" smtClean="0"/>
              <a:t>hink </a:t>
            </a:r>
            <a:r>
              <a:rPr lang="en-IN" dirty="0"/>
              <a:t>of it as you have some information, </a:t>
            </a:r>
            <a:r>
              <a:rPr lang="en-IN" dirty="0" smtClean="0"/>
              <a:t>you </a:t>
            </a:r>
            <a:r>
              <a:rPr lang="en-IN" dirty="0"/>
              <a:t>can't store it, so you send it to storage space, </a:t>
            </a:r>
            <a:r>
              <a:rPr lang="en-IN" dirty="0" smtClean="0"/>
              <a:t>let's </a:t>
            </a:r>
            <a:r>
              <a:rPr lang="en-IN" dirty="0"/>
              <a:t>call it Cloud. </a:t>
            </a:r>
            <a:r>
              <a:rPr lang="en-IN" dirty="0" smtClean="0"/>
              <a:t>And </a:t>
            </a:r>
            <a:r>
              <a:rPr lang="en-IN" dirty="0"/>
              <a:t>the algorithms that you need to use, </a:t>
            </a:r>
            <a:r>
              <a:rPr lang="en-IN" dirty="0" smtClean="0"/>
              <a:t>you </a:t>
            </a:r>
            <a:r>
              <a:rPr lang="en-IN" dirty="0"/>
              <a:t>don't have them with </a:t>
            </a:r>
            <a:r>
              <a:rPr lang="en-IN" dirty="0" smtClean="0"/>
              <a:t>you. But </a:t>
            </a:r>
            <a:r>
              <a:rPr lang="en-IN" dirty="0"/>
              <a:t>then, on the Cloud, </a:t>
            </a:r>
            <a:r>
              <a:rPr lang="en-IN" dirty="0" smtClean="0"/>
              <a:t>you </a:t>
            </a:r>
            <a:r>
              <a:rPr lang="en-IN" dirty="0"/>
              <a:t>have those algorithms available. </a:t>
            </a:r>
            <a:r>
              <a:rPr lang="en-IN" dirty="0" smtClean="0"/>
              <a:t>So</a:t>
            </a:r>
            <a:r>
              <a:rPr lang="en-IN" dirty="0"/>
              <a:t>, what you do is you deploy those algorithms on </a:t>
            </a:r>
            <a:r>
              <a:rPr lang="en-IN" dirty="0" smtClean="0"/>
              <a:t>very </a:t>
            </a:r>
            <a:r>
              <a:rPr lang="en-IN" dirty="0"/>
              <a:t>large data sets and you're able to do it even though your own systems, </a:t>
            </a:r>
            <a:r>
              <a:rPr lang="en-IN" dirty="0" smtClean="0"/>
              <a:t>your </a:t>
            </a:r>
            <a:r>
              <a:rPr lang="en-IN" dirty="0"/>
              <a:t>own machines, your own computing environment would not allow you to do so. </a:t>
            </a:r>
          </a:p>
          <a:p>
            <a:endParaRPr lang="en-IN" dirty="0"/>
          </a:p>
          <a:p>
            <a:endParaRPr lang="en-IN" dirty="0"/>
          </a:p>
          <a:p>
            <a:endParaRPr lang="en-IN" dirty="0"/>
          </a:p>
        </p:txBody>
      </p:sp>
    </p:spTree>
    <p:extLst>
      <p:ext uri="{BB962C8B-B14F-4D97-AF65-F5344CB8AC3E}">
        <p14:creationId xmlns:p14="http://schemas.microsoft.com/office/powerpoint/2010/main" val="199189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a:t>Cloud is beautiful for is that it allows </a:t>
            </a:r>
            <a:r>
              <a:rPr lang="en-IN" dirty="0" smtClean="0"/>
              <a:t>multiple </a:t>
            </a:r>
            <a:r>
              <a:rPr lang="en-IN" dirty="0"/>
              <a:t>entities to work with same data at the same time. </a:t>
            </a:r>
            <a:r>
              <a:rPr lang="en-IN" dirty="0" smtClean="0"/>
              <a:t>So</a:t>
            </a:r>
            <a:r>
              <a:rPr lang="en-IN" dirty="0"/>
              <a:t>, you can be working with the same data that your colleagues </a:t>
            </a:r>
            <a:r>
              <a:rPr lang="en-IN" dirty="0" smtClean="0"/>
              <a:t>in.</a:t>
            </a:r>
          </a:p>
          <a:p>
            <a:r>
              <a:rPr lang="en-IN" dirty="0"/>
              <a:t>T</a:t>
            </a:r>
            <a:r>
              <a:rPr lang="en-IN" dirty="0" smtClean="0"/>
              <a:t>hey </a:t>
            </a:r>
            <a:r>
              <a:rPr lang="en-IN" dirty="0"/>
              <a:t>are collectively working and they're </a:t>
            </a:r>
            <a:r>
              <a:rPr lang="en-IN" dirty="0" smtClean="0"/>
              <a:t>able </a:t>
            </a:r>
            <a:r>
              <a:rPr lang="en-IN" dirty="0"/>
              <a:t>to do so because the information, and the algorithms, </a:t>
            </a:r>
            <a:r>
              <a:rPr lang="en-IN" dirty="0" smtClean="0"/>
              <a:t>and </a:t>
            </a:r>
            <a:r>
              <a:rPr lang="en-IN" dirty="0"/>
              <a:t>the tools, and the answers, and the results, </a:t>
            </a:r>
            <a:r>
              <a:rPr lang="en-IN" dirty="0" smtClean="0"/>
              <a:t>whatever </a:t>
            </a:r>
            <a:r>
              <a:rPr lang="en-IN" dirty="0"/>
              <a:t>they needed is available at a central place which we call Cloud</a:t>
            </a:r>
            <a:r>
              <a:rPr lang="en-IN" dirty="0" smtClean="0"/>
              <a:t>.</a:t>
            </a:r>
          </a:p>
          <a:p>
            <a:r>
              <a:rPr lang="en-IN" dirty="0"/>
              <a:t>It allows you to bypass the physical limitations of your personal computer and the systems you are using.</a:t>
            </a:r>
          </a:p>
          <a:p>
            <a:endParaRPr lang="en-IN" dirty="0"/>
          </a:p>
          <a:p>
            <a:endParaRPr lang="en-IN" dirty="0"/>
          </a:p>
        </p:txBody>
      </p:sp>
    </p:spTree>
    <p:extLst>
      <p:ext uri="{BB962C8B-B14F-4D97-AF65-F5344CB8AC3E}">
        <p14:creationId xmlns:p14="http://schemas.microsoft.com/office/powerpoint/2010/main" val="388563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 Data</a:t>
            </a:r>
            <a:endParaRPr lang="en-IN" dirty="0"/>
          </a:p>
        </p:txBody>
      </p:sp>
      <p:sp>
        <p:nvSpPr>
          <p:cNvPr id="3" name="Content Placeholder 2"/>
          <p:cNvSpPr>
            <a:spLocks noGrp="1"/>
          </p:cNvSpPr>
          <p:nvPr>
            <p:ph idx="1"/>
          </p:nvPr>
        </p:nvSpPr>
        <p:spPr/>
        <p:txBody>
          <a:bodyPr/>
          <a:lstStyle/>
          <a:p>
            <a:r>
              <a:rPr lang="en-IN" dirty="0"/>
              <a:t>Big data is </a:t>
            </a:r>
            <a:r>
              <a:rPr lang="en-IN" dirty="0" smtClean="0"/>
              <a:t>data </a:t>
            </a:r>
            <a:r>
              <a:rPr lang="en-IN" dirty="0"/>
              <a:t>that contains greater variety arriving in increasing volumes and with ever-higher velocity. This is known as the three Vs</a:t>
            </a:r>
            <a:r>
              <a:rPr lang="en-IN" dirty="0" smtClean="0"/>
              <a:t>.</a:t>
            </a:r>
          </a:p>
          <a:p>
            <a:r>
              <a:rPr lang="en-IN" dirty="0"/>
              <a:t>B</a:t>
            </a:r>
            <a:r>
              <a:rPr lang="en-IN" dirty="0" smtClean="0"/>
              <a:t>ig </a:t>
            </a:r>
            <a:r>
              <a:rPr lang="en-IN" dirty="0"/>
              <a:t>data is larger, more complex data sets, especially from new data sources</a:t>
            </a:r>
            <a:r>
              <a:rPr lang="en-IN" dirty="0" smtClean="0"/>
              <a:t>.</a:t>
            </a:r>
          </a:p>
          <a:p>
            <a:r>
              <a:rPr lang="en-IN" dirty="0"/>
              <a:t>These data sets are so voluminous that traditional data processing software just can’t manage them. But these massive volumes of data can be used to address business problems you wouldn’t have been able to tackle before.</a:t>
            </a:r>
          </a:p>
          <a:p>
            <a:endParaRPr lang="en-IN" dirty="0"/>
          </a:p>
        </p:txBody>
      </p:sp>
    </p:spTree>
    <p:extLst>
      <p:ext uri="{BB962C8B-B14F-4D97-AF65-F5344CB8AC3E}">
        <p14:creationId xmlns:p14="http://schemas.microsoft.com/office/powerpoint/2010/main" val="313570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three Vs Of Big Data</a:t>
            </a:r>
            <a:endParaRPr lang="en-IN" dirty="0"/>
          </a:p>
        </p:txBody>
      </p:sp>
      <p:sp>
        <p:nvSpPr>
          <p:cNvPr id="3" name="Content Placeholder 2"/>
          <p:cNvSpPr>
            <a:spLocks noGrp="1"/>
          </p:cNvSpPr>
          <p:nvPr>
            <p:ph idx="1"/>
          </p:nvPr>
        </p:nvSpPr>
        <p:spPr/>
        <p:txBody>
          <a:bodyPr/>
          <a:lstStyle/>
          <a:p>
            <a:r>
              <a:rPr lang="en-IN" dirty="0" smtClean="0"/>
              <a:t>Volume</a:t>
            </a:r>
          </a:p>
          <a:p>
            <a:r>
              <a:rPr lang="en-IN" dirty="0" smtClean="0"/>
              <a:t>Velocity</a:t>
            </a:r>
          </a:p>
          <a:p>
            <a:r>
              <a:rPr lang="en-IN" dirty="0" smtClean="0"/>
              <a:t>Variety</a:t>
            </a:r>
            <a:endParaRPr lang="en-IN" dirty="0"/>
          </a:p>
        </p:txBody>
      </p:sp>
    </p:spTree>
    <p:extLst>
      <p:ext uri="{BB962C8B-B14F-4D97-AF65-F5344CB8AC3E}">
        <p14:creationId xmlns:p14="http://schemas.microsoft.com/office/powerpoint/2010/main" val="3598751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479</TotalTime>
  <Words>348</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What is Data Science? and Open Source tools for Data Science</vt:lpstr>
      <vt:lpstr>What is Data Science?</vt:lpstr>
      <vt:lpstr>Advice for New Data Scientists</vt:lpstr>
      <vt:lpstr>Contd..</vt:lpstr>
      <vt:lpstr>Data Science Topics and Algorithms</vt:lpstr>
      <vt:lpstr>What is the cloud?</vt:lpstr>
      <vt:lpstr>Contd..</vt:lpstr>
      <vt:lpstr>Big Data</vt:lpstr>
      <vt:lpstr>The three Vs Of Big Data</vt:lpstr>
      <vt:lpstr>Hadoop</vt:lpstr>
      <vt:lpstr>Hadoop’s Core Components</vt:lpstr>
      <vt:lpstr>Data Mining</vt:lpstr>
      <vt:lpstr>Steps of data mining</vt:lpstr>
      <vt:lpstr>Neural Networks and Deep Learning</vt:lpstr>
      <vt:lpstr>Contd..</vt:lpstr>
      <vt:lpstr>Applications of Data Science</vt:lpstr>
      <vt:lpstr>Open Source tools for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udit das</dc:creator>
  <cp:lastModifiedBy>udit das</cp:lastModifiedBy>
  <cp:revision>19</cp:revision>
  <dcterms:created xsi:type="dcterms:W3CDTF">2019-06-02T07:11:43Z</dcterms:created>
  <dcterms:modified xsi:type="dcterms:W3CDTF">2019-06-12T03:46:46Z</dcterms:modified>
</cp:coreProperties>
</file>