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041C2C"/>
    <a:srgbClr val="00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A318B-386D-D4AB-A736-5BC0ED632BA0}"/>
              </a:ext>
            </a:extLst>
          </p:cNvPr>
          <p:cNvSpPr/>
          <p:nvPr userDrawn="1"/>
        </p:nvSpPr>
        <p:spPr>
          <a:xfrm>
            <a:off x="404326" y="838033"/>
            <a:ext cx="11408229" cy="3528693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D786D-564E-9528-982F-31ECC68F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26" y="1397725"/>
            <a:ext cx="11383347" cy="10730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58B51-CEB0-ADA0-D592-1510AB9EF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0633" y="4463640"/>
            <a:ext cx="2128058" cy="189785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DBF2E31-A505-03BB-3792-07329F4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40" y="2804016"/>
            <a:ext cx="9144000" cy="71687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CFBF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29224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42D-3B7A-F962-9303-1BF4120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DCFF-F4B7-42FA-64D6-D1859A1C7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1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6165B-E359-E928-B6E2-E7815DE92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41F6-8D0F-3179-9D3E-14EF55E0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rgbClr val="006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76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B47BB-77D6-E4B3-C968-9A6D249E6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26E143-8735-D48C-729D-E585A470E7B8}"/>
              </a:ext>
            </a:extLst>
          </p:cNvPr>
          <p:cNvSpPr/>
          <p:nvPr userDrawn="1"/>
        </p:nvSpPr>
        <p:spPr>
          <a:xfrm>
            <a:off x="0" y="0"/>
            <a:ext cx="12192000" cy="457596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96D2-B2F5-0860-2191-F4F58A9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78" y="598517"/>
            <a:ext cx="10515600" cy="135376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1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21-C471-581E-C79D-D4844C1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D2F-9A73-2167-6C51-6DB70307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8524-5252-7AA2-F64E-61DCE010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212B-25D6-3A33-453F-9A9CA628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34DE7-84DB-15D7-FD4A-EE03C9C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2C40-20B6-8C1E-A4CA-A93A487A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337B-F6B4-7301-1E21-1CDBA3803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07AB6-4BA5-0ED2-6392-3D1EC8C3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0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8CB0-4116-B7EA-7E63-345DB8E5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4" y="40244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E4D39-DF66-44B8-0A6B-DE4E34E60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309C-7ECF-2116-FDD5-F949FCB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26A3-11A9-8288-6CB4-47DAFD9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FBD6-6FBB-0D7D-7FB3-BA451B61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13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3695-7263-F103-1452-69F1D687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C6DD-4C9E-A44D-2D9E-E014A4869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A2AF-650C-AC24-ACFD-3E5301EE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0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600F-F977-C70C-CD47-D1FA54F4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C27-2694-3765-BD8F-18AD1FCC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1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79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786D-564E-9528-982F-31ECC68F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26" y="1397725"/>
            <a:ext cx="11383347" cy="10730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buNone/>
            </a:pPr>
            <a:r>
              <a:t>Go-Around Decision-Making &amp; Execution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DBF2E31-A505-03BB-3792-07329F4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40" y="2804016"/>
            <a:ext cx="9144000" cy="71687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Presage Group Inc.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The Presage Intellectual Property (IP)</a:t>
            </a:r>
          </a:p>
          <a:p>
            <a:pPr marL="457200" lvl="0" indent="-457200">
              <a:buAutoNum type="arabicPeriod"/>
            </a:pPr>
            <a:r>
              <a:t>Proven results</a:t>
            </a:r>
          </a:p>
          <a:p>
            <a:pPr marL="457200" lvl="0" indent="-457200">
              <a:buAutoNum type="arabicPeriod"/>
            </a:pPr>
            <a:r>
              <a:t>Phased Methodology and Timeline</a:t>
            </a:r>
          </a:p>
          <a:p>
            <a:pPr marL="457200" lvl="0" indent="-457200">
              <a:buAutoNum type="arabicPeriod"/>
            </a:pPr>
            <a:r>
              <a:t>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buNone/>
            </a:pPr>
            <a:r>
              <a:t>Presage: What are we all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Pre (early) Sage (Wisdom) – To Foretell – To Predict</a:t>
            </a:r>
          </a:p>
          <a:p>
            <a:pPr lvl="0"/>
            <a:r>
              <a:t>Presage has Intellectual Property (IP) that assesses human decision-making in the moment - </a:t>
            </a:r>
            <a:r>
              <a:rPr b="1" i="1"/>
              <a:t>that no one else in the world has</a:t>
            </a:r>
          </a:p>
          <a:p>
            <a:pPr lvl="0"/>
            <a:r>
              <a:t>Presage wraps this cloud based - global reach IP around a </a:t>
            </a:r>
            <a:r>
              <a:rPr b="1" i="1"/>
              <a:t>near-time analytical and reporting software solution that identifies, quantifies and mitigates</a:t>
            </a:r>
            <a:r>
              <a:t> the psychological, social, operational and cultural drivers for employee non-compliance to policies and procedures</a:t>
            </a:r>
          </a:p>
          <a:p>
            <a:pPr lvl="0"/>
            <a:r>
              <a:rPr b="1" i="1"/>
              <a:t>The safety/risk, financial and cultural ROIs are realized across the board</a:t>
            </a:r>
            <a:r>
              <a:t>, with significant improvements in leadership accountabilities, operational efficiencies, key safety and risk performance metrics, and employee/customer retention and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Slide with no title</a:t>
            </a:r>
          </a:p>
          <a:p>
            <a:pPr marL="0" lvl="0" indent="0">
              <a:buNone/>
            </a:pPr>
            <a:r>
              <a:t>This is not a bullet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buNone/>
            </a:pPr>
            <a:r>
              <a:t>Slide with explicit incremental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Bullet1</a:t>
            </a:r>
            <a:endParaRPr dirty="0"/>
          </a:p>
          <a:p>
            <a:pPr lvl="0"/>
            <a:r>
              <a:rPr lang="en-US" dirty="0"/>
              <a:t>Bullet2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21-C471-581E-C79D-D4844C1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D2F-9A73-2167-6C51-6DB70307C3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8524-5252-7AA2-F64E-61DCE010A5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contents…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buNone/>
            </a:pPr>
            <a:r>
              <a:t>Slide with background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age">
      <a:dk1>
        <a:srgbClr val="0072BC"/>
      </a:dk1>
      <a:lt1>
        <a:srgbClr val="FFFFFF"/>
      </a:lt1>
      <a:dk2>
        <a:srgbClr val="0072BC"/>
      </a:dk2>
      <a:lt2>
        <a:srgbClr val="CCE2F1"/>
      </a:lt2>
      <a:accent1>
        <a:srgbClr val="39B54A"/>
      </a:accent1>
      <a:accent2>
        <a:srgbClr val="FD8100"/>
      </a:accent2>
      <a:accent3>
        <a:srgbClr val="FAC700"/>
      </a:accent3>
      <a:accent4>
        <a:srgbClr val="00ABC5"/>
      </a:accent4>
      <a:accent5>
        <a:srgbClr val="00A4D8"/>
      </a:accent5>
      <a:accent6>
        <a:srgbClr val="D7DF23"/>
      </a:accent6>
      <a:hlink>
        <a:srgbClr val="E69F00"/>
      </a:hlink>
      <a:folHlink>
        <a:srgbClr val="E69F00"/>
      </a:folHlink>
    </a:clrScheme>
    <a:fontScheme name="Presage">
      <a:majorFont>
        <a:latin typeface="Libre Franklin"/>
        <a:ea typeface=""/>
        <a:cs typeface=""/>
      </a:majorFont>
      <a:minorFont>
        <a:latin typeface="Libre Frankl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Libre Franklin</vt:lpstr>
      <vt:lpstr>Office Theme</vt:lpstr>
      <vt:lpstr>Go-Around Decision-Making &amp; Execution</vt:lpstr>
      <vt:lpstr>Agenda</vt:lpstr>
      <vt:lpstr>Presage: What are we all about</vt:lpstr>
      <vt:lpstr>PowerPoint Presentation</vt:lpstr>
      <vt:lpstr>Slide with explicit incremental list</vt:lpstr>
      <vt:lpstr>Multiple Columns</vt:lpstr>
      <vt:lpstr>Slide with background image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Go-Around Decision-Making &amp; Execution</dc:title>
  <dc:creator>presage</dc:creator>
  <cp:keywords/>
  <cp:lastModifiedBy>Umair Durrani</cp:lastModifiedBy>
  <cp:revision>2</cp:revision>
  <dcterms:created xsi:type="dcterms:W3CDTF">2024-05-02T16:57:45Z</dcterms:created>
  <dcterms:modified xsi:type="dcterms:W3CDTF">2024-05-02T17:04:35Z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Presage Group Inc.</vt:lpwstr>
  </property>
  <property fmtid="{D5CDD505-2E9C-101B-9397-08002B2CF9AE}" pid="8" name="toc-title">
    <vt:lpwstr>Table of contents</vt:lpwstr>
  </property>
</Properties>
</file>