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Inter Bold" panose="020B0802030000000004" pitchFamily="34" charset="0"/>
      <p:regular r:id="rId9"/>
      <p:bold r:id="rId10"/>
    </p:embeddedFont>
    <p:embeddedFont>
      <p:font typeface="Inter Medium" panose="02000503000000020004" pitchFamily="2" charset="0"/>
      <p:regular r:id="rId11"/>
    </p:embeddedFont>
    <p:embeddedFont>
      <p:font typeface="Open Sans" panose="020B0606030504020204" pitchFamily="34" charset="0"/>
      <p:regular r:id="rId12"/>
      <p:bold r:id="rId13"/>
      <p:italic r:id="rId14"/>
      <p:boldItalic r:id="rId15"/>
    </p:embeddedFont>
    <p:embeddedFont>
      <p:font typeface="Open Sans Bold" pitchFamily="2" charset="0"/>
      <p:regular r:id="rId16"/>
      <p:bold r:id="rId17"/>
    </p:embeddedFont>
    <p:embeddedFont>
      <p:font typeface="Open Sans Medium" pitchFamily="2" charset="0"/>
      <p:regular r:id="rId18"/>
    </p:embeddedFont>
    <p:embeddedFont>
      <p:font typeface="Open Sans Semi-Bold" pitchFamily="2"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60" autoAdjust="0"/>
  </p:normalViewPr>
  <p:slideViewPr>
    <p:cSldViewPr>
      <p:cViewPr varScale="1">
        <p:scale>
          <a:sx n="67" d="100"/>
          <a:sy n="67" d="100"/>
        </p:scale>
        <p:origin x="1000" y="2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7.fntdata"/><Relationship Id="rId23" Type="http://schemas.openxmlformats.org/officeDocument/2006/relationships/theme" Target="theme/theme1.xml"/><Relationship Id="rId10" Type="http://schemas.openxmlformats.org/officeDocument/2006/relationships/font" Target="fonts/font2.fntdata"/><Relationship Id="rId19"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7.xml"/><Relationship Id="rId4" Type="http://schemas.openxmlformats.org/officeDocument/2006/relationships/hyperlink" Target="https://drive.google.com/file/d/1UPBPFjAWavHQpJ4rFzMTzC2oDm9lxeoK/view?usp=sharing"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1074658" y="8563446"/>
            <a:ext cx="16138684" cy="0"/>
          </a:xfrm>
          <a:prstGeom prst="line">
            <a:avLst/>
          </a:prstGeom>
          <a:ln w="38100" cap="flat">
            <a:solidFill>
              <a:srgbClr val="17726D"/>
            </a:solidFill>
            <a:prstDash val="solid"/>
            <a:headEnd type="none" w="sm" len="sm"/>
            <a:tailEnd type="none" w="sm" len="sm"/>
          </a:ln>
        </p:spPr>
        <p:txBody>
          <a:bodyPr/>
          <a:lstStyle/>
          <a:p>
            <a:endParaRPr lang="en-US"/>
          </a:p>
        </p:txBody>
      </p:sp>
      <p:grpSp>
        <p:nvGrpSpPr>
          <p:cNvPr id="6" name="Group 6"/>
          <p:cNvGrpSpPr/>
          <p:nvPr/>
        </p:nvGrpSpPr>
        <p:grpSpPr>
          <a:xfrm>
            <a:off x="10785978" y="1231643"/>
            <a:ext cx="4758515" cy="47585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txBody>
            <a:bodyPr/>
            <a:lstStyle/>
            <a:p>
              <a:endParaRPr lang="en-US"/>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9" name="Group 9"/>
          <p:cNvGrpSpPr/>
          <p:nvPr/>
        </p:nvGrpSpPr>
        <p:grpSpPr>
          <a:xfrm>
            <a:off x="15972039" y="656036"/>
            <a:ext cx="1241303" cy="575606"/>
            <a:chOff x="0" y="0"/>
            <a:chExt cx="326928" cy="151600"/>
          </a:xfrm>
        </p:grpSpPr>
        <p:sp>
          <p:nvSpPr>
            <p:cNvPr id="10" name="Freeform 10"/>
            <p:cNvSpPr/>
            <p:nvPr/>
          </p:nvSpPr>
          <p:spPr>
            <a:xfrm>
              <a:off x="0" y="0"/>
              <a:ext cx="326928" cy="151600"/>
            </a:xfrm>
            <a:custGeom>
              <a:avLst/>
              <a:gdLst/>
              <a:ahLst/>
              <a:cxnLst/>
              <a:rect l="l" t="t" r="r" b="b"/>
              <a:pathLst>
                <a:path w="326928" h="15160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txBody>
            <a:bodyPr/>
            <a:lstStyle/>
            <a:p>
              <a:endParaRPr lang="en-US"/>
            </a:p>
          </p:txBody>
        </p:sp>
        <p:sp>
          <p:nvSpPr>
            <p:cNvPr id="11" name="TextBox 11"/>
            <p:cNvSpPr txBox="1"/>
            <p:nvPr/>
          </p:nvSpPr>
          <p:spPr>
            <a:xfrm>
              <a:off x="0" y="-47625"/>
              <a:ext cx="326928" cy="199225"/>
            </a:xfrm>
            <a:prstGeom prst="rect">
              <a:avLst/>
            </a:prstGeom>
          </p:spPr>
          <p:txBody>
            <a:bodyPr lIns="50800" tIns="50800" rIns="50800" bIns="50800" rtlCol="0" anchor="ctr"/>
            <a:lstStyle/>
            <a:p>
              <a:pPr algn="ctr">
                <a:lnSpc>
                  <a:spcPts val="2479"/>
                </a:lnSpc>
              </a:pPr>
              <a:endParaRPr/>
            </a:p>
          </p:txBody>
        </p:sp>
      </p:grpSp>
      <p:sp>
        <p:nvSpPr>
          <p:cNvPr id="12" name="Freeform 12"/>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TextBox 13"/>
          <p:cNvSpPr txBox="1"/>
          <p:nvPr/>
        </p:nvSpPr>
        <p:spPr>
          <a:xfrm>
            <a:off x="860190" y="2348705"/>
            <a:ext cx="14797894" cy="6214741"/>
          </a:xfrm>
          <a:prstGeom prst="rect">
            <a:avLst/>
          </a:prstGeom>
        </p:spPr>
        <p:txBody>
          <a:bodyPr lIns="0" tIns="0" rIns="0" bIns="0" rtlCol="0" anchor="t">
            <a:spAutoFit/>
          </a:bodyPr>
          <a:lstStyle/>
          <a:p>
            <a:pPr algn="l">
              <a:lnSpc>
                <a:spcPts val="16555"/>
              </a:lnSpc>
            </a:pPr>
            <a:r>
              <a:rPr lang="en-US" sz="11825" b="1">
                <a:solidFill>
                  <a:srgbClr val="17726D"/>
                </a:solidFill>
                <a:latin typeface="Inter Bold"/>
                <a:ea typeface="Inter Bold"/>
                <a:cs typeface="Inter Bold"/>
                <a:sym typeface="Inter Bold"/>
              </a:rPr>
              <a:t>GTM ENGINEER CASE STUDY</a:t>
            </a:r>
          </a:p>
          <a:p>
            <a:pPr algn="l">
              <a:lnSpc>
                <a:spcPts val="16555"/>
              </a:lnSpc>
            </a:pPr>
            <a:endParaRPr lang="en-US" sz="11825" b="1">
              <a:solidFill>
                <a:srgbClr val="17726D"/>
              </a:solidFill>
              <a:latin typeface="Inter Bold"/>
              <a:ea typeface="Inter Bold"/>
              <a:cs typeface="Inter Bold"/>
              <a:sym typeface="Inter Bold"/>
            </a:endParaRPr>
          </a:p>
        </p:txBody>
      </p:sp>
      <p:sp>
        <p:nvSpPr>
          <p:cNvPr id="14" name="Freeform 14"/>
          <p:cNvSpPr/>
          <p:nvPr/>
        </p:nvSpPr>
        <p:spPr>
          <a:xfrm>
            <a:off x="1074658" y="671646"/>
            <a:ext cx="569330" cy="559997"/>
          </a:xfrm>
          <a:custGeom>
            <a:avLst/>
            <a:gdLst/>
            <a:ahLst/>
            <a:cxnLst/>
            <a:rect l="l" t="t" r="r" b="b"/>
            <a:pathLst>
              <a:path w="569330" h="559997">
                <a:moveTo>
                  <a:pt x="0" y="0"/>
                </a:moveTo>
                <a:lnTo>
                  <a:pt x="569330" y="0"/>
                </a:lnTo>
                <a:lnTo>
                  <a:pt x="569330" y="559997"/>
                </a:lnTo>
                <a:lnTo>
                  <a:pt x="0" y="559997"/>
                </a:lnTo>
                <a:lnTo>
                  <a:pt x="0" y="0"/>
                </a:lnTo>
                <a:close/>
              </a:path>
            </a:pathLst>
          </a:custGeom>
          <a:blipFill>
            <a:blip r:embed="rId4"/>
            <a:stretch>
              <a:fillRect/>
            </a:stretch>
          </a:blipFill>
        </p:spPr>
        <p:txBody>
          <a:bodyPr/>
          <a:lstStyle/>
          <a:p>
            <a:endParaRPr lang="en-US"/>
          </a:p>
        </p:txBody>
      </p:sp>
      <p:sp>
        <p:nvSpPr>
          <p:cNvPr id="15" name="TextBox 15"/>
          <p:cNvSpPr txBox="1"/>
          <p:nvPr/>
        </p:nvSpPr>
        <p:spPr>
          <a:xfrm>
            <a:off x="1298495" y="9213231"/>
            <a:ext cx="2725663" cy="290830"/>
          </a:xfrm>
          <a:prstGeom prst="rect">
            <a:avLst/>
          </a:prstGeom>
        </p:spPr>
        <p:txBody>
          <a:bodyPr lIns="0" tIns="0" rIns="0" bIns="0" rtlCol="0" anchor="t">
            <a:spAutoFit/>
          </a:bodyPr>
          <a:lstStyle/>
          <a:p>
            <a:pPr marL="0" lvl="0" indent="0" algn="just">
              <a:lnSpc>
                <a:spcPts val="2479"/>
              </a:lnSpc>
            </a:pPr>
            <a:r>
              <a:rPr lang="en-US" sz="1599">
                <a:solidFill>
                  <a:srgbClr val="000000"/>
                </a:solidFill>
                <a:latin typeface="Open Sans"/>
                <a:ea typeface="Open Sans"/>
                <a:cs typeface="Open Sans"/>
                <a:sym typeface="Open Sans"/>
              </a:rPr>
              <a:t>New York, NY</a:t>
            </a:r>
          </a:p>
        </p:txBody>
      </p:sp>
      <p:sp>
        <p:nvSpPr>
          <p:cNvPr id="16" name="TextBox 16"/>
          <p:cNvSpPr txBox="1"/>
          <p:nvPr/>
        </p:nvSpPr>
        <p:spPr>
          <a:xfrm>
            <a:off x="4548033" y="9213231"/>
            <a:ext cx="2868747"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Medium"/>
                <a:ea typeface="Open Sans Medium"/>
                <a:cs typeface="Open Sans Medium"/>
                <a:sym typeface="Open Sans Medium"/>
              </a:rPr>
              <a:t>https://instalily.ai/</a:t>
            </a:r>
          </a:p>
        </p:txBody>
      </p:sp>
      <p:sp>
        <p:nvSpPr>
          <p:cNvPr id="17" name="TextBox 17"/>
          <p:cNvSpPr txBox="1"/>
          <p:nvPr/>
        </p:nvSpPr>
        <p:spPr>
          <a:xfrm>
            <a:off x="1298495" y="8881603"/>
            <a:ext cx="2725663"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Bold"/>
                <a:ea typeface="Open Sans Bold"/>
                <a:cs typeface="Open Sans Bold"/>
                <a:sym typeface="Open Sans Bold"/>
              </a:rPr>
              <a:t>Address</a:t>
            </a:r>
          </a:p>
        </p:txBody>
      </p:sp>
      <p:sp>
        <p:nvSpPr>
          <p:cNvPr id="18" name="TextBox 18"/>
          <p:cNvSpPr txBox="1"/>
          <p:nvPr/>
        </p:nvSpPr>
        <p:spPr>
          <a:xfrm>
            <a:off x="4548033" y="8881603"/>
            <a:ext cx="2868747"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Bold"/>
                <a:ea typeface="Open Sans Bold"/>
                <a:cs typeface="Open Sans Bold"/>
                <a:sym typeface="Open Sans Bold"/>
              </a:rPr>
              <a:t>Website</a:t>
            </a:r>
          </a:p>
        </p:txBody>
      </p:sp>
      <p:sp>
        <p:nvSpPr>
          <p:cNvPr id="19" name="TextBox 19"/>
          <p:cNvSpPr txBox="1"/>
          <p:nvPr/>
        </p:nvSpPr>
        <p:spPr>
          <a:xfrm>
            <a:off x="14344595" y="8862553"/>
            <a:ext cx="2868747" cy="368301"/>
          </a:xfrm>
          <a:prstGeom prst="rect">
            <a:avLst/>
          </a:prstGeom>
        </p:spPr>
        <p:txBody>
          <a:bodyPr lIns="0" tIns="0" rIns="0" bIns="0" rtlCol="0" anchor="t">
            <a:spAutoFit/>
          </a:bodyPr>
          <a:lstStyle/>
          <a:p>
            <a:pPr marL="0" lvl="0" indent="0" algn="r">
              <a:lnSpc>
                <a:spcPts val="3099"/>
              </a:lnSpc>
            </a:pPr>
            <a:r>
              <a:rPr lang="en-US" sz="1999" b="1">
                <a:solidFill>
                  <a:srgbClr val="000000"/>
                </a:solidFill>
                <a:latin typeface="Open Sans Bold"/>
                <a:ea typeface="Open Sans Bold"/>
                <a:cs typeface="Open Sans Bold"/>
                <a:sym typeface="Open Sans Bold"/>
              </a:rPr>
              <a:t>March 2025</a:t>
            </a:r>
          </a:p>
        </p:txBody>
      </p:sp>
      <p:sp>
        <p:nvSpPr>
          <p:cNvPr id="20" name="TextBox 20"/>
          <p:cNvSpPr txBox="1"/>
          <p:nvPr/>
        </p:nvSpPr>
        <p:spPr>
          <a:xfrm>
            <a:off x="1857293" y="662932"/>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37101" y="4421381"/>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1979517" y="0"/>
            <a:ext cx="6308483" cy="10287000"/>
            <a:chOff x="0" y="0"/>
            <a:chExt cx="1661493" cy="2709333"/>
          </a:xfrm>
        </p:grpSpPr>
        <p:sp>
          <p:nvSpPr>
            <p:cNvPr id="6" name="Freeform 6"/>
            <p:cNvSpPr/>
            <p:nvPr/>
          </p:nvSpPr>
          <p:spPr>
            <a:xfrm>
              <a:off x="0" y="0"/>
              <a:ext cx="1661494" cy="2709333"/>
            </a:xfrm>
            <a:custGeom>
              <a:avLst/>
              <a:gdLst/>
              <a:ahLst/>
              <a:cxnLst/>
              <a:rect l="l" t="t" r="r" b="b"/>
              <a:pathLst>
                <a:path w="1661494" h="2709333">
                  <a:moveTo>
                    <a:pt x="0" y="0"/>
                  </a:moveTo>
                  <a:lnTo>
                    <a:pt x="1661494" y="0"/>
                  </a:lnTo>
                  <a:lnTo>
                    <a:pt x="1661494" y="2709333"/>
                  </a:lnTo>
                  <a:lnTo>
                    <a:pt x="0" y="2709333"/>
                  </a:lnTo>
                  <a:close/>
                </a:path>
              </a:pathLst>
            </a:custGeom>
            <a:solidFill>
              <a:srgbClr val="17726D"/>
            </a:solidFill>
          </p:spPr>
          <p:txBody>
            <a:bodyPr/>
            <a:lstStyle/>
            <a:p>
              <a:endParaRPr lang="en-US"/>
            </a:p>
          </p:txBody>
        </p:sp>
        <p:sp>
          <p:nvSpPr>
            <p:cNvPr id="7" name="TextBox 7"/>
            <p:cNvSpPr txBox="1"/>
            <p:nvPr/>
          </p:nvSpPr>
          <p:spPr>
            <a:xfrm>
              <a:off x="0" y="-47625"/>
              <a:ext cx="1661493" cy="2756958"/>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14598501" y="4663928"/>
            <a:ext cx="2660799" cy="266079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txBody>
            <a:bodyPr/>
            <a:lstStyle/>
            <a:p>
              <a:endParaRPr lang="en-US"/>
            </a:p>
          </p:txBody>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1" name="Group 11"/>
          <p:cNvGrpSpPr/>
          <p:nvPr/>
        </p:nvGrpSpPr>
        <p:grpSpPr>
          <a:xfrm>
            <a:off x="8002593" y="721973"/>
            <a:ext cx="9256707" cy="2965198"/>
            <a:chOff x="0" y="0"/>
            <a:chExt cx="12342277" cy="3953597"/>
          </a:xfrm>
        </p:grpSpPr>
        <p:pic>
          <p:nvPicPr>
            <p:cNvPr id="12" name="Picture 12"/>
            <p:cNvPicPr>
              <a:picLocks noChangeAspect="1"/>
            </p:cNvPicPr>
            <p:nvPr/>
          </p:nvPicPr>
          <p:blipFill>
            <a:blip r:embed="rId2"/>
            <a:srcRect t="56237" r="14633" b="2718"/>
            <a:stretch>
              <a:fillRect/>
            </a:stretch>
          </p:blipFill>
          <p:spPr>
            <a:xfrm>
              <a:off x="0" y="0"/>
              <a:ext cx="12342277" cy="3953597"/>
            </a:xfrm>
            <a:prstGeom prst="rect">
              <a:avLst/>
            </a:prstGeom>
          </p:spPr>
        </p:pic>
      </p:grpSp>
      <p:grpSp>
        <p:nvGrpSpPr>
          <p:cNvPr id="13" name="Group 13"/>
          <p:cNvGrpSpPr/>
          <p:nvPr/>
        </p:nvGrpSpPr>
        <p:grpSpPr>
          <a:xfrm>
            <a:off x="844489" y="4930050"/>
            <a:ext cx="969409" cy="986123"/>
            <a:chOff x="0" y="0"/>
            <a:chExt cx="812800" cy="826814"/>
          </a:xfrm>
        </p:grpSpPr>
        <p:sp>
          <p:nvSpPr>
            <p:cNvPr id="14" name="Freeform 14"/>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US"/>
            </a:p>
          </p:txBody>
        </p:sp>
        <p:sp>
          <p:nvSpPr>
            <p:cNvPr id="15" name="TextBox 15"/>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a:solidFill>
                    <a:srgbClr val="17726D"/>
                  </a:solidFill>
                  <a:latin typeface="Inter Bold"/>
                  <a:ea typeface="Inter Bold"/>
                  <a:cs typeface="Inter Bold"/>
                  <a:sym typeface="Inter Bold"/>
                </a:rPr>
                <a:t>01</a:t>
              </a:r>
            </a:p>
          </p:txBody>
        </p:sp>
      </p:grpSp>
      <p:grpSp>
        <p:nvGrpSpPr>
          <p:cNvPr id="16" name="Group 16"/>
          <p:cNvGrpSpPr/>
          <p:nvPr/>
        </p:nvGrpSpPr>
        <p:grpSpPr>
          <a:xfrm>
            <a:off x="6166576" y="4930050"/>
            <a:ext cx="969409" cy="986123"/>
            <a:chOff x="0" y="0"/>
            <a:chExt cx="812800" cy="826814"/>
          </a:xfrm>
        </p:grpSpPr>
        <p:sp>
          <p:nvSpPr>
            <p:cNvPr id="17" name="Freeform 17"/>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US"/>
            </a:p>
          </p:txBody>
        </p:sp>
        <p:sp>
          <p:nvSpPr>
            <p:cNvPr id="18" name="TextBox 18"/>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a:solidFill>
                    <a:srgbClr val="17726D"/>
                  </a:solidFill>
                  <a:latin typeface="Inter Bold"/>
                  <a:ea typeface="Inter Bold"/>
                  <a:cs typeface="Inter Bold"/>
                  <a:sym typeface="Inter Bold"/>
                </a:rPr>
                <a:t>04</a:t>
              </a:r>
            </a:p>
          </p:txBody>
        </p:sp>
      </p:grpSp>
      <p:grpSp>
        <p:nvGrpSpPr>
          <p:cNvPr id="19" name="Group 19"/>
          <p:cNvGrpSpPr/>
          <p:nvPr/>
        </p:nvGrpSpPr>
        <p:grpSpPr>
          <a:xfrm>
            <a:off x="844489" y="6355737"/>
            <a:ext cx="969409" cy="986123"/>
            <a:chOff x="0" y="0"/>
            <a:chExt cx="812800" cy="826814"/>
          </a:xfrm>
        </p:grpSpPr>
        <p:sp>
          <p:nvSpPr>
            <p:cNvPr id="20" name="Freeform 20"/>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US"/>
            </a:p>
          </p:txBody>
        </p:sp>
        <p:sp>
          <p:nvSpPr>
            <p:cNvPr id="21" name="TextBox 21"/>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a:solidFill>
                    <a:srgbClr val="17726D"/>
                  </a:solidFill>
                  <a:latin typeface="Inter Bold"/>
                  <a:ea typeface="Inter Bold"/>
                  <a:cs typeface="Inter Bold"/>
                  <a:sym typeface="Inter Bold"/>
                </a:rPr>
                <a:t>02</a:t>
              </a:r>
            </a:p>
          </p:txBody>
        </p:sp>
      </p:grpSp>
      <p:grpSp>
        <p:nvGrpSpPr>
          <p:cNvPr id="22" name="Group 22"/>
          <p:cNvGrpSpPr/>
          <p:nvPr/>
        </p:nvGrpSpPr>
        <p:grpSpPr>
          <a:xfrm>
            <a:off x="844489" y="7781424"/>
            <a:ext cx="969409" cy="986123"/>
            <a:chOff x="0" y="0"/>
            <a:chExt cx="812800" cy="826814"/>
          </a:xfrm>
        </p:grpSpPr>
        <p:sp>
          <p:nvSpPr>
            <p:cNvPr id="23" name="Freeform 23"/>
            <p:cNvSpPr/>
            <p:nvPr/>
          </p:nvSpPr>
          <p:spPr>
            <a:xfrm>
              <a:off x="0" y="0"/>
              <a:ext cx="812800" cy="826814"/>
            </a:xfrm>
            <a:custGeom>
              <a:avLst/>
              <a:gdLst/>
              <a:ahLst/>
              <a:cxnLst/>
              <a:rect l="l" t="t" r="r" b="b"/>
              <a:pathLst>
                <a:path w="812800" h="826814">
                  <a:moveTo>
                    <a:pt x="406400" y="0"/>
                  </a:moveTo>
                  <a:cubicBezTo>
                    <a:pt x="181951" y="0"/>
                    <a:pt x="0" y="185089"/>
                    <a:pt x="0" y="413407"/>
                  </a:cubicBezTo>
                  <a:cubicBezTo>
                    <a:pt x="0" y="641726"/>
                    <a:pt x="181951" y="826814"/>
                    <a:pt x="406400" y="826814"/>
                  </a:cubicBezTo>
                  <a:cubicBezTo>
                    <a:pt x="630849" y="826814"/>
                    <a:pt x="812800" y="641726"/>
                    <a:pt x="812800" y="413407"/>
                  </a:cubicBezTo>
                  <a:cubicBezTo>
                    <a:pt x="812800" y="185089"/>
                    <a:pt x="630849" y="0"/>
                    <a:pt x="406400" y="0"/>
                  </a:cubicBezTo>
                  <a:close/>
                </a:path>
              </a:pathLst>
            </a:custGeom>
            <a:solidFill>
              <a:srgbClr val="EAE4D2"/>
            </a:solidFill>
          </p:spPr>
          <p:txBody>
            <a:bodyPr/>
            <a:lstStyle/>
            <a:p>
              <a:endParaRPr lang="en-US"/>
            </a:p>
          </p:txBody>
        </p:sp>
        <p:sp>
          <p:nvSpPr>
            <p:cNvPr id="24" name="TextBox 24"/>
            <p:cNvSpPr txBox="1"/>
            <p:nvPr/>
          </p:nvSpPr>
          <p:spPr>
            <a:xfrm>
              <a:off x="76200" y="10839"/>
              <a:ext cx="660400" cy="738462"/>
            </a:xfrm>
            <a:prstGeom prst="rect">
              <a:avLst/>
            </a:prstGeom>
          </p:spPr>
          <p:txBody>
            <a:bodyPr lIns="44470" tIns="44470" rIns="44470" bIns="44470" rtlCol="0" anchor="ctr"/>
            <a:lstStyle/>
            <a:p>
              <a:pPr algn="ctr">
                <a:lnSpc>
                  <a:spcPts val="4759"/>
                </a:lnSpc>
              </a:pPr>
              <a:r>
                <a:rPr lang="en-US" sz="3399" b="1">
                  <a:solidFill>
                    <a:srgbClr val="17726D"/>
                  </a:solidFill>
                  <a:latin typeface="Inter Bold"/>
                  <a:ea typeface="Inter Bold"/>
                  <a:cs typeface="Inter Bold"/>
                  <a:sym typeface="Inter Bold"/>
                </a:rPr>
                <a:t>03</a:t>
              </a:r>
            </a:p>
          </p:txBody>
        </p:sp>
      </p:grpSp>
      <p:sp>
        <p:nvSpPr>
          <p:cNvPr id="25" name="AutoShape 25"/>
          <p:cNvSpPr/>
          <p:nvPr/>
        </p:nvSpPr>
        <p:spPr>
          <a:xfrm>
            <a:off x="844489" y="2984652"/>
            <a:ext cx="6008511" cy="0"/>
          </a:xfrm>
          <a:prstGeom prst="line">
            <a:avLst/>
          </a:prstGeom>
          <a:ln w="76200" cap="flat">
            <a:solidFill>
              <a:srgbClr val="EAE4D2"/>
            </a:solidFill>
            <a:prstDash val="solid"/>
            <a:headEnd type="none" w="sm" len="sm"/>
            <a:tailEnd type="none" w="sm" len="sm"/>
          </a:ln>
        </p:spPr>
        <p:txBody>
          <a:bodyPr/>
          <a:lstStyle/>
          <a:p>
            <a:endParaRPr lang="en-US"/>
          </a:p>
        </p:txBody>
      </p:sp>
      <p:sp>
        <p:nvSpPr>
          <p:cNvPr id="26" name="TextBox 26"/>
          <p:cNvSpPr txBox="1"/>
          <p:nvPr/>
        </p:nvSpPr>
        <p:spPr>
          <a:xfrm>
            <a:off x="844489" y="826748"/>
            <a:ext cx="7158103" cy="19373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TABLE OF CONTENT</a:t>
            </a:r>
          </a:p>
        </p:txBody>
      </p:sp>
      <p:sp>
        <p:nvSpPr>
          <p:cNvPr id="27" name="TextBox 27"/>
          <p:cNvSpPr txBox="1"/>
          <p:nvPr/>
        </p:nvSpPr>
        <p:spPr>
          <a:xfrm>
            <a:off x="2072045" y="5189329"/>
            <a:ext cx="3614553" cy="412750"/>
          </a:xfrm>
          <a:prstGeom prst="rect">
            <a:avLst/>
          </a:prstGeom>
        </p:spPr>
        <p:txBody>
          <a:bodyPr lIns="0" tIns="0" rIns="0" bIns="0" rtlCol="0" anchor="t">
            <a:spAutoFit/>
          </a:bodyPr>
          <a:lstStyle/>
          <a:p>
            <a:pPr algn="l">
              <a:lnSpc>
                <a:spcPts val="3499"/>
              </a:lnSpc>
            </a:pPr>
            <a:r>
              <a:rPr lang="en-US" sz="2499" b="1">
                <a:solidFill>
                  <a:srgbClr val="000000"/>
                </a:solidFill>
                <a:latin typeface="Inter Medium"/>
                <a:ea typeface="Inter Medium"/>
                <a:cs typeface="Inter Medium"/>
                <a:sym typeface="Inter Medium"/>
              </a:rPr>
              <a:t>Objective</a:t>
            </a:r>
          </a:p>
        </p:txBody>
      </p:sp>
      <p:sp>
        <p:nvSpPr>
          <p:cNvPr id="28" name="TextBox 28"/>
          <p:cNvSpPr txBox="1"/>
          <p:nvPr/>
        </p:nvSpPr>
        <p:spPr>
          <a:xfrm>
            <a:off x="7394131" y="5189329"/>
            <a:ext cx="3614553" cy="412750"/>
          </a:xfrm>
          <a:prstGeom prst="rect">
            <a:avLst/>
          </a:prstGeom>
        </p:spPr>
        <p:txBody>
          <a:bodyPr lIns="0" tIns="0" rIns="0" bIns="0" rtlCol="0" anchor="t">
            <a:spAutoFit/>
          </a:bodyPr>
          <a:lstStyle/>
          <a:p>
            <a:pPr algn="l">
              <a:lnSpc>
                <a:spcPts val="3499"/>
              </a:lnSpc>
            </a:pPr>
            <a:r>
              <a:rPr lang="en-US" sz="2499" b="1">
                <a:solidFill>
                  <a:srgbClr val="000000"/>
                </a:solidFill>
                <a:latin typeface="Inter Medium"/>
                <a:ea typeface="Inter Medium"/>
                <a:cs typeface="Inter Medium"/>
                <a:sym typeface="Inter Medium"/>
              </a:rPr>
              <a:t>Usage instructions</a:t>
            </a:r>
          </a:p>
        </p:txBody>
      </p:sp>
      <p:sp>
        <p:nvSpPr>
          <p:cNvPr id="29" name="TextBox 29"/>
          <p:cNvSpPr txBox="1"/>
          <p:nvPr/>
        </p:nvSpPr>
        <p:spPr>
          <a:xfrm>
            <a:off x="2072045" y="6615016"/>
            <a:ext cx="3323660" cy="850900"/>
          </a:xfrm>
          <a:prstGeom prst="rect">
            <a:avLst/>
          </a:prstGeom>
        </p:spPr>
        <p:txBody>
          <a:bodyPr lIns="0" tIns="0" rIns="0" bIns="0" rtlCol="0" anchor="t">
            <a:spAutoFit/>
          </a:bodyPr>
          <a:lstStyle/>
          <a:p>
            <a:pPr algn="l">
              <a:lnSpc>
                <a:spcPts val="3499"/>
              </a:lnSpc>
            </a:pPr>
            <a:r>
              <a:rPr lang="en-US" sz="2499" b="1">
                <a:solidFill>
                  <a:srgbClr val="000000"/>
                </a:solidFill>
                <a:latin typeface="Inter Medium"/>
                <a:ea typeface="Inter Medium"/>
                <a:cs typeface="Inter Medium"/>
                <a:sym typeface="Inter Medium"/>
              </a:rPr>
              <a:t>Sales agent workflow</a:t>
            </a:r>
          </a:p>
          <a:p>
            <a:pPr algn="l">
              <a:lnSpc>
                <a:spcPts val="3499"/>
              </a:lnSpc>
            </a:pPr>
            <a:endParaRPr lang="en-US" sz="2499" b="1">
              <a:solidFill>
                <a:srgbClr val="000000"/>
              </a:solidFill>
              <a:latin typeface="Inter Medium"/>
              <a:ea typeface="Inter Medium"/>
              <a:cs typeface="Inter Medium"/>
              <a:sym typeface="Inter Medium"/>
            </a:endParaRPr>
          </a:p>
        </p:txBody>
      </p:sp>
      <p:sp>
        <p:nvSpPr>
          <p:cNvPr id="30" name="TextBox 30"/>
          <p:cNvSpPr txBox="1"/>
          <p:nvPr/>
        </p:nvSpPr>
        <p:spPr>
          <a:xfrm>
            <a:off x="2072045" y="8040703"/>
            <a:ext cx="3614553" cy="412750"/>
          </a:xfrm>
          <a:prstGeom prst="rect">
            <a:avLst/>
          </a:prstGeom>
        </p:spPr>
        <p:txBody>
          <a:bodyPr lIns="0" tIns="0" rIns="0" bIns="0" rtlCol="0" anchor="t">
            <a:spAutoFit/>
          </a:bodyPr>
          <a:lstStyle/>
          <a:p>
            <a:pPr algn="l">
              <a:lnSpc>
                <a:spcPts val="3499"/>
              </a:lnSpc>
            </a:pPr>
            <a:r>
              <a:rPr lang="en-US" sz="2499" b="1">
                <a:solidFill>
                  <a:srgbClr val="000000"/>
                </a:solidFill>
                <a:latin typeface="Inter Medium"/>
                <a:ea typeface="Inter Medium"/>
                <a:cs typeface="Inter Medium"/>
                <a:sym typeface="Inter Medium"/>
              </a:rPr>
              <a:t>Business Impact</a:t>
            </a:r>
          </a:p>
        </p:txBody>
      </p:sp>
      <p:sp>
        <p:nvSpPr>
          <p:cNvPr id="31" name="Freeform 31"/>
          <p:cNvSpPr/>
          <p:nvPr/>
        </p:nvSpPr>
        <p:spPr>
          <a:xfrm>
            <a:off x="14313969" y="9108590"/>
            <a:ext cx="569330" cy="559997"/>
          </a:xfrm>
          <a:custGeom>
            <a:avLst/>
            <a:gdLst/>
            <a:ahLst/>
            <a:cxnLst/>
            <a:rect l="l" t="t" r="r" b="b"/>
            <a:pathLst>
              <a:path w="569330" h="559997">
                <a:moveTo>
                  <a:pt x="0" y="0"/>
                </a:moveTo>
                <a:lnTo>
                  <a:pt x="569331" y="0"/>
                </a:lnTo>
                <a:lnTo>
                  <a:pt x="569331" y="559997"/>
                </a:lnTo>
                <a:lnTo>
                  <a:pt x="0" y="559997"/>
                </a:lnTo>
                <a:lnTo>
                  <a:pt x="0" y="0"/>
                </a:lnTo>
                <a:close/>
              </a:path>
            </a:pathLst>
          </a:custGeom>
          <a:blipFill>
            <a:blip r:embed="rId3"/>
            <a:stretch>
              <a:fillRect/>
            </a:stretch>
          </a:blipFill>
        </p:spPr>
        <p:txBody>
          <a:bodyPr/>
          <a:lstStyle/>
          <a:p>
            <a:endParaRPr lang="en-US"/>
          </a:p>
        </p:txBody>
      </p:sp>
      <p:sp>
        <p:nvSpPr>
          <p:cNvPr id="32" name="TextBox 32"/>
          <p:cNvSpPr txBox="1"/>
          <p:nvPr/>
        </p:nvSpPr>
        <p:spPr>
          <a:xfrm>
            <a:off x="15096604" y="9099876"/>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270195" y="0"/>
            <a:ext cx="5017805" cy="10287000"/>
            <a:chOff x="0" y="0"/>
            <a:chExt cx="1321562" cy="2709333"/>
          </a:xfrm>
        </p:grpSpPr>
        <p:sp>
          <p:nvSpPr>
            <p:cNvPr id="3" name="Freeform 3"/>
            <p:cNvSpPr/>
            <p:nvPr/>
          </p:nvSpPr>
          <p:spPr>
            <a:xfrm>
              <a:off x="0" y="0"/>
              <a:ext cx="1321562" cy="2709333"/>
            </a:xfrm>
            <a:custGeom>
              <a:avLst/>
              <a:gdLst/>
              <a:ahLst/>
              <a:cxnLst/>
              <a:rect l="l" t="t" r="r" b="b"/>
              <a:pathLst>
                <a:path w="1321562" h="2709333">
                  <a:moveTo>
                    <a:pt x="0" y="0"/>
                  </a:moveTo>
                  <a:lnTo>
                    <a:pt x="1321562" y="0"/>
                  </a:lnTo>
                  <a:lnTo>
                    <a:pt x="1321562" y="2709333"/>
                  </a:lnTo>
                  <a:lnTo>
                    <a:pt x="0" y="2709333"/>
                  </a:lnTo>
                  <a:close/>
                </a:path>
              </a:pathLst>
            </a:custGeom>
            <a:solidFill>
              <a:srgbClr val="17726D"/>
            </a:solidFill>
          </p:spPr>
          <p:txBody>
            <a:bodyPr/>
            <a:lstStyle/>
            <a:p>
              <a:endParaRPr lang="en-US"/>
            </a:p>
          </p:txBody>
        </p:sp>
        <p:sp>
          <p:nvSpPr>
            <p:cNvPr id="4" name="TextBox 4"/>
            <p:cNvSpPr txBox="1"/>
            <p:nvPr/>
          </p:nvSpPr>
          <p:spPr>
            <a:xfrm>
              <a:off x="0" y="-47625"/>
              <a:ext cx="1321562" cy="2756958"/>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7259300" y="9151339"/>
            <a:ext cx="1028700" cy="1135661"/>
            <a:chOff x="0" y="0"/>
            <a:chExt cx="270933" cy="299104"/>
          </a:xfrm>
        </p:grpSpPr>
        <p:sp>
          <p:nvSpPr>
            <p:cNvPr id="6" name="Freeform 6"/>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txBody>
            <a:bodyPr/>
            <a:lstStyle/>
            <a:p>
              <a:endParaRPr lang="en-US"/>
            </a:p>
          </p:txBody>
        </p:sp>
        <p:sp>
          <p:nvSpPr>
            <p:cNvPr id="7" name="TextBox 7"/>
            <p:cNvSpPr txBox="1"/>
            <p:nvPr/>
          </p:nvSpPr>
          <p:spPr>
            <a:xfrm>
              <a:off x="0" y="-47625"/>
              <a:ext cx="270933" cy="346729"/>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10866642" y="0"/>
            <a:ext cx="1028700" cy="1135661"/>
            <a:chOff x="0" y="0"/>
            <a:chExt cx="270933" cy="299104"/>
          </a:xfrm>
        </p:grpSpPr>
        <p:sp>
          <p:nvSpPr>
            <p:cNvPr id="9" name="Freeform 9"/>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txBody>
            <a:bodyPr/>
            <a:lstStyle/>
            <a:p>
              <a:endParaRPr lang="en-US"/>
            </a:p>
          </p:txBody>
        </p:sp>
        <p:sp>
          <p:nvSpPr>
            <p:cNvPr id="10" name="TextBox 10"/>
            <p:cNvSpPr txBox="1"/>
            <p:nvPr/>
          </p:nvSpPr>
          <p:spPr>
            <a:xfrm>
              <a:off x="0" y="-47625"/>
              <a:ext cx="270933" cy="346729"/>
            </a:xfrm>
            <a:prstGeom prst="rect">
              <a:avLst/>
            </a:prstGeom>
          </p:spPr>
          <p:txBody>
            <a:bodyPr lIns="50800" tIns="50800" rIns="50800" bIns="50800" rtlCol="0" anchor="ctr"/>
            <a:lstStyle/>
            <a:p>
              <a:pPr algn="ctr">
                <a:lnSpc>
                  <a:spcPts val="2479"/>
                </a:lnSpc>
              </a:pPr>
              <a:endParaRPr/>
            </a:p>
          </p:txBody>
        </p:sp>
      </p:grpSp>
      <p:grpSp>
        <p:nvGrpSpPr>
          <p:cNvPr id="11" name="Group 11"/>
          <p:cNvGrpSpPr/>
          <p:nvPr/>
        </p:nvGrpSpPr>
        <p:grpSpPr>
          <a:xfrm>
            <a:off x="11895342" y="1135661"/>
            <a:ext cx="5363958" cy="8015678"/>
            <a:chOff x="0" y="0"/>
            <a:chExt cx="7151943" cy="10687570"/>
          </a:xfrm>
        </p:grpSpPr>
        <p:pic>
          <p:nvPicPr>
            <p:cNvPr id="12" name="Picture 12"/>
            <p:cNvPicPr>
              <a:picLocks noChangeAspect="1"/>
            </p:cNvPicPr>
            <p:nvPr/>
          </p:nvPicPr>
          <p:blipFill>
            <a:blip r:embed="rId2"/>
            <a:srcRect l="28407" r="27008"/>
            <a:stretch>
              <a:fillRect/>
            </a:stretch>
          </p:blipFill>
          <p:spPr>
            <a:xfrm>
              <a:off x="0" y="0"/>
              <a:ext cx="7151943" cy="10687570"/>
            </a:xfrm>
            <a:prstGeom prst="rect">
              <a:avLst/>
            </a:prstGeom>
          </p:spPr>
        </p:pic>
      </p:grpSp>
      <p:grpSp>
        <p:nvGrpSpPr>
          <p:cNvPr id="13" name="Group 13"/>
          <p:cNvGrpSpPr/>
          <p:nvPr/>
        </p:nvGrpSpPr>
        <p:grpSpPr>
          <a:xfrm>
            <a:off x="3268930" y="-1565593"/>
            <a:ext cx="5402508" cy="5402508"/>
            <a:chOff x="0" y="0"/>
            <a:chExt cx="812800" cy="812800"/>
          </a:xfrm>
        </p:grpSpPr>
        <p:sp>
          <p:nvSpPr>
            <p:cNvPr id="14" name="Freeform 1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15" name="TextBox 15"/>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6" name="TextBox 16"/>
          <p:cNvSpPr txBox="1"/>
          <p:nvPr/>
        </p:nvSpPr>
        <p:spPr>
          <a:xfrm>
            <a:off x="1028700" y="1133475"/>
            <a:ext cx="7158103"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OBJECTIVE</a:t>
            </a:r>
          </a:p>
        </p:txBody>
      </p:sp>
      <p:sp>
        <p:nvSpPr>
          <p:cNvPr id="17" name="TextBox 17"/>
          <p:cNvSpPr txBox="1"/>
          <p:nvPr/>
        </p:nvSpPr>
        <p:spPr>
          <a:xfrm>
            <a:off x="983674" y="3059493"/>
            <a:ext cx="9882968" cy="4025138"/>
          </a:xfrm>
          <a:prstGeom prst="rect">
            <a:avLst/>
          </a:prstGeom>
        </p:spPr>
        <p:txBody>
          <a:bodyPr lIns="0" tIns="0" rIns="0" bIns="0" rtlCol="0" anchor="t">
            <a:spAutoFit/>
          </a:bodyPr>
          <a:lstStyle/>
          <a:p>
            <a:pPr marL="0" lvl="0" indent="0" algn="just">
              <a:lnSpc>
                <a:spcPts val="4575"/>
              </a:lnSpc>
            </a:pPr>
            <a:r>
              <a:rPr lang="en-US" sz="2599" spc="103" dirty="0">
                <a:solidFill>
                  <a:srgbClr val="000000"/>
                </a:solidFill>
                <a:latin typeface="Open Sans"/>
                <a:ea typeface="Open Sans"/>
                <a:cs typeface="Open Sans"/>
                <a:sym typeface="Open Sans"/>
              </a:rPr>
              <a:t>The primary objective is creating an AI agent workflow to automate lead generation, enrichment, and outreach processes for DuPont </a:t>
            </a:r>
            <a:r>
              <a:rPr lang="en-US" sz="2599" spc="103" dirty="0" err="1">
                <a:solidFill>
                  <a:srgbClr val="000000"/>
                </a:solidFill>
                <a:latin typeface="Open Sans"/>
                <a:ea typeface="Open Sans"/>
                <a:cs typeface="Open Sans"/>
                <a:sym typeface="Open Sans"/>
              </a:rPr>
              <a:t>Tedlar’s</a:t>
            </a:r>
            <a:r>
              <a:rPr lang="en-US" sz="2599" spc="103" dirty="0">
                <a:solidFill>
                  <a:srgbClr val="000000"/>
                </a:solidFill>
                <a:latin typeface="Open Sans"/>
                <a:ea typeface="Open Sans"/>
                <a:cs typeface="Open Sans"/>
                <a:sym typeface="Open Sans"/>
              </a:rPr>
              <a:t> Graphics &amp; Signage team. By leveraging advanced AI models, data scraping, and integration with APIs, the system is designed to identify and qualify credible leads, gather enriched prospect data, and generate personalized outreach messages.</a:t>
            </a:r>
          </a:p>
        </p:txBody>
      </p:sp>
      <p:grpSp>
        <p:nvGrpSpPr>
          <p:cNvPr id="18" name="Group 18"/>
          <p:cNvGrpSpPr/>
          <p:nvPr/>
        </p:nvGrpSpPr>
        <p:grpSpPr>
          <a:xfrm>
            <a:off x="10196488" y="1215940"/>
            <a:ext cx="715180" cy="71518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txBody>
            <a:bodyPr/>
            <a:lstStyle/>
            <a:p>
              <a:endParaRPr lang="en-US"/>
            </a:p>
          </p:txBody>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21" name="Freeform 21"/>
          <p:cNvSpPr/>
          <p:nvPr/>
        </p:nvSpPr>
        <p:spPr>
          <a:xfrm>
            <a:off x="13799619" y="9293314"/>
            <a:ext cx="569330" cy="559997"/>
          </a:xfrm>
          <a:custGeom>
            <a:avLst/>
            <a:gdLst/>
            <a:ahLst/>
            <a:cxnLst/>
            <a:rect l="l" t="t" r="r" b="b"/>
            <a:pathLst>
              <a:path w="569330" h="559997">
                <a:moveTo>
                  <a:pt x="0" y="0"/>
                </a:moveTo>
                <a:lnTo>
                  <a:pt x="569331" y="0"/>
                </a:lnTo>
                <a:lnTo>
                  <a:pt x="569331" y="559997"/>
                </a:lnTo>
                <a:lnTo>
                  <a:pt x="0" y="559997"/>
                </a:lnTo>
                <a:lnTo>
                  <a:pt x="0" y="0"/>
                </a:lnTo>
                <a:close/>
              </a:path>
            </a:pathLst>
          </a:custGeom>
          <a:blipFill>
            <a:blip r:embed="rId3"/>
            <a:stretch>
              <a:fillRect/>
            </a:stretch>
          </a:blipFill>
        </p:spPr>
        <p:txBody>
          <a:bodyPr/>
          <a:lstStyle/>
          <a:p>
            <a:endParaRPr lang="en-US"/>
          </a:p>
        </p:txBody>
      </p:sp>
      <p:sp>
        <p:nvSpPr>
          <p:cNvPr id="22" name="TextBox 22"/>
          <p:cNvSpPr txBox="1"/>
          <p:nvPr/>
        </p:nvSpPr>
        <p:spPr>
          <a:xfrm>
            <a:off x="14582254" y="9284600"/>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400866" y="0"/>
            <a:ext cx="863406" cy="1914819"/>
            <a:chOff x="0" y="0"/>
            <a:chExt cx="227399" cy="504314"/>
          </a:xfrm>
        </p:grpSpPr>
        <p:sp>
          <p:nvSpPr>
            <p:cNvPr id="3" name="Freeform 3"/>
            <p:cNvSpPr/>
            <p:nvPr/>
          </p:nvSpPr>
          <p:spPr>
            <a:xfrm>
              <a:off x="0" y="0"/>
              <a:ext cx="227399" cy="504314"/>
            </a:xfrm>
            <a:custGeom>
              <a:avLst/>
              <a:gdLst/>
              <a:ahLst/>
              <a:cxnLst/>
              <a:rect l="l" t="t" r="r" b="b"/>
              <a:pathLst>
                <a:path w="227399" h="504314">
                  <a:moveTo>
                    <a:pt x="0" y="0"/>
                  </a:moveTo>
                  <a:lnTo>
                    <a:pt x="227399" y="0"/>
                  </a:lnTo>
                  <a:lnTo>
                    <a:pt x="227399" y="504314"/>
                  </a:lnTo>
                  <a:lnTo>
                    <a:pt x="0" y="504314"/>
                  </a:lnTo>
                  <a:close/>
                </a:path>
              </a:pathLst>
            </a:custGeom>
            <a:solidFill>
              <a:srgbClr val="17726D"/>
            </a:solidFill>
          </p:spPr>
          <p:txBody>
            <a:bodyPr/>
            <a:lstStyle/>
            <a:p>
              <a:endParaRPr lang="en-US"/>
            </a:p>
          </p:txBody>
        </p:sp>
        <p:sp>
          <p:nvSpPr>
            <p:cNvPr id="4" name="TextBox 4"/>
            <p:cNvSpPr txBox="1"/>
            <p:nvPr/>
          </p:nvSpPr>
          <p:spPr>
            <a:xfrm>
              <a:off x="0" y="-47625"/>
              <a:ext cx="227399" cy="551939"/>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310959" y="8935900"/>
            <a:ext cx="3803190" cy="3803190"/>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0" y="10094695"/>
            <a:ext cx="18264272" cy="192305"/>
            <a:chOff x="0" y="0"/>
            <a:chExt cx="4810343" cy="50648"/>
          </a:xfrm>
        </p:grpSpPr>
        <p:sp>
          <p:nvSpPr>
            <p:cNvPr id="9" name="Freeform 9"/>
            <p:cNvSpPr/>
            <p:nvPr/>
          </p:nvSpPr>
          <p:spPr>
            <a:xfrm>
              <a:off x="0" y="0"/>
              <a:ext cx="4810343" cy="50648"/>
            </a:xfrm>
            <a:custGeom>
              <a:avLst/>
              <a:gdLst/>
              <a:ahLst/>
              <a:cxnLst/>
              <a:rect l="l" t="t" r="r" b="b"/>
              <a:pathLst>
                <a:path w="4810343" h="50648">
                  <a:moveTo>
                    <a:pt x="0" y="0"/>
                  </a:moveTo>
                  <a:lnTo>
                    <a:pt x="4810343" y="0"/>
                  </a:lnTo>
                  <a:lnTo>
                    <a:pt x="4810343" y="50648"/>
                  </a:lnTo>
                  <a:lnTo>
                    <a:pt x="0" y="50648"/>
                  </a:lnTo>
                  <a:close/>
                </a:path>
              </a:pathLst>
            </a:custGeom>
            <a:solidFill>
              <a:srgbClr val="17726D"/>
            </a:solidFill>
          </p:spPr>
          <p:txBody>
            <a:bodyPr/>
            <a:lstStyle/>
            <a:p>
              <a:endParaRPr lang="en-US"/>
            </a:p>
          </p:txBody>
        </p:sp>
        <p:sp>
          <p:nvSpPr>
            <p:cNvPr id="10" name="TextBox 10"/>
            <p:cNvSpPr txBox="1"/>
            <p:nvPr/>
          </p:nvSpPr>
          <p:spPr>
            <a:xfrm>
              <a:off x="0" y="-47625"/>
              <a:ext cx="4810343" cy="98273"/>
            </a:xfrm>
            <a:prstGeom prst="rect">
              <a:avLst/>
            </a:prstGeom>
          </p:spPr>
          <p:txBody>
            <a:bodyPr lIns="50800" tIns="50800" rIns="50800" bIns="50800" rtlCol="0" anchor="ctr"/>
            <a:lstStyle/>
            <a:p>
              <a:pPr algn="ctr">
                <a:lnSpc>
                  <a:spcPts val="2479"/>
                </a:lnSpc>
              </a:pPr>
              <a:endParaRPr/>
            </a:p>
          </p:txBody>
        </p:sp>
      </p:grpSp>
      <p:sp>
        <p:nvSpPr>
          <p:cNvPr id="11" name="TextBox 11"/>
          <p:cNvSpPr txBox="1"/>
          <p:nvPr/>
        </p:nvSpPr>
        <p:spPr>
          <a:xfrm>
            <a:off x="839945" y="562269"/>
            <a:ext cx="14175199" cy="974626"/>
          </a:xfrm>
          <a:prstGeom prst="rect">
            <a:avLst/>
          </a:prstGeom>
        </p:spPr>
        <p:txBody>
          <a:bodyPr wrap="square" lIns="0" tIns="0" rIns="0" bIns="0" rtlCol="0" anchor="t">
            <a:spAutoFit/>
          </a:bodyPr>
          <a:lstStyle/>
          <a:p>
            <a:pPr algn="l">
              <a:lnSpc>
                <a:spcPts val="7560"/>
              </a:lnSpc>
            </a:pPr>
            <a:r>
              <a:rPr lang="en-US" sz="7200" b="1" dirty="0">
                <a:solidFill>
                  <a:srgbClr val="17726D"/>
                </a:solidFill>
                <a:latin typeface="Inter Bold"/>
                <a:ea typeface="Inter Bold"/>
                <a:cs typeface="Inter Bold"/>
                <a:sym typeface="Inter Bold"/>
              </a:rPr>
              <a:t>AI SALES AGENT WORKFLOW </a:t>
            </a:r>
          </a:p>
        </p:txBody>
      </p:sp>
      <p:sp>
        <p:nvSpPr>
          <p:cNvPr id="12" name="TextBox 12"/>
          <p:cNvSpPr txBox="1"/>
          <p:nvPr/>
        </p:nvSpPr>
        <p:spPr>
          <a:xfrm>
            <a:off x="839944" y="1518579"/>
            <a:ext cx="7669473" cy="406458"/>
          </a:xfrm>
          <a:prstGeom prst="rect">
            <a:avLst/>
          </a:prstGeom>
        </p:spPr>
        <p:txBody>
          <a:bodyPr wrap="square" lIns="0" tIns="0" rIns="0" bIns="0" rtlCol="0" anchor="t">
            <a:spAutoFit/>
          </a:bodyPr>
          <a:lstStyle/>
          <a:p>
            <a:pPr marL="0" lvl="0" indent="0" algn="l">
              <a:lnSpc>
                <a:spcPts val="3359"/>
              </a:lnSpc>
            </a:pPr>
            <a:r>
              <a:rPr lang="en-US" sz="2400" b="1" spc="177" dirty="0">
                <a:solidFill>
                  <a:srgbClr val="000000"/>
                </a:solidFill>
                <a:latin typeface="Open Sans Bold"/>
                <a:ea typeface="Open Sans Bold"/>
                <a:cs typeface="Open Sans Bold"/>
                <a:sym typeface="Open Sans Bold"/>
              </a:rPr>
              <a:t>ONE CLICK SOLUTION FOR ANY COMPANY</a:t>
            </a:r>
          </a:p>
        </p:txBody>
      </p:sp>
      <p:grpSp>
        <p:nvGrpSpPr>
          <p:cNvPr id="13" name="Group 13"/>
          <p:cNvGrpSpPr/>
          <p:nvPr/>
        </p:nvGrpSpPr>
        <p:grpSpPr>
          <a:xfrm>
            <a:off x="543256" y="4467359"/>
            <a:ext cx="1948975" cy="1631638"/>
            <a:chOff x="0" y="0"/>
            <a:chExt cx="513310" cy="429732"/>
          </a:xfrm>
        </p:grpSpPr>
        <p:sp>
          <p:nvSpPr>
            <p:cNvPr id="14" name="Freeform 14"/>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15" name="TextBox 15"/>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dirty="0">
                  <a:solidFill>
                    <a:srgbClr val="FFFFFF"/>
                  </a:solidFill>
                  <a:latin typeface="Open Sans Medium"/>
                  <a:ea typeface="Open Sans Medium"/>
                  <a:cs typeface="Open Sans Medium"/>
                  <a:sym typeface="Open Sans Medium"/>
                </a:rPr>
                <a:t>Input By Sales Team</a:t>
              </a:r>
            </a:p>
          </p:txBody>
        </p:sp>
      </p:grpSp>
      <p:grpSp>
        <p:nvGrpSpPr>
          <p:cNvPr id="16" name="Group 16"/>
          <p:cNvGrpSpPr/>
          <p:nvPr/>
        </p:nvGrpSpPr>
        <p:grpSpPr>
          <a:xfrm>
            <a:off x="4717560" y="4467359"/>
            <a:ext cx="1948975" cy="1631638"/>
            <a:chOff x="0" y="0"/>
            <a:chExt cx="513310" cy="429732"/>
          </a:xfrm>
        </p:grpSpPr>
        <p:sp>
          <p:nvSpPr>
            <p:cNvPr id="17" name="Freeform 17"/>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18" name="TextBox 18"/>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a:solidFill>
                    <a:srgbClr val="FFFFFF"/>
                  </a:solidFill>
                  <a:latin typeface="Open Sans Medium"/>
                  <a:ea typeface="Open Sans Medium"/>
                  <a:cs typeface="Open Sans Medium"/>
                  <a:sym typeface="Open Sans Medium"/>
                </a:rPr>
                <a:t>Company Overview </a:t>
              </a:r>
            </a:p>
          </p:txBody>
        </p:sp>
      </p:grpSp>
      <p:grpSp>
        <p:nvGrpSpPr>
          <p:cNvPr id="19" name="Group 19"/>
          <p:cNvGrpSpPr/>
          <p:nvPr/>
        </p:nvGrpSpPr>
        <p:grpSpPr>
          <a:xfrm>
            <a:off x="8891865" y="4467359"/>
            <a:ext cx="1948975" cy="1631638"/>
            <a:chOff x="0" y="0"/>
            <a:chExt cx="513310" cy="429732"/>
          </a:xfrm>
        </p:grpSpPr>
        <p:sp>
          <p:nvSpPr>
            <p:cNvPr id="20" name="Freeform 20"/>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21" name="TextBox 21"/>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dirty="0">
                  <a:solidFill>
                    <a:srgbClr val="FFFFFF"/>
                  </a:solidFill>
                  <a:latin typeface="Open Sans Medium"/>
                  <a:ea typeface="Open Sans Medium"/>
                  <a:cs typeface="Open Sans Medium"/>
                  <a:sym typeface="Open Sans Medium"/>
                </a:rPr>
                <a:t>Industry Associations &amp; Events</a:t>
              </a:r>
            </a:p>
          </p:txBody>
        </p:sp>
      </p:grpSp>
      <p:grpSp>
        <p:nvGrpSpPr>
          <p:cNvPr id="22" name="Group 22"/>
          <p:cNvGrpSpPr/>
          <p:nvPr/>
        </p:nvGrpSpPr>
        <p:grpSpPr>
          <a:xfrm>
            <a:off x="13066169" y="4467359"/>
            <a:ext cx="1948975" cy="1631638"/>
            <a:chOff x="0" y="0"/>
            <a:chExt cx="513310" cy="429732"/>
          </a:xfrm>
        </p:grpSpPr>
        <p:sp>
          <p:nvSpPr>
            <p:cNvPr id="23" name="Freeform 23"/>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24" name="TextBox 24"/>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a:solidFill>
                    <a:srgbClr val="FFFFFF"/>
                  </a:solidFill>
                  <a:latin typeface="Open Sans Medium"/>
                  <a:ea typeface="Open Sans Medium"/>
                  <a:cs typeface="Open Sans Medium"/>
                  <a:sym typeface="Open Sans Medium"/>
                </a:rPr>
                <a:t> Extracted Companies &amp; Revenue</a:t>
              </a:r>
            </a:p>
          </p:txBody>
        </p:sp>
      </p:grpSp>
      <p:grpSp>
        <p:nvGrpSpPr>
          <p:cNvPr id="25" name="Group 25"/>
          <p:cNvGrpSpPr/>
          <p:nvPr/>
        </p:nvGrpSpPr>
        <p:grpSpPr>
          <a:xfrm>
            <a:off x="13066169" y="6969235"/>
            <a:ext cx="1948975" cy="1631638"/>
            <a:chOff x="0" y="0"/>
            <a:chExt cx="513310" cy="429732"/>
          </a:xfrm>
        </p:grpSpPr>
        <p:sp>
          <p:nvSpPr>
            <p:cNvPr id="26" name="Freeform 26"/>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27" name="TextBox 27"/>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a:solidFill>
                    <a:srgbClr val="FFFFFF"/>
                  </a:solidFill>
                  <a:latin typeface="Open Sans Medium"/>
                  <a:ea typeface="Open Sans Medium"/>
                  <a:cs typeface="Open Sans Medium"/>
                  <a:sym typeface="Open Sans Medium"/>
                </a:rPr>
                <a:t>Extracted Domains for Companies</a:t>
              </a:r>
            </a:p>
          </p:txBody>
        </p:sp>
      </p:grpSp>
      <p:grpSp>
        <p:nvGrpSpPr>
          <p:cNvPr id="28" name="Group 28"/>
          <p:cNvGrpSpPr/>
          <p:nvPr/>
        </p:nvGrpSpPr>
        <p:grpSpPr>
          <a:xfrm>
            <a:off x="8882340" y="6969235"/>
            <a:ext cx="1948975" cy="1631638"/>
            <a:chOff x="0" y="0"/>
            <a:chExt cx="513310" cy="429732"/>
          </a:xfrm>
        </p:grpSpPr>
        <p:sp>
          <p:nvSpPr>
            <p:cNvPr id="29" name="Freeform 29"/>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30" name="TextBox 30"/>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a:solidFill>
                    <a:srgbClr val="FFFFFF"/>
                  </a:solidFill>
                  <a:latin typeface="Open Sans Medium"/>
                  <a:ea typeface="Open Sans Medium"/>
                  <a:cs typeface="Open Sans Medium"/>
                  <a:sym typeface="Open Sans Medium"/>
                </a:rPr>
                <a:t>Emails of Potential Employees</a:t>
              </a:r>
            </a:p>
          </p:txBody>
        </p:sp>
      </p:grpSp>
      <p:grpSp>
        <p:nvGrpSpPr>
          <p:cNvPr id="31" name="Group 31"/>
          <p:cNvGrpSpPr/>
          <p:nvPr/>
        </p:nvGrpSpPr>
        <p:grpSpPr>
          <a:xfrm>
            <a:off x="4688861" y="6969235"/>
            <a:ext cx="1948975" cy="1631638"/>
            <a:chOff x="0" y="0"/>
            <a:chExt cx="513310" cy="429732"/>
          </a:xfrm>
        </p:grpSpPr>
        <p:sp>
          <p:nvSpPr>
            <p:cNvPr id="32" name="Freeform 32"/>
            <p:cNvSpPr/>
            <p:nvPr/>
          </p:nvSpPr>
          <p:spPr>
            <a:xfrm>
              <a:off x="0" y="0"/>
              <a:ext cx="513310" cy="429732"/>
            </a:xfrm>
            <a:custGeom>
              <a:avLst/>
              <a:gdLst/>
              <a:ahLst/>
              <a:cxnLst/>
              <a:rect l="l" t="t" r="r" b="b"/>
              <a:pathLst>
                <a:path w="513310" h="429732">
                  <a:moveTo>
                    <a:pt x="67529" y="0"/>
                  </a:moveTo>
                  <a:lnTo>
                    <a:pt x="445781" y="0"/>
                  </a:lnTo>
                  <a:cubicBezTo>
                    <a:pt x="463691" y="0"/>
                    <a:pt x="480867" y="7115"/>
                    <a:pt x="493532" y="19779"/>
                  </a:cubicBezTo>
                  <a:cubicBezTo>
                    <a:pt x="506196" y="32443"/>
                    <a:pt x="513310" y="49619"/>
                    <a:pt x="513310" y="67529"/>
                  </a:cubicBezTo>
                  <a:lnTo>
                    <a:pt x="513310" y="362203"/>
                  </a:lnTo>
                  <a:cubicBezTo>
                    <a:pt x="513310" y="399498"/>
                    <a:pt x="483077" y="429732"/>
                    <a:pt x="445781" y="429732"/>
                  </a:cubicBezTo>
                  <a:lnTo>
                    <a:pt x="67529" y="429732"/>
                  </a:lnTo>
                  <a:cubicBezTo>
                    <a:pt x="30234" y="429732"/>
                    <a:pt x="0" y="399498"/>
                    <a:pt x="0" y="362203"/>
                  </a:cubicBezTo>
                  <a:lnTo>
                    <a:pt x="0" y="67529"/>
                  </a:lnTo>
                  <a:cubicBezTo>
                    <a:pt x="0" y="30234"/>
                    <a:pt x="30234" y="0"/>
                    <a:pt x="67529" y="0"/>
                  </a:cubicBezTo>
                  <a:close/>
                </a:path>
              </a:pathLst>
            </a:custGeom>
            <a:solidFill>
              <a:srgbClr val="17726D"/>
            </a:solidFill>
          </p:spPr>
          <p:txBody>
            <a:bodyPr/>
            <a:lstStyle/>
            <a:p>
              <a:endParaRPr lang="en-US"/>
            </a:p>
          </p:txBody>
        </p:sp>
        <p:sp>
          <p:nvSpPr>
            <p:cNvPr id="33" name="TextBox 33"/>
            <p:cNvSpPr txBox="1"/>
            <p:nvPr/>
          </p:nvSpPr>
          <p:spPr>
            <a:xfrm>
              <a:off x="0" y="-76200"/>
              <a:ext cx="513310" cy="505932"/>
            </a:xfrm>
            <a:prstGeom prst="rect">
              <a:avLst/>
            </a:prstGeom>
          </p:spPr>
          <p:txBody>
            <a:bodyPr lIns="50800" tIns="50800" rIns="50800" bIns="50800" rtlCol="0" anchor="ctr"/>
            <a:lstStyle/>
            <a:p>
              <a:pPr algn="ctr">
                <a:lnSpc>
                  <a:spcPts val="3409"/>
                </a:lnSpc>
              </a:pPr>
              <a:r>
                <a:rPr lang="en-US" sz="2199" b="1" dirty="0">
                  <a:solidFill>
                    <a:srgbClr val="FFFFFF"/>
                  </a:solidFill>
                  <a:latin typeface="Open Sans Medium"/>
                  <a:ea typeface="Open Sans Medium"/>
                  <a:cs typeface="Open Sans Medium"/>
                  <a:sym typeface="Open Sans Medium"/>
                </a:rPr>
                <a:t> Personalized Outreach Emails</a:t>
              </a:r>
            </a:p>
          </p:txBody>
        </p:sp>
      </p:grpSp>
      <p:grpSp>
        <p:nvGrpSpPr>
          <p:cNvPr id="34" name="Group 34"/>
          <p:cNvGrpSpPr/>
          <p:nvPr/>
        </p:nvGrpSpPr>
        <p:grpSpPr>
          <a:xfrm>
            <a:off x="2492231" y="5023475"/>
            <a:ext cx="2225329" cy="384472"/>
            <a:chOff x="0" y="0"/>
            <a:chExt cx="2732882" cy="472163"/>
          </a:xfrm>
        </p:grpSpPr>
        <p:sp>
          <p:nvSpPr>
            <p:cNvPr id="35" name="Freeform 35"/>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36" name="TextBox 36"/>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sp>
        <p:nvSpPr>
          <p:cNvPr id="37" name="TextBox 37"/>
          <p:cNvSpPr txBox="1"/>
          <p:nvPr/>
        </p:nvSpPr>
        <p:spPr>
          <a:xfrm>
            <a:off x="2405166" y="2748562"/>
            <a:ext cx="2207985" cy="1111453"/>
          </a:xfrm>
          <a:prstGeom prst="rect">
            <a:avLst/>
          </a:prstGeom>
        </p:spPr>
        <p:txBody>
          <a:bodyPr lIns="0" tIns="0" rIns="0" bIns="0" rtlCol="0" anchor="t">
            <a:spAutoFit/>
          </a:bodyPr>
          <a:lstStyle/>
          <a:p>
            <a:pPr algn="ctr">
              <a:lnSpc>
                <a:spcPts val="2995"/>
              </a:lnSpc>
            </a:pPr>
            <a:r>
              <a:rPr lang="en-US" sz="1932" b="1">
                <a:solidFill>
                  <a:srgbClr val="FF5757"/>
                </a:solidFill>
                <a:latin typeface="Open Sans Bold"/>
                <a:ea typeface="Open Sans Bold"/>
                <a:cs typeface="Open Sans Bold"/>
                <a:sym typeface="Open Sans Bold"/>
              </a:rPr>
              <a:t>AI Agent 1:</a:t>
            </a:r>
          </a:p>
          <a:p>
            <a:pPr algn="ctr">
              <a:lnSpc>
                <a:spcPts val="2995"/>
              </a:lnSpc>
            </a:pPr>
            <a:r>
              <a:rPr lang="en-US" sz="1932" b="1">
                <a:solidFill>
                  <a:srgbClr val="FF5757"/>
                </a:solidFill>
                <a:latin typeface="Open Sans Bold"/>
                <a:ea typeface="Open Sans Bold"/>
                <a:cs typeface="Open Sans Bold"/>
                <a:sym typeface="Open Sans Bold"/>
              </a:rPr>
              <a:t>LLM + </a:t>
            </a:r>
          </a:p>
          <a:p>
            <a:pPr algn="ctr">
              <a:lnSpc>
                <a:spcPts val="2995"/>
              </a:lnSpc>
              <a:spcBef>
                <a:spcPct val="0"/>
              </a:spcBef>
            </a:pPr>
            <a:r>
              <a:rPr lang="en-US" sz="1932" b="1">
                <a:solidFill>
                  <a:srgbClr val="FF5757"/>
                </a:solidFill>
                <a:latin typeface="Open Sans Bold"/>
                <a:ea typeface="Open Sans Bold"/>
                <a:cs typeface="Open Sans Bold"/>
                <a:sym typeface="Open Sans Bold"/>
              </a:rPr>
              <a:t>Webscraping</a:t>
            </a:r>
          </a:p>
        </p:txBody>
      </p:sp>
      <p:grpSp>
        <p:nvGrpSpPr>
          <p:cNvPr id="38" name="Group 38"/>
          <p:cNvGrpSpPr/>
          <p:nvPr/>
        </p:nvGrpSpPr>
        <p:grpSpPr>
          <a:xfrm>
            <a:off x="10840840" y="5090942"/>
            <a:ext cx="2225329" cy="384472"/>
            <a:chOff x="0" y="0"/>
            <a:chExt cx="2732882" cy="472163"/>
          </a:xfrm>
        </p:grpSpPr>
        <p:sp>
          <p:nvSpPr>
            <p:cNvPr id="39" name="Freeform 39"/>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40" name="TextBox 40"/>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grpSp>
        <p:nvGrpSpPr>
          <p:cNvPr id="41" name="Group 41"/>
          <p:cNvGrpSpPr/>
          <p:nvPr/>
        </p:nvGrpSpPr>
        <p:grpSpPr>
          <a:xfrm>
            <a:off x="6666535" y="5090942"/>
            <a:ext cx="2225329" cy="384472"/>
            <a:chOff x="0" y="0"/>
            <a:chExt cx="2732882" cy="472163"/>
          </a:xfrm>
        </p:grpSpPr>
        <p:sp>
          <p:nvSpPr>
            <p:cNvPr id="42" name="Freeform 42"/>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43" name="TextBox 43"/>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grpSp>
        <p:nvGrpSpPr>
          <p:cNvPr id="44" name="Group 44"/>
          <p:cNvGrpSpPr/>
          <p:nvPr/>
        </p:nvGrpSpPr>
        <p:grpSpPr>
          <a:xfrm>
            <a:off x="2492231" y="2326236"/>
            <a:ext cx="2217487" cy="2035514"/>
            <a:chOff x="0" y="0"/>
            <a:chExt cx="885463" cy="812800"/>
          </a:xfrm>
        </p:grpSpPr>
        <p:sp>
          <p:nvSpPr>
            <p:cNvPr id="45" name="Freeform 45"/>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46" name="TextBox 46"/>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grpSp>
        <p:nvGrpSpPr>
          <p:cNvPr id="47" name="Group 47"/>
          <p:cNvGrpSpPr/>
          <p:nvPr/>
        </p:nvGrpSpPr>
        <p:grpSpPr>
          <a:xfrm>
            <a:off x="6579470" y="2265889"/>
            <a:ext cx="2217487" cy="2035514"/>
            <a:chOff x="0" y="0"/>
            <a:chExt cx="885463" cy="812800"/>
          </a:xfrm>
        </p:grpSpPr>
        <p:sp>
          <p:nvSpPr>
            <p:cNvPr id="48" name="Freeform 48"/>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49" name="TextBox 49"/>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sp>
        <p:nvSpPr>
          <p:cNvPr id="50" name="TextBox 50"/>
          <p:cNvSpPr txBox="1"/>
          <p:nvPr/>
        </p:nvSpPr>
        <p:spPr>
          <a:xfrm>
            <a:off x="6688612" y="2727680"/>
            <a:ext cx="2108345" cy="1054781"/>
          </a:xfrm>
          <a:prstGeom prst="rect">
            <a:avLst/>
          </a:prstGeom>
        </p:spPr>
        <p:txBody>
          <a:bodyPr lIns="0" tIns="0" rIns="0" bIns="0" rtlCol="0" anchor="t">
            <a:spAutoFit/>
          </a:bodyPr>
          <a:lstStyle/>
          <a:p>
            <a:pPr algn="ctr">
              <a:lnSpc>
                <a:spcPts val="2860"/>
              </a:lnSpc>
            </a:pPr>
            <a:r>
              <a:rPr lang="en-US" sz="1845" b="1">
                <a:solidFill>
                  <a:srgbClr val="FF5757"/>
                </a:solidFill>
                <a:latin typeface="Open Sans Bold"/>
                <a:ea typeface="Open Sans Bold"/>
                <a:cs typeface="Open Sans Bold"/>
                <a:sym typeface="Open Sans Bold"/>
              </a:rPr>
              <a:t>AI Agent 2:</a:t>
            </a:r>
          </a:p>
          <a:p>
            <a:pPr algn="ctr">
              <a:lnSpc>
                <a:spcPts val="2860"/>
              </a:lnSpc>
            </a:pPr>
            <a:r>
              <a:rPr lang="en-US" sz="1845" b="1">
                <a:solidFill>
                  <a:srgbClr val="FF5757"/>
                </a:solidFill>
                <a:latin typeface="Open Sans Bold"/>
                <a:ea typeface="Open Sans Bold"/>
                <a:cs typeface="Open Sans Bold"/>
                <a:sym typeface="Open Sans Bold"/>
              </a:rPr>
              <a:t>LLM + </a:t>
            </a:r>
          </a:p>
          <a:p>
            <a:pPr algn="ctr">
              <a:lnSpc>
                <a:spcPts val="2860"/>
              </a:lnSpc>
              <a:spcBef>
                <a:spcPct val="0"/>
              </a:spcBef>
            </a:pPr>
            <a:r>
              <a:rPr lang="en-US" sz="1845" b="1">
                <a:solidFill>
                  <a:srgbClr val="FF5757"/>
                </a:solidFill>
                <a:latin typeface="Open Sans Bold"/>
                <a:ea typeface="Open Sans Bold"/>
                <a:cs typeface="Open Sans Bold"/>
                <a:sym typeface="Open Sans Bold"/>
              </a:rPr>
              <a:t>Googlequery</a:t>
            </a:r>
          </a:p>
        </p:txBody>
      </p:sp>
      <p:sp>
        <p:nvSpPr>
          <p:cNvPr id="51" name="TextBox 51"/>
          <p:cNvSpPr txBox="1"/>
          <p:nvPr/>
        </p:nvSpPr>
        <p:spPr>
          <a:xfrm>
            <a:off x="10931555" y="2761296"/>
            <a:ext cx="2181072" cy="1098719"/>
          </a:xfrm>
          <a:prstGeom prst="rect">
            <a:avLst/>
          </a:prstGeom>
        </p:spPr>
        <p:txBody>
          <a:bodyPr lIns="0" tIns="0" rIns="0" bIns="0" rtlCol="0" anchor="t">
            <a:spAutoFit/>
          </a:bodyPr>
          <a:lstStyle/>
          <a:p>
            <a:pPr algn="ctr">
              <a:lnSpc>
                <a:spcPts val="2958"/>
              </a:lnSpc>
            </a:pPr>
            <a:r>
              <a:rPr lang="en-US" sz="1908" b="1">
                <a:solidFill>
                  <a:srgbClr val="FF5757"/>
                </a:solidFill>
                <a:latin typeface="Open Sans Bold"/>
                <a:ea typeface="Open Sans Bold"/>
                <a:cs typeface="Open Sans Bold"/>
                <a:sym typeface="Open Sans Bold"/>
              </a:rPr>
              <a:t>AI Agent 3:</a:t>
            </a:r>
          </a:p>
          <a:p>
            <a:pPr algn="ctr">
              <a:lnSpc>
                <a:spcPts val="2958"/>
              </a:lnSpc>
            </a:pPr>
            <a:r>
              <a:rPr lang="en-US" sz="1908" b="1">
                <a:solidFill>
                  <a:srgbClr val="FF5757"/>
                </a:solidFill>
                <a:latin typeface="Open Sans Bold"/>
                <a:ea typeface="Open Sans Bold"/>
                <a:cs typeface="Open Sans Bold"/>
                <a:sym typeface="Open Sans Bold"/>
              </a:rPr>
              <a:t>LLM + </a:t>
            </a:r>
          </a:p>
          <a:p>
            <a:pPr algn="ctr">
              <a:lnSpc>
                <a:spcPts val="2958"/>
              </a:lnSpc>
              <a:spcBef>
                <a:spcPct val="0"/>
              </a:spcBef>
            </a:pPr>
            <a:r>
              <a:rPr lang="en-US" sz="1908" b="1">
                <a:solidFill>
                  <a:srgbClr val="FF5757"/>
                </a:solidFill>
                <a:latin typeface="Open Sans Bold"/>
                <a:ea typeface="Open Sans Bold"/>
                <a:cs typeface="Open Sans Bold"/>
                <a:sym typeface="Open Sans Bold"/>
              </a:rPr>
              <a:t>OpenCorporates</a:t>
            </a:r>
          </a:p>
        </p:txBody>
      </p:sp>
      <p:sp>
        <p:nvSpPr>
          <p:cNvPr id="52" name="TextBox 52"/>
          <p:cNvSpPr txBox="1"/>
          <p:nvPr/>
        </p:nvSpPr>
        <p:spPr>
          <a:xfrm>
            <a:off x="6792599" y="8828722"/>
            <a:ext cx="1791230" cy="792481"/>
          </a:xfrm>
          <a:prstGeom prst="rect">
            <a:avLst/>
          </a:prstGeom>
        </p:spPr>
        <p:txBody>
          <a:bodyPr lIns="0" tIns="0" rIns="0" bIns="0" rtlCol="0" anchor="t">
            <a:spAutoFit/>
          </a:bodyPr>
          <a:lstStyle/>
          <a:p>
            <a:pPr algn="ctr">
              <a:lnSpc>
                <a:spcPts val="3254"/>
              </a:lnSpc>
            </a:pPr>
            <a:r>
              <a:rPr lang="en-US" sz="2099" b="1">
                <a:solidFill>
                  <a:srgbClr val="FF5757"/>
                </a:solidFill>
                <a:latin typeface="Open Sans Bold"/>
                <a:ea typeface="Open Sans Bold"/>
                <a:cs typeface="Open Sans Bold"/>
                <a:sym typeface="Open Sans Bold"/>
              </a:rPr>
              <a:t>AI Agent 5:</a:t>
            </a:r>
          </a:p>
          <a:p>
            <a:pPr algn="ctr">
              <a:lnSpc>
                <a:spcPts val="3254"/>
              </a:lnSpc>
              <a:spcBef>
                <a:spcPct val="0"/>
              </a:spcBef>
            </a:pPr>
            <a:r>
              <a:rPr lang="en-US" sz="2099" b="1">
                <a:solidFill>
                  <a:srgbClr val="FF5757"/>
                </a:solidFill>
                <a:latin typeface="Open Sans Bold"/>
                <a:ea typeface="Open Sans Bold"/>
                <a:cs typeface="Open Sans Bold"/>
                <a:sym typeface="Open Sans Bold"/>
              </a:rPr>
              <a:t>LLM</a:t>
            </a:r>
          </a:p>
        </p:txBody>
      </p:sp>
      <p:grpSp>
        <p:nvGrpSpPr>
          <p:cNvPr id="53" name="Group 53"/>
          <p:cNvGrpSpPr/>
          <p:nvPr/>
        </p:nvGrpSpPr>
        <p:grpSpPr>
          <a:xfrm>
            <a:off x="15615083" y="5498813"/>
            <a:ext cx="2217487" cy="2035514"/>
            <a:chOff x="0" y="0"/>
            <a:chExt cx="885463" cy="812800"/>
          </a:xfrm>
        </p:grpSpPr>
        <p:sp>
          <p:nvSpPr>
            <p:cNvPr id="54" name="Freeform 54"/>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55" name="TextBox 55"/>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grpSp>
        <p:nvGrpSpPr>
          <p:cNvPr id="56" name="Group 56"/>
          <p:cNvGrpSpPr/>
          <p:nvPr/>
        </p:nvGrpSpPr>
        <p:grpSpPr>
          <a:xfrm>
            <a:off x="10932556" y="8220360"/>
            <a:ext cx="2041898" cy="1874335"/>
            <a:chOff x="0" y="0"/>
            <a:chExt cx="885463" cy="812800"/>
          </a:xfrm>
        </p:grpSpPr>
        <p:sp>
          <p:nvSpPr>
            <p:cNvPr id="57" name="Freeform 57"/>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58" name="TextBox 58"/>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grpSp>
        <p:nvGrpSpPr>
          <p:cNvPr id="59" name="Group 59"/>
          <p:cNvGrpSpPr/>
          <p:nvPr/>
        </p:nvGrpSpPr>
        <p:grpSpPr>
          <a:xfrm>
            <a:off x="10895140" y="2319869"/>
            <a:ext cx="2217487" cy="2035514"/>
            <a:chOff x="0" y="0"/>
            <a:chExt cx="885463" cy="812800"/>
          </a:xfrm>
        </p:grpSpPr>
        <p:sp>
          <p:nvSpPr>
            <p:cNvPr id="60" name="Freeform 60"/>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61" name="TextBox 61"/>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grpSp>
        <p:nvGrpSpPr>
          <p:cNvPr id="62" name="Group 62"/>
          <p:cNvGrpSpPr/>
          <p:nvPr/>
        </p:nvGrpSpPr>
        <p:grpSpPr>
          <a:xfrm>
            <a:off x="6688612" y="8231396"/>
            <a:ext cx="2041898" cy="1874335"/>
            <a:chOff x="0" y="0"/>
            <a:chExt cx="885463" cy="812800"/>
          </a:xfrm>
        </p:grpSpPr>
        <p:sp>
          <p:nvSpPr>
            <p:cNvPr id="63" name="Freeform 63"/>
            <p:cNvSpPr/>
            <p:nvPr/>
          </p:nvSpPr>
          <p:spPr>
            <a:xfrm>
              <a:off x="0" y="0"/>
              <a:ext cx="885463" cy="812800"/>
            </a:xfrm>
            <a:custGeom>
              <a:avLst/>
              <a:gdLst/>
              <a:ahLst/>
              <a:cxnLst/>
              <a:rect l="l" t="t" r="r" b="b"/>
              <a:pathLst>
                <a:path w="885463" h="812800">
                  <a:moveTo>
                    <a:pt x="442732" y="0"/>
                  </a:moveTo>
                  <a:cubicBezTo>
                    <a:pt x="198218" y="0"/>
                    <a:pt x="0" y="181951"/>
                    <a:pt x="0" y="406400"/>
                  </a:cubicBezTo>
                  <a:cubicBezTo>
                    <a:pt x="0" y="630849"/>
                    <a:pt x="198218" y="812800"/>
                    <a:pt x="442732" y="812800"/>
                  </a:cubicBezTo>
                  <a:cubicBezTo>
                    <a:pt x="687246" y="812800"/>
                    <a:pt x="885463" y="630849"/>
                    <a:pt x="885463" y="406400"/>
                  </a:cubicBezTo>
                  <a:cubicBezTo>
                    <a:pt x="885463" y="181951"/>
                    <a:pt x="687246" y="0"/>
                    <a:pt x="442732" y="0"/>
                  </a:cubicBezTo>
                  <a:close/>
                </a:path>
              </a:pathLst>
            </a:custGeom>
            <a:solidFill>
              <a:srgbClr val="000000">
                <a:alpha val="0"/>
              </a:srgbClr>
            </a:solidFill>
            <a:ln w="38100" cap="sq">
              <a:solidFill>
                <a:srgbClr val="000000"/>
              </a:solidFill>
              <a:prstDash val="solid"/>
              <a:miter/>
            </a:ln>
          </p:spPr>
          <p:txBody>
            <a:bodyPr/>
            <a:lstStyle/>
            <a:p>
              <a:endParaRPr lang="en-US"/>
            </a:p>
          </p:txBody>
        </p:sp>
        <p:sp>
          <p:nvSpPr>
            <p:cNvPr id="64" name="TextBox 64"/>
            <p:cNvSpPr txBox="1"/>
            <p:nvPr/>
          </p:nvSpPr>
          <p:spPr>
            <a:xfrm>
              <a:off x="83012" y="28575"/>
              <a:ext cx="719439" cy="708025"/>
            </a:xfrm>
            <a:prstGeom prst="rect">
              <a:avLst/>
            </a:prstGeom>
          </p:spPr>
          <p:txBody>
            <a:bodyPr lIns="50800" tIns="50800" rIns="50800" bIns="50800" rtlCol="0" anchor="ctr"/>
            <a:lstStyle/>
            <a:p>
              <a:pPr algn="ctr">
                <a:lnSpc>
                  <a:spcPts val="2479"/>
                </a:lnSpc>
              </a:pPr>
              <a:endParaRPr/>
            </a:p>
          </p:txBody>
        </p:sp>
      </p:grpSp>
      <p:sp>
        <p:nvSpPr>
          <p:cNvPr id="65" name="TextBox 65"/>
          <p:cNvSpPr txBox="1"/>
          <p:nvPr/>
        </p:nvSpPr>
        <p:spPr>
          <a:xfrm>
            <a:off x="11106017" y="7966508"/>
            <a:ext cx="1685451" cy="2021206"/>
          </a:xfrm>
          <a:prstGeom prst="rect">
            <a:avLst/>
          </a:prstGeom>
        </p:spPr>
        <p:txBody>
          <a:bodyPr lIns="0" tIns="0" rIns="0" bIns="0" rtlCol="0" anchor="t">
            <a:spAutoFit/>
          </a:bodyPr>
          <a:lstStyle/>
          <a:p>
            <a:pPr algn="ctr">
              <a:lnSpc>
                <a:spcPts val="3254"/>
              </a:lnSpc>
            </a:pPr>
            <a:endParaRPr/>
          </a:p>
          <a:p>
            <a:pPr algn="ctr">
              <a:lnSpc>
                <a:spcPts val="3254"/>
              </a:lnSpc>
              <a:spcBef>
                <a:spcPct val="0"/>
              </a:spcBef>
            </a:pPr>
            <a:r>
              <a:rPr lang="en-US" sz="2099" b="1">
                <a:solidFill>
                  <a:srgbClr val="FF5757"/>
                </a:solidFill>
                <a:latin typeface="Open Sans Bold"/>
                <a:ea typeface="Open Sans Bold"/>
                <a:cs typeface="Open Sans Bold"/>
                <a:sym typeface="Open Sans Bold"/>
              </a:rPr>
              <a:t>Hunter.io : API for fetching email id</a:t>
            </a:r>
          </a:p>
        </p:txBody>
      </p:sp>
      <p:sp>
        <p:nvSpPr>
          <p:cNvPr id="66" name="TextBox 66"/>
          <p:cNvSpPr txBox="1"/>
          <p:nvPr/>
        </p:nvSpPr>
        <p:spPr>
          <a:xfrm>
            <a:off x="15615083" y="5800708"/>
            <a:ext cx="2308473" cy="1168528"/>
          </a:xfrm>
          <a:prstGeom prst="rect">
            <a:avLst/>
          </a:prstGeom>
        </p:spPr>
        <p:txBody>
          <a:bodyPr lIns="0" tIns="0" rIns="0" bIns="0" rtlCol="0" anchor="t">
            <a:spAutoFit/>
          </a:bodyPr>
          <a:lstStyle/>
          <a:p>
            <a:pPr algn="ctr">
              <a:lnSpc>
                <a:spcPts val="3131"/>
              </a:lnSpc>
            </a:pPr>
            <a:r>
              <a:rPr lang="en-US" sz="2020" b="1">
                <a:solidFill>
                  <a:srgbClr val="FF5757"/>
                </a:solidFill>
                <a:latin typeface="Open Sans Bold"/>
                <a:ea typeface="Open Sans Bold"/>
                <a:cs typeface="Open Sans Bold"/>
                <a:sym typeface="Open Sans Bold"/>
              </a:rPr>
              <a:t>AI Agent 4:</a:t>
            </a:r>
          </a:p>
          <a:p>
            <a:pPr algn="ctr">
              <a:lnSpc>
                <a:spcPts val="3131"/>
              </a:lnSpc>
            </a:pPr>
            <a:r>
              <a:rPr lang="en-US" sz="2020" b="1">
                <a:solidFill>
                  <a:srgbClr val="FF5757"/>
                </a:solidFill>
                <a:latin typeface="Open Sans Bold"/>
                <a:ea typeface="Open Sans Bold"/>
                <a:cs typeface="Open Sans Bold"/>
                <a:sym typeface="Open Sans Bold"/>
              </a:rPr>
              <a:t>LLM + </a:t>
            </a:r>
          </a:p>
          <a:p>
            <a:pPr algn="ctr">
              <a:lnSpc>
                <a:spcPts val="3131"/>
              </a:lnSpc>
              <a:spcBef>
                <a:spcPct val="0"/>
              </a:spcBef>
            </a:pPr>
            <a:r>
              <a:rPr lang="en-US" sz="2020" b="1">
                <a:solidFill>
                  <a:srgbClr val="FF5757"/>
                </a:solidFill>
                <a:latin typeface="Open Sans Bold"/>
                <a:ea typeface="Open Sans Bold"/>
                <a:cs typeface="Open Sans Bold"/>
                <a:sym typeface="Open Sans Bold"/>
              </a:rPr>
              <a:t>Preprocessing</a:t>
            </a:r>
          </a:p>
        </p:txBody>
      </p:sp>
      <p:grpSp>
        <p:nvGrpSpPr>
          <p:cNvPr id="67" name="Group 67"/>
          <p:cNvGrpSpPr/>
          <p:nvPr/>
        </p:nvGrpSpPr>
        <p:grpSpPr>
          <a:xfrm rot="-10800000">
            <a:off x="6574675" y="7534327"/>
            <a:ext cx="2336219" cy="403631"/>
            <a:chOff x="0" y="0"/>
            <a:chExt cx="2732882" cy="472163"/>
          </a:xfrm>
        </p:grpSpPr>
        <p:sp>
          <p:nvSpPr>
            <p:cNvPr id="68" name="Freeform 68"/>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69" name="TextBox 69"/>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grpSp>
        <p:nvGrpSpPr>
          <p:cNvPr id="70" name="Group 70"/>
          <p:cNvGrpSpPr/>
          <p:nvPr/>
        </p:nvGrpSpPr>
        <p:grpSpPr>
          <a:xfrm rot="-10800000">
            <a:off x="10785395" y="7534327"/>
            <a:ext cx="2336219" cy="403631"/>
            <a:chOff x="0" y="0"/>
            <a:chExt cx="2732882" cy="472163"/>
          </a:xfrm>
        </p:grpSpPr>
        <p:sp>
          <p:nvSpPr>
            <p:cNvPr id="71" name="Freeform 71"/>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72" name="TextBox 72"/>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grpSp>
        <p:nvGrpSpPr>
          <p:cNvPr id="73" name="Group 73"/>
          <p:cNvGrpSpPr/>
          <p:nvPr/>
        </p:nvGrpSpPr>
        <p:grpSpPr>
          <a:xfrm rot="5400000">
            <a:off x="13535291" y="6414447"/>
            <a:ext cx="972256" cy="187106"/>
            <a:chOff x="0" y="0"/>
            <a:chExt cx="2732882" cy="429040"/>
          </a:xfrm>
        </p:grpSpPr>
        <p:sp>
          <p:nvSpPr>
            <p:cNvPr id="74" name="Freeform 74"/>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a:p>
          </p:txBody>
        </p:sp>
        <p:sp>
          <p:nvSpPr>
            <p:cNvPr id="75" name="TextBox 75"/>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grpSp>
        <p:nvGrpSpPr>
          <p:cNvPr id="76" name="Group 76"/>
          <p:cNvGrpSpPr/>
          <p:nvPr/>
        </p:nvGrpSpPr>
        <p:grpSpPr>
          <a:xfrm rot="5400000">
            <a:off x="3089405" y="4589382"/>
            <a:ext cx="914307" cy="338352"/>
            <a:chOff x="0" y="0"/>
            <a:chExt cx="2732882" cy="429040"/>
          </a:xfrm>
        </p:grpSpPr>
        <p:sp>
          <p:nvSpPr>
            <p:cNvPr id="77" name="Freeform 77"/>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a:p>
          </p:txBody>
        </p:sp>
        <p:sp>
          <p:nvSpPr>
            <p:cNvPr id="78" name="TextBox 78"/>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grpSp>
        <p:nvGrpSpPr>
          <p:cNvPr id="88" name="Group 88"/>
          <p:cNvGrpSpPr/>
          <p:nvPr/>
        </p:nvGrpSpPr>
        <p:grpSpPr>
          <a:xfrm rot="-10800000">
            <a:off x="14040656" y="6417018"/>
            <a:ext cx="1574425" cy="205330"/>
            <a:chOff x="0" y="0"/>
            <a:chExt cx="2732882" cy="472163"/>
          </a:xfrm>
        </p:grpSpPr>
        <p:sp>
          <p:nvSpPr>
            <p:cNvPr id="89" name="Freeform 89"/>
            <p:cNvSpPr/>
            <p:nvPr/>
          </p:nvSpPr>
          <p:spPr>
            <a:xfrm>
              <a:off x="0" y="0"/>
              <a:ext cx="2732882" cy="472163"/>
            </a:xfrm>
            <a:custGeom>
              <a:avLst/>
              <a:gdLst/>
              <a:ahLst/>
              <a:cxnLst/>
              <a:rect l="l" t="t" r="r" b="b"/>
              <a:pathLst>
                <a:path w="2732882" h="472163">
                  <a:moveTo>
                    <a:pt x="2732882" y="236081"/>
                  </a:moveTo>
                  <a:lnTo>
                    <a:pt x="2326482" y="0"/>
                  </a:lnTo>
                  <a:lnTo>
                    <a:pt x="2326482" y="203200"/>
                  </a:lnTo>
                  <a:lnTo>
                    <a:pt x="0" y="203200"/>
                  </a:lnTo>
                  <a:lnTo>
                    <a:pt x="0" y="268963"/>
                  </a:lnTo>
                  <a:lnTo>
                    <a:pt x="2326482" y="268963"/>
                  </a:lnTo>
                  <a:lnTo>
                    <a:pt x="2326482" y="472163"/>
                  </a:lnTo>
                  <a:lnTo>
                    <a:pt x="2732882" y="236081"/>
                  </a:lnTo>
                  <a:close/>
                </a:path>
              </a:pathLst>
            </a:custGeom>
            <a:solidFill>
              <a:srgbClr val="000000"/>
            </a:solidFill>
            <a:ln w="38100" cap="sq">
              <a:solidFill>
                <a:srgbClr val="000000"/>
              </a:solidFill>
              <a:prstDash val="solid"/>
              <a:miter/>
            </a:ln>
          </p:spPr>
          <p:txBody>
            <a:bodyPr/>
            <a:lstStyle/>
            <a:p>
              <a:endParaRPr lang="en-US"/>
            </a:p>
          </p:txBody>
        </p:sp>
        <p:sp>
          <p:nvSpPr>
            <p:cNvPr id="90" name="TextBox 90"/>
            <p:cNvSpPr txBox="1"/>
            <p:nvPr/>
          </p:nvSpPr>
          <p:spPr>
            <a:xfrm>
              <a:off x="0" y="155575"/>
              <a:ext cx="2631282" cy="113388"/>
            </a:xfrm>
            <a:prstGeom prst="rect">
              <a:avLst/>
            </a:prstGeom>
          </p:spPr>
          <p:txBody>
            <a:bodyPr lIns="50800" tIns="50800" rIns="50800" bIns="50800" rtlCol="0" anchor="ctr"/>
            <a:lstStyle/>
            <a:p>
              <a:pPr algn="ctr">
                <a:lnSpc>
                  <a:spcPts val="2479"/>
                </a:lnSpc>
              </a:pPr>
              <a:endParaRPr/>
            </a:p>
          </p:txBody>
        </p:sp>
      </p:grpSp>
      <p:sp>
        <p:nvSpPr>
          <p:cNvPr id="91" name="Freeform 91"/>
          <p:cNvSpPr/>
          <p:nvPr/>
        </p:nvSpPr>
        <p:spPr>
          <a:xfrm>
            <a:off x="15413851" y="9242983"/>
            <a:ext cx="569330" cy="559997"/>
          </a:xfrm>
          <a:custGeom>
            <a:avLst/>
            <a:gdLst/>
            <a:ahLst/>
            <a:cxnLst/>
            <a:rect l="l" t="t" r="r" b="b"/>
            <a:pathLst>
              <a:path w="569330" h="559997">
                <a:moveTo>
                  <a:pt x="0" y="0"/>
                </a:moveTo>
                <a:lnTo>
                  <a:pt x="569330" y="0"/>
                </a:lnTo>
                <a:lnTo>
                  <a:pt x="569330" y="559997"/>
                </a:lnTo>
                <a:lnTo>
                  <a:pt x="0" y="559997"/>
                </a:lnTo>
                <a:lnTo>
                  <a:pt x="0" y="0"/>
                </a:lnTo>
                <a:close/>
              </a:path>
            </a:pathLst>
          </a:custGeom>
          <a:blipFill>
            <a:blip r:embed="rId2"/>
            <a:stretch>
              <a:fillRect/>
            </a:stretch>
          </a:blipFill>
        </p:spPr>
        <p:txBody>
          <a:bodyPr/>
          <a:lstStyle/>
          <a:p>
            <a:endParaRPr lang="en-US"/>
          </a:p>
        </p:txBody>
      </p:sp>
      <p:sp>
        <p:nvSpPr>
          <p:cNvPr id="92" name="TextBox 92"/>
          <p:cNvSpPr txBox="1"/>
          <p:nvPr/>
        </p:nvSpPr>
        <p:spPr>
          <a:xfrm>
            <a:off x="16196486" y="9234270"/>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grpSp>
        <p:nvGrpSpPr>
          <p:cNvPr id="96" name="Group 76">
            <a:extLst>
              <a:ext uri="{FF2B5EF4-FFF2-40B4-BE49-F238E27FC236}">
                <a16:creationId xmlns:a16="http://schemas.microsoft.com/office/drawing/2014/main" id="{BA713BE3-35A4-4571-4D96-771123959BCB}"/>
              </a:ext>
            </a:extLst>
          </p:cNvPr>
          <p:cNvGrpSpPr/>
          <p:nvPr/>
        </p:nvGrpSpPr>
        <p:grpSpPr>
          <a:xfrm rot="5400000">
            <a:off x="7252408" y="4642997"/>
            <a:ext cx="914307" cy="338352"/>
            <a:chOff x="0" y="0"/>
            <a:chExt cx="2732882" cy="429040"/>
          </a:xfrm>
        </p:grpSpPr>
        <p:sp>
          <p:nvSpPr>
            <p:cNvPr id="97" name="Freeform 77">
              <a:extLst>
                <a:ext uri="{FF2B5EF4-FFF2-40B4-BE49-F238E27FC236}">
                  <a16:creationId xmlns:a16="http://schemas.microsoft.com/office/drawing/2014/main" id="{810E0BBE-B6C8-6180-A84E-76B529A5FB89}"/>
                </a:ext>
              </a:extLst>
            </p:cNvPr>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a:p>
          </p:txBody>
        </p:sp>
        <p:sp>
          <p:nvSpPr>
            <p:cNvPr id="98" name="TextBox 78">
              <a:extLst>
                <a:ext uri="{FF2B5EF4-FFF2-40B4-BE49-F238E27FC236}">
                  <a16:creationId xmlns:a16="http://schemas.microsoft.com/office/drawing/2014/main" id="{335D76D6-3940-B469-706F-1AF44203EB5D}"/>
                </a:ext>
              </a:extLst>
            </p:cNvPr>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grpSp>
        <p:nvGrpSpPr>
          <p:cNvPr id="99" name="Group 76">
            <a:extLst>
              <a:ext uri="{FF2B5EF4-FFF2-40B4-BE49-F238E27FC236}">
                <a16:creationId xmlns:a16="http://schemas.microsoft.com/office/drawing/2014/main" id="{29B26DB9-12A3-1BFC-27D5-FEFFFDF7787B}"/>
              </a:ext>
            </a:extLst>
          </p:cNvPr>
          <p:cNvGrpSpPr/>
          <p:nvPr/>
        </p:nvGrpSpPr>
        <p:grpSpPr>
          <a:xfrm rot="5400000">
            <a:off x="11564938" y="4609006"/>
            <a:ext cx="914307" cy="338352"/>
            <a:chOff x="0" y="0"/>
            <a:chExt cx="2732882" cy="429040"/>
          </a:xfrm>
        </p:grpSpPr>
        <p:sp>
          <p:nvSpPr>
            <p:cNvPr id="100" name="Freeform 77">
              <a:extLst>
                <a:ext uri="{FF2B5EF4-FFF2-40B4-BE49-F238E27FC236}">
                  <a16:creationId xmlns:a16="http://schemas.microsoft.com/office/drawing/2014/main" id="{4ACE64D9-4098-ABBD-D855-952E06DDA9E2}"/>
                </a:ext>
              </a:extLst>
            </p:cNvPr>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a:p>
          </p:txBody>
        </p:sp>
        <p:sp>
          <p:nvSpPr>
            <p:cNvPr id="101" name="TextBox 78">
              <a:extLst>
                <a:ext uri="{FF2B5EF4-FFF2-40B4-BE49-F238E27FC236}">
                  <a16:creationId xmlns:a16="http://schemas.microsoft.com/office/drawing/2014/main" id="{C86B595A-00A2-1F91-B278-00A0E081652F}"/>
                </a:ext>
              </a:extLst>
            </p:cNvPr>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grpSp>
        <p:nvGrpSpPr>
          <p:cNvPr id="102" name="Group 76">
            <a:extLst>
              <a:ext uri="{FF2B5EF4-FFF2-40B4-BE49-F238E27FC236}">
                <a16:creationId xmlns:a16="http://schemas.microsoft.com/office/drawing/2014/main" id="{2DA27BBB-E992-B736-64C2-6E683860402E}"/>
              </a:ext>
            </a:extLst>
          </p:cNvPr>
          <p:cNvGrpSpPr/>
          <p:nvPr/>
        </p:nvGrpSpPr>
        <p:grpSpPr>
          <a:xfrm rot="16200000">
            <a:off x="7419485" y="7964397"/>
            <a:ext cx="617711" cy="283979"/>
            <a:chOff x="0" y="0"/>
            <a:chExt cx="2732882" cy="429040"/>
          </a:xfrm>
        </p:grpSpPr>
        <p:sp>
          <p:nvSpPr>
            <p:cNvPr id="103" name="Freeform 77">
              <a:extLst>
                <a:ext uri="{FF2B5EF4-FFF2-40B4-BE49-F238E27FC236}">
                  <a16:creationId xmlns:a16="http://schemas.microsoft.com/office/drawing/2014/main" id="{C79F9828-A72D-DD07-286A-7C8BD2A40DD0}"/>
                </a:ext>
              </a:extLst>
            </p:cNvPr>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dirty="0"/>
            </a:p>
          </p:txBody>
        </p:sp>
        <p:sp>
          <p:nvSpPr>
            <p:cNvPr id="104" name="TextBox 78">
              <a:extLst>
                <a:ext uri="{FF2B5EF4-FFF2-40B4-BE49-F238E27FC236}">
                  <a16:creationId xmlns:a16="http://schemas.microsoft.com/office/drawing/2014/main" id="{8FF62410-9851-3AF2-064A-2FBE39DD7B77}"/>
                </a:ext>
              </a:extLst>
            </p:cNvPr>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grpSp>
        <p:nvGrpSpPr>
          <p:cNvPr id="105" name="Group 76">
            <a:extLst>
              <a:ext uri="{FF2B5EF4-FFF2-40B4-BE49-F238E27FC236}">
                <a16:creationId xmlns:a16="http://schemas.microsoft.com/office/drawing/2014/main" id="{AA7420A4-C427-38FC-D74C-429D8EA0ADE0}"/>
              </a:ext>
            </a:extLst>
          </p:cNvPr>
          <p:cNvGrpSpPr/>
          <p:nvPr/>
        </p:nvGrpSpPr>
        <p:grpSpPr>
          <a:xfrm rot="16200000">
            <a:off x="11704308" y="7964397"/>
            <a:ext cx="617711" cy="283979"/>
            <a:chOff x="0" y="0"/>
            <a:chExt cx="2732882" cy="429040"/>
          </a:xfrm>
        </p:grpSpPr>
        <p:sp>
          <p:nvSpPr>
            <p:cNvPr id="106" name="Freeform 77">
              <a:extLst>
                <a:ext uri="{FF2B5EF4-FFF2-40B4-BE49-F238E27FC236}">
                  <a16:creationId xmlns:a16="http://schemas.microsoft.com/office/drawing/2014/main" id="{D4DB2157-0BC2-3026-442B-C01375AD2348}"/>
                </a:ext>
              </a:extLst>
            </p:cNvPr>
            <p:cNvSpPr/>
            <p:nvPr/>
          </p:nvSpPr>
          <p:spPr>
            <a:xfrm>
              <a:off x="0" y="0"/>
              <a:ext cx="2732882" cy="429040"/>
            </a:xfrm>
            <a:custGeom>
              <a:avLst/>
              <a:gdLst/>
              <a:ahLst/>
              <a:cxnLst/>
              <a:rect l="l" t="t" r="r" b="b"/>
              <a:pathLst>
                <a:path w="2732882" h="429040">
                  <a:moveTo>
                    <a:pt x="2732882" y="214520"/>
                  </a:moveTo>
                  <a:lnTo>
                    <a:pt x="2326482" y="0"/>
                  </a:lnTo>
                  <a:lnTo>
                    <a:pt x="2326482" y="203200"/>
                  </a:lnTo>
                  <a:lnTo>
                    <a:pt x="0" y="203200"/>
                  </a:lnTo>
                  <a:lnTo>
                    <a:pt x="0" y="225840"/>
                  </a:lnTo>
                  <a:lnTo>
                    <a:pt x="2326482" y="225840"/>
                  </a:lnTo>
                  <a:lnTo>
                    <a:pt x="2326482" y="429040"/>
                  </a:lnTo>
                  <a:lnTo>
                    <a:pt x="2732882" y="214520"/>
                  </a:lnTo>
                  <a:close/>
                </a:path>
              </a:pathLst>
            </a:custGeom>
            <a:solidFill>
              <a:srgbClr val="000000"/>
            </a:solidFill>
            <a:ln w="38100" cap="sq">
              <a:solidFill>
                <a:srgbClr val="000000"/>
              </a:solidFill>
              <a:prstDash val="solid"/>
              <a:miter/>
            </a:ln>
          </p:spPr>
          <p:txBody>
            <a:bodyPr/>
            <a:lstStyle/>
            <a:p>
              <a:endParaRPr lang="en-US" dirty="0"/>
            </a:p>
          </p:txBody>
        </p:sp>
        <p:sp>
          <p:nvSpPr>
            <p:cNvPr id="107" name="TextBox 78">
              <a:extLst>
                <a:ext uri="{FF2B5EF4-FFF2-40B4-BE49-F238E27FC236}">
                  <a16:creationId xmlns:a16="http://schemas.microsoft.com/office/drawing/2014/main" id="{EDF14CDF-0575-58B0-704B-87F52B5606B0}"/>
                </a:ext>
              </a:extLst>
            </p:cNvPr>
            <p:cNvSpPr txBox="1"/>
            <p:nvPr/>
          </p:nvSpPr>
          <p:spPr>
            <a:xfrm>
              <a:off x="0" y="155575"/>
              <a:ext cx="2631282" cy="70265"/>
            </a:xfrm>
            <a:prstGeom prst="rect">
              <a:avLst/>
            </a:prstGeom>
          </p:spPr>
          <p:txBody>
            <a:bodyPr lIns="50800" tIns="50800" rIns="50800" bIns="50800" rtlCol="0" anchor="ctr"/>
            <a:lstStyle/>
            <a:p>
              <a:pPr algn="ctr">
                <a:lnSpc>
                  <a:spcPts val="2479"/>
                </a:lnSpc>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39945" y="562269"/>
            <a:ext cx="8782586" cy="984885"/>
          </a:xfrm>
          <a:prstGeom prst="rect">
            <a:avLst/>
          </a:prstGeom>
        </p:spPr>
        <p:txBody>
          <a:bodyPr lIns="0" tIns="0" rIns="0" bIns="0" rtlCol="0" anchor="t">
            <a:spAutoFit/>
          </a:bodyPr>
          <a:lstStyle/>
          <a:p>
            <a:pPr algn="l">
              <a:lnSpc>
                <a:spcPts val="7560"/>
              </a:lnSpc>
            </a:pPr>
            <a:r>
              <a:rPr lang="en-US" sz="7200" b="1">
                <a:solidFill>
                  <a:srgbClr val="17726D"/>
                </a:solidFill>
                <a:latin typeface="Inter Bold"/>
                <a:ea typeface="Inter Bold"/>
                <a:cs typeface="Inter Bold"/>
                <a:sym typeface="Inter Bold"/>
              </a:rPr>
              <a:t>BUSINESS IMPACT</a:t>
            </a:r>
          </a:p>
        </p:txBody>
      </p:sp>
      <p:grpSp>
        <p:nvGrpSpPr>
          <p:cNvPr id="3" name="Group 3"/>
          <p:cNvGrpSpPr/>
          <p:nvPr/>
        </p:nvGrpSpPr>
        <p:grpSpPr>
          <a:xfrm>
            <a:off x="13273834" y="0"/>
            <a:ext cx="5014166" cy="10287000"/>
            <a:chOff x="0" y="0"/>
            <a:chExt cx="1320603" cy="2709333"/>
          </a:xfrm>
        </p:grpSpPr>
        <p:sp>
          <p:nvSpPr>
            <p:cNvPr id="4" name="Freeform 4"/>
            <p:cNvSpPr/>
            <p:nvPr/>
          </p:nvSpPr>
          <p:spPr>
            <a:xfrm>
              <a:off x="0" y="0"/>
              <a:ext cx="1320603" cy="2709333"/>
            </a:xfrm>
            <a:custGeom>
              <a:avLst/>
              <a:gdLst/>
              <a:ahLst/>
              <a:cxnLst/>
              <a:rect l="l" t="t" r="r" b="b"/>
              <a:pathLst>
                <a:path w="1320603" h="2709333">
                  <a:moveTo>
                    <a:pt x="0" y="0"/>
                  </a:moveTo>
                  <a:lnTo>
                    <a:pt x="1320603" y="0"/>
                  </a:lnTo>
                  <a:lnTo>
                    <a:pt x="1320603" y="2709333"/>
                  </a:lnTo>
                  <a:lnTo>
                    <a:pt x="0" y="2709333"/>
                  </a:lnTo>
                  <a:close/>
                </a:path>
              </a:pathLst>
            </a:custGeom>
            <a:solidFill>
              <a:srgbClr val="F6F6F6"/>
            </a:solidFill>
          </p:spPr>
          <p:txBody>
            <a:bodyPr/>
            <a:lstStyle/>
            <a:p>
              <a:endParaRPr lang="en-US"/>
            </a:p>
          </p:txBody>
        </p:sp>
        <p:sp>
          <p:nvSpPr>
            <p:cNvPr id="5" name="TextBox 5"/>
            <p:cNvSpPr txBox="1"/>
            <p:nvPr/>
          </p:nvSpPr>
          <p:spPr>
            <a:xfrm>
              <a:off x="0" y="-47625"/>
              <a:ext cx="1320603" cy="2756958"/>
            </a:xfrm>
            <a:prstGeom prst="rect">
              <a:avLst/>
            </a:prstGeom>
          </p:spPr>
          <p:txBody>
            <a:bodyPr lIns="50800" tIns="50800" rIns="50800" bIns="50800" rtlCol="0" anchor="ctr"/>
            <a:lstStyle/>
            <a:p>
              <a:pPr algn="ctr">
                <a:lnSpc>
                  <a:spcPts val="2479"/>
                </a:lnSpc>
              </a:pPr>
              <a:endParaRPr/>
            </a:p>
          </p:txBody>
        </p:sp>
      </p:grpSp>
      <p:grpSp>
        <p:nvGrpSpPr>
          <p:cNvPr id="6" name="Group 6"/>
          <p:cNvGrpSpPr/>
          <p:nvPr/>
        </p:nvGrpSpPr>
        <p:grpSpPr>
          <a:xfrm>
            <a:off x="9622531" y="457494"/>
            <a:ext cx="8665469" cy="1495425"/>
            <a:chOff x="0" y="0"/>
            <a:chExt cx="2282263" cy="393857"/>
          </a:xfrm>
        </p:grpSpPr>
        <p:sp>
          <p:nvSpPr>
            <p:cNvPr id="7" name="Freeform 7"/>
            <p:cNvSpPr/>
            <p:nvPr/>
          </p:nvSpPr>
          <p:spPr>
            <a:xfrm>
              <a:off x="0" y="0"/>
              <a:ext cx="2282263" cy="393857"/>
            </a:xfrm>
            <a:custGeom>
              <a:avLst/>
              <a:gdLst/>
              <a:ahLst/>
              <a:cxnLst/>
              <a:rect l="l" t="t" r="r" b="b"/>
              <a:pathLst>
                <a:path w="2282263" h="393857">
                  <a:moveTo>
                    <a:pt x="0" y="0"/>
                  </a:moveTo>
                  <a:lnTo>
                    <a:pt x="2282263" y="0"/>
                  </a:lnTo>
                  <a:lnTo>
                    <a:pt x="2282263" y="393857"/>
                  </a:lnTo>
                  <a:lnTo>
                    <a:pt x="0" y="393857"/>
                  </a:lnTo>
                  <a:close/>
                </a:path>
              </a:pathLst>
            </a:custGeom>
            <a:solidFill>
              <a:srgbClr val="17726D"/>
            </a:solidFill>
          </p:spPr>
          <p:txBody>
            <a:bodyPr/>
            <a:lstStyle/>
            <a:p>
              <a:endParaRPr lang="en-US"/>
            </a:p>
          </p:txBody>
        </p:sp>
        <p:sp>
          <p:nvSpPr>
            <p:cNvPr id="8" name="TextBox 8"/>
            <p:cNvSpPr txBox="1"/>
            <p:nvPr/>
          </p:nvSpPr>
          <p:spPr>
            <a:xfrm>
              <a:off x="0" y="-47625"/>
              <a:ext cx="2282263" cy="441482"/>
            </a:xfrm>
            <a:prstGeom prst="rect">
              <a:avLst/>
            </a:prstGeom>
          </p:spPr>
          <p:txBody>
            <a:bodyPr lIns="50800" tIns="50800" rIns="50800" bIns="50800" rtlCol="0" anchor="ctr"/>
            <a:lstStyle/>
            <a:p>
              <a:pPr algn="ctr">
                <a:lnSpc>
                  <a:spcPts val="2479"/>
                </a:lnSpc>
              </a:pPr>
              <a:endParaRPr/>
            </a:p>
          </p:txBody>
        </p:sp>
      </p:grpSp>
      <p:grpSp>
        <p:nvGrpSpPr>
          <p:cNvPr id="9" name="Group 9"/>
          <p:cNvGrpSpPr/>
          <p:nvPr/>
        </p:nvGrpSpPr>
        <p:grpSpPr>
          <a:xfrm>
            <a:off x="12292839" y="3340629"/>
            <a:ext cx="5145691" cy="2876228"/>
            <a:chOff x="0" y="0"/>
            <a:chExt cx="6860922" cy="3834970"/>
          </a:xfrm>
        </p:grpSpPr>
        <p:pic>
          <p:nvPicPr>
            <p:cNvPr id="10" name="Picture 10"/>
            <p:cNvPicPr>
              <a:picLocks noChangeAspect="1"/>
            </p:cNvPicPr>
            <p:nvPr/>
          </p:nvPicPr>
          <p:blipFill>
            <a:blip r:embed="rId2"/>
            <a:srcRect t="32350" r="28892" b="8104"/>
            <a:stretch>
              <a:fillRect/>
            </a:stretch>
          </p:blipFill>
          <p:spPr>
            <a:xfrm>
              <a:off x="0" y="0"/>
              <a:ext cx="6860922" cy="3834970"/>
            </a:xfrm>
            <a:prstGeom prst="rect">
              <a:avLst/>
            </a:prstGeom>
          </p:spPr>
        </p:pic>
      </p:grpSp>
      <p:grpSp>
        <p:nvGrpSpPr>
          <p:cNvPr id="11" name="Group 11"/>
          <p:cNvGrpSpPr/>
          <p:nvPr/>
        </p:nvGrpSpPr>
        <p:grpSpPr>
          <a:xfrm>
            <a:off x="6571154" y="3340629"/>
            <a:ext cx="5145691" cy="2876228"/>
            <a:chOff x="0" y="0"/>
            <a:chExt cx="6860922" cy="3834970"/>
          </a:xfrm>
        </p:grpSpPr>
        <p:pic>
          <p:nvPicPr>
            <p:cNvPr id="12" name="Picture 12"/>
            <p:cNvPicPr>
              <a:picLocks noChangeAspect="1"/>
            </p:cNvPicPr>
            <p:nvPr/>
          </p:nvPicPr>
          <p:blipFill>
            <a:blip r:embed="rId3"/>
            <a:srcRect t="7814" b="7814"/>
            <a:stretch>
              <a:fillRect/>
            </a:stretch>
          </p:blipFill>
          <p:spPr>
            <a:xfrm>
              <a:off x="0" y="0"/>
              <a:ext cx="6860922" cy="3834970"/>
            </a:xfrm>
            <a:prstGeom prst="rect">
              <a:avLst/>
            </a:prstGeom>
          </p:spPr>
        </p:pic>
      </p:grpSp>
      <p:grpSp>
        <p:nvGrpSpPr>
          <p:cNvPr id="13" name="Group 13"/>
          <p:cNvGrpSpPr/>
          <p:nvPr/>
        </p:nvGrpSpPr>
        <p:grpSpPr>
          <a:xfrm>
            <a:off x="849470" y="3340629"/>
            <a:ext cx="5145691" cy="2876228"/>
            <a:chOff x="0" y="0"/>
            <a:chExt cx="6860922" cy="3834970"/>
          </a:xfrm>
        </p:grpSpPr>
        <p:pic>
          <p:nvPicPr>
            <p:cNvPr id="14" name="Picture 14"/>
            <p:cNvPicPr>
              <a:picLocks noChangeAspect="1"/>
            </p:cNvPicPr>
            <p:nvPr/>
          </p:nvPicPr>
          <p:blipFill>
            <a:blip r:embed="rId4"/>
            <a:srcRect t="5813" b="5813"/>
            <a:stretch>
              <a:fillRect/>
            </a:stretch>
          </p:blipFill>
          <p:spPr>
            <a:xfrm>
              <a:off x="0" y="0"/>
              <a:ext cx="6860922" cy="3834970"/>
            </a:xfrm>
            <a:prstGeom prst="rect">
              <a:avLst/>
            </a:prstGeom>
          </p:spPr>
        </p:pic>
      </p:grpSp>
      <p:grpSp>
        <p:nvGrpSpPr>
          <p:cNvPr id="15" name="Group 15"/>
          <p:cNvGrpSpPr/>
          <p:nvPr/>
        </p:nvGrpSpPr>
        <p:grpSpPr>
          <a:xfrm>
            <a:off x="-1061650" y="8036778"/>
            <a:ext cx="3803190" cy="3803190"/>
            <a:chOff x="0" y="0"/>
            <a:chExt cx="812800" cy="812800"/>
          </a:xfrm>
        </p:grpSpPr>
        <p:sp>
          <p:nvSpPr>
            <p:cNvPr id="16" name="Freeform 1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17" name="TextBox 17"/>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18" name="TextBox 18"/>
          <p:cNvSpPr txBox="1"/>
          <p:nvPr/>
        </p:nvSpPr>
        <p:spPr>
          <a:xfrm>
            <a:off x="976349" y="6667083"/>
            <a:ext cx="4930750" cy="1836420"/>
          </a:xfrm>
          <a:prstGeom prst="rect">
            <a:avLst/>
          </a:prstGeom>
        </p:spPr>
        <p:txBody>
          <a:bodyPr lIns="0" tIns="0" rIns="0" bIns="0" rtlCol="0" anchor="t">
            <a:spAutoFit/>
          </a:bodyPr>
          <a:lstStyle/>
          <a:p>
            <a:pPr algn="just">
              <a:lnSpc>
                <a:spcPts val="3720"/>
              </a:lnSpc>
            </a:pPr>
            <a:r>
              <a:rPr lang="en-US" sz="2400" dirty="0">
                <a:solidFill>
                  <a:srgbClr val="000000"/>
                </a:solidFill>
                <a:latin typeface="Open Sans"/>
                <a:ea typeface="Open Sans"/>
                <a:cs typeface="Open Sans"/>
                <a:sym typeface="Open Sans"/>
              </a:rPr>
              <a:t>Reduce manual effort in lead generation by automating repetitive tasks.</a:t>
            </a:r>
          </a:p>
          <a:p>
            <a:pPr marL="0" lvl="0" indent="0" algn="just">
              <a:lnSpc>
                <a:spcPts val="3720"/>
              </a:lnSpc>
            </a:pPr>
            <a:endParaRPr lang="en-US" sz="2400" dirty="0">
              <a:solidFill>
                <a:srgbClr val="000000"/>
              </a:solidFill>
              <a:latin typeface="Open Sans"/>
              <a:ea typeface="Open Sans"/>
              <a:cs typeface="Open Sans"/>
              <a:sym typeface="Open Sans"/>
            </a:endParaRPr>
          </a:p>
        </p:txBody>
      </p:sp>
      <p:sp>
        <p:nvSpPr>
          <p:cNvPr id="19" name="TextBox 19"/>
          <p:cNvSpPr txBox="1"/>
          <p:nvPr/>
        </p:nvSpPr>
        <p:spPr>
          <a:xfrm>
            <a:off x="6678625" y="6667083"/>
            <a:ext cx="4930750" cy="136969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a:ea typeface="Open Sans"/>
                <a:cs typeface="Open Sans"/>
                <a:sym typeface="Open Sans"/>
              </a:rPr>
              <a:t>Improve lead quality through enriched profiles and targeted outreach.</a:t>
            </a:r>
          </a:p>
        </p:txBody>
      </p:sp>
      <p:sp>
        <p:nvSpPr>
          <p:cNvPr id="20" name="TextBox 20"/>
          <p:cNvSpPr txBox="1"/>
          <p:nvPr/>
        </p:nvSpPr>
        <p:spPr>
          <a:xfrm>
            <a:off x="12382875" y="6667083"/>
            <a:ext cx="4930750" cy="1369695"/>
          </a:xfrm>
          <a:prstGeom prst="rect">
            <a:avLst/>
          </a:prstGeom>
        </p:spPr>
        <p:txBody>
          <a:bodyPr lIns="0" tIns="0" rIns="0" bIns="0" rtlCol="0" anchor="t">
            <a:spAutoFit/>
          </a:bodyPr>
          <a:lstStyle/>
          <a:p>
            <a:pPr marL="0" lvl="0" indent="0" algn="just">
              <a:lnSpc>
                <a:spcPts val="3720"/>
              </a:lnSpc>
            </a:pPr>
            <a:r>
              <a:rPr lang="en-US" sz="2400">
                <a:solidFill>
                  <a:srgbClr val="000000"/>
                </a:solidFill>
                <a:latin typeface="Open Sans"/>
                <a:ea typeface="Open Sans"/>
                <a:cs typeface="Open Sans"/>
                <a:sym typeface="Open Sans"/>
              </a:rPr>
              <a:t>Enable scalability across multiple campaigns while maintaining efficiency.</a:t>
            </a:r>
          </a:p>
        </p:txBody>
      </p:sp>
      <p:sp>
        <p:nvSpPr>
          <p:cNvPr id="21" name="Freeform 21"/>
          <p:cNvSpPr/>
          <p:nvPr/>
        </p:nvSpPr>
        <p:spPr>
          <a:xfrm>
            <a:off x="14313969" y="9258300"/>
            <a:ext cx="569330" cy="559997"/>
          </a:xfrm>
          <a:custGeom>
            <a:avLst/>
            <a:gdLst/>
            <a:ahLst/>
            <a:cxnLst/>
            <a:rect l="l" t="t" r="r" b="b"/>
            <a:pathLst>
              <a:path w="569330" h="559997">
                <a:moveTo>
                  <a:pt x="0" y="0"/>
                </a:moveTo>
                <a:lnTo>
                  <a:pt x="569331" y="0"/>
                </a:lnTo>
                <a:lnTo>
                  <a:pt x="569331" y="559997"/>
                </a:lnTo>
                <a:lnTo>
                  <a:pt x="0" y="559997"/>
                </a:lnTo>
                <a:lnTo>
                  <a:pt x="0" y="0"/>
                </a:lnTo>
                <a:close/>
              </a:path>
            </a:pathLst>
          </a:custGeom>
          <a:blipFill>
            <a:blip r:embed="rId5"/>
            <a:stretch>
              <a:fillRect/>
            </a:stretch>
          </a:blipFill>
        </p:spPr>
        <p:txBody>
          <a:bodyPr/>
          <a:lstStyle/>
          <a:p>
            <a:endParaRPr lang="en-US"/>
          </a:p>
        </p:txBody>
      </p:sp>
      <p:sp>
        <p:nvSpPr>
          <p:cNvPr id="22" name="TextBox 22"/>
          <p:cNvSpPr txBox="1"/>
          <p:nvPr/>
        </p:nvSpPr>
        <p:spPr>
          <a:xfrm>
            <a:off x="15096604" y="9249587"/>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270195" y="0"/>
            <a:ext cx="5017805" cy="10287000"/>
            <a:chOff x="0" y="0"/>
            <a:chExt cx="1321562" cy="2709333"/>
          </a:xfrm>
        </p:grpSpPr>
        <p:sp>
          <p:nvSpPr>
            <p:cNvPr id="3" name="Freeform 3"/>
            <p:cNvSpPr/>
            <p:nvPr/>
          </p:nvSpPr>
          <p:spPr>
            <a:xfrm>
              <a:off x="0" y="0"/>
              <a:ext cx="1321562" cy="2709333"/>
            </a:xfrm>
            <a:custGeom>
              <a:avLst/>
              <a:gdLst/>
              <a:ahLst/>
              <a:cxnLst/>
              <a:rect l="l" t="t" r="r" b="b"/>
              <a:pathLst>
                <a:path w="1321562" h="2709333">
                  <a:moveTo>
                    <a:pt x="0" y="0"/>
                  </a:moveTo>
                  <a:lnTo>
                    <a:pt x="1321562" y="0"/>
                  </a:lnTo>
                  <a:lnTo>
                    <a:pt x="1321562" y="2709333"/>
                  </a:lnTo>
                  <a:lnTo>
                    <a:pt x="0" y="2709333"/>
                  </a:lnTo>
                  <a:close/>
                </a:path>
              </a:pathLst>
            </a:custGeom>
            <a:solidFill>
              <a:srgbClr val="17726D"/>
            </a:solidFill>
          </p:spPr>
          <p:txBody>
            <a:bodyPr/>
            <a:lstStyle/>
            <a:p>
              <a:endParaRPr lang="en-US"/>
            </a:p>
          </p:txBody>
        </p:sp>
        <p:sp>
          <p:nvSpPr>
            <p:cNvPr id="4" name="TextBox 4"/>
            <p:cNvSpPr txBox="1"/>
            <p:nvPr/>
          </p:nvSpPr>
          <p:spPr>
            <a:xfrm>
              <a:off x="0" y="-47625"/>
              <a:ext cx="1321562" cy="2756958"/>
            </a:xfrm>
            <a:prstGeom prst="rect">
              <a:avLst/>
            </a:prstGeom>
          </p:spPr>
          <p:txBody>
            <a:bodyPr lIns="50800" tIns="50800" rIns="50800" bIns="50800" rtlCol="0" anchor="ctr"/>
            <a:lstStyle/>
            <a:p>
              <a:pPr algn="ctr">
                <a:lnSpc>
                  <a:spcPts val="2479"/>
                </a:lnSpc>
              </a:pPr>
              <a:endParaRPr/>
            </a:p>
          </p:txBody>
        </p:sp>
      </p:grpSp>
      <p:grpSp>
        <p:nvGrpSpPr>
          <p:cNvPr id="5" name="Group 5"/>
          <p:cNvGrpSpPr/>
          <p:nvPr/>
        </p:nvGrpSpPr>
        <p:grpSpPr>
          <a:xfrm>
            <a:off x="17259300" y="9151339"/>
            <a:ext cx="1028700" cy="1135661"/>
            <a:chOff x="0" y="0"/>
            <a:chExt cx="270933" cy="299104"/>
          </a:xfrm>
        </p:grpSpPr>
        <p:sp>
          <p:nvSpPr>
            <p:cNvPr id="6" name="Freeform 6"/>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txBody>
            <a:bodyPr/>
            <a:lstStyle/>
            <a:p>
              <a:endParaRPr lang="en-US"/>
            </a:p>
          </p:txBody>
        </p:sp>
        <p:sp>
          <p:nvSpPr>
            <p:cNvPr id="7" name="TextBox 7"/>
            <p:cNvSpPr txBox="1"/>
            <p:nvPr/>
          </p:nvSpPr>
          <p:spPr>
            <a:xfrm>
              <a:off x="0" y="-47625"/>
              <a:ext cx="270933" cy="346729"/>
            </a:xfrm>
            <a:prstGeom prst="rect">
              <a:avLst/>
            </a:prstGeom>
          </p:spPr>
          <p:txBody>
            <a:bodyPr lIns="50800" tIns="50800" rIns="50800" bIns="50800" rtlCol="0" anchor="ctr"/>
            <a:lstStyle/>
            <a:p>
              <a:pPr algn="ctr">
                <a:lnSpc>
                  <a:spcPts val="2479"/>
                </a:lnSpc>
              </a:pPr>
              <a:endParaRPr/>
            </a:p>
          </p:txBody>
        </p:sp>
      </p:grpSp>
      <p:grpSp>
        <p:nvGrpSpPr>
          <p:cNvPr id="8" name="Group 8"/>
          <p:cNvGrpSpPr/>
          <p:nvPr/>
        </p:nvGrpSpPr>
        <p:grpSpPr>
          <a:xfrm>
            <a:off x="10866642" y="0"/>
            <a:ext cx="1028700" cy="1135661"/>
            <a:chOff x="0" y="0"/>
            <a:chExt cx="270933" cy="299104"/>
          </a:xfrm>
        </p:grpSpPr>
        <p:sp>
          <p:nvSpPr>
            <p:cNvPr id="9" name="Freeform 9"/>
            <p:cNvSpPr/>
            <p:nvPr/>
          </p:nvSpPr>
          <p:spPr>
            <a:xfrm>
              <a:off x="0" y="0"/>
              <a:ext cx="270933" cy="299104"/>
            </a:xfrm>
            <a:custGeom>
              <a:avLst/>
              <a:gdLst/>
              <a:ahLst/>
              <a:cxnLst/>
              <a:rect l="l" t="t" r="r" b="b"/>
              <a:pathLst>
                <a:path w="270933" h="299104">
                  <a:moveTo>
                    <a:pt x="0" y="0"/>
                  </a:moveTo>
                  <a:lnTo>
                    <a:pt x="270933" y="0"/>
                  </a:lnTo>
                  <a:lnTo>
                    <a:pt x="270933" y="299104"/>
                  </a:lnTo>
                  <a:lnTo>
                    <a:pt x="0" y="299104"/>
                  </a:lnTo>
                  <a:close/>
                </a:path>
              </a:pathLst>
            </a:custGeom>
            <a:solidFill>
              <a:srgbClr val="EAE4D2"/>
            </a:solidFill>
          </p:spPr>
          <p:txBody>
            <a:bodyPr/>
            <a:lstStyle/>
            <a:p>
              <a:endParaRPr lang="en-US"/>
            </a:p>
          </p:txBody>
        </p:sp>
        <p:sp>
          <p:nvSpPr>
            <p:cNvPr id="10" name="TextBox 10"/>
            <p:cNvSpPr txBox="1"/>
            <p:nvPr/>
          </p:nvSpPr>
          <p:spPr>
            <a:xfrm>
              <a:off x="0" y="-47625"/>
              <a:ext cx="270933" cy="346729"/>
            </a:xfrm>
            <a:prstGeom prst="rect">
              <a:avLst/>
            </a:prstGeom>
          </p:spPr>
          <p:txBody>
            <a:bodyPr lIns="50800" tIns="50800" rIns="50800" bIns="50800" rtlCol="0" anchor="ctr"/>
            <a:lstStyle/>
            <a:p>
              <a:pPr algn="ctr">
                <a:lnSpc>
                  <a:spcPts val="2479"/>
                </a:lnSpc>
              </a:pPr>
              <a:endParaRPr/>
            </a:p>
          </p:txBody>
        </p:sp>
      </p:grpSp>
      <p:grpSp>
        <p:nvGrpSpPr>
          <p:cNvPr id="11" name="Group 11"/>
          <p:cNvGrpSpPr/>
          <p:nvPr/>
        </p:nvGrpSpPr>
        <p:grpSpPr>
          <a:xfrm>
            <a:off x="11895342" y="1135661"/>
            <a:ext cx="5363958" cy="8015678"/>
            <a:chOff x="0" y="0"/>
            <a:chExt cx="7151943" cy="10687570"/>
          </a:xfrm>
        </p:grpSpPr>
        <p:pic>
          <p:nvPicPr>
            <p:cNvPr id="12" name="Picture 12"/>
            <p:cNvPicPr>
              <a:picLocks noChangeAspect="1"/>
            </p:cNvPicPr>
            <p:nvPr/>
          </p:nvPicPr>
          <p:blipFill>
            <a:blip r:embed="rId2"/>
            <a:srcRect l="28407" r="27008"/>
            <a:stretch>
              <a:fillRect/>
            </a:stretch>
          </p:blipFill>
          <p:spPr>
            <a:xfrm>
              <a:off x="0" y="0"/>
              <a:ext cx="7151943" cy="10687570"/>
            </a:xfrm>
            <a:prstGeom prst="rect">
              <a:avLst/>
            </a:prstGeom>
          </p:spPr>
        </p:pic>
      </p:grpSp>
      <p:sp>
        <p:nvSpPr>
          <p:cNvPr id="16" name="TextBox 16"/>
          <p:cNvSpPr txBox="1"/>
          <p:nvPr/>
        </p:nvSpPr>
        <p:spPr>
          <a:xfrm>
            <a:off x="1028700" y="773279"/>
            <a:ext cx="7642738" cy="1937385"/>
          </a:xfrm>
          <a:prstGeom prst="rect">
            <a:avLst/>
          </a:prstGeom>
        </p:spPr>
        <p:txBody>
          <a:bodyPr lIns="0" tIns="0" rIns="0" bIns="0" rtlCol="0" anchor="t">
            <a:spAutoFit/>
          </a:bodyPr>
          <a:lstStyle/>
          <a:p>
            <a:pPr algn="l">
              <a:lnSpc>
                <a:spcPts val="7560"/>
              </a:lnSpc>
            </a:pPr>
            <a:r>
              <a:rPr lang="en-US" sz="7200" b="1" dirty="0">
                <a:solidFill>
                  <a:srgbClr val="17726D"/>
                </a:solidFill>
                <a:latin typeface="Inter Bold"/>
                <a:ea typeface="Inter Bold"/>
                <a:cs typeface="Inter Bold"/>
                <a:sym typeface="Inter Bold"/>
              </a:rPr>
              <a:t>USAGE INSTRUCTIONS</a:t>
            </a:r>
          </a:p>
        </p:txBody>
      </p:sp>
      <p:sp>
        <p:nvSpPr>
          <p:cNvPr id="17" name="TextBox 17"/>
          <p:cNvSpPr txBox="1"/>
          <p:nvPr/>
        </p:nvSpPr>
        <p:spPr>
          <a:xfrm>
            <a:off x="983674" y="3059493"/>
            <a:ext cx="9882968" cy="538988"/>
          </a:xfrm>
          <a:prstGeom prst="rect">
            <a:avLst/>
          </a:prstGeom>
        </p:spPr>
        <p:txBody>
          <a:bodyPr lIns="0" tIns="0" rIns="0" bIns="0" rtlCol="0" anchor="t">
            <a:spAutoFit/>
          </a:bodyPr>
          <a:lstStyle/>
          <a:p>
            <a:pPr marL="0" lvl="0" indent="0" algn="just">
              <a:lnSpc>
                <a:spcPts val="4575"/>
              </a:lnSpc>
            </a:pPr>
            <a:endParaRPr lang="en-US" sz="2599" spc="103">
              <a:solidFill>
                <a:srgbClr val="000000"/>
              </a:solidFill>
              <a:latin typeface="Open Sans"/>
              <a:ea typeface="Open Sans"/>
              <a:cs typeface="Open Sans"/>
              <a:sym typeface="Open Sans"/>
            </a:endParaRPr>
          </a:p>
        </p:txBody>
      </p:sp>
      <p:grpSp>
        <p:nvGrpSpPr>
          <p:cNvPr id="18" name="Group 18"/>
          <p:cNvGrpSpPr/>
          <p:nvPr/>
        </p:nvGrpSpPr>
        <p:grpSpPr>
          <a:xfrm>
            <a:off x="10196488" y="1215940"/>
            <a:ext cx="715180" cy="715180"/>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6200" cap="sq">
              <a:solidFill>
                <a:srgbClr val="17726D"/>
              </a:solidFill>
              <a:prstDash val="solid"/>
              <a:miter/>
            </a:ln>
          </p:spPr>
          <p:txBody>
            <a:bodyPr/>
            <a:lstStyle/>
            <a:p>
              <a:endParaRPr lang="en-US"/>
            </a:p>
          </p:txBody>
        </p:sp>
        <p:sp>
          <p:nvSpPr>
            <p:cNvPr id="20" name="TextBox 20"/>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21" name="Freeform 21"/>
          <p:cNvSpPr/>
          <p:nvPr/>
        </p:nvSpPr>
        <p:spPr>
          <a:xfrm>
            <a:off x="13799619" y="9293314"/>
            <a:ext cx="569330" cy="559997"/>
          </a:xfrm>
          <a:custGeom>
            <a:avLst/>
            <a:gdLst/>
            <a:ahLst/>
            <a:cxnLst/>
            <a:rect l="l" t="t" r="r" b="b"/>
            <a:pathLst>
              <a:path w="569330" h="559997">
                <a:moveTo>
                  <a:pt x="0" y="0"/>
                </a:moveTo>
                <a:lnTo>
                  <a:pt x="569331" y="0"/>
                </a:lnTo>
                <a:lnTo>
                  <a:pt x="569331" y="559997"/>
                </a:lnTo>
                <a:lnTo>
                  <a:pt x="0" y="559997"/>
                </a:lnTo>
                <a:lnTo>
                  <a:pt x="0" y="0"/>
                </a:lnTo>
                <a:close/>
              </a:path>
            </a:pathLst>
          </a:custGeom>
          <a:blipFill>
            <a:blip r:embed="rId3"/>
            <a:stretch>
              <a:fillRect/>
            </a:stretch>
          </a:blipFill>
        </p:spPr>
        <p:txBody>
          <a:bodyPr/>
          <a:lstStyle/>
          <a:p>
            <a:endParaRPr lang="en-US"/>
          </a:p>
        </p:txBody>
      </p:sp>
      <p:sp>
        <p:nvSpPr>
          <p:cNvPr id="22" name="TextBox 22"/>
          <p:cNvSpPr txBox="1"/>
          <p:nvPr/>
        </p:nvSpPr>
        <p:spPr>
          <a:xfrm>
            <a:off x="14582254" y="9284600"/>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
        <p:nvSpPr>
          <p:cNvPr id="23" name="TextBox 22">
            <a:extLst>
              <a:ext uri="{FF2B5EF4-FFF2-40B4-BE49-F238E27FC236}">
                <a16:creationId xmlns:a16="http://schemas.microsoft.com/office/drawing/2014/main" id="{49028B81-2CF2-741A-0362-438DAAA490A4}"/>
              </a:ext>
            </a:extLst>
          </p:cNvPr>
          <p:cNvSpPr txBox="1"/>
          <p:nvPr/>
        </p:nvSpPr>
        <p:spPr>
          <a:xfrm>
            <a:off x="1543050" y="3390900"/>
            <a:ext cx="184731" cy="369332"/>
          </a:xfrm>
          <a:prstGeom prst="rect">
            <a:avLst/>
          </a:prstGeom>
          <a:noFill/>
        </p:spPr>
        <p:txBody>
          <a:bodyPr wrap="none" rtlCol="0">
            <a:spAutoFit/>
          </a:bodyPr>
          <a:lstStyle/>
          <a:p>
            <a:endParaRPr lang="en-US" dirty="0"/>
          </a:p>
        </p:txBody>
      </p:sp>
      <p:sp>
        <p:nvSpPr>
          <p:cNvPr id="14" name="TextBox 13">
            <a:extLst>
              <a:ext uri="{FF2B5EF4-FFF2-40B4-BE49-F238E27FC236}">
                <a16:creationId xmlns:a16="http://schemas.microsoft.com/office/drawing/2014/main" id="{9C66C3DF-E280-08F2-729E-B4C07CE92667}"/>
              </a:ext>
            </a:extLst>
          </p:cNvPr>
          <p:cNvSpPr txBox="1"/>
          <p:nvPr/>
        </p:nvSpPr>
        <p:spPr>
          <a:xfrm>
            <a:off x="609600" y="5726357"/>
            <a:ext cx="9144000" cy="1569660"/>
          </a:xfrm>
          <a:prstGeom prst="rect">
            <a:avLst/>
          </a:prstGeom>
          <a:noFill/>
        </p:spPr>
        <p:txBody>
          <a:bodyPr wrap="square">
            <a:spAutoFit/>
          </a:bodyPr>
          <a:lstStyle/>
          <a:p>
            <a:r>
              <a:rPr lang="en-US" sz="3200" b="1" dirty="0"/>
              <a:t>Screen Recording of the working of the app –</a:t>
            </a:r>
          </a:p>
          <a:p>
            <a:r>
              <a:rPr lang="en-US" sz="3200" dirty="0">
                <a:hlinkClick r:id="rId4"/>
              </a:rPr>
              <a:t>https://drive.google.com/file/d/1UPBPFjAWavHQpJ4rFzMTzC2oDm9lxeoK/view?usp=sharing</a:t>
            </a:r>
            <a:r>
              <a:rPr lang="en-US" sz="3200" dirty="0"/>
              <a:t> </a:t>
            </a:r>
          </a:p>
        </p:txBody>
      </p:sp>
      <p:sp>
        <p:nvSpPr>
          <p:cNvPr id="13" name="TextBox 12">
            <a:extLst>
              <a:ext uri="{FF2B5EF4-FFF2-40B4-BE49-F238E27FC236}">
                <a16:creationId xmlns:a16="http://schemas.microsoft.com/office/drawing/2014/main" id="{7209ED28-8766-F32A-43B2-B908EBF92D50}"/>
              </a:ext>
            </a:extLst>
          </p:cNvPr>
          <p:cNvSpPr txBox="1"/>
          <p:nvPr/>
        </p:nvSpPr>
        <p:spPr>
          <a:xfrm>
            <a:off x="609600" y="3390900"/>
            <a:ext cx="9144000" cy="1269578"/>
          </a:xfrm>
          <a:prstGeom prst="rect">
            <a:avLst/>
          </a:prstGeom>
          <a:noFill/>
        </p:spPr>
        <p:txBody>
          <a:bodyPr wrap="square">
            <a:spAutoFit/>
          </a:bodyPr>
          <a:lstStyle/>
          <a:p>
            <a:pPr>
              <a:lnSpc>
                <a:spcPts val="1500"/>
              </a:lnSpc>
            </a:pPr>
            <a:r>
              <a:rPr lang="en-US" sz="3200" b="1" dirty="0">
                <a:effectLst/>
              </a:rPr>
              <a:t>Click on this Link to use the app –</a:t>
            </a:r>
            <a:endParaRPr lang="en-US" sz="3200" dirty="0">
              <a:hlinkClick r:id="rId4"/>
            </a:endParaRPr>
          </a:p>
          <a:p>
            <a:r>
              <a:rPr lang="en-US" sz="3200" dirty="0">
                <a:hlinkClick r:id="rId4"/>
              </a:rPr>
              <a:t>https://instalilysalesagent-gss2mnrf5a2itevwquqten.streamlit.app/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02759" y="6802807"/>
            <a:ext cx="5402508" cy="5402508"/>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952500" cap="sq">
              <a:solidFill>
                <a:srgbClr val="F6F6F6"/>
              </a:solidFill>
              <a:prstDash val="solid"/>
              <a:miter/>
            </a:ln>
          </p:spPr>
          <p:txBody>
            <a:bodyPr/>
            <a:lstStyle/>
            <a:p>
              <a:endParaRPr lang="en-US"/>
            </a:p>
          </p:txBody>
        </p:sp>
        <p:sp>
          <p:nvSpPr>
            <p:cNvPr id="4" name="TextBox 4"/>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sp>
        <p:nvSpPr>
          <p:cNvPr id="5" name="AutoShape 5"/>
          <p:cNvSpPr/>
          <p:nvPr/>
        </p:nvSpPr>
        <p:spPr>
          <a:xfrm>
            <a:off x="1074658" y="8563446"/>
            <a:ext cx="16138684" cy="0"/>
          </a:xfrm>
          <a:prstGeom prst="line">
            <a:avLst/>
          </a:prstGeom>
          <a:ln w="38100" cap="flat">
            <a:solidFill>
              <a:srgbClr val="17726D"/>
            </a:solidFill>
            <a:prstDash val="solid"/>
            <a:headEnd type="none" w="sm" len="sm"/>
            <a:tailEnd type="none" w="sm" len="sm"/>
          </a:ln>
        </p:spPr>
        <p:txBody>
          <a:bodyPr/>
          <a:lstStyle/>
          <a:p>
            <a:endParaRPr lang="en-US"/>
          </a:p>
        </p:txBody>
      </p:sp>
      <p:grpSp>
        <p:nvGrpSpPr>
          <p:cNvPr id="6" name="Group 6"/>
          <p:cNvGrpSpPr/>
          <p:nvPr/>
        </p:nvGrpSpPr>
        <p:grpSpPr>
          <a:xfrm>
            <a:off x="10785978" y="1231643"/>
            <a:ext cx="4758515" cy="4758515"/>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E4D2"/>
            </a:solidFill>
          </p:spPr>
          <p:txBody>
            <a:bodyPr/>
            <a:lstStyle/>
            <a:p>
              <a:endParaRPr lang="en-US"/>
            </a:p>
          </p:txBody>
        </p:sp>
        <p:sp>
          <p:nvSpPr>
            <p:cNvPr id="8" name="TextBox 8"/>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9" name="Group 9"/>
          <p:cNvGrpSpPr/>
          <p:nvPr/>
        </p:nvGrpSpPr>
        <p:grpSpPr>
          <a:xfrm>
            <a:off x="1074658" y="5553371"/>
            <a:ext cx="447675" cy="447675"/>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7726D"/>
            </a:solidFill>
          </p:spPr>
          <p:txBody>
            <a:bodyPr/>
            <a:lstStyle/>
            <a:p>
              <a:endParaRPr lang="en-US"/>
            </a:p>
          </p:txBody>
        </p:sp>
        <p:sp>
          <p:nvSpPr>
            <p:cNvPr id="11" name="TextBox 11"/>
            <p:cNvSpPr txBox="1"/>
            <p:nvPr/>
          </p:nvSpPr>
          <p:spPr>
            <a:xfrm>
              <a:off x="76200" y="28575"/>
              <a:ext cx="660400" cy="708025"/>
            </a:xfrm>
            <a:prstGeom prst="rect">
              <a:avLst/>
            </a:prstGeom>
          </p:spPr>
          <p:txBody>
            <a:bodyPr lIns="50800" tIns="50800" rIns="50800" bIns="50800" rtlCol="0" anchor="ctr"/>
            <a:lstStyle/>
            <a:p>
              <a:pPr algn="ctr">
                <a:lnSpc>
                  <a:spcPts val="2479"/>
                </a:lnSpc>
              </a:pPr>
              <a:endParaRPr/>
            </a:p>
          </p:txBody>
        </p:sp>
      </p:grpSp>
      <p:grpSp>
        <p:nvGrpSpPr>
          <p:cNvPr id="12" name="Group 12"/>
          <p:cNvGrpSpPr/>
          <p:nvPr/>
        </p:nvGrpSpPr>
        <p:grpSpPr>
          <a:xfrm>
            <a:off x="15972039" y="656036"/>
            <a:ext cx="1241303" cy="575606"/>
            <a:chOff x="0" y="0"/>
            <a:chExt cx="326928" cy="151600"/>
          </a:xfrm>
        </p:grpSpPr>
        <p:sp>
          <p:nvSpPr>
            <p:cNvPr id="13" name="Freeform 13"/>
            <p:cNvSpPr/>
            <p:nvPr/>
          </p:nvSpPr>
          <p:spPr>
            <a:xfrm>
              <a:off x="0" y="0"/>
              <a:ext cx="326928" cy="151600"/>
            </a:xfrm>
            <a:custGeom>
              <a:avLst/>
              <a:gdLst/>
              <a:ahLst/>
              <a:cxnLst/>
              <a:rect l="l" t="t" r="r" b="b"/>
              <a:pathLst>
                <a:path w="326928" h="151600">
                  <a:moveTo>
                    <a:pt x="75800" y="0"/>
                  </a:moveTo>
                  <a:lnTo>
                    <a:pt x="251128" y="0"/>
                  </a:lnTo>
                  <a:cubicBezTo>
                    <a:pt x="292991" y="0"/>
                    <a:pt x="326928" y="33937"/>
                    <a:pt x="326928" y="75800"/>
                  </a:cubicBezTo>
                  <a:lnTo>
                    <a:pt x="326928" y="75800"/>
                  </a:lnTo>
                  <a:cubicBezTo>
                    <a:pt x="326928" y="117663"/>
                    <a:pt x="292991" y="151600"/>
                    <a:pt x="251128" y="151600"/>
                  </a:cubicBezTo>
                  <a:lnTo>
                    <a:pt x="75800" y="151600"/>
                  </a:lnTo>
                  <a:cubicBezTo>
                    <a:pt x="33937" y="151600"/>
                    <a:pt x="0" y="117663"/>
                    <a:pt x="0" y="75800"/>
                  </a:cubicBezTo>
                  <a:lnTo>
                    <a:pt x="0" y="75800"/>
                  </a:lnTo>
                  <a:cubicBezTo>
                    <a:pt x="0" y="33937"/>
                    <a:pt x="33937" y="0"/>
                    <a:pt x="75800" y="0"/>
                  </a:cubicBezTo>
                  <a:close/>
                </a:path>
              </a:pathLst>
            </a:custGeom>
            <a:solidFill>
              <a:srgbClr val="17726D"/>
            </a:solidFill>
          </p:spPr>
          <p:txBody>
            <a:bodyPr/>
            <a:lstStyle/>
            <a:p>
              <a:endParaRPr lang="en-US"/>
            </a:p>
          </p:txBody>
        </p:sp>
        <p:sp>
          <p:nvSpPr>
            <p:cNvPr id="14" name="TextBox 14"/>
            <p:cNvSpPr txBox="1"/>
            <p:nvPr/>
          </p:nvSpPr>
          <p:spPr>
            <a:xfrm>
              <a:off x="0" y="-47625"/>
              <a:ext cx="326928" cy="199225"/>
            </a:xfrm>
            <a:prstGeom prst="rect">
              <a:avLst/>
            </a:prstGeom>
          </p:spPr>
          <p:txBody>
            <a:bodyPr lIns="50800" tIns="50800" rIns="50800" bIns="50800" rtlCol="0" anchor="ctr"/>
            <a:lstStyle/>
            <a:p>
              <a:pPr algn="ctr">
                <a:lnSpc>
                  <a:spcPts val="2479"/>
                </a:lnSpc>
              </a:pPr>
              <a:endParaRPr/>
            </a:p>
          </p:txBody>
        </p:sp>
      </p:grpSp>
      <p:sp>
        <p:nvSpPr>
          <p:cNvPr id="15" name="Freeform 15"/>
          <p:cNvSpPr/>
          <p:nvPr/>
        </p:nvSpPr>
        <p:spPr>
          <a:xfrm>
            <a:off x="16275918" y="793769"/>
            <a:ext cx="633545" cy="300142"/>
          </a:xfrm>
          <a:custGeom>
            <a:avLst/>
            <a:gdLst/>
            <a:ahLst/>
            <a:cxnLst/>
            <a:rect l="l" t="t" r="r" b="b"/>
            <a:pathLst>
              <a:path w="633545" h="300142">
                <a:moveTo>
                  <a:pt x="0" y="0"/>
                </a:moveTo>
                <a:lnTo>
                  <a:pt x="633545" y="0"/>
                </a:lnTo>
                <a:lnTo>
                  <a:pt x="633545" y="300141"/>
                </a:lnTo>
                <a:lnTo>
                  <a:pt x="0" y="30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6" name="TextBox 16"/>
          <p:cNvSpPr txBox="1"/>
          <p:nvPr/>
        </p:nvSpPr>
        <p:spPr>
          <a:xfrm>
            <a:off x="981075" y="2884046"/>
            <a:ext cx="14166687" cy="2669325"/>
          </a:xfrm>
          <a:prstGeom prst="rect">
            <a:avLst/>
          </a:prstGeom>
        </p:spPr>
        <p:txBody>
          <a:bodyPr lIns="0" tIns="0" rIns="0" bIns="0" rtlCol="0" anchor="t">
            <a:spAutoFit/>
          </a:bodyPr>
          <a:lstStyle/>
          <a:p>
            <a:pPr algn="l">
              <a:lnSpc>
                <a:spcPts val="21873"/>
              </a:lnSpc>
            </a:pPr>
            <a:r>
              <a:rPr lang="en-US" sz="15624" b="1">
                <a:solidFill>
                  <a:srgbClr val="17726D"/>
                </a:solidFill>
                <a:latin typeface="Inter Bold"/>
                <a:ea typeface="Inter Bold"/>
                <a:cs typeface="Inter Bold"/>
                <a:sym typeface="Inter Bold"/>
              </a:rPr>
              <a:t>THANK YOU</a:t>
            </a:r>
          </a:p>
        </p:txBody>
      </p:sp>
      <p:sp>
        <p:nvSpPr>
          <p:cNvPr id="17" name="TextBox 17"/>
          <p:cNvSpPr txBox="1"/>
          <p:nvPr/>
        </p:nvSpPr>
        <p:spPr>
          <a:xfrm>
            <a:off x="1690843" y="5507968"/>
            <a:ext cx="8069342" cy="481330"/>
          </a:xfrm>
          <a:prstGeom prst="rect">
            <a:avLst/>
          </a:prstGeom>
        </p:spPr>
        <p:txBody>
          <a:bodyPr lIns="0" tIns="0" rIns="0" bIns="0" rtlCol="0" anchor="t">
            <a:spAutoFit/>
          </a:bodyPr>
          <a:lstStyle/>
          <a:p>
            <a:pPr marL="0" lvl="0" indent="0" algn="l">
              <a:lnSpc>
                <a:spcPts val="3919"/>
              </a:lnSpc>
            </a:pPr>
            <a:r>
              <a:rPr lang="en-US" sz="2799" b="1" spc="207">
                <a:solidFill>
                  <a:srgbClr val="000000"/>
                </a:solidFill>
                <a:latin typeface="Open Sans Semi-Bold"/>
                <a:ea typeface="Open Sans Semi-Bold"/>
                <a:cs typeface="Open Sans Semi-Bold"/>
                <a:sym typeface="Open Sans Semi-Bold"/>
              </a:rPr>
              <a:t>FOR YOUR NICE ATTENTION</a:t>
            </a:r>
          </a:p>
        </p:txBody>
      </p:sp>
      <p:sp>
        <p:nvSpPr>
          <p:cNvPr id="18" name="Freeform 18"/>
          <p:cNvSpPr/>
          <p:nvPr/>
        </p:nvSpPr>
        <p:spPr>
          <a:xfrm>
            <a:off x="1074658" y="671646"/>
            <a:ext cx="569330" cy="559997"/>
          </a:xfrm>
          <a:custGeom>
            <a:avLst/>
            <a:gdLst/>
            <a:ahLst/>
            <a:cxnLst/>
            <a:rect l="l" t="t" r="r" b="b"/>
            <a:pathLst>
              <a:path w="569330" h="559997">
                <a:moveTo>
                  <a:pt x="0" y="0"/>
                </a:moveTo>
                <a:lnTo>
                  <a:pt x="569330" y="0"/>
                </a:lnTo>
                <a:lnTo>
                  <a:pt x="569330" y="559997"/>
                </a:lnTo>
                <a:lnTo>
                  <a:pt x="0" y="559997"/>
                </a:lnTo>
                <a:lnTo>
                  <a:pt x="0" y="0"/>
                </a:lnTo>
                <a:close/>
              </a:path>
            </a:pathLst>
          </a:custGeom>
          <a:blipFill>
            <a:blip r:embed="rId4"/>
            <a:stretch>
              <a:fillRect/>
            </a:stretch>
          </a:blipFill>
        </p:spPr>
        <p:txBody>
          <a:bodyPr/>
          <a:lstStyle/>
          <a:p>
            <a:endParaRPr lang="en-US"/>
          </a:p>
        </p:txBody>
      </p:sp>
      <p:sp>
        <p:nvSpPr>
          <p:cNvPr id="19" name="TextBox 19"/>
          <p:cNvSpPr txBox="1"/>
          <p:nvPr/>
        </p:nvSpPr>
        <p:spPr>
          <a:xfrm>
            <a:off x="1857293" y="662932"/>
            <a:ext cx="3191396" cy="860425"/>
          </a:xfrm>
          <a:prstGeom prst="rect">
            <a:avLst/>
          </a:prstGeom>
        </p:spPr>
        <p:txBody>
          <a:bodyPr lIns="0" tIns="0" rIns="0" bIns="0" rtlCol="0" anchor="t">
            <a:spAutoFit/>
          </a:bodyPr>
          <a:lstStyle/>
          <a:p>
            <a:pPr algn="l">
              <a:lnSpc>
                <a:spcPts val="3499"/>
              </a:lnSpc>
            </a:pPr>
            <a:r>
              <a:rPr lang="en-US" sz="2499" b="1">
                <a:solidFill>
                  <a:srgbClr val="000000"/>
                </a:solidFill>
                <a:latin typeface="Open Sans Semi-Bold"/>
                <a:ea typeface="Open Sans Semi-Bold"/>
                <a:cs typeface="Open Sans Semi-Bold"/>
                <a:sym typeface="Open Sans Semi-Bold"/>
              </a:rPr>
              <a:t>Instalily AI</a:t>
            </a:r>
          </a:p>
          <a:p>
            <a:pPr algn="l">
              <a:lnSpc>
                <a:spcPts val="3499"/>
              </a:lnSpc>
            </a:pPr>
            <a:endParaRPr lang="en-US" sz="2499" b="1">
              <a:solidFill>
                <a:srgbClr val="000000"/>
              </a:solidFill>
              <a:latin typeface="Open Sans Semi-Bold"/>
              <a:ea typeface="Open Sans Semi-Bold"/>
              <a:cs typeface="Open Sans Semi-Bold"/>
              <a:sym typeface="Open Sans Semi-Bold"/>
            </a:endParaRPr>
          </a:p>
        </p:txBody>
      </p:sp>
      <p:sp>
        <p:nvSpPr>
          <p:cNvPr id="20" name="TextBox 20"/>
          <p:cNvSpPr txBox="1"/>
          <p:nvPr/>
        </p:nvSpPr>
        <p:spPr>
          <a:xfrm>
            <a:off x="1298495" y="9213231"/>
            <a:ext cx="2725663" cy="290830"/>
          </a:xfrm>
          <a:prstGeom prst="rect">
            <a:avLst/>
          </a:prstGeom>
        </p:spPr>
        <p:txBody>
          <a:bodyPr lIns="0" tIns="0" rIns="0" bIns="0" rtlCol="0" anchor="t">
            <a:spAutoFit/>
          </a:bodyPr>
          <a:lstStyle/>
          <a:p>
            <a:pPr marL="0" lvl="0" indent="0" algn="just">
              <a:lnSpc>
                <a:spcPts val="2479"/>
              </a:lnSpc>
            </a:pPr>
            <a:r>
              <a:rPr lang="en-US" sz="1599">
                <a:solidFill>
                  <a:srgbClr val="000000"/>
                </a:solidFill>
                <a:latin typeface="Open Sans"/>
                <a:ea typeface="Open Sans"/>
                <a:cs typeface="Open Sans"/>
                <a:sym typeface="Open Sans"/>
              </a:rPr>
              <a:t>New York, NY</a:t>
            </a:r>
          </a:p>
        </p:txBody>
      </p:sp>
      <p:sp>
        <p:nvSpPr>
          <p:cNvPr id="21" name="TextBox 21"/>
          <p:cNvSpPr txBox="1"/>
          <p:nvPr/>
        </p:nvSpPr>
        <p:spPr>
          <a:xfrm>
            <a:off x="4548033" y="9213231"/>
            <a:ext cx="2868747"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Medium"/>
                <a:ea typeface="Open Sans Medium"/>
                <a:cs typeface="Open Sans Medium"/>
                <a:sym typeface="Open Sans Medium"/>
              </a:rPr>
              <a:t>https://instalily.ai/</a:t>
            </a:r>
          </a:p>
        </p:txBody>
      </p:sp>
      <p:sp>
        <p:nvSpPr>
          <p:cNvPr id="22" name="TextBox 22"/>
          <p:cNvSpPr txBox="1"/>
          <p:nvPr/>
        </p:nvSpPr>
        <p:spPr>
          <a:xfrm>
            <a:off x="1298495" y="8881603"/>
            <a:ext cx="2725663"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Bold"/>
                <a:ea typeface="Open Sans Bold"/>
                <a:cs typeface="Open Sans Bold"/>
                <a:sym typeface="Open Sans Bold"/>
              </a:rPr>
              <a:t>Address</a:t>
            </a:r>
          </a:p>
        </p:txBody>
      </p:sp>
      <p:sp>
        <p:nvSpPr>
          <p:cNvPr id="23" name="TextBox 23"/>
          <p:cNvSpPr txBox="1"/>
          <p:nvPr/>
        </p:nvSpPr>
        <p:spPr>
          <a:xfrm>
            <a:off x="4548033" y="8881603"/>
            <a:ext cx="2868747" cy="290830"/>
          </a:xfrm>
          <a:prstGeom prst="rect">
            <a:avLst/>
          </a:prstGeom>
        </p:spPr>
        <p:txBody>
          <a:bodyPr lIns="0" tIns="0" rIns="0" bIns="0" rtlCol="0" anchor="t">
            <a:spAutoFit/>
          </a:bodyPr>
          <a:lstStyle/>
          <a:p>
            <a:pPr marL="0" lvl="0" indent="0" algn="just">
              <a:lnSpc>
                <a:spcPts val="2479"/>
              </a:lnSpc>
            </a:pPr>
            <a:r>
              <a:rPr lang="en-US" sz="1599" b="1">
                <a:solidFill>
                  <a:srgbClr val="000000"/>
                </a:solidFill>
                <a:latin typeface="Open Sans Bold"/>
                <a:ea typeface="Open Sans Bold"/>
                <a:cs typeface="Open Sans Bold"/>
                <a:sym typeface="Open Sans Bold"/>
              </a:rPr>
              <a:t>Website</a:t>
            </a:r>
          </a:p>
        </p:txBody>
      </p:sp>
      <p:sp>
        <p:nvSpPr>
          <p:cNvPr id="24" name="TextBox 24"/>
          <p:cNvSpPr txBox="1"/>
          <p:nvPr/>
        </p:nvSpPr>
        <p:spPr>
          <a:xfrm>
            <a:off x="14344595" y="8862553"/>
            <a:ext cx="2868747" cy="368301"/>
          </a:xfrm>
          <a:prstGeom prst="rect">
            <a:avLst/>
          </a:prstGeom>
        </p:spPr>
        <p:txBody>
          <a:bodyPr lIns="0" tIns="0" rIns="0" bIns="0" rtlCol="0" anchor="t">
            <a:spAutoFit/>
          </a:bodyPr>
          <a:lstStyle/>
          <a:p>
            <a:pPr marL="0" lvl="0" indent="0" algn="r">
              <a:lnSpc>
                <a:spcPts val="3099"/>
              </a:lnSpc>
            </a:pPr>
            <a:r>
              <a:rPr lang="en-US" sz="1999" b="1">
                <a:solidFill>
                  <a:srgbClr val="000000"/>
                </a:solidFill>
                <a:latin typeface="Open Sans Bold"/>
                <a:ea typeface="Open Sans Bold"/>
                <a:cs typeface="Open Sans Bold"/>
                <a:sym typeface="Open Sans Bold"/>
              </a:rPr>
              <a:t>March 2025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TotalTime>
  <Words>289</Words>
  <Application>Microsoft Macintosh PowerPoint</Application>
  <PresentationFormat>Custom</PresentationFormat>
  <Paragraphs>65</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Open Sans Semi-Bold</vt:lpstr>
      <vt:lpstr>Inter Bold</vt:lpstr>
      <vt:lpstr>Arial</vt:lpstr>
      <vt:lpstr>Inter Medium</vt:lpstr>
      <vt:lpstr>Open Sans Bold</vt:lpstr>
      <vt:lpstr>Open Sans Medium</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Green Simple and Professional Business Pitch Deck Presentation</dc:title>
  <cp:lastModifiedBy>Udyan Sachdev</cp:lastModifiedBy>
  <cp:revision>10</cp:revision>
  <dcterms:created xsi:type="dcterms:W3CDTF">2006-08-16T00:00:00Z</dcterms:created>
  <dcterms:modified xsi:type="dcterms:W3CDTF">2025-03-24T19:08:41Z</dcterms:modified>
  <dc:identifier>DAGim-M3LeE</dc:identifier>
</cp:coreProperties>
</file>