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46" r:id="rId1"/>
    <p:sldMasterId id="2147484133" r:id="rId2"/>
    <p:sldMasterId id="2147484161" r:id="rId3"/>
  </p:sldMasterIdLst>
  <p:notesMasterIdLst>
    <p:notesMasterId r:id="rId68"/>
  </p:notesMasterIdLst>
  <p:handoutMasterIdLst>
    <p:handoutMasterId r:id="rId69"/>
  </p:handoutMasterIdLst>
  <p:sldIdLst>
    <p:sldId id="256" r:id="rId4"/>
    <p:sldId id="257" r:id="rId5"/>
    <p:sldId id="403" r:id="rId6"/>
    <p:sldId id="265" r:id="rId7"/>
    <p:sldId id="408" r:id="rId8"/>
    <p:sldId id="409" r:id="rId9"/>
    <p:sldId id="411" r:id="rId10"/>
    <p:sldId id="410" r:id="rId11"/>
    <p:sldId id="417" r:id="rId12"/>
    <p:sldId id="412" r:id="rId13"/>
    <p:sldId id="413" r:id="rId14"/>
    <p:sldId id="414" r:id="rId15"/>
    <p:sldId id="415" r:id="rId16"/>
    <p:sldId id="405" r:id="rId17"/>
    <p:sldId id="407" r:id="rId18"/>
    <p:sldId id="335" r:id="rId19"/>
    <p:sldId id="336" r:id="rId20"/>
    <p:sldId id="334" r:id="rId21"/>
    <p:sldId id="337" r:id="rId22"/>
    <p:sldId id="385" r:id="rId23"/>
    <p:sldId id="404" r:id="rId24"/>
    <p:sldId id="341" r:id="rId25"/>
    <p:sldId id="392" r:id="rId26"/>
    <p:sldId id="365" r:id="rId27"/>
    <p:sldId id="366" r:id="rId28"/>
    <p:sldId id="367" r:id="rId29"/>
    <p:sldId id="364" r:id="rId30"/>
    <p:sldId id="384" r:id="rId31"/>
    <p:sldId id="343" r:id="rId32"/>
    <p:sldId id="393" r:id="rId33"/>
    <p:sldId id="346" r:id="rId34"/>
    <p:sldId id="395" r:id="rId35"/>
    <p:sldId id="388" r:id="rId36"/>
    <p:sldId id="396" r:id="rId37"/>
    <p:sldId id="389" r:id="rId38"/>
    <p:sldId id="397" r:id="rId39"/>
    <p:sldId id="338" r:id="rId40"/>
    <p:sldId id="344" r:id="rId41"/>
    <p:sldId id="394" r:id="rId42"/>
    <p:sldId id="352" r:id="rId43"/>
    <p:sldId id="398" r:id="rId44"/>
    <p:sldId id="360" r:id="rId45"/>
    <p:sldId id="387" r:id="rId46"/>
    <p:sldId id="353" r:id="rId47"/>
    <p:sldId id="378" r:id="rId48"/>
    <p:sldId id="399" r:id="rId49"/>
    <p:sldId id="379" r:id="rId50"/>
    <p:sldId id="400" r:id="rId51"/>
    <p:sldId id="401" r:id="rId52"/>
    <p:sldId id="406" r:id="rId53"/>
    <p:sldId id="269" r:id="rId54"/>
    <p:sldId id="270" r:id="rId55"/>
    <p:sldId id="271" r:id="rId56"/>
    <p:sldId id="355" r:id="rId57"/>
    <p:sldId id="272" r:id="rId58"/>
    <p:sldId id="273" r:id="rId59"/>
    <p:sldId id="383" r:id="rId60"/>
    <p:sldId id="284" r:id="rId61"/>
    <p:sldId id="275" r:id="rId62"/>
    <p:sldId id="276" r:id="rId63"/>
    <p:sldId id="277" r:id="rId64"/>
    <p:sldId id="278" r:id="rId65"/>
    <p:sldId id="402" r:id="rId66"/>
    <p:sldId id="282" r:id="rId67"/>
  </p:sldIdLst>
  <p:sldSz cx="9906000" cy="6858000" type="A4"/>
  <p:notesSz cx="6797675" cy="9928225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800080"/>
    <a:srgbClr val="3366FF"/>
    <a:srgbClr val="F9F9F9"/>
    <a:srgbClr val="990099"/>
    <a:srgbClr val="7D468C"/>
    <a:srgbClr val="993489"/>
    <a:srgbClr val="5D6BD5"/>
    <a:srgbClr val="3E97F8"/>
    <a:srgbClr val="E5E0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AA4DCDD-66EF-71CF-2E5D-321320A8B449}" v="136" dt="2021-06-08T11:54:48.01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Estilo claro 1 - Acento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047" autoAdjust="0"/>
    <p:restoredTop sz="46655" autoAdjust="0"/>
  </p:normalViewPr>
  <p:slideViewPr>
    <p:cSldViewPr snapToGrid="0">
      <p:cViewPr varScale="1">
        <p:scale>
          <a:sx n="89" d="100"/>
          <a:sy n="89" d="100"/>
        </p:scale>
        <p:origin x="1330" y="72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63" Type="http://schemas.openxmlformats.org/officeDocument/2006/relationships/slide" Target="slides/slide60.xml"/><Relationship Id="rId68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66" Type="http://schemas.openxmlformats.org/officeDocument/2006/relationships/slide" Target="slides/slide63.xml"/><Relationship Id="rId5" Type="http://schemas.openxmlformats.org/officeDocument/2006/relationships/slide" Target="slides/slide2.xml"/><Relationship Id="rId61" Type="http://schemas.openxmlformats.org/officeDocument/2006/relationships/slide" Target="slides/slide58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slide" Target="slides/slide61.xml"/><Relationship Id="rId69" Type="http://schemas.openxmlformats.org/officeDocument/2006/relationships/handoutMaster" Target="handoutMasters/handoutMaster1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theme" Target="theme/theme1.xml"/><Relationship Id="rId80" Type="http://schemas.microsoft.com/office/2015/10/relationships/revisionInfo" Target="revisionInfo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slide" Target="slides/slide64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73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Relationship Id="rId34" Type="http://schemas.openxmlformats.org/officeDocument/2006/relationships/slide" Target="slides/slide31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7" Type="http://schemas.openxmlformats.org/officeDocument/2006/relationships/slide" Target="slides/slide4.xml"/><Relationship Id="rId71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6" tIns="45714" rIns="91426" bIns="45714" numCol="1" anchor="t" anchorCtr="0" compatLnSpc="1">
            <a:prstTxWarp prst="textNoShape">
              <a:avLst/>
            </a:prstTxWarp>
          </a:bodyPr>
          <a:lstStyle>
            <a:lvl1pPr algn="l" defTabSz="914472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ca-ES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6" tIns="45714" rIns="91426" bIns="45714" numCol="1" anchor="t" anchorCtr="0" compatLnSpc="1">
            <a:prstTxWarp prst="textNoShape">
              <a:avLst/>
            </a:prstTxWarp>
          </a:bodyPr>
          <a:lstStyle>
            <a:lvl1pPr algn="r" defTabSz="914472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8B776130-B63C-48F8-AF2B-3500AA0F05BC}" type="datetime1">
              <a:rPr lang="es-ES"/>
              <a:pPr>
                <a:defRPr/>
              </a:pPr>
              <a:t>15/11/2022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 bwMode="auto">
          <a:xfrm>
            <a:off x="0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6" tIns="45714" rIns="91426" bIns="45714" numCol="1" anchor="b" anchorCtr="0" compatLnSpc="1">
            <a:prstTxWarp prst="textNoShape">
              <a:avLst/>
            </a:prstTxWarp>
          </a:bodyPr>
          <a:lstStyle>
            <a:lvl1pPr algn="l" defTabSz="914472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ca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 bwMode="auto">
          <a:xfrm>
            <a:off x="3849688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6" tIns="45714" rIns="91426" bIns="45714" numCol="1" anchor="b" anchorCtr="0" compatLnSpc="1">
            <a:prstTxWarp prst="textNoShape">
              <a:avLst/>
            </a:prstTxWarp>
          </a:bodyPr>
          <a:lstStyle>
            <a:lvl1pPr algn="r" defTabSz="914472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39EC04EC-DA29-4DBC-9C13-38D329E2AA4A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665699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6" tIns="45714" rIns="91426" bIns="45714" numCol="1" anchor="t" anchorCtr="0" compatLnSpc="1">
            <a:prstTxWarp prst="textNoShape">
              <a:avLst/>
            </a:prstTxWarp>
          </a:bodyPr>
          <a:lstStyle>
            <a:lvl1pPr algn="l" defTabSz="914472" eaLnBrk="0" hangingPunct="0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ca-ES"/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6" tIns="45714" rIns="91426" bIns="45714" numCol="1" anchor="t" anchorCtr="0" compatLnSpc="1">
            <a:prstTxWarp prst="textNoShape">
              <a:avLst/>
            </a:prstTxWarp>
          </a:bodyPr>
          <a:lstStyle>
            <a:lvl1pPr algn="r" defTabSz="914472" eaLnBrk="0" hangingPunct="0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8EFB0F96-3DD7-4FFE-9F50-051CCC474F10}" type="datetime1">
              <a:rPr lang="ca-ES"/>
              <a:pPr>
                <a:defRPr/>
              </a:pPr>
              <a:t>15/11/2022</a:t>
            </a:fld>
            <a:endParaRPr lang="ca-ES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09613" y="744538"/>
            <a:ext cx="5376862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09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6463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6" tIns="45714" rIns="91426" bIns="457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ca-ES" noProof="0"/>
              <a:t>Haga clic para modificar el estilo de texto del patrón</a:t>
            </a:r>
          </a:p>
          <a:p>
            <a:pPr lvl="1"/>
            <a:r>
              <a:rPr lang="ca-ES" noProof="0"/>
              <a:t>Segundo nivel</a:t>
            </a:r>
          </a:p>
          <a:p>
            <a:pPr lvl="2"/>
            <a:r>
              <a:rPr lang="ca-ES" noProof="0"/>
              <a:t>Tercer nivel</a:t>
            </a:r>
          </a:p>
          <a:p>
            <a:pPr lvl="3"/>
            <a:r>
              <a:rPr lang="ca-ES" noProof="0"/>
              <a:t>Cuarto nivel</a:t>
            </a:r>
          </a:p>
          <a:p>
            <a:pPr lvl="4"/>
            <a:r>
              <a:rPr lang="ca-ES" noProof="0"/>
              <a:t>Quinto nivel</a:t>
            </a:r>
          </a:p>
        </p:txBody>
      </p:sp>
      <p:sp>
        <p:nvSpPr>
          <p:cNvPr id="809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6" tIns="45714" rIns="91426" bIns="45714" numCol="1" anchor="b" anchorCtr="0" compatLnSpc="1">
            <a:prstTxWarp prst="textNoShape">
              <a:avLst/>
            </a:prstTxWarp>
          </a:bodyPr>
          <a:lstStyle>
            <a:lvl1pPr algn="l" defTabSz="914472" eaLnBrk="0" hangingPunct="0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ca-ES"/>
          </a:p>
        </p:txBody>
      </p:sp>
      <p:sp>
        <p:nvSpPr>
          <p:cNvPr id="809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6" tIns="45714" rIns="91426" bIns="45714" numCol="1" anchor="b" anchorCtr="0" compatLnSpc="1">
            <a:prstTxWarp prst="textNoShape">
              <a:avLst/>
            </a:prstTxWarp>
          </a:bodyPr>
          <a:lstStyle>
            <a:lvl1pPr algn="r" defTabSz="914472" eaLnBrk="0" hangingPunct="0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47623C31-BEF5-4952-A931-53BD9F353CC8}" type="slidenum">
              <a:rPr lang="ca-ES"/>
              <a:pPr>
                <a:defRPr/>
              </a:pPr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55415800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charset="0"/>
        <a:ea typeface="ＭＳ Ｐゴシック" pitchFamily="34" charset="-128"/>
        <a:cs typeface="MS PGothic" pitchFamily="34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charset="0"/>
        <a:ea typeface="ＭＳ Ｐゴシック" pitchFamily="34" charset="-128"/>
        <a:cs typeface="MS PGothic" pitchFamily="34" charset="-128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charset="0"/>
        <a:ea typeface="ＭＳ Ｐゴシック" pitchFamily="34" charset="-128"/>
        <a:cs typeface="MS PGothic" pitchFamily="34" charset="-128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charset="0"/>
        <a:ea typeface="ＭＳ Ｐゴシック" pitchFamily="34" charset="-128"/>
        <a:cs typeface="MS PGothic" pitchFamily="34" charset="-128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charset="0"/>
        <a:ea typeface="ＭＳ Ｐゴシック" pitchFamily="34" charset="-128"/>
        <a:cs typeface="MS PGothic" pitchFamily="34" charset="-128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tge amb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527526" y="1484644"/>
            <a:ext cx="4597378" cy="488425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ca-ES" noProof="0"/>
          </a:p>
        </p:txBody>
      </p:sp>
      <p:sp>
        <p:nvSpPr>
          <p:cNvPr id="4" name="6 Marcador de texto"/>
          <p:cNvSpPr>
            <a:spLocks noGrp="1"/>
          </p:cNvSpPr>
          <p:nvPr>
            <p:ph type="body" sz="quarter" idx="11"/>
          </p:nvPr>
        </p:nvSpPr>
        <p:spPr>
          <a:xfrm>
            <a:off x="5331992" y="1489224"/>
            <a:ext cx="4130991" cy="419472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s-ES" dirty="0"/>
              <a:t>Haga clic para modificar el estilo de texto del patrón</a:t>
            </a:r>
          </a:p>
        </p:txBody>
      </p:sp>
      <p:sp>
        <p:nvSpPr>
          <p:cNvPr id="5" name="10 Marcador de texto"/>
          <p:cNvSpPr>
            <a:spLocks noGrp="1"/>
          </p:cNvSpPr>
          <p:nvPr>
            <p:ph type="body" sz="quarter" idx="12"/>
          </p:nvPr>
        </p:nvSpPr>
        <p:spPr>
          <a:xfrm>
            <a:off x="5337552" y="2062940"/>
            <a:ext cx="4125432" cy="4316595"/>
          </a:xfrm>
          <a:prstGeom prst="rect">
            <a:avLst/>
          </a:prstGeom>
        </p:spPr>
        <p:txBody>
          <a:bodyPr/>
          <a:lstStyle>
            <a:lvl1pPr>
              <a:defRPr sz="2200" b="0">
                <a:solidFill>
                  <a:schemeClr val="bg2">
                    <a:lumMod val="50000"/>
                  </a:schemeClr>
                </a:solidFill>
              </a:defRPr>
            </a:lvl1pPr>
            <a:lvl2pPr>
              <a:defRPr sz="2000"/>
            </a:lvl2pPr>
            <a:lvl3pPr>
              <a:defRPr sz="2000"/>
            </a:lvl3pPr>
            <a:lvl5pPr>
              <a:defRPr sz="1800"/>
            </a:lvl5pPr>
          </a:lstStyle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6" name="5 Título"/>
          <p:cNvSpPr>
            <a:spLocks noGrp="1"/>
          </p:cNvSpPr>
          <p:nvPr>
            <p:ph type="title" hasCustomPrompt="1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 marL="457200" indent="-457200">
              <a:buFont typeface="+mj-lt"/>
              <a:buAutoNum type="arabicPeriod"/>
              <a:defRPr sz="2400"/>
            </a:lvl1pPr>
          </a:lstStyle>
          <a:p>
            <a:r>
              <a:rPr lang="es-ES" dirty="0"/>
              <a:t>Posar el </a:t>
            </a:r>
            <a:r>
              <a:rPr lang="es-ES" dirty="0" err="1"/>
              <a:t>títol</a:t>
            </a:r>
            <a:r>
              <a:rPr lang="es-ES" dirty="0"/>
              <a:t> de la diapositiva </a:t>
            </a:r>
            <a:r>
              <a:rPr lang="es-ES" dirty="0" err="1"/>
              <a:t>amb</a:t>
            </a:r>
            <a:r>
              <a:rPr lang="es-ES" dirty="0"/>
              <a:t> el número de </a:t>
            </a:r>
            <a:r>
              <a:rPr lang="es-ES" dirty="0" err="1"/>
              <a:t>l’índex</a:t>
            </a:r>
            <a:endParaRPr lang="es-E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 sz="quarter" idx="10"/>
          </p:nvPr>
        </p:nvSpPr>
        <p:spPr>
          <a:xfrm>
            <a:off x="4943192" y="4526733"/>
            <a:ext cx="4209783" cy="163867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aseline="0"/>
            </a:lvl1pPr>
            <a:lvl4pPr algn="r">
              <a:buNone/>
              <a:defRPr sz="1800"/>
            </a:lvl4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V profess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16 Marcador de contenido"/>
          <p:cNvSpPr>
            <a:spLocks noGrp="1"/>
          </p:cNvSpPr>
          <p:nvPr>
            <p:ph sz="quarter" idx="10"/>
          </p:nvPr>
        </p:nvSpPr>
        <p:spPr>
          <a:xfrm>
            <a:off x="4062413" y="1222375"/>
            <a:ext cx="5665787" cy="526415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576000">
              <a:buFont typeface="Wingdings" pitchFamily="2" charset="2"/>
              <a:buChar char="§"/>
              <a:defRPr sz="2000">
                <a:solidFill>
                  <a:schemeClr val="bg2">
                    <a:lumMod val="50000"/>
                  </a:schemeClr>
                </a:solidFill>
              </a:defRPr>
            </a:lvl2pPr>
          </a:lstStyle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</p:txBody>
      </p:sp>
      <p:sp>
        <p:nvSpPr>
          <p:cNvPr id="4" name="3 Título"/>
          <p:cNvSpPr>
            <a:spLocks noGrp="1"/>
          </p:cNvSpPr>
          <p:nvPr>
            <p:ph type="title" hasCustomPrompt="1"/>
          </p:nvPr>
        </p:nvSpPr>
        <p:spPr>
          <a:xfrm>
            <a:off x="4074056" y="510031"/>
            <a:ext cx="5423029" cy="594495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rgbClr val="7D468C"/>
                </a:solidFill>
                <a:sym typeface="Wingdings" pitchFamily="2" charset="2"/>
              </a:defRPr>
            </a:lvl1pPr>
          </a:lstStyle>
          <a:p>
            <a:r>
              <a:rPr lang="es-ES" dirty="0"/>
              <a:t>Posar aquí el CV del </a:t>
            </a:r>
            <a:r>
              <a:rPr lang="es-ES" dirty="0" err="1"/>
              <a:t>professor</a:t>
            </a:r>
            <a:r>
              <a:rPr lang="es-ES" dirty="0"/>
              <a:t> (</a:t>
            </a:r>
            <a:r>
              <a:rPr lang="es-ES" dirty="0" err="1"/>
              <a:t>escurçat</a:t>
            </a:r>
            <a:r>
              <a:rPr lang="es-ES" dirty="0"/>
              <a:t>, </a:t>
            </a:r>
            <a:r>
              <a:rPr lang="es-ES" dirty="0" err="1"/>
              <a:t>només</a:t>
            </a:r>
            <a:r>
              <a:rPr lang="es-ES" dirty="0"/>
              <a:t> en 1 diapositiva)  OPCIONAL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uió sessi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Marcador de texto"/>
          <p:cNvSpPr>
            <a:spLocks noGrp="1"/>
          </p:cNvSpPr>
          <p:nvPr>
            <p:ph type="body" sz="quarter" idx="10" hasCustomPrompt="1"/>
          </p:nvPr>
        </p:nvSpPr>
        <p:spPr>
          <a:xfrm>
            <a:off x="3903254" y="578918"/>
            <a:ext cx="6002746" cy="5351102"/>
          </a:xfrm>
          <a:prstGeom prst="rect">
            <a:avLst/>
          </a:prstGeom>
        </p:spPr>
        <p:txBody>
          <a:bodyPr/>
          <a:lstStyle>
            <a:lvl1pPr marL="360000" indent="-360000">
              <a:buFont typeface="+mj-lt"/>
              <a:buAutoNum type="arabicPeriod"/>
              <a:defRPr baseline="0"/>
            </a:lvl1pPr>
            <a:lvl2pPr>
              <a:defRPr sz="2000" baseline="0"/>
            </a:lvl2pPr>
            <a:lvl3pPr>
              <a:buFont typeface="Wingdings" pitchFamily="2" charset="2"/>
              <a:buChar char="§"/>
              <a:defRPr sz="1600"/>
            </a:lvl3pPr>
            <a:lvl4pPr>
              <a:defRPr sz="1600"/>
            </a:lvl4pPr>
          </a:lstStyle>
          <a:p>
            <a:pPr lvl="0"/>
            <a:r>
              <a:rPr lang="es-ES" dirty="0"/>
              <a:t>Posar </a:t>
            </a:r>
            <a:r>
              <a:rPr lang="es-ES" dirty="0" err="1"/>
              <a:t>l’índex</a:t>
            </a:r>
            <a:r>
              <a:rPr lang="es-ES" dirty="0"/>
              <a:t> en </a:t>
            </a:r>
            <a:r>
              <a:rPr lang="es-ES" dirty="0" err="1"/>
              <a:t>aquesta</a:t>
            </a:r>
            <a:r>
              <a:rPr lang="es-ES" dirty="0"/>
              <a:t> diapositiva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ol d'apar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6 Marcador de texto"/>
          <p:cNvSpPr>
            <a:spLocks noGrp="1"/>
          </p:cNvSpPr>
          <p:nvPr>
            <p:ph type="body" sz="quarter" idx="11" hasCustomPrompt="1"/>
          </p:nvPr>
        </p:nvSpPr>
        <p:spPr>
          <a:xfrm>
            <a:off x="520514" y="2754497"/>
            <a:ext cx="8751075" cy="1679280"/>
          </a:xfrm>
          <a:prstGeom prst="rect">
            <a:avLst/>
          </a:prstGeom>
        </p:spPr>
        <p:txBody>
          <a:bodyPr/>
          <a:lstStyle>
            <a:lvl1pPr algn="ctr">
              <a:defRPr sz="4000" baseline="0">
                <a:sym typeface="Wingdings" pitchFamily="2" charset="2"/>
              </a:defRPr>
            </a:lvl1pPr>
          </a:lstStyle>
          <a:p>
            <a:pPr lvl="0"/>
            <a:r>
              <a:rPr lang="es-ES" dirty="0" err="1"/>
              <a:t>Títol</a:t>
            </a:r>
            <a:r>
              <a:rPr lang="es-ES" dirty="0"/>
              <a:t> </a:t>
            </a:r>
            <a:r>
              <a:rPr lang="es-ES" dirty="0" err="1"/>
              <a:t>d’apartatOPCIONAL</a:t>
            </a:r>
            <a:endParaRPr lang="es-E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ol amb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Marcador de texto"/>
          <p:cNvSpPr>
            <a:spLocks noGrp="1"/>
          </p:cNvSpPr>
          <p:nvPr>
            <p:ph type="body" sz="quarter" idx="11"/>
          </p:nvPr>
        </p:nvSpPr>
        <p:spPr>
          <a:xfrm>
            <a:off x="531147" y="1436059"/>
            <a:ext cx="8751075" cy="424638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s-ES" dirty="0"/>
              <a:t>Haga clic para modificar el estilo de texto del patrón</a:t>
            </a:r>
          </a:p>
        </p:txBody>
      </p:sp>
      <p:sp>
        <p:nvSpPr>
          <p:cNvPr id="11" name="10 Marcador de texto"/>
          <p:cNvSpPr>
            <a:spLocks noGrp="1"/>
          </p:cNvSpPr>
          <p:nvPr>
            <p:ph type="body" sz="quarter" idx="12"/>
          </p:nvPr>
        </p:nvSpPr>
        <p:spPr>
          <a:xfrm>
            <a:off x="542925" y="2009775"/>
            <a:ext cx="8739298" cy="4369760"/>
          </a:xfrm>
          <a:prstGeom prst="rect">
            <a:avLst/>
          </a:prstGeom>
        </p:spPr>
        <p:txBody>
          <a:bodyPr/>
          <a:lstStyle>
            <a:lvl1pPr>
              <a:defRPr sz="2200" b="0">
                <a:solidFill>
                  <a:schemeClr val="bg2">
                    <a:lumMod val="50000"/>
                  </a:schemeClr>
                </a:solidFill>
              </a:defRPr>
            </a:lvl1pPr>
            <a:lvl2pPr>
              <a:buFont typeface="Wingdings" pitchFamily="2" charset="2"/>
              <a:buChar char="§"/>
              <a:defRPr sz="2000"/>
            </a:lvl2pPr>
            <a:lvl3pPr>
              <a:defRPr sz="2000"/>
            </a:lvl3pPr>
            <a:lvl5pPr>
              <a:defRPr sz="1800"/>
            </a:lvl5pPr>
          </a:lstStyle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5" name="4 Título"/>
          <p:cNvSpPr>
            <a:spLocks noGrp="1"/>
          </p:cNvSpPr>
          <p:nvPr>
            <p:ph type="title" hasCustomPrompt="1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 marL="457200" indent="-457200">
              <a:buFont typeface="+mj-lt"/>
              <a:buAutoNum type="arabicPeriod"/>
              <a:defRPr sz="2400" baseline="0"/>
            </a:lvl1pPr>
          </a:lstStyle>
          <a:p>
            <a:r>
              <a:rPr lang="es-ES" dirty="0"/>
              <a:t>Posar el </a:t>
            </a:r>
            <a:r>
              <a:rPr lang="es-ES" dirty="0" err="1"/>
              <a:t>títol</a:t>
            </a:r>
            <a:r>
              <a:rPr lang="es-ES" dirty="0"/>
              <a:t> de la diapositiva </a:t>
            </a:r>
            <a:r>
              <a:rPr lang="es-ES" dirty="0" err="1"/>
              <a:t>amb</a:t>
            </a:r>
            <a:r>
              <a:rPr lang="es-ES" dirty="0"/>
              <a:t> el número de </a:t>
            </a:r>
            <a:r>
              <a:rPr lang="es-ES" dirty="0" err="1"/>
              <a:t>l’índex</a:t>
            </a:r>
            <a:endParaRPr lang="es-E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títols amb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Marcador de texto"/>
          <p:cNvSpPr>
            <a:spLocks noGrp="1"/>
          </p:cNvSpPr>
          <p:nvPr>
            <p:ph type="body" sz="quarter" idx="11"/>
          </p:nvPr>
        </p:nvSpPr>
        <p:spPr>
          <a:xfrm>
            <a:off x="531147" y="1436059"/>
            <a:ext cx="8751075" cy="424638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s-ES" dirty="0"/>
              <a:t>Haga clic para modificar el estilo de texto del patrón</a:t>
            </a:r>
          </a:p>
        </p:txBody>
      </p:sp>
      <p:sp>
        <p:nvSpPr>
          <p:cNvPr id="11" name="10 Marcador de texto"/>
          <p:cNvSpPr>
            <a:spLocks noGrp="1"/>
          </p:cNvSpPr>
          <p:nvPr>
            <p:ph type="body" sz="quarter" idx="12"/>
          </p:nvPr>
        </p:nvSpPr>
        <p:spPr>
          <a:xfrm>
            <a:off x="542925" y="2009775"/>
            <a:ext cx="8739298" cy="1817946"/>
          </a:xfrm>
          <a:prstGeom prst="rect">
            <a:avLst/>
          </a:prstGeom>
        </p:spPr>
        <p:txBody>
          <a:bodyPr/>
          <a:lstStyle>
            <a:lvl1pPr>
              <a:defRPr sz="2200" b="0">
                <a:solidFill>
                  <a:schemeClr val="bg2">
                    <a:lumMod val="50000"/>
                  </a:schemeClr>
                </a:solidFill>
              </a:defRPr>
            </a:lvl1pPr>
            <a:lvl2pPr>
              <a:buFont typeface="Wingdings" pitchFamily="2" charset="2"/>
              <a:buChar char="§"/>
              <a:defRPr sz="2000"/>
            </a:lvl2pPr>
            <a:lvl3pPr>
              <a:defRPr sz="2000"/>
            </a:lvl3pPr>
            <a:lvl5pPr>
              <a:defRPr sz="1800"/>
            </a:lvl5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</p:txBody>
      </p:sp>
      <p:sp>
        <p:nvSpPr>
          <p:cNvPr id="4" name="6 Marcador de texto"/>
          <p:cNvSpPr>
            <a:spLocks noGrp="1"/>
          </p:cNvSpPr>
          <p:nvPr>
            <p:ph type="body" sz="quarter" idx="13"/>
          </p:nvPr>
        </p:nvSpPr>
        <p:spPr>
          <a:xfrm>
            <a:off x="534691" y="4097743"/>
            <a:ext cx="8751075" cy="424638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s-ES" dirty="0"/>
              <a:t>Haga clic para modificar el estilo de texto del patrón</a:t>
            </a:r>
          </a:p>
        </p:txBody>
      </p:sp>
      <p:sp>
        <p:nvSpPr>
          <p:cNvPr id="5" name="10 Marcador de texto"/>
          <p:cNvSpPr>
            <a:spLocks noGrp="1"/>
          </p:cNvSpPr>
          <p:nvPr>
            <p:ph type="body" sz="quarter" idx="14"/>
          </p:nvPr>
        </p:nvSpPr>
        <p:spPr>
          <a:xfrm>
            <a:off x="546469" y="4671459"/>
            <a:ext cx="8739298" cy="1817946"/>
          </a:xfrm>
          <a:prstGeom prst="rect">
            <a:avLst/>
          </a:prstGeom>
        </p:spPr>
        <p:txBody>
          <a:bodyPr/>
          <a:lstStyle>
            <a:lvl1pPr>
              <a:defRPr sz="2200" b="0">
                <a:solidFill>
                  <a:schemeClr val="bg2">
                    <a:lumMod val="50000"/>
                  </a:schemeClr>
                </a:solidFill>
              </a:defRPr>
            </a:lvl1pPr>
            <a:lvl2pPr>
              <a:buFont typeface="Wingdings" pitchFamily="2" charset="2"/>
              <a:buChar char="§"/>
              <a:defRPr sz="2000"/>
            </a:lvl2pPr>
            <a:lvl3pPr>
              <a:defRPr sz="2000"/>
            </a:lvl3pPr>
            <a:lvl5pPr>
              <a:defRPr sz="1800"/>
            </a:lvl5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</p:txBody>
      </p:sp>
      <p:sp>
        <p:nvSpPr>
          <p:cNvPr id="8" name="7 Título"/>
          <p:cNvSpPr>
            <a:spLocks noGrp="1"/>
          </p:cNvSpPr>
          <p:nvPr>
            <p:ph type="title" hasCustomPrompt="1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 marL="457200" indent="-457200">
              <a:buFont typeface="+mj-lt"/>
              <a:buAutoNum type="arabicPeriod"/>
              <a:defRPr sz="2400"/>
            </a:lvl1pPr>
          </a:lstStyle>
          <a:p>
            <a:r>
              <a:rPr lang="es-ES" dirty="0"/>
              <a:t>Posar el </a:t>
            </a:r>
            <a:r>
              <a:rPr lang="es-ES" dirty="0" err="1"/>
              <a:t>títol</a:t>
            </a:r>
            <a:r>
              <a:rPr lang="es-ES" dirty="0"/>
              <a:t> de la diapositiva </a:t>
            </a:r>
            <a:r>
              <a:rPr lang="es-ES" dirty="0" err="1"/>
              <a:t>amb</a:t>
            </a:r>
            <a:r>
              <a:rPr lang="es-ES" dirty="0"/>
              <a:t> el número de </a:t>
            </a:r>
            <a:r>
              <a:rPr lang="es-ES" dirty="0" err="1"/>
              <a:t>l’índex</a:t>
            </a:r>
            <a:endParaRPr lang="es-E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tiv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Marcador de texto"/>
          <p:cNvSpPr>
            <a:spLocks noGrp="1"/>
          </p:cNvSpPr>
          <p:nvPr>
            <p:ph type="body" sz="quarter" idx="11"/>
          </p:nvPr>
        </p:nvSpPr>
        <p:spPr>
          <a:xfrm>
            <a:off x="5331992" y="1489224"/>
            <a:ext cx="4130991" cy="419472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8" name="10 Marcador de texto"/>
          <p:cNvSpPr>
            <a:spLocks noGrp="1"/>
          </p:cNvSpPr>
          <p:nvPr>
            <p:ph type="body" sz="quarter" idx="12"/>
          </p:nvPr>
        </p:nvSpPr>
        <p:spPr>
          <a:xfrm>
            <a:off x="5337552" y="2062940"/>
            <a:ext cx="4125432" cy="4316595"/>
          </a:xfrm>
          <a:prstGeom prst="rect">
            <a:avLst/>
          </a:prstGeom>
        </p:spPr>
        <p:txBody>
          <a:bodyPr/>
          <a:lstStyle>
            <a:lvl1pPr>
              <a:defRPr sz="2200" b="0">
                <a:solidFill>
                  <a:schemeClr val="bg2">
                    <a:lumMod val="50000"/>
                  </a:schemeClr>
                </a:solidFill>
              </a:defRPr>
            </a:lvl1pPr>
            <a:lvl2pPr>
              <a:defRPr sz="2000"/>
            </a:lvl2pPr>
            <a:lvl3pPr>
              <a:defRPr sz="2000"/>
            </a:lvl3pPr>
            <a:lvl5pPr>
              <a:defRPr sz="1800"/>
            </a:lvl5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 dirty="0"/>
          </a:p>
        </p:txBody>
      </p:sp>
      <p:sp>
        <p:nvSpPr>
          <p:cNvPr id="5" name="6 Marcador de texto"/>
          <p:cNvSpPr>
            <a:spLocks noGrp="1"/>
          </p:cNvSpPr>
          <p:nvPr>
            <p:ph type="body" sz="quarter" idx="13"/>
          </p:nvPr>
        </p:nvSpPr>
        <p:spPr>
          <a:xfrm>
            <a:off x="593415" y="1482136"/>
            <a:ext cx="4130991" cy="419472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10 Marcador de texto"/>
          <p:cNvSpPr>
            <a:spLocks noGrp="1"/>
          </p:cNvSpPr>
          <p:nvPr>
            <p:ph type="body" sz="quarter" idx="14"/>
          </p:nvPr>
        </p:nvSpPr>
        <p:spPr>
          <a:xfrm>
            <a:off x="598975" y="2055852"/>
            <a:ext cx="4125432" cy="4316595"/>
          </a:xfrm>
          <a:prstGeom prst="rect">
            <a:avLst/>
          </a:prstGeom>
        </p:spPr>
        <p:txBody>
          <a:bodyPr/>
          <a:lstStyle>
            <a:lvl1pPr>
              <a:defRPr sz="2200" b="0">
                <a:solidFill>
                  <a:schemeClr val="bg2">
                    <a:lumMod val="50000"/>
                  </a:schemeClr>
                </a:solidFill>
              </a:defRPr>
            </a:lvl1pPr>
            <a:lvl2pPr>
              <a:defRPr sz="2000"/>
            </a:lvl2pPr>
            <a:lvl3pPr>
              <a:defRPr sz="2000"/>
            </a:lvl3pPr>
            <a:lvl5pPr>
              <a:defRPr sz="1800"/>
            </a:lvl5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 dirty="0"/>
          </a:p>
        </p:txBody>
      </p:sp>
      <p:sp>
        <p:nvSpPr>
          <p:cNvPr id="10" name="9 Título"/>
          <p:cNvSpPr>
            <a:spLocks noGrp="1"/>
          </p:cNvSpPr>
          <p:nvPr>
            <p:ph type="title" hasCustomPrompt="1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 marL="457200" indent="-457200">
              <a:buFont typeface="+mj-lt"/>
              <a:buAutoNum type="arabicPeriod"/>
              <a:defRPr sz="2400"/>
            </a:lvl1pPr>
          </a:lstStyle>
          <a:p>
            <a:r>
              <a:rPr lang="es-ES" dirty="0"/>
              <a:t>Posar el </a:t>
            </a:r>
            <a:r>
              <a:rPr lang="es-ES" dirty="0" err="1"/>
              <a:t>títol</a:t>
            </a:r>
            <a:r>
              <a:rPr lang="es-ES" dirty="0"/>
              <a:t> de la diapositiva </a:t>
            </a:r>
            <a:r>
              <a:rPr lang="es-ES" dirty="0" err="1"/>
              <a:t>amb</a:t>
            </a:r>
            <a:r>
              <a:rPr lang="es-ES" dirty="0"/>
              <a:t> el número de </a:t>
            </a:r>
            <a:r>
              <a:rPr lang="es-ES" dirty="0" err="1"/>
              <a:t>l’índex</a:t>
            </a:r>
            <a:endParaRPr lang="es-E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tge gr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548792" y="1484645"/>
            <a:ext cx="7819044" cy="470652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ca-ES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548792" y="6180729"/>
            <a:ext cx="5943600" cy="4646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Título"/>
          <p:cNvSpPr>
            <a:spLocks noGrp="1"/>
          </p:cNvSpPr>
          <p:nvPr>
            <p:ph type="title" hasCustomPrompt="1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 marL="457200" indent="-457200">
              <a:buFont typeface="+mj-lt"/>
              <a:buAutoNum type="arabicPeriod"/>
              <a:defRPr sz="2400"/>
            </a:lvl1pPr>
          </a:lstStyle>
          <a:p>
            <a:r>
              <a:rPr lang="es-ES" dirty="0"/>
              <a:t>Posar el </a:t>
            </a:r>
            <a:r>
              <a:rPr lang="es-ES" dirty="0" err="1"/>
              <a:t>títol</a:t>
            </a:r>
            <a:r>
              <a:rPr lang="es-ES" dirty="0"/>
              <a:t> de la diapositiva </a:t>
            </a:r>
            <a:r>
              <a:rPr lang="es-ES" dirty="0" err="1"/>
              <a:t>amb</a:t>
            </a:r>
            <a:r>
              <a:rPr lang="es-ES" dirty="0"/>
              <a:t> el número de </a:t>
            </a:r>
            <a:r>
              <a:rPr lang="es-ES" dirty="0" err="1"/>
              <a:t>l’índex</a:t>
            </a:r>
            <a:endParaRPr lang="es-E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heme" Target="../theme/theme1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5" Type="http://schemas.openxmlformats.org/officeDocument/2006/relationships/image" Target="../media/image2.png"/><Relationship Id="rId10" Type="http://schemas.openxmlformats.org/officeDocument/2006/relationships/image" Target="../media/image7.png"/><Relationship Id="rId4" Type="http://schemas.openxmlformats.org/officeDocument/2006/relationships/image" Target="../media/image1.jpeg"/><Relationship Id="rId9" Type="http://schemas.openxmlformats.org/officeDocument/2006/relationships/image" Target="../media/image6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slideLayout" Target="../slideLayouts/slideLayout7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5" Type="http://schemas.openxmlformats.org/officeDocument/2006/relationships/slideLayout" Target="../slideLayouts/slideLayout9.xml"/><Relationship Id="rId4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4" descr="diapo_horizontales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9906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027" name="9 Grupo"/>
          <p:cNvGrpSpPr>
            <a:grpSpLocks/>
          </p:cNvGrpSpPr>
          <p:nvPr/>
        </p:nvGrpSpPr>
        <p:grpSpPr bwMode="auto">
          <a:xfrm>
            <a:off x="200025" y="6376988"/>
            <a:ext cx="6515100" cy="334962"/>
            <a:chOff x="200571" y="6377181"/>
            <a:chExt cx="6514038" cy="335249"/>
          </a:xfrm>
        </p:grpSpPr>
        <p:grpSp>
          <p:nvGrpSpPr>
            <p:cNvPr id="1028" name="17 Grupo"/>
            <p:cNvGrpSpPr>
              <a:grpSpLocks/>
            </p:cNvGrpSpPr>
            <p:nvPr/>
          </p:nvGrpSpPr>
          <p:grpSpPr bwMode="auto">
            <a:xfrm>
              <a:off x="4247708" y="6415939"/>
              <a:ext cx="2466901" cy="261979"/>
              <a:chOff x="4247708" y="6415939"/>
              <a:chExt cx="2466901" cy="261979"/>
            </a:xfrm>
          </p:grpSpPr>
          <p:pic>
            <p:nvPicPr>
              <p:cNvPr id="1036" name="Imagen 1"/>
              <p:cNvPicPr>
                <a:picLocks noChangeAspect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4854059" y="6415939"/>
                <a:ext cx="1860550" cy="24476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037" name="Imagen 13"/>
              <p:cNvPicPr>
                <a:picLocks noChangeAspect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247708" y="6422534"/>
                <a:ext cx="485700" cy="2553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1029" name="12 Grupo"/>
            <p:cNvGrpSpPr>
              <a:grpSpLocks/>
            </p:cNvGrpSpPr>
            <p:nvPr/>
          </p:nvGrpSpPr>
          <p:grpSpPr bwMode="auto">
            <a:xfrm>
              <a:off x="200571" y="6377181"/>
              <a:ext cx="4069911" cy="335249"/>
              <a:chOff x="200571" y="6377181"/>
              <a:chExt cx="4069911" cy="335249"/>
            </a:xfrm>
          </p:grpSpPr>
          <p:grpSp>
            <p:nvGrpSpPr>
              <p:cNvPr id="1030" name="Agrupar 14"/>
              <p:cNvGrpSpPr>
                <a:grpSpLocks/>
              </p:cNvGrpSpPr>
              <p:nvPr/>
            </p:nvGrpSpPr>
            <p:grpSpPr bwMode="auto">
              <a:xfrm>
                <a:off x="814971" y="6377181"/>
                <a:ext cx="3455511" cy="335249"/>
                <a:chOff x="4732227" y="4143388"/>
                <a:chExt cx="5019615" cy="495049"/>
              </a:xfrm>
            </p:grpSpPr>
            <p:pic>
              <p:nvPicPr>
                <p:cNvPr id="1032" name="Imagen 5"/>
                <p:cNvPicPr>
                  <a:picLocks noChangeAspect="1"/>
                </p:cNvPicPr>
                <p:nvPr/>
              </p:nvPicPr>
              <p:blipFill>
                <a:blip r:embed="rId7" cstate="print"/>
                <a:srcRect/>
                <a:stretch>
                  <a:fillRect/>
                </a:stretch>
              </p:blipFill>
              <p:spPr bwMode="auto">
                <a:xfrm>
                  <a:off x="4732227" y="4155962"/>
                  <a:ext cx="1409700" cy="46990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1033" name="Imagen 6"/>
                <p:cNvPicPr>
                  <a:picLocks noChangeAspect="1"/>
                </p:cNvPicPr>
                <p:nvPr/>
              </p:nvPicPr>
              <p:blipFill>
                <a:blip r:embed="rId8" cstate="print"/>
                <a:srcRect/>
                <a:stretch>
                  <a:fillRect/>
                </a:stretch>
              </p:blipFill>
              <p:spPr bwMode="auto">
                <a:xfrm>
                  <a:off x="6140134" y="4168537"/>
                  <a:ext cx="1511300" cy="46990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1034" name="Imagen 7"/>
                <p:cNvPicPr>
                  <a:picLocks noChangeAspect="1"/>
                </p:cNvPicPr>
                <p:nvPr/>
              </p:nvPicPr>
              <p:blipFill>
                <a:blip r:embed="rId9" cstate="print"/>
                <a:srcRect/>
                <a:stretch>
                  <a:fillRect/>
                </a:stretch>
              </p:blipFill>
              <p:spPr bwMode="auto">
                <a:xfrm>
                  <a:off x="7413087" y="4155962"/>
                  <a:ext cx="939800" cy="46990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1035" name="Imagen 8"/>
                <p:cNvPicPr>
                  <a:picLocks noChangeAspect="1"/>
                </p:cNvPicPr>
                <p:nvPr/>
              </p:nvPicPr>
              <p:blipFill>
                <a:blip r:embed="rId10" cstate="print"/>
                <a:srcRect/>
                <a:stretch>
                  <a:fillRect/>
                </a:stretch>
              </p:blipFill>
              <p:spPr bwMode="auto">
                <a:xfrm>
                  <a:off x="8177042" y="4143388"/>
                  <a:ext cx="1574800" cy="46990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pic>
            <p:nvPicPr>
              <p:cNvPr id="1031" name="Imagen 15"/>
              <p:cNvPicPr>
                <a:picLocks noChangeAspect="1"/>
              </p:cNvPicPr>
              <p:nvPr/>
            </p:nvPicPr>
            <p:blipFill>
              <a:blip r:embed="rId11" cstate="print"/>
              <a:srcRect/>
              <a:stretch>
                <a:fillRect/>
              </a:stretch>
            </p:blipFill>
            <p:spPr bwMode="auto">
              <a:xfrm>
                <a:off x="200571" y="6400698"/>
                <a:ext cx="672867" cy="3012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sp>
        <p:nvSpPr>
          <p:cNvPr id="14" name="13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93E192-06A8-4597-BE46-D113F9CFBA2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18" r:id="rId1"/>
    <p:sldLayoutId id="2147484519" r:id="rId2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75700" y="6526213"/>
            <a:ext cx="1063625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>
                <a:solidFill>
                  <a:srgbClr val="7D468C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fld id="{7CE8679B-3567-4070-9B36-F7AB56206DC1}" type="slidenum">
              <a:rPr lang="ca-ES"/>
              <a:pPr>
                <a:defRPr/>
              </a:pPr>
              <a:t>‹Nº›</a:t>
            </a:fld>
            <a:r>
              <a:rPr lang="ca-ES"/>
              <a:t>1</a:t>
            </a:r>
          </a:p>
        </p:txBody>
      </p:sp>
      <p:pic>
        <p:nvPicPr>
          <p:cNvPr id="2051" name="Picture 2" descr="diapos_verticales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10102850" cy="699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521" r:id="rId1"/>
    <p:sldLayoutId id="2147484522" r:id="rId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1900" b="1">
          <a:solidFill>
            <a:schemeClr val="bg1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900" b="1">
          <a:solidFill>
            <a:schemeClr val="bg1"/>
          </a:solidFill>
          <a:latin typeface="Calibri" pitchFamily="34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900" b="1">
          <a:solidFill>
            <a:schemeClr val="bg1"/>
          </a:solidFill>
          <a:latin typeface="Calibri" pitchFamily="34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900" b="1">
          <a:solidFill>
            <a:schemeClr val="bg1"/>
          </a:solidFill>
          <a:latin typeface="Calibri" pitchFamily="34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900" b="1">
          <a:solidFill>
            <a:schemeClr val="bg1"/>
          </a:solidFill>
          <a:latin typeface="Calibri" pitchFamily="34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1900" b="1">
          <a:solidFill>
            <a:schemeClr val="bg1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1900" b="1">
          <a:solidFill>
            <a:schemeClr val="bg1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1900" b="1">
          <a:solidFill>
            <a:schemeClr val="bg1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1900" b="1">
          <a:solidFill>
            <a:schemeClr val="bg1"/>
          </a:solidFill>
          <a:latin typeface="Calibri" pitchFamily="34" charset="0"/>
        </a:defRPr>
      </a:lvl9pPr>
    </p:titleStyle>
    <p:bodyStyle>
      <a:lvl1pPr marL="609600" indent="-609600" algn="l" rtl="0" eaLnBrk="0" fontAlgn="base" hangingPunct="0">
        <a:spcBef>
          <a:spcPct val="20000"/>
        </a:spcBef>
        <a:spcAft>
          <a:spcPct val="0"/>
        </a:spcAft>
        <a:buChar char="•"/>
        <a:defRPr sz="2300" b="1">
          <a:solidFill>
            <a:srgbClr val="7D468C"/>
          </a:solidFill>
          <a:latin typeface="+mn-lt"/>
          <a:ea typeface="ＭＳ Ｐゴシック" charset="0"/>
          <a:cs typeface="ＭＳ Ｐゴシック" charset="0"/>
        </a:defRPr>
      </a:lvl1pPr>
      <a:lvl2pPr marL="800100" indent="-34290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rgbClr val="4D4D4D"/>
          </a:solidFill>
          <a:latin typeface="+mn-lt"/>
          <a:ea typeface="ＭＳ Ｐゴシック" charset="0"/>
        </a:defRPr>
      </a:lvl2pPr>
      <a:lvl3pPr marL="1371600" indent="-4572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Arial" charset="0"/>
          <a:ea typeface="ＭＳ Ｐゴシック" charset="0"/>
        </a:defRPr>
      </a:lvl3pPr>
      <a:lvl4pPr marL="1714500" indent="-3429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4D4D4D"/>
          </a:solidFill>
          <a:latin typeface="Arial" charset="0"/>
          <a:ea typeface="ＭＳ Ｐゴシック" charset="0"/>
        </a:defRPr>
      </a:lvl4pPr>
      <a:lvl5pPr marL="2209800" indent="-3810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ＭＳ Ｐゴシック" charset="0"/>
        </a:defRPr>
      </a:lvl5pPr>
      <a:lvl6pPr marL="2667000" indent="-381000" algn="l" rtl="0" fontAlgn="base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Arial" charset="0"/>
        </a:defRPr>
      </a:lvl6pPr>
      <a:lvl7pPr marL="3124200" indent="-381000" algn="l" rtl="0" fontAlgn="base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Arial" charset="0"/>
        </a:defRPr>
      </a:lvl7pPr>
      <a:lvl8pPr marL="3581400" indent="-381000" algn="l" rtl="0" fontAlgn="base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Arial" charset="0"/>
        </a:defRPr>
      </a:lvl8pPr>
      <a:lvl9pPr marL="4038600" indent="-381000" algn="l" rtl="0" fontAlgn="base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ca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7" descr="diapo_texto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0" y="0"/>
            <a:ext cx="9906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F693E6-05C7-4835-B090-7C06735099B0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28" r:id="rId1"/>
    <p:sldLayoutId id="2147484523" r:id="rId2"/>
    <p:sldLayoutId id="2147484524" r:id="rId3"/>
    <p:sldLayoutId id="2147484525" r:id="rId4"/>
    <p:sldLayoutId id="2147484526" r:id="rId5"/>
    <p:sldLayoutId id="2147484527" r:id="rId6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19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900" b="1">
          <a:solidFill>
            <a:schemeClr val="bg1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900" b="1">
          <a:solidFill>
            <a:schemeClr val="bg1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900" b="1">
          <a:solidFill>
            <a:schemeClr val="bg1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900" b="1">
          <a:solidFill>
            <a:schemeClr val="bg1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1900" b="1">
          <a:solidFill>
            <a:schemeClr val="bg1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1900" b="1">
          <a:solidFill>
            <a:schemeClr val="bg1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1900" b="1">
          <a:solidFill>
            <a:schemeClr val="bg1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1900" b="1">
          <a:solidFill>
            <a:schemeClr val="bg1"/>
          </a:solidFill>
          <a:latin typeface="Calibri" pitchFamily="34" charset="0"/>
        </a:defRPr>
      </a:lvl9pPr>
    </p:titleStyle>
    <p:bodyStyle>
      <a:lvl1pPr marL="609600" indent="-609600" algn="l" rtl="0" eaLnBrk="0" fontAlgn="base" hangingPunct="0">
        <a:spcBef>
          <a:spcPct val="20000"/>
        </a:spcBef>
        <a:spcAft>
          <a:spcPct val="0"/>
        </a:spcAft>
        <a:defRPr sz="2300" b="1">
          <a:solidFill>
            <a:srgbClr val="7D468C"/>
          </a:solidFill>
          <a:latin typeface="+mn-lt"/>
          <a:ea typeface="+mn-ea"/>
          <a:cs typeface="+mn-cs"/>
        </a:defRPr>
      </a:lvl1pPr>
      <a:lvl2pPr marL="800100" indent="-342900" algn="l" rtl="0" eaLnBrk="0" fontAlgn="base" hangingPunct="0">
        <a:spcBef>
          <a:spcPct val="20000"/>
        </a:spcBef>
        <a:spcAft>
          <a:spcPct val="0"/>
        </a:spcAft>
        <a:defRPr>
          <a:solidFill>
            <a:srgbClr val="4D4D4D"/>
          </a:solidFill>
          <a:latin typeface="+mn-lt"/>
        </a:defRPr>
      </a:lvl2pPr>
      <a:lvl3pPr marL="1371600" indent="-457200" algn="l" rtl="0" eaLnBrk="0" fontAlgn="base" hangingPunct="0">
        <a:spcBef>
          <a:spcPct val="20000"/>
        </a:spcBef>
        <a:spcAft>
          <a:spcPct val="0"/>
        </a:spcAft>
        <a:defRPr sz="2400">
          <a:solidFill>
            <a:schemeClr val="tx1"/>
          </a:solidFill>
          <a:latin typeface="Arial" charset="0"/>
        </a:defRPr>
      </a:lvl3pPr>
      <a:lvl4pPr marL="1714500" indent="-342900" algn="l" rtl="0" eaLnBrk="0" fontAlgn="base" hangingPunct="0">
        <a:spcBef>
          <a:spcPct val="20000"/>
        </a:spcBef>
        <a:spcAft>
          <a:spcPct val="0"/>
        </a:spcAft>
        <a:defRPr>
          <a:solidFill>
            <a:srgbClr val="4D4D4D"/>
          </a:solidFill>
          <a:latin typeface="Arial" charset="0"/>
        </a:defRPr>
      </a:lvl4pPr>
      <a:lvl5pPr marL="2209800" indent="-381000" algn="l" rtl="0" eaLnBrk="0" fontAlgn="base" hangingPunct="0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Arial" charset="0"/>
        </a:defRPr>
      </a:lvl5pPr>
      <a:lvl6pPr marL="2667000" indent="-381000" algn="l" rtl="0" fontAlgn="base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Arial" charset="0"/>
        </a:defRPr>
      </a:lvl6pPr>
      <a:lvl7pPr marL="3124200" indent="-381000" algn="l" rtl="0" fontAlgn="base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Arial" charset="0"/>
        </a:defRPr>
      </a:lvl7pPr>
      <a:lvl8pPr marL="3581400" indent="-381000" algn="l" rtl="0" fontAlgn="base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Arial" charset="0"/>
        </a:defRPr>
      </a:lvl8pPr>
      <a:lvl9pPr marL="4038600" indent="-381000" algn="l" rtl="0" fontAlgn="base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ca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miriam.mota@vhir.org" TargetMode="External"/><Relationship Id="rId2" Type="http://schemas.openxmlformats.org/officeDocument/2006/relationships/hyperlink" Target="mailto:ricardo.gonzalo@vhir.org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6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thda.com/english/wiki/ggplot2-barplots-quick-start-guide-r-software-and-data-visualization" TargetMode="Externa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gplot2-book.org/" TargetMode="External"/><Relationship Id="rId2" Type="http://schemas.openxmlformats.org/officeDocument/2006/relationships/hyperlink" Target="http://moderngraphics11.pbworks.com/f/ggplot2-Book09hWickham.pdf" TargetMode="External"/><Relationship Id="rId1" Type="http://schemas.openxmlformats.org/officeDocument/2006/relationships/slideLayout" Target="../slideLayouts/slideLayout6.xml"/><Relationship Id="rId5" Type="http://schemas.openxmlformats.org/officeDocument/2006/relationships/hyperlink" Target="http://www.stat.columbia.edu/~tzheng/files/Rcolor.pdf" TargetMode="External"/><Relationship Id="rId4" Type="http://schemas.openxmlformats.org/officeDocument/2006/relationships/hyperlink" Target="http://www.sthda.com/english/wiki/ggplot2-essentials" TargetMode="Externa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thda.com/english/wiki/ggplot2-scatter-plots-quick-start-guide-r-software-and-data-visualization" TargetMode="External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1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7" Type="http://schemas.openxmlformats.org/officeDocument/2006/relationships/image" Target="../media/image61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ggplot2.tidyverse.org/reference/mpg.html" TargetMode="Externa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texto"/>
          <p:cNvSpPr>
            <a:spLocks noGrp="1"/>
          </p:cNvSpPr>
          <p:nvPr>
            <p:ph type="body" sz="quarter" idx="4294967295"/>
          </p:nvPr>
        </p:nvSpPr>
        <p:spPr>
          <a:xfrm>
            <a:off x="3832699" y="4911725"/>
            <a:ext cx="5871690" cy="1620838"/>
          </a:xfrm>
          <a:prstGeom prst="rect">
            <a:avLst/>
          </a:prstGeom>
        </p:spPr>
        <p:txBody>
          <a:bodyPr/>
          <a:lstStyle>
            <a:lvl1pPr>
              <a:buNone/>
              <a:defRPr lang="ca-ES" sz="3200" b="0" baseline="0" smtClean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marL="457200" indent="-457200" algn="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sz="1600" b="1" dirty="0">
              <a:latin typeface="+mj-lt"/>
            </a:endParaRPr>
          </a:p>
          <a:p>
            <a:pPr marL="457200" indent="-457200" algn="r"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z="1600" b="1" smtClean="0">
                <a:latin typeface="+mj-lt"/>
              </a:rPr>
              <a:t>Santi Perez Hoyos</a:t>
            </a:r>
            <a:r>
              <a:rPr sz="1600" b="1" smtClean="0">
                <a:latin typeface="+mj-lt"/>
              </a:rPr>
              <a:t>	</a:t>
            </a:r>
            <a:r>
              <a:rPr sz="1600" b="1" dirty="0">
                <a:latin typeface="+mj-lt"/>
              </a:rPr>
              <a:t>	Miriam Mota Foix</a:t>
            </a:r>
          </a:p>
          <a:p>
            <a:pPr marL="457200" indent="-457200" algn="r" eaLnBrk="1" hangingPunct="1">
              <a:spcBef>
                <a:spcPts val="0"/>
              </a:spcBef>
              <a:spcAft>
                <a:spcPts val="0"/>
              </a:spcAft>
              <a:tabLst>
                <a:tab pos="1439863" algn="l"/>
              </a:tabLst>
              <a:defRPr/>
            </a:pPr>
            <a:r>
              <a:rPr lang="es-ES" sz="1200" b="1" dirty="0">
                <a:latin typeface="+mj-lt"/>
              </a:rPr>
              <a:t>	</a:t>
            </a:r>
            <a:r>
              <a:rPr lang="es-ES" sz="1200" b="1">
                <a:latin typeface="+mj-lt"/>
              </a:rPr>
              <a:t>        </a:t>
            </a:r>
            <a:r>
              <a:rPr lang="en-GB" sz="1200" b="1" smtClean="0">
                <a:latin typeface="+mj-lt"/>
                <a:hlinkClick r:id="rId2"/>
              </a:rPr>
              <a:t>santi.perezhoyos@vhir.org</a:t>
            </a:r>
            <a:r>
              <a:rPr sz="1200" b="1" smtClean="0">
                <a:latin typeface="+mj-lt"/>
              </a:rPr>
              <a:t>        </a:t>
            </a:r>
            <a:r>
              <a:rPr sz="1200" b="1" dirty="0">
                <a:latin typeface="+mj-lt"/>
              </a:rPr>
              <a:t>		</a:t>
            </a:r>
            <a:r>
              <a:rPr sz="1200" b="1" dirty="0">
                <a:latin typeface="+mj-lt"/>
                <a:hlinkClick r:id="rId3"/>
              </a:rPr>
              <a:t>miriam.mota@vhir.org</a:t>
            </a:r>
            <a:endParaRPr sz="1200" b="1" dirty="0">
              <a:latin typeface="+mj-lt"/>
            </a:endParaRPr>
          </a:p>
          <a:p>
            <a:pPr marL="457200" indent="-457200" algn="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sz="1600" dirty="0">
              <a:latin typeface="+mj-lt"/>
            </a:endParaRPr>
          </a:p>
          <a:p>
            <a:pPr eaLnBrk="1" hangingPunct="1">
              <a:defRPr/>
            </a:pPr>
            <a:endParaRPr lang="es-ES" dirty="0"/>
          </a:p>
        </p:txBody>
      </p:sp>
      <p:sp>
        <p:nvSpPr>
          <p:cNvPr id="6" name="4 Marcador de texto"/>
          <p:cNvSpPr>
            <a:spLocks noGrp="1"/>
          </p:cNvSpPr>
          <p:nvPr>
            <p:ph type="body" sz="quarter" idx="4294967295"/>
          </p:nvPr>
        </p:nvSpPr>
        <p:spPr>
          <a:xfrm>
            <a:off x="128589" y="4386488"/>
            <a:ext cx="9575800" cy="848413"/>
          </a:xfrm>
          <a:prstGeom prst="rect">
            <a:avLst/>
          </a:prstGeom>
        </p:spPr>
        <p:txBody>
          <a:bodyPr/>
          <a:lstStyle>
            <a:lvl1pPr>
              <a:buNone/>
              <a:defRPr lang="ca-ES" sz="3200" b="0" baseline="0" smtClean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marL="457200" indent="-457200" algn="r"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z="2400" b="1" smtClean="0">
                <a:solidFill>
                  <a:srgbClr val="7D468C"/>
                </a:solidFill>
                <a:latin typeface="+mj-lt"/>
              </a:rPr>
              <a:t>Exploratory </a:t>
            </a:r>
            <a:r>
              <a:rPr sz="2400" b="1" dirty="0">
                <a:solidFill>
                  <a:srgbClr val="7D468C"/>
                </a:solidFill>
                <a:latin typeface="+mj-lt"/>
              </a:rPr>
              <a:t>Data </a:t>
            </a:r>
            <a:r>
              <a:rPr sz="2400" b="1" dirty="0" err="1">
                <a:solidFill>
                  <a:srgbClr val="7D468C"/>
                </a:solidFill>
                <a:latin typeface="+mj-lt"/>
              </a:rPr>
              <a:t>Analysis</a:t>
            </a:r>
            <a:r>
              <a:rPr sz="2400" b="1" dirty="0">
                <a:solidFill>
                  <a:srgbClr val="7D468C"/>
                </a:solidFill>
                <a:latin typeface="+mj-lt"/>
              </a:rPr>
              <a:t> II </a:t>
            </a:r>
            <a:r>
              <a:rPr sz="2400" b="1" dirty="0" err="1">
                <a:solidFill>
                  <a:srgbClr val="7D468C"/>
                </a:solidFill>
                <a:latin typeface="+mj-lt"/>
              </a:rPr>
              <a:t>and</a:t>
            </a:r>
            <a:r>
              <a:rPr sz="2400" b="1" dirty="0">
                <a:solidFill>
                  <a:srgbClr val="7D468C"/>
                </a:solidFill>
                <a:latin typeface="+mj-lt"/>
              </a:rPr>
              <a:t> Plots </a:t>
            </a:r>
            <a:r>
              <a:rPr sz="2400" b="1" dirty="0" err="1">
                <a:solidFill>
                  <a:srgbClr val="7D468C"/>
                </a:solidFill>
                <a:latin typeface="+mj-lt"/>
              </a:rPr>
              <a:t>with</a:t>
            </a:r>
            <a:r>
              <a:rPr sz="2400" b="1" dirty="0">
                <a:solidFill>
                  <a:srgbClr val="7D468C"/>
                </a:solidFill>
                <a:latin typeface="+mj-lt"/>
              </a:rPr>
              <a:t> R</a:t>
            </a:r>
            <a:endParaRPr lang="es-ES"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a typeface="ＭＳ Ｐゴシック" pitchFamily="34" charset="-128"/>
              </a:rPr>
              <a:t>Elegant graphics for data analysis</a:t>
            </a:r>
            <a:br>
              <a:rPr lang="en-GB" dirty="0">
                <a:ea typeface="ＭＳ Ｐゴシック" pitchFamily="34" charset="-128"/>
              </a:rPr>
            </a:br>
            <a:endParaRPr lang="en-GB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8714" y="2275952"/>
            <a:ext cx="6828571" cy="4285714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791633" y="1417638"/>
            <a:ext cx="4953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es-ES" dirty="0" err="1">
                <a:solidFill>
                  <a:srgbClr val="3366FF"/>
                </a:solidFill>
                <a:latin typeface="Consolas" panose="020B0609020204030204" pitchFamily="49" charset="0"/>
              </a:rPr>
              <a:t>ggplot</a:t>
            </a:r>
            <a:r>
              <a:rPr lang="es-ES" dirty="0">
                <a:solidFill>
                  <a:srgbClr val="3366FF"/>
                </a:solidFill>
                <a:latin typeface="Consolas" panose="020B0609020204030204" pitchFamily="49" charset="0"/>
              </a:rPr>
              <a:t>(</a:t>
            </a:r>
            <a:r>
              <a:rPr lang="es-ES" dirty="0" err="1">
                <a:solidFill>
                  <a:srgbClr val="3366FF"/>
                </a:solidFill>
                <a:latin typeface="Consolas" panose="020B0609020204030204" pitchFamily="49" charset="0"/>
              </a:rPr>
              <a:t>mpg</a:t>
            </a:r>
            <a:r>
              <a:rPr lang="es-ES" dirty="0">
                <a:solidFill>
                  <a:srgbClr val="3366FF"/>
                </a:solidFill>
                <a:latin typeface="Consolas" panose="020B0609020204030204" pitchFamily="49" charset="0"/>
              </a:rPr>
              <a:t>, aes(x = </a:t>
            </a:r>
            <a:r>
              <a:rPr lang="es-ES" dirty="0" err="1">
                <a:solidFill>
                  <a:srgbClr val="3366FF"/>
                </a:solidFill>
                <a:latin typeface="Consolas" panose="020B0609020204030204" pitchFamily="49" charset="0"/>
              </a:rPr>
              <a:t>displ</a:t>
            </a:r>
            <a:r>
              <a:rPr lang="es-ES" dirty="0">
                <a:solidFill>
                  <a:srgbClr val="3366FF"/>
                </a:solidFill>
                <a:latin typeface="Consolas" panose="020B0609020204030204" pitchFamily="49" charset="0"/>
              </a:rPr>
              <a:t>, y = </a:t>
            </a:r>
            <a:r>
              <a:rPr lang="es-ES" dirty="0" err="1">
                <a:solidFill>
                  <a:srgbClr val="3366FF"/>
                </a:solidFill>
                <a:latin typeface="Consolas" panose="020B0609020204030204" pitchFamily="49" charset="0"/>
              </a:rPr>
              <a:t>hwy</a:t>
            </a:r>
            <a:r>
              <a:rPr lang="es-ES" dirty="0">
                <a:solidFill>
                  <a:srgbClr val="3366FF"/>
                </a:solidFill>
                <a:latin typeface="Consolas" panose="020B0609020204030204" pitchFamily="49" charset="0"/>
              </a:rPr>
              <a:t>)) + </a:t>
            </a:r>
          </a:p>
          <a:p>
            <a:pPr lvl="0"/>
            <a:r>
              <a:rPr lang="es-ES" dirty="0">
                <a:solidFill>
                  <a:srgbClr val="3366FF"/>
                </a:solidFill>
                <a:latin typeface="Consolas" panose="020B0609020204030204" pitchFamily="49" charset="0"/>
              </a:rPr>
              <a:t>  </a:t>
            </a:r>
            <a:r>
              <a:rPr lang="es-ES" dirty="0" err="1">
                <a:solidFill>
                  <a:srgbClr val="3366FF"/>
                </a:solidFill>
                <a:latin typeface="Consolas" panose="020B0609020204030204" pitchFamily="49" charset="0"/>
              </a:rPr>
              <a:t>geom_point</a:t>
            </a:r>
            <a:r>
              <a:rPr lang="es-ES" dirty="0">
                <a:solidFill>
                  <a:srgbClr val="3366FF"/>
                </a:solidFill>
                <a:latin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5882266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a typeface="ＭＳ Ｐゴシック" pitchFamily="34" charset="-128"/>
              </a:rPr>
              <a:t>Elegant graphics for data analysis</a:t>
            </a:r>
            <a:br>
              <a:rPr lang="en-GB" dirty="0">
                <a:ea typeface="ＭＳ Ｐゴシック" pitchFamily="34" charset="-128"/>
              </a:rPr>
            </a:br>
            <a:endParaRPr lang="en-GB" dirty="0"/>
          </a:p>
        </p:txBody>
      </p:sp>
      <p:sp>
        <p:nvSpPr>
          <p:cNvPr id="2" name="Rectángulo 1"/>
          <p:cNvSpPr/>
          <p:nvPr/>
        </p:nvSpPr>
        <p:spPr>
          <a:xfrm>
            <a:off x="554567" y="1417638"/>
            <a:ext cx="4953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>
                <a:solidFill>
                  <a:srgbClr val="3366FF"/>
                </a:solidFill>
                <a:latin typeface="Consolas" panose="020B0609020204030204" pitchFamily="49" charset="0"/>
              </a:rPr>
              <a:t>ggplot</a:t>
            </a:r>
            <a:r>
              <a:rPr lang="en-US" dirty="0">
                <a:solidFill>
                  <a:srgbClr val="3366FF"/>
                </a:solidFill>
                <a:latin typeface="Consolas" panose="020B0609020204030204" pitchFamily="49" charset="0"/>
              </a:rPr>
              <a:t>(mpg, </a:t>
            </a:r>
            <a:r>
              <a:rPr lang="en-US" dirty="0" err="1">
                <a:solidFill>
                  <a:srgbClr val="3366FF"/>
                </a:solidFill>
                <a:latin typeface="Consolas" panose="020B0609020204030204" pitchFamily="49" charset="0"/>
              </a:rPr>
              <a:t>aes</a:t>
            </a:r>
            <a:r>
              <a:rPr lang="en-US" dirty="0">
                <a:solidFill>
                  <a:srgbClr val="3366FF"/>
                </a:solidFill>
                <a:latin typeface="Consolas" panose="020B0609020204030204" pitchFamily="49" charset="0"/>
              </a:rPr>
              <a:t>(x = </a:t>
            </a:r>
            <a:r>
              <a:rPr lang="en-US" dirty="0" err="1">
                <a:solidFill>
                  <a:srgbClr val="3366FF"/>
                </a:solidFill>
                <a:latin typeface="Consolas" panose="020B0609020204030204" pitchFamily="49" charset="0"/>
              </a:rPr>
              <a:t>displ</a:t>
            </a:r>
            <a:r>
              <a:rPr lang="en-US" dirty="0">
                <a:solidFill>
                  <a:srgbClr val="3366FF"/>
                </a:solidFill>
                <a:latin typeface="Consolas" panose="020B0609020204030204" pitchFamily="49" charset="0"/>
              </a:rPr>
              <a:t>, y = </a:t>
            </a:r>
            <a:r>
              <a:rPr lang="en-US" dirty="0" err="1">
                <a:solidFill>
                  <a:srgbClr val="3366FF"/>
                </a:solidFill>
                <a:latin typeface="Consolas" panose="020B0609020204030204" pitchFamily="49" charset="0"/>
              </a:rPr>
              <a:t>hwy</a:t>
            </a:r>
            <a:r>
              <a:rPr lang="en-US" dirty="0">
                <a:solidFill>
                  <a:srgbClr val="3366FF"/>
                </a:solidFill>
                <a:latin typeface="Consolas" panose="020B0609020204030204" pitchFamily="49" charset="0"/>
              </a:rPr>
              <a:t>)) + </a:t>
            </a:r>
          </a:p>
          <a:p>
            <a:r>
              <a:rPr lang="en-US" dirty="0">
                <a:solidFill>
                  <a:srgbClr val="3366FF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3366FF"/>
                </a:solidFill>
                <a:latin typeface="Consolas" panose="020B0609020204030204" pitchFamily="49" charset="0"/>
              </a:rPr>
              <a:t>geom_line</a:t>
            </a:r>
            <a:r>
              <a:rPr lang="en-US" dirty="0">
                <a:solidFill>
                  <a:srgbClr val="3366FF"/>
                </a:solidFill>
                <a:latin typeface="Consolas" panose="020B0609020204030204" pitchFamily="49" charset="0"/>
              </a:rPr>
              <a:t>()</a:t>
            </a:r>
            <a:endParaRPr lang="es-ES" dirty="0">
              <a:solidFill>
                <a:srgbClr val="3366FF"/>
              </a:solidFill>
              <a:latin typeface="Consolas" panose="020B0609020204030204" pitchFamily="49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4648" y="2310610"/>
            <a:ext cx="6828571" cy="42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3820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a typeface="ＭＳ Ｐゴシック" pitchFamily="34" charset="-128"/>
              </a:rPr>
              <a:t>Elegant graphics for data analysis</a:t>
            </a:r>
            <a:br>
              <a:rPr lang="en-GB" dirty="0">
                <a:ea typeface="ＭＳ Ｐゴシック" pitchFamily="34" charset="-128"/>
              </a:rPr>
            </a:br>
            <a:endParaRPr lang="en-GB" dirty="0"/>
          </a:p>
        </p:txBody>
      </p:sp>
      <p:sp>
        <p:nvSpPr>
          <p:cNvPr id="2" name="Rectángulo 1"/>
          <p:cNvSpPr/>
          <p:nvPr/>
        </p:nvSpPr>
        <p:spPr>
          <a:xfrm>
            <a:off x="715432" y="1511068"/>
            <a:ext cx="82761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3366FF"/>
                </a:solidFill>
                <a:latin typeface="Consolas" panose="020B0609020204030204" pitchFamily="49" charset="0"/>
              </a:rPr>
              <a:t>ggplot</a:t>
            </a:r>
            <a:r>
              <a:rPr lang="en-US" dirty="0">
                <a:solidFill>
                  <a:srgbClr val="3366FF"/>
                </a:solidFill>
                <a:latin typeface="Consolas" panose="020B0609020204030204" pitchFamily="49" charset="0"/>
              </a:rPr>
              <a:t>(mpg, </a:t>
            </a:r>
            <a:r>
              <a:rPr lang="en-US" dirty="0" err="1">
                <a:solidFill>
                  <a:srgbClr val="3366FF"/>
                </a:solidFill>
                <a:latin typeface="Consolas" panose="020B0609020204030204" pitchFamily="49" charset="0"/>
              </a:rPr>
              <a:t>aes</a:t>
            </a:r>
            <a:r>
              <a:rPr lang="en-US" dirty="0">
                <a:solidFill>
                  <a:srgbClr val="3366FF"/>
                </a:solidFill>
                <a:latin typeface="Consolas" panose="020B0609020204030204" pitchFamily="49" charset="0"/>
              </a:rPr>
              <a:t>(x = </a:t>
            </a:r>
            <a:r>
              <a:rPr lang="en-US" dirty="0" err="1">
                <a:solidFill>
                  <a:srgbClr val="3366FF"/>
                </a:solidFill>
                <a:latin typeface="Consolas" panose="020B0609020204030204" pitchFamily="49" charset="0"/>
              </a:rPr>
              <a:t>displ</a:t>
            </a:r>
            <a:r>
              <a:rPr lang="en-US" dirty="0">
                <a:solidFill>
                  <a:srgbClr val="3366FF"/>
                </a:solidFill>
                <a:latin typeface="Consolas" panose="020B0609020204030204" pitchFamily="49" charset="0"/>
              </a:rPr>
              <a:t>, y = </a:t>
            </a:r>
            <a:r>
              <a:rPr lang="en-US" dirty="0" err="1">
                <a:solidFill>
                  <a:srgbClr val="3366FF"/>
                </a:solidFill>
                <a:latin typeface="Consolas" panose="020B0609020204030204" pitchFamily="49" charset="0"/>
              </a:rPr>
              <a:t>hwy</a:t>
            </a:r>
            <a:r>
              <a:rPr lang="en-US" dirty="0">
                <a:solidFill>
                  <a:srgbClr val="3366FF"/>
                </a:solidFill>
                <a:latin typeface="Consolas" panose="020B0609020204030204" pitchFamily="49" charset="0"/>
              </a:rPr>
              <a:t>, color = manufacturer)) + </a:t>
            </a:r>
          </a:p>
          <a:p>
            <a:r>
              <a:rPr lang="en-US" dirty="0">
                <a:solidFill>
                  <a:srgbClr val="3366FF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3366FF"/>
                </a:solidFill>
                <a:latin typeface="Consolas" panose="020B0609020204030204" pitchFamily="49" charset="0"/>
              </a:rPr>
              <a:t>geom_point</a:t>
            </a:r>
            <a:r>
              <a:rPr lang="en-US" dirty="0">
                <a:solidFill>
                  <a:srgbClr val="3366FF"/>
                </a:solidFill>
                <a:latin typeface="Consolas" panose="020B0609020204030204" pitchFamily="49" charset="0"/>
              </a:rPr>
              <a:t>()</a:t>
            </a:r>
            <a:endParaRPr lang="es-ES" dirty="0">
              <a:solidFill>
                <a:srgbClr val="3366FF"/>
              </a:solidFill>
              <a:latin typeface="Consolas" panose="020B0609020204030204" pitchFamily="49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8714" y="2369876"/>
            <a:ext cx="6828571" cy="42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3384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a typeface="ＭＳ Ｐゴシック" pitchFamily="34" charset="-128"/>
              </a:rPr>
              <a:t>Elegant graphics for data analysis</a:t>
            </a:r>
            <a:br>
              <a:rPr lang="en-GB" dirty="0">
                <a:ea typeface="ＭＳ Ｐゴシック" pitchFamily="34" charset="-128"/>
              </a:rPr>
            </a:br>
            <a:endParaRPr lang="en-GB" dirty="0"/>
          </a:p>
        </p:txBody>
      </p:sp>
      <p:sp>
        <p:nvSpPr>
          <p:cNvPr id="2" name="Rectángulo 1"/>
          <p:cNvSpPr/>
          <p:nvPr/>
        </p:nvSpPr>
        <p:spPr>
          <a:xfrm>
            <a:off x="495299" y="1511069"/>
            <a:ext cx="9266768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700" dirty="0" err="1">
                <a:solidFill>
                  <a:srgbClr val="3366FF"/>
                </a:solidFill>
                <a:latin typeface="Consolas" panose="020B0609020204030204" pitchFamily="49" charset="0"/>
              </a:rPr>
              <a:t>ggplot</a:t>
            </a:r>
            <a:r>
              <a:rPr lang="es-ES" sz="1700" dirty="0">
                <a:solidFill>
                  <a:srgbClr val="3366FF"/>
                </a:solidFill>
                <a:latin typeface="Consolas" panose="020B0609020204030204" pitchFamily="49" charset="0"/>
              </a:rPr>
              <a:t>(</a:t>
            </a:r>
            <a:r>
              <a:rPr lang="es-ES" sz="1700" dirty="0" err="1">
                <a:solidFill>
                  <a:srgbClr val="3366FF"/>
                </a:solidFill>
                <a:latin typeface="Consolas" panose="020B0609020204030204" pitchFamily="49" charset="0"/>
              </a:rPr>
              <a:t>mpg</a:t>
            </a:r>
            <a:r>
              <a:rPr lang="es-ES" sz="1700" dirty="0">
                <a:solidFill>
                  <a:srgbClr val="3366FF"/>
                </a:solidFill>
                <a:latin typeface="Consolas" panose="020B0609020204030204" pitchFamily="49" charset="0"/>
              </a:rPr>
              <a:t>, aes(x = </a:t>
            </a:r>
            <a:r>
              <a:rPr lang="es-ES" sz="1700" dirty="0" err="1">
                <a:solidFill>
                  <a:srgbClr val="3366FF"/>
                </a:solidFill>
                <a:latin typeface="Consolas" panose="020B0609020204030204" pitchFamily="49" charset="0"/>
              </a:rPr>
              <a:t>displ</a:t>
            </a:r>
            <a:r>
              <a:rPr lang="es-ES" sz="1700" dirty="0">
                <a:solidFill>
                  <a:srgbClr val="3366FF"/>
                </a:solidFill>
                <a:latin typeface="Consolas" panose="020B0609020204030204" pitchFamily="49" charset="0"/>
              </a:rPr>
              <a:t>, y = </a:t>
            </a:r>
            <a:r>
              <a:rPr lang="es-ES" sz="1700" dirty="0" err="1">
                <a:solidFill>
                  <a:srgbClr val="3366FF"/>
                </a:solidFill>
                <a:latin typeface="Consolas" panose="020B0609020204030204" pitchFamily="49" charset="0"/>
              </a:rPr>
              <a:t>hwy</a:t>
            </a:r>
            <a:r>
              <a:rPr lang="es-ES" sz="1700" dirty="0">
                <a:solidFill>
                  <a:srgbClr val="3366FF"/>
                </a:solidFill>
                <a:latin typeface="Consolas" panose="020B0609020204030204" pitchFamily="49" charset="0"/>
              </a:rPr>
              <a:t>, color = </a:t>
            </a:r>
            <a:r>
              <a:rPr lang="es-ES" sz="1700" dirty="0" err="1">
                <a:solidFill>
                  <a:srgbClr val="3366FF"/>
                </a:solidFill>
                <a:latin typeface="Consolas" panose="020B0609020204030204" pitchFamily="49" charset="0"/>
              </a:rPr>
              <a:t>manufacturer</a:t>
            </a:r>
            <a:r>
              <a:rPr lang="es-ES" sz="1700" dirty="0">
                <a:solidFill>
                  <a:srgbClr val="3366FF"/>
                </a:solidFill>
                <a:latin typeface="Consolas" panose="020B0609020204030204" pitchFamily="49" charset="0"/>
              </a:rPr>
              <a:t>, </a:t>
            </a:r>
            <a:r>
              <a:rPr lang="es-ES" sz="1700" dirty="0" err="1">
                <a:solidFill>
                  <a:srgbClr val="3366FF"/>
                </a:solidFill>
                <a:latin typeface="Consolas" panose="020B0609020204030204" pitchFamily="49" charset="0"/>
              </a:rPr>
              <a:t>shape</a:t>
            </a:r>
            <a:r>
              <a:rPr lang="es-ES" sz="1700" dirty="0">
                <a:solidFill>
                  <a:srgbClr val="3366FF"/>
                </a:solidFill>
                <a:latin typeface="Consolas" panose="020B0609020204030204" pitchFamily="49" charset="0"/>
              </a:rPr>
              <a:t> =  </a:t>
            </a:r>
            <a:r>
              <a:rPr lang="es-ES" sz="1700" dirty="0" err="1">
                <a:solidFill>
                  <a:srgbClr val="3366FF"/>
                </a:solidFill>
                <a:latin typeface="Consolas" panose="020B0609020204030204" pitchFamily="49" charset="0"/>
              </a:rPr>
              <a:t>drv</a:t>
            </a:r>
            <a:r>
              <a:rPr lang="es-ES" sz="1700" dirty="0">
                <a:solidFill>
                  <a:srgbClr val="3366FF"/>
                </a:solidFill>
                <a:latin typeface="Consolas" panose="020B0609020204030204" pitchFamily="49" charset="0"/>
              </a:rPr>
              <a:t>)) + </a:t>
            </a:r>
          </a:p>
          <a:p>
            <a:r>
              <a:rPr lang="es-ES" sz="1700" dirty="0">
                <a:solidFill>
                  <a:srgbClr val="3366FF"/>
                </a:solidFill>
                <a:latin typeface="Consolas" panose="020B0609020204030204" pitchFamily="49" charset="0"/>
              </a:rPr>
              <a:t>  </a:t>
            </a:r>
            <a:r>
              <a:rPr lang="es-ES" sz="1700" dirty="0" err="1">
                <a:solidFill>
                  <a:srgbClr val="3366FF"/>
                </a:solidFill>
                <a:latin typeface="Consolas" panose="020B0609020204030204" pitchFamily="49" charset="0"/>
              </a:rPr>
              <a:t>geom_point</a:t>
            </a:r>
            <a:r>
              <a:rPr lang="es-ES" sz="1700" dirty="0">
                <a:solidFill>
                  <a:srgbClr val="3366FF"/>
                </a:solidFill>
                <a:latin typeface="Consolas" panose="020B0609020204030204" pitchFamily="49" charset="0"/>
              </a:rPr>
              <a:t>()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9381" y="2572286"/>
            <a:ext cx="6828571" cy="3963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8462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1 Marcador de texto"/>
          <p:cNvSpPr>
            <a:spLocks noGrp="1"/>
          </p:cNvSpPr>
          <p:nvPr>
            <p:ph type="body" sz="quarter" idx="10"/>
          </p:nvPr>
        </p:nvSpPr>
        <p:spPr bwMode="auto">
          <a:xfrm>
            <a:off x="3903663" y="654852"/>
            <a:ext cx="6002337" cy="595333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58775" indent="-358775">
              <a:lnSpc>
                <a:spcPct val="150000"/>
              </a:lnSpc>
              <a:buFont typeface="Calibri" pitchFamily="34" charset="0"/>
              <a:buAutoNum type="arabicPeriod"/>
            </a:pPr>
            <a:r>
              <a:rPr lang="en-GB" dirty="0">
                <a:solidFill>
                  <a:srgbClr val="FF0000"/>
                </a:solidFill>
                <a:ea typeface="ＭＳ Ｐゴシック" pitchFamily="34" charset="-128"/>
              </a:rPr>
              <a:t>Elegant graphics for data analysis</a:t>
            </a:r>
          </a:p>
          <a:p>
            <a:pPr marL="358775" indent="-358775">
              <a:lnSpc>
                <a:spcPct val="150000"/>
              </a:lnSpc>
              <a:buFont typeface="Calibri" pitchFamily="34" charset="0"/>
              <a:buAutoNum type="arabicPeriod"/>
            </a:pPr>
            <a:r>
              <a:rPr lang="en-GB" dirty="0">
                <a:solidFill>
                  <a:srgbClr val="FF0000"/>
                </a:solidFill>
                <a:ea typeface="ＭＳ Ｐゴシック" pitchFamily="34" charset="-128"/>
              </a:rPr>
              <a:t>From univariate to bivariate analysis</a:t>
            </a:r>
          </a:p>
          <a:p>
            <a:pPr marL="358775" indent="-358775">
              <a:lnSpc>
                <a:spcPct val="150000"/>
              </a:lnSpc>
              <a:buFont typeface="Calibri" pitchFamily="34" charset="0"/>
              <a:buAutoNum type="arabicPeriod"/>
            </a:pPr>
            <a:r>
              <a:rPr lang="en-US" dirty="0" err="1">
                <a:ea typeface="ＭＳ Ｐゴシック" pitchFamily="34" charset="-128"/>
              </a:rPr>
              <a:t>Bivariate</a:t>
            </a:r>
            <a:r>
              <a:rPr lang="en-US" dirty="0">
                <a:ea typeface="ＭＳ Ｐゴシック" pitchFamily="34" charset="-128"/>
              </a:rPr>
              <a:t> analysis</a:t>
            </a:r>
          </a:p>
          <a:p>
            <a:pPr marL="798875" lvl="1" indent="-358775">
              <a:lnSpc>
                <a:spcPct val="150000"/>
              </a:lnSpc>
              <a:buFont typeface="Calibri" pitchFamily="34" charset="0"/>
              <a:buAutoNum type="arabicPeriod"/>
            </a:pPr>
            <a:r>
              <a:rPr lang="en-US" dirty="0">
                <a:ea typeface="ＭＳ Ｐゴシック" pitchFamily="34" charset="-128"/>
              </a:rPr>
              <a:t>Qualitative </a:t>
            </a:r>
            <a:r>
              <a:rPr lang="en-US" dirty="0" err="1">
                <a:ea typeface="ＭＳ Ｐゴシック" pitchFamily="34" charset="-128"/>
              </a:rPr>
              <a:t>vs</a:t>
            </a:r>
            <a:r>
              <a:rPr lang="en-US" dirty="0">
                <a:ea typeface="ＭＳ Ｐゴシック" pitchFamily="34" charset="-128"/>
              </a:rPr>
              <a:t> Qualitative</a:t>
            </a:r>
          </a:p>
          <a:p>
            <a:pPr marL="798875" lvl="1" indent="-358775">
              <a:lnSpc>
                <a:spcPct val="150000"/>
              </a:lnSpc>
              <a:buFont typeface="Calibri" pitchFamily="34" charset="0"/>
              <a:buAutoNum type="arabicPeriod"/>
            </a:pPr>
            <a:r>
              <a:rPr lang="en-US" dirty="0">
                <a:ea typeface="ＭＳ Ｐゴシック" pitchFamily="34" charset="-128"/>
              </a:rPr>
              <a:t>Qualitative </a:t>
            </a:r>
            <a:r>
              <a:rPr lang="en-US" dirty="0" err="1">
                <a:ea typeface="ＭＳ Ｐゴシック" pitchFamily="34" charset="-128"/>
              </a:rPr>
              <a:t>vs</a:t>
            </a:r>
            <a:r>
              <a:rPr lang="en-US" dirty="0">
                <a:ea typeface="ＭＳ Ｐゴシック" pitchFamily="34" charset="-128"/>
              </a:rPr>
              <a:t> Quantitative</a:t>
            </a:r>
          </a:p>
          <a:p>
            <a:pPr marL="798875" lvl="1" indent="-358775">
              <a:lnSpc>
                <a:spcPct val="150000"/>
              </a:lnSpc>
              <a:buFont typeface="Calibri" pitchFamily="34" charset="0"/>
              <a:buAutoNum type="arabicPeriod"/>
            </a:pPr>
            <a:r>
              <a:rPr lang="en-US" dirty="0">
                <a:ea typeface="ＭＳ Ｐゴシック" pitchFamily="34" charset="-128"/>
              </a:rPr>
              <a:t>Quantitative </a:t>
            </a:r>
            <a:r>
              <a:rPr lang="en-US" dirty="0" err="1">
                <a:ea typeface="ＭＳ Ｐゴシック" pitchFamily="34" charset="-128"/>
              </a:rPr>
              <a:t>vs</a:t>
            </a:r>
            <a:r>
              <a:rPr lang="en-US" dirty="0">
                <a:ea typeface="ＭＳ Ｐゴシック" pitchFamily="34" charset="-128"/>
              </a:rPr>
              <a:t> Quantitative</a:t>
            </a:r>
          </a:p>
          <a:p>
            <a:pPr marL="358775" indent="-358775">
              <a:lnSpc>
                <a:spcPct val="150000"/>
              </a:lnSpc>
              <a:buFont typeface="Calibri" pitchFamily="34" charset="0"/>
              <a:buAutoNum type="arabicPeriod"/>
            </a:pPr>
            <a:r>
              <a:rPr lang="en-GB" dirty="0">
                <a:ea typeface="ＭＳ Ｐゴシック" pitchFamily="34" charset="-128"/>
              </a:rPr>
              <a:t>Correlation</a:t>
            </a:r>
          </a:p>
          <a:p>
            <a:pPr marL="798875" lvl="1" indent="-358775">
              <a:lnSpc>
                <a:spcPct val="150000"/>
              </a:lnSpc>
              <a:buFont typeface="Calibri" pitchFamily="34" charset="0"/>
              <a:buAutoNum type="arabicPeriod"/>
            </a:pPr>
            <a:r>
              <a:rPr lang="en-GB" dirty="0">
                <a:ea typeface="ＭＳ Ｐゴシック" pitchFamily="34" charset="-128"/>
              </a:rPr>
              <a:t>Definition</a:t>
            </a:r>
          </a:p>
          <a:p>
            <a:pPr marL="798875" lvl="1" indent="-358775">
              <a:lnSpc>
                <a:spcPct val="150000"/>
              </a:lnSpc>
              <a:buFont typeface="Calibri" pitchFamily="34" charset="0"/>
              <a:buAutoNum type="arabicPeriod"/>
            </a:pPr>
            <a:r>
              <a:rPr lang="en-GB" dirty="0">
                <a:ea typeface="ＭＳ Ｐゴシック" pitchFamily="34" charset="-128"/>
              </a:rPr>
              <a:t>Types of correlation (Pearson, Spearman)</a:t>
            </a:r>
          </a:p>
          <a:p>
            <a:pPr marL="358775" indent="-358775">
              <a:buNone/>
            </a:pPr>
            <a:endParaRPr lang="en-GB" dirty="0">
              <a:ea typeface="ＭＳ Ｐゴシック" pitchFamily="34" charset="-128"/>
            </a:endParaRPr>
          </a:p>
        </p:txBody>
      </p:sp>
      <p:sp>
        <p:nvSpPr>
          <p:cNvPr id="3" name="2 CuadroTexto"/>
          <p:cNvSpPr txBox="1"/>
          <p:nvPr/>
        </p:nvSpPr>
        <p:spPr>
          <a:xfrm>
            <a:off x="3912124" y="113122"/>
            <a:ext cx="5552387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300" b="1" u="sng" dirty="0">
                <a:solidFill>
                  <a:srgbClr val="7D468C"/>
                </a:solidFill>
                <a:latin typeface="+mn-lt"/>
                <a:cs typeface="ＭＳ Ｐゴシック" charset="0"/>
              </a:rPr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27700305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exto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Last week we learned…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sz="quarter" idx="12"/>
          </p:nvPr>
        </p:nvSpPr>
        <p:spPr>
          <a:xfrm>
            <a:off x="542924" y="2037721"/>
            <a:ext cx="8739298" cy="4369760"/>
          </a:xfrm>
        </p:spPr>
        <p:txBody>
          <a:bodyPr/>
          <a:lstStyle/>
          <a:p>
            <a:pPr marL="179388" indent="-179388">
              <a:lnSpc>
                <a:spcPct val="150000"/>
              </a:lnSpc>
              <a:buFont typeface="Arial" pitchFamily="34" charset="0"/>
              <a:buChar char="•"/>
            </a:pPr>
            <a:r>
              <a:rPr lang="en-GB" dirty="0"/>
              <a:t>We can analyse and describe each variable one by one:</a:t>
            </a:r>
          </a:p>
          <a:p>
            <a:pPr marL="1219200" lvl="2">
              <a:lnSpc>
                <a:spcPct val="150000"/>
              </a:lnSpc>
              <a:buFont typeface="+mj-lt"/>
              <a:buAutoNum type="arabicPeriod"/>
            </a:pPr>
            <a:r>
              <a:rPr lang="en-GB" sz="2200" b="1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With some measures:</a:t>
            </a:r>
          </a:p>
          <a:p>
            <a:pPr marL="941388" lvl="2" indent="-179388">
              <a:lnSpc>
                <a:spcPct val="150000"/>
              </a:lnSpc>
            </a:pPr>
            <a:r>
              <a:rPr lang="en-GB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Measures of central tendency		</a:t>
            </a:r>
            <a:r>
              <a:rPr lang="en-GB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GB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Measures of dispersion</a:t>
            </a:r>
          </a:p>
          <a:p>
            <a:pPr marL="1447800" lvl="3">
              <a:lnSpc>
                <a:spcPct val="150000"/>
              </a:lnSpc>
              <a:buFont typeface="+mj-lt"/>
              <a:buAutoNum type="arabicPeriod"/>
            </a:pPr>
            <a:endParaRPr lang="en-GB" dirty="0">
              <a:solidFill>
                <a:schemeClr val="bg2">
                  <a:lumMod val="50000"/>
                </a:schemeClr>
              </a:solidFill>
            </a:endParaRPr>
          </a:p>
          <a:p>
            <a:pPr marL="1284288" lvl="3" indent="-179388">
              <a:lnSpc>
                <a:spcPct val="150000"/>
              </a:lnSpc>
              <a:buFont typeface="Wingdings" pitchFamily="2" charset="2"/>
              <a:buChar char="ü"/>
            </a:pPr>
            <a:endParaRPr lang="en-GB" dirty="0">
              <a:solidFill>
                <a:schemeClr val="bg2">
                  <a:lumMod val="50000"/>
                </a:schemeClr>
              </a:solidFill>
              <a:latin typeface="+mn-lt"/>
              <a:ea typeface="+mn-ea"/>
              <a:cs typeface="+mn-cs"/>
            </a:endParaRPr>
          </a:p>
          <a:p>
            <a:pPr marL="941388" lvl="2" indent="-179388">
              <a:lnSpc>
                <a:spcPct val="150000"/>
              </a:lnSpc>
              <a:buFont typeface="Wingdings" pitchFamily="2" charset="2"/>
              <a:buChar char="ü"/>
            </a:pPr>
            <a:endParaRPr lang="en-GB" sz="2200" dirty="0">
              <a:solidFill>
                <a:schemeClr val="bg2">
                  <a:lumMod val="50000"/>
                </a:schemeClr>
              </a:solidFill>
              <a:latin typeface="+mn-lt"/>
              <a:ea typeface="+mn-ea"/>
              <a:cs typeface="+mn-cs"/>
            </a:endParaRPr>
          </a:p>
          <a:p>
            <a:pPr marL="179388" indent="-179388"/>
            <a:endParaRPr lang="en-GB" dirty="0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Font typeface="+mj-lt"/>
              <a:buAutoNum type="arabicPeriod" startAt="2"/>
            </a:pPr>
            <a:r>
              <a:rPr lang="en-GB" dirty="0">
                <a:ea typeface="ＭＳ Ｐゴシック" pitchFamily="34" charset="-128"/>
              </a:rPr>
              <a:t>From </a:t>
            </a:r>
            <a:r>
              <a:rPr lang="en-GB" dirty="0" err="1">
                <a:ea typeface="ＭＳ Ｐゴシック" pitchFamily="34" charset="-128"/>
              </a:rPr>
              <a:t>univariate</a:t>
            </a:r>
            <a:r>
              <a:rPr lang="en-GB" dirty="0">
                <a:ea typeface="ＭＳ Ｐゴシック" pitchFamily="34" charset="-128"/>
              </a:rPr>
              <a:t> to </a:t>
            </a:r>
            <a:r>
              <a:rPr lang="en-GB" dirty="0" err="1">
                <a:ea typeface="ＭＳ Ｐゴシック" pitchFamily="34" charset="-128"/>
              </a:rPr>
              <a:t>Bivariate</a:t>
            </a:r>
            <a:r>
              <a:rPr lang="en-GB" dirty="0">
                <a:ea typeface="ＭＳ Ｐゴシック" pitchFamily="34" charset="-128"/>
              </a:rPr>
              <a:t> analysis</a:t>
            </a:r>
            <a:br>
              <a:rPr lang="en-GB" dirty="0">
                <a:ea typeface="ＭＳ Ｐゴシック" pitchFamily="34" charset="-128"/>
              </a:rPr>
            </a:br>
            <a:endParaRPr lang="en-GB" dirty="0"/>
          </a:p>
        </p:txBody>
      </p:sp>
      <p:pic>
        <p:nvPicPr>
          <p:cNvPr id="1026" name="Picture 2" descr="Median (Definition, Formula &amp; Examples) | Calculating Media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5763" y="3744573"/>
            <a:ext cx="2843168" cy="1453503"/>
          </a:xfrm>
          <a:prstGeom prst="rect">
            <a:avLst/>
          </a:prstGeom>
          <a:noFill/>
          <a:ln>
            <a:solidFill>
              <a:srgbClr val="990099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ow To Analyze Data Using the Average – BetterExplaine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5763" y="5291428"/>
            <a:ext cx="2843168" cy="1493752"/>
          </a:xfrm>
          <a:prstGeom prst="rect">
            <a:avLst/>
          </a:prstGeom>
          <a:noFill/>
          <a:ln>
            <a:solidFill>
              <a:srgbClr val="990099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tatistics – Measures of dispersion: Range - W3spoin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8561" y="4133177"/>
            <a:ext cx="3483661" cy="1905127"/>
          </a:xfrm>
          <a:prstGeom prst="rect">
            <a:avLst/>
          </a:prstGeom>
          <a:noFill/>
          <a:ln>
            <a:solidFill>
              <a:srgbClr val="990099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4525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sz="quarter" idx="12"/>
          </p:nvPr>
        </p:nvSpPr>
        <p:spPr>
          <a:xfrm>
            <a:off x="0" y="1208497"/>
            <a:ext cx="4679524" cy="723998"/>
          </a:xfrm>
        </p:spPr>
        <p:txBody>
          <a:bodyPr/>
          <a:lstStyle/>
          <a:p>
            <a:pPr marL="1219200" lvl="2">
              <a:lnSpc>
                <a:spcPct val="150000"/>
              </a:lnSpc>
              <a:buFont typeface="+mj-lt"/>
              <a:buAutoNum type="arabicPeriod" startAt="2"/>
            </a:pPr>
            <a:r>
              <a:rPr lang="en-GB" sz="2200" b="1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Some graphics</a:t>
            </a:r>
          </a:p>
          <a:p>
            <a:endParaRPr lang="en-US" dirty="0"/>
          </a:p>
        </p:txBody>
      </p:sp>
      <p:sp>
        <p:nvSpPr>
          <p:cNvPr id="5" name="3 Título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/>
          <a:p>
            <a:pPr>
              <a:buFont typeface="+mj-lt"/>
              <a:buAutoNum type="arabicPeriod" startAt="2"/>
            </a:pPr>
            <a:r>
              <a:rPr lang="en-GB" dirty="0">
                <a:ea typeface="ＭＳ Ｐゴシック" pitchFamily="34" charset="-128"/>
              </a:rPr>
              <a:t>From </a:t>
            </a:r>
            <a:r>
              <a:rPr lang="en-GB" dirty="0" err="1">
                <a:ea typeface="ＭＳ Ｐゴシック" pitchFamily="34" charset="-128"/>
              </a:rPr>
              <a:t>univariate</a:t>
            </a:r>
            <a:r>
              <a:rPr lang="en-GB" dirty="0">
                <a:ea typeface="ＭＳ Ｐゴシック" pitchFamily="34" charset="-128"/>
              </a:rPr>
              <a:t> to </a:t>
            </a:r>
            <a:r>
              <a:rPr lang="en-GB" dirty="0" err="1">
                <a:ea typeface="ＭＳ Ｐゴシック" pitchFamily="34" charset="-128"/>
              </a:rPr>
              <a:t>Bivariate</a:t>
            </a:r>
            <a:r>
              <a:rPr lang="en-GB" dirty="0">
                <a:ea typeface="ＭＳ Ｐゴシック" pitchFamily="34" charset="-128"/>
              </a:rPr>
              <a:t> analysis</a:t>
            </a:r>
            <a:br>
              <a:rPr lang="en-GB" dirty="0">
                <a:ea typeface="ＭＳ Ｐゴシック" pitchFamily="34" charset="-128"/>
              </a:rPr>
            </a:br>
            <a:endParaRPr lang="en-GB" dirty="0"/>
          </a:p>
        </p:txBody>
      </p:sp>
      <p:pic>
        <p:nvPicPr>
          <p:cNvPr id="6" name="Picture 2" descr="http://upload.wikimedia.org/wikipedia/commons/thumb/8/8e/Histogram_example.svg/250px-Histogram_example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0865" y="2055043"/>
            <a:ext cx="2381250" cy="1905000"/>
          </a:xfrm>
          <a:prstGeom prst="rect">
            <a:avLst/>
          </a:prstGeom>
          <a:noFill/>
        </p:spPr>
      </p:pic>
      <p:pic>
        <p:nvPicPr>
          <p:cNvPr id="7" name="Picture 4" descr="http://www.ni.com/cms/images/devzone/tut/a/458074b4803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64228" y="1462938"/>
            <a:ext cx="2511883" cy="2585762"/>
          </a:xfrm>
          <a:prstGeom prst="rect">
            <a:avLst/>
          </a:prstGeom>
          <a:noFill/>
        </p:spPr>
      </p:pic>
      <p:pic>
        <p:nvPicPr>
          <p:cNvPr id="1026" name="Picture 2" descr="Examples of Pictographs | Pictorial Representation | Questions on Pictograph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8398" y="4590547"/>
            <a:ext cx="4105113" cy="1839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sz="quarter" idx="12"/>
          </p:nvPr>
        </p:nvSpPr>
        <p:spPr>
          <a:xfrm>
            <a:off x="439231" y="1331045"/>
            <a:ext cx="8739298" cy="4890646"/>
          </a:xfrm>
        </p:spPr>
        <p:txBody>
          <a:bodyPr/>
          <a:lstStyle/>
          <a:p>
            <a:pPr marL="179388" indent="-179388">
              <a:buFont typeface="Arial" pitchFamily="34" charset="0"/>
              <a:buChar char="•"/>
            </a:pPr>
            <a:r>
              <a:rPr lang="en-US" dirty="0"/>
              <a:t>In </a:t>
            </a:r>
            <a:r>
              <a:rPr lang="en-US" dirty="0" err="1"/>
              <a:t>univariate</a:t>
            </a:r>
            <a:r>
              <a:rPr lang="en-US" dirty="0"/>
              <a:t> analysis </a:t>
            </a:r>
            <a:r>
              <a:rPr lang="en-US" b="1" dirty="0"/>
              <a:t>only one </a:t>
            </a:r>
            <a:r>
              <a:rPr lang="en-US" dirty="0"/>
              <a:t>variable is analyzed each time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			the purpose of the analysis is </a:t>
            </a:r>
            <a:r>
              <a:rPr lang="en-US" b="1" dirty="0"/>
              <a:t>descriptive</a:t>
            </a:r>
          </a:p>
          <a:p>
            <a:endParaRPr lang="en-US" dirty="0"/>
          </a:p>
          <a:p>
            <a:pPr marL="179388" indent="-179388">
              <a:buFont typeface="Arial" pitchFamily="34" charset="0"/>
              <a:buChar char="•"/>
            </a:pPr>
            <a:r>
              <a:rPr lang="en-US" dirty="0"/>
              <a:t>If there are more than one variable in the dataset it could be interesting to guess if:</a:t>
            </a:r>
          </a:p>
          <a:p>
            <a:pPr marL="941388" lvl="2" indent="-179388">
              <a:lnSpc>
                <a:spcPct val="150000"/>
              </a:lnSpc>
              <a:buFont typeface="Wingdings" pitchFamily="2" charset="2"/>
              <a:buChar char="§"/>
            </a:pPr>
            <a:r>
              <a:rPr lang="en-GB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Does exist a relation between the two variables?</a:t>
            </a:r>
          </a:p>
          <a:p>
            <a:pPr marL="941388" lvl="2" indent="-179388">
              <a:lnSpc>
                <a:spcPct val="150000"/>
              </a:lnSpc>
              <a:buFont typeface="Wingdings" pitchFamily="2" charset="2"/>
              <a:buChar char="§"/>
            </a:pPr>
            <a:r>
              <a:rPr lang="en-GB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How important is this relation?</a:t>
            </a:r>
          </a:p>
          <a:p>
            <a:pPr marL="941388" lvl="2" indent="-179388">
              <a:lnSpc>
                <a:spcPct val="150000"/>
              </a:lnSpc>
              <a:buFont typeface="Wingdings" pitchFamily="2" charset="2"/>
              <a:buChar char="§"/>
            </a:pPr>
            <a:r>
              <a:rPr lang="en-GB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Which is the direction of the relation?</a:t>
            </a:r>
          </a:p>
        </p:txBody>
      </p:sp>
      <p:sp>
        <p:nvSpPr>
          <p:cNvPr id="5" name="3 Título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/>
          <a:p>
            <a:pPr>
              <a:buFont typeface="+mj-lt"/>
              <a:buAutoNum type="arabicPeriod" startAt="2"/>
            </a:pPr>
            <a:r>
              <a:rPr lang="en-GB" dirty="0">
                <a:ea typeface="ＭＳ Ｐゴシック" pitchFamily="34" charset="-128"/>
              </a:rPr>
              <a:t>From </a:t>
            </a:r>
            <a:r>
              <a:rPr lang="en-GB" dirty="0" err="1">
                <a:ea typeface="ＭＳ Ｐゴシック" pitchFamily="34" charset="-128"/>
              </a:rPr>
              <a:t>univariate</a:t>
            </a:r>
            <a:r>
              <a:rPr lang="en-GB" dirty="0">
                <a:ea typeface="ＭＳ Ｐゴシック" pitchFamily="34" charset="-128"/>
              </a:rPr>
              <a:t> to </a:t>
            </a:r>
            <a:r>
              <a:rPr lang="en-GB" dirty="0" err="1">
                <a:ea typeface="ＭＳ Ｐゴシック" pitchFamily="34" charset="-128"/>
              </a:rPr>
              <a:t>Bivariate</a:t>
            </a:r>
            <a:r>
              <a:rPr lang="en-GB" dirty="0">
                <a:ea typeface="ＭＳ Ｐゴシック" pitchFamily="34" charset="-128"/>
              </a:rPr>
              <a:t> analysis</a:t>
            </a:r>
            <a:br>
              <a:rPr lang="en-GB" dirty="0">
                <a:ea typeface="ＭＳ Ｐゴシック" pitchFamily="34" charset="-128"/>
              </a:rPr>
            </a:br>
            <a:endParaRPr lang="en-GB" dirty="0"/>
          </a:p>
        </p:txBody>
      </p:sp>
      <p:sp>
        <p:nvSpPr>
          <p:cNvPr id="6" name="5 Flecha abajo"/>
          <p:cNvSpPr/>
          <p:nvPr/>
        </p:nvSpPr>
        <p:spPr bwMode="auto">
          <a:xfrm>
            <a:off x="3535052" y="1743959"/>
            <a:ext cx="377072" cy="677782"/>
          </a:xfrm>
          <a:prstGeom prst="downArrow">
            <a:avLst/>
          </a:prstGeom>
          <a:solidFill>
            <a:srgbClr val="99348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3 Título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/>
          <a:p>
            <a:pPr>
              <a:buFont typeface="+mj-lt"/>
              <a:buAutoNum type="arabicPeriod" startAt="2"/>
            </a:pPr>
            <a:r>
              <a:rPr lang="en-GB" dirty="0">
                <a:ea typeface="ＭＳ Ｐゴシック" pitchFamily="34" charset="-128"/>
              </a:rPr>
              <a:t>From </a:t>
            </a:r>
            <a:r>
              <a:rPr lang="en-GB" dirty="0" err="1">
                <a:ea typeface="ＭＳ Ｐゴシック" pitchFamily="34" charset="-128"/>
              </a:rPr>
              <a:t>univariate</a:t>
            </a:r>
            <a:r>
              <a:rPr lang="en-GB" dirty="0">
                <a:ea typeface="ＭＳ Ｐゴシック" pitchFamily="34" charset="-128"/>
              </a:rPr>
              <a:t> to </a:t>
            </a:r>
            <a:r>
              <a:rPr lang="en-GB" dirty="0" err="1">
                <a:ea typeface="ＭＳ Ｐゴシック" pitchFamily="34" charset="-128"/>
              </a:rPr>
              <a:t>Bivariate</a:t>
            </a:r>
            <a:r>
              <a:rPr lang="en-GB" dirty="0">
                <a:ea typeface="ＭＳ Ｐゴシック" pitchFamily="34" charset="-128"/>
              </a:rPr>
              <a:t> analysis</a:t>
            </a:r>
            <a:br>
              <a:rPr lang="en-GB" dirty="0">
                <a:ea typeface="ＭＳ Ｐゴシック" pitchFamily="34" charset="-128"/>
              </a:rPr>
            </a:br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37416" y="1329786"/>
            <a:ext cx="6677025" cy="521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9 Rectángulo"/>
          <p:cNvSpPr/>
          <p:nvPr/>
        </p:nvSpPr>
        <p:spPr bwMode="auto">
          <a:xfrm>
            <a:off x="3591612" y="1574276"/>
            <a:ext cx="386500" cy="4788000"/>
          </a:xfrm>
          <a:prstGeom prst="rect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11" name="10 Rectángulo"/>
          <p:cNvSpPr/>
          <p:nvPr/>
        </p:nvSpPr>
        <p:spPr bwMode="auto">
          <a:xfrm>
            <a:off x="4667839" y="1566421"/>
            <a:ext cx="386500" cy="4788000"/>
          </a:xfrm>
          <a:prstGeom prst="rect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3 Título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/>
          <a:p>
            <a:pPr>
              <a:buFont typeface="+mj-lt"/>
              <a:buAutoNum type="arabicPeriod" startAt="2"/>
            </a:pPr>
            <a:r>
              <a:rPr lang="en-GB" dirty="0">
                <a:ea typeface="ＭＳ Ｐゴシック" pitchFamily="34" charset="-128"/>
              </a:rPr>
              <a:t>From </a:t>
            </a:r>
            <a:r>
              <a:rPr lang="en-GB" dirty="0" err="1">
                <a:ea typeface="ＭＳ Ｐゴシック" pitchFamily="34" charset="-128"/>
              </a:rPr>
              <a:t>univariate</a:t>
            </a:r>
            <a:r>
              <a:rPr lang="en-GB" dirty="0">
                <a:ea typeface="ＭＳ Ｐゴシック" pitchFamily="34" charset="-128"/>
              </a:rPr>
              <a:t> to </a:t>
            </a:r>
            <a:r>
              <a:rPr lang="en-GB" dirty="0" err="1">
                <a:ea typeface="ＭＳ Ｐゴシック" pitchFamily="34" charset="-128"/>
              </a:rPr>
              <a:t>Bivariate</a:t>
            </a:r>
            <a:r>
              <a:rPr lang="en-GB" dirty="0">
                <a:ea typeface="ＭＳ Ｐゴシック" pitchFamily="34" charset="-128"/>
              </a:rPr>
              <a:t> analysis</a:t>
            </a:r>
            <a:br>
              <a:rPr lang="en-GB" dirty="0">
                <a:ea typeface="ＭＳ Ｐゴシック" pitchFamily="34" charset="-128"/>
              </a:rPr>
            </a:br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37416" y="1329786"/>
            <a:ext cx="6677025" cy="521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9 Rectángulo"/>
          <p:cNvSpPr/>
          <p:nvPr/>
        </p:nvSpPr>
        <p:spPr bwMode="auto">
          <a:xfrm>
            <a:off x="3591612" y="1574276"/>
            <a:ext cx="386500" cy="4788000"/>
          </a:xfrm>
          <a:prstGeom prst="rect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11" name="10 Rectángulo"/>
          <p:cNvSpPr/>
          <p:nvPr/>
        </p:nvSpPr>
        <p:spPr bwMode="auto">
          <a:xfrm>
            <a:off x="6572055" y="1556994"/>
            <a:ext cx="972000" cy="4788000"/>
          </a:xfrm>
          <a:prstGeom prst="rect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1 Marcador de texto"/>
          <p:cNvSpPr>
            <a:spLocks noGrp="1"/>
          </p:cNvSpPr>
          <p:nvPr>
            <p:ph type="body" sz="quarter" idx="10"/>
          </p:nvPr>
        </p:nvSpPr>
        <p:spPr bwMode="auto">
          <a:xfrm>
            <a:off x="3903663" y="654852"/>
            <a:ext cx="6002337" cy="595333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58775" indent="-358775">
              <a:lnSpc>
                <a:spcPct val="150000"/>
              </a:lnSpc>
              <a:buFont typeface="Calibri" pitchFamily="34" charset="0"/>
              <a:buAutoNum type="arabicPeriod"/>
            </a:pPr>
            <a:r>
              <a:rPr lang="en-GB" dirty="0">
                <a:ea typeface="ＭＳ Ｐゴシック" pitchFamily="34" charset="-128"/>
              </a:rPr>
              <a:t>Elegant graphics for data analysis</a:t>
            </a:r>
          </a:p>
          <a:p>
            <a:pPr marL="358775" indent="-358775">
              <a:lnSpc>
                <a:spcPct val="150000"/>
              </a:lnSpc>
              <a:buFont typeface="Calibri" pitchFamily="34" charset="0"/>
              <a:buAutoNum type="arabicPeriod"/>
            </a:pPr>
            <a:r>
              <a:rPr lang="en-GB" dirty="0">
                <a:ea typeface="ＭＳ Ｐゴシック" pitchFamily="34" charset="-128"/>
              </a:rPr>
              <a:t>From univariate to bivariate analysis</a:t>
            </a:r>
          </a:p>
          <a:p>
            <a:pPr marL="358775" indent="-358775">
              <a:lnSpc>
                <a:spcPct val="150000"/>
              </a:lnSpc>
              <a:buFont typeface="Calibri" pitchFamily="34" charset="0"/>
              <a:buAutoNum type="arabicPeriod"/>
            </a:pPr>
            <a:r>
              <a:rPr lang="en-US" dirty="0" err="1">
                <a:ea typeface="ＭＳ Ｐゴシック" pitchFamily="34" charset="-128"/>
              </a:rPr>
              <a:t>Bivariate</a:t>
            </a:r>
            <a:r>
              <a:rPr lang="en-US" dirty="0">
                <a:ea typeface="ＭＳ Ｐゴシック" pitchFamily="34" charset="-128"/>
              </a:rPr>
              <a:t> analysis</a:t>
            </a:r>
          </a:p>
          <a:p>
            <a:pPr marL="798875" lvl="1" indent="-358775">
              <a:lnSpc>
                <a:spcPct val="150000"/>
              </a:lnSpc>
              <a:buFont typeface="Calibri" pitchFamily="34" charset="0"/>
              <a:buAutoNum type="arabicPeriod"/>
            </a:pPr>
            <a:r>
              <a:rPr lang="en-US" dirty="0">
                <a:ea typeface="ＭＳ Ｐゴシック" pitchFamily="34" charset="-128"/>
              </a:rPr>
              <a:t>Qualitative </a:t>
            </a:r>
            <a:r>
              <a:rPr lang="en-US" dirty="0" err="1">
                <a:ea typeface="ＭＳ Ｐゴシック" pitchFamily="34" charset="-128"/>
              </a:rPr>
              <a:t>vs</a:t>
            </a:r>
            <a:r>
              <a:rPr lang="en-US" dirty="0">
                <a:ea typeface="ＭＳ Ｐゴシック" pitchFamily="34" charset="-128"/>
              </a:rPr>
              <a:t> Qualitative</a:t>
            </a:r>
          </a:p>
          <a:p>
            <a:pPr marL="798875" lvl="1" indent="-358775">
              <a:lnSpc>
                <a:spcPct val="150000"/>
              </a:lnSpc>
              <a:buFont typeface="Calibri" pitchFamily="34" charset="0"/>
              <a:buAutoNum type="arabicPeriod"/>
            </a:pPr>
            <a:r>
              <a:rPr lang="en-US" dirty="0">
                <a:ea typeface="ＭＳ Ｐゴシック" pitchFamily="34" charset="-128"/>
              </a:rPr>
              <a:t>Qualitative </a:t>
            </a:r>
            <a:r>
              <a:rPr lang="en-US" dirty="0" err="1">
                <a:ea typeface="ＭＳ Ｐゴシック" pitchFamily="34" charset="-128"/>
              </a:rPr>
              <a:t>vs</a:t>
            </a:r>
            <a:r>
              <a:rPr lang="en-US" dirty="0">
                <a:ea typeface="ＭＳ Ｐゴシック" pitchFamily="34" charset="-128"/>
              </a:rPr>
              <a:t> Quantitative</a:t>
            </a:r>
          </a:p>
          <a:p>
            <a:pPr marL="798875" lvl="1" indent="-358775">
              <a:lnSpc>
                <a:spcPct val="150000"/>
              </a:lnSpc>
              <a:buFont typeface="Calibri" pitchFamily="34" charset="0"/>
              <a:buAutoNum type="arabicPeriod"/>
            </a:pPr>
            <a:r>
              <a:rPr lang="en-US" dirty="0">
                <a:ea typeface="ＭＳ Ｐゴシック" pitchFamily="34" charset="-128"/>
              </a:rPr>
              <a:t>Quantitative </a:t>
            </a:r>
            <a:r>
              <a:rPr lang="en-US" dirty="0" err="1">
                <a:ea typeface="ＭＳ Ｐゴシック" pitchFamily="34" charset="-128"/>
              </a:rPr>
              <a:t>vs</a:t>
            </a:r>
            <a:r>
              <a:rPr lang="en-US" dirty="0">
                <a:ea typeface="ＭＳ Ｐゴシック" pitchFamily="34" charset="-128"/>
              </a:rPr>
              <a:t> Quantitative</a:t>
            </a:r>
          </a:p>
          <a:p>
            <a:pPr marL="358775" indent="-358775">
              <a:lnSpc>
                <a:spcPct val="150000"/>
              </a:lnSpc>
              <a:buFont typeface="Calibri" pitchFamily="34" charset="0"/>
              <a:buAutoNum type="arabicPeriod"/>
            </a:pPr>
            <a:r>
              <a:rPr lang="en-GB" dirty="0">
                <a:ea typeface="ＭＳ Ｐゴシック" pitchFamily="34" charset="-128"/>
              </a:rPr>
              <a:t>Correlation</a:t>
            </a:r>
          </a:p>
          <a:p>
            <a:pPr marL="798875" lvl="1" indent="-358775">
              <a:lnSpc>
                <a:spcPct val="150000"/>
              </a:lnSpc>
              <a:buFont typeface="Calibri" pitchFamily="34" charset="0"/>
              <a:buAutoNum type="arabicPeriod"/>
            </a:pPr>
            <a:r>
              <a:rPr lang="en-GB" dirty="0">
                <a:ea typeface="ＭＳ Ｐゴシック" pitchFamily="34" charset="-128"/>
              </a:rPr>
              <a:t>Definition</a:t>
            </a:r>
          </a:p>
          <a:p>
            <a:pPr marL="798875" lvl="1" indent="-358775">
              <a:lnSpc>
                <a:spcPct val="150000"/>
              </a:lnSpc>
              <a:buFont typeface="Calibri" pitchFamily="34" charset="0"/>
              <a:buAutoNum type="arabicPeriod"/>
            </a:pPr>
            <a:r>
              <a:rPr lang="en-GB" dirty="0">
                <a:ea typeface="ＭＳ Ｐゴシック" pitchFamily="34" charset="-128"/>
              </a:rPr>
              <a:t>Types of correlation (Pearson, Spearman)</a:t>
            </a:r>
          </a:p>
          <a:p>
            <a:pPr marL="358775" indent="-358775">
              <a:buNone/>
            </a:pPr>
            <a:endParaRPr lang="en-GB" dirty="0">
              <a:ea typeface="ＭＳ Ｐゴシック" pitchFamily="34" charset="-128"/>
            </a:endParaRPr>
          </a:p>
        </p:txBody>
      </p:sp>
      <p:sp>
        <p:nvSpPr>
          <p:cNvPr id="3" name="2 CuadroTexto"/>
          <p:cNvSpPr txBox="1"/>
          <p:nvPr/>
        </p:nvSpPr>
        <p:spPr>
          <a:xfrm>
            <a:off x="3912124" y="113122"/>
            <a:ext cx="5552387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300" b="1" u="sng" dirty="0">
                <a:solidFill>
                  <a:srgbClr val="7D468C"/>
                </a:solidFill>
                <a:latin typeface="+mn-lt"/>
                <a:cs typeface="ＭＳ Ｐゴシック" charset="0"/>
              </a:rPr>
              <a:t>TABLE OF CONTENTS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3 Título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/>
          <a:p>
            <a:pPr>
              <a:buFont typeface="+mj-lt"/>
              <a:buAutoNum type="arabicPeriod" startAt="2"/>
            </a:pPr>
            <a:r>
              <a:rPr lang="en-GB" dirty="0">
                <a:ea typeface="ＭＳ Ｐゴシック" pitchFamily="34" charset="-128"/>
              </a:rPr>
              <a:t>From </a:t>
            </a:r>
            <a:r>
              <a:rPr lang="en-GB" dirty="0" err="1">
                <a:ea typeface="ＭＳ Ｐゴシック" pitchFamily="34" charset="-128"/>
              </a:rPr>
              <a:t>univariate</a:t>
            </a:r>
            <a:r>
              <a:rPr lang="en-GB" dirty="0">
                <a:ea typeface="ＭＳ Ｐゴシック" pitchFamily="34" charset="-128"/>
              </a:rPr>
              <a:t> to </a:t>
            </a:r>
            <a:r>
              <a:rPr lang="en-GB" dirty="0" err="1">
                <a:ea typeface="ＭＳ Ｐゴシック" pitchFamily="34" charset="-128"/>
              </a:rPr>
              <a:t>Bivariate</a:t>
            </a:r>
            <a:r>
              <a:rPr lang="en-GB" dirty="0">
                <a:ea typeface="ＭＳ Ｐゴシック" pitchFamily="34" charset="-128"/>
              </a:rPr>
              <a:t> analysis</a:t>
            </a:r>
            <a:br>
              <a:rPr lang="en-GB" dirty="0">
                <a:ea typeface="ＭＳ Ｐゴシック" pitchFamily="34" charset="-128"/>
              </a:rPr>
            </a:br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37416" y="1329786"/>
            <a:ext cx="6677025" cy="521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9 Rectángulo"/>
          <p:cNvSpPr/>
          <p:nvPr/>
        </p:nvSpPr>
        <p:spPr bwMode="auto">
          <a:xfrm>
            <a:off x="3942486" y="1584908"/>
            <a:ext cx="703941" cy="4788000"/>
          </a:xfrm>
          <a:prstGeom prst="rect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11" name="10 Rectángulo"/>
          <p:cNvSpPr/>
          <p:nvPr/>
        </p:nvSpPr>
        <p:spPr bwMode="auto">
          <a:xfrm>
            <a:off x="6572055" y="1556994"/>
            <a:ext cx="972000" cy="4788000"/>
          </a:xfrm>
          <a:prstGeom prst="rect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1 Marcador de texto"/>
          <p:cNvSpPr>
            <a:spLocks noGrp="1"/>
          </p:cNvSpPr>
          <p:nvPr>
            <p:ph type="body" sz="quarter" idx="10"/>
          </p:nvPr>
        </p:nvSpPr>
        <p:spPr bwMode="auto">
          <a:xfrm>
            <a:off x="3903663" y="654852"/>
            <a:ext cx="6002337" cy="595333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58775" indent="-358775">
              <a:lnSpc>
                <a:spcPct val="150000"/>
              </a:lnSpc>
              <a:buFont typeface="Calibri" pitchFamily="34" charset="0"/>
              <a:buAutoNum type="arabicPeriod"/>
            </a:pPr>
            <a:r>
              <a:rPr lang="en-GB" dirty="0">
                <a:solidFill>
                  <a:srgbClr val="FF0000"/>
                </a:solidFill>
                <a:ea typeface="ＭＳ Ｐゴシック" pitchFamily="34" charset="-128"/>
              </a:rPr>
              <a:t>Elegant graphics for data analysis</a:t>
            </a:r>
          </a:p>
          <a:p>
            <a:pPr marL="358775" indent="-358775">
              <a:lnSpc>
                <a:spcPct val="150000"/>
              </a:lnSpc>
              <a:buFont typeface="Calibri" pitchFamily="34" charset="0"/>
              <a:buAutoNum type="arabicPeriod"/>
            </a:pPr>
            <a:r>
              <a:rPr lang="en-GB" dirty="0">
                <a:solidFill>
                  <a:srgbClr val="FF0000"/>
                </a:solidFill>
                <a:ea typeface="ＭＳ Ｐゴシック" pitchFamily="34" charset="-128"/>
              </a:rPr>
              <a:t>From univariate to bivariate analysis</a:t>
            </a:r>
          </a:p>
          <a:p>
            <a:pPr marL="358775" indent="-358775">
              <a:lnSpc>
                <a:spcPct val="150000"/>
              </a:lnSpc>
              <a:buFont typeface="Calibri" pitchFamily="34" charset="0"/>
              <a:buAutoNum type="arabicPeriod"/>
            </a:pPr>
            <a:r>
              <a:rPr lang="en-US" dirty="0" err="1">
                <a:solidFill>
                  <a:srgbClr val="FF0000"/>
                </a:solidFill>
                <a:ea typeface="ＭＳ Ｐゴシック" pitchFamily="34" charset="-128"/>
              </a:rPr>
              <a:t>Bivariate</a:t>
            </a:r>
            <a:r>
              <a:rPr lang="en-US" dirty="0">
                <a:solidFill>
                  <a:srgbClr val="FF0000"/>
                </a:solidFill>
                <a:ea typeface="ＭＳ Ｐゴシック" pitchFamily="34" charset="-128"/>
              </a:rPr>
              <a:t> analysis</a:t>
            </a:r>
          </a:p>
          <a:p>
            <a:pPr marL="798875" lvl="1" indent="-358775">
              <a:lnSpc>
                <a:spcPct val="150000"/>
              </a:lnSpc>
              <a:buFont typeface="Calibri" pitchFamily="34" charset="0"/>
              <a:buAutoNum type="arabicPeriod"/>
            </a:pPr>
            <a:r>
              <a:rPr lang="en-US" dirty="0">
                <a:solidFill>
                  <a:srgbClr val="FF0000"/>
                </a:solidFill>
                <a:ea typeface="ＭＳ Ｐゴシック" pitchFamily="34" charset="-128"/>
              </a:rPr>
              <a:t>Qualitative </a:t>
            </a:r>
            <a:r>
              <a:rPr lang="en-US" dirty="0" err="1">
                <a:solidFill>
                  <a:srgbClr val="FF0000"/>
                </a:solidFill>
                <a:ea typeface="ＭＳ Ｐゴシック" pitchFamily="34" charset="-128"/>
              </a:rPr>
              <a:t>vs</a:t>
            </a:r>
            <a:r>
              <a:rPr lang="en-US" dirty="0">
                <a:solidFill>
                  <a:srgbClr val="FF0000"/>
                </a:solidFill>
                <a:ea typeface="ＭＳ Ｐゴシック" pitchFamily="34" charset="-128"/>
              </a:rPr>
              <a:t> Qualitative</a:t>
            </a:r>
          </a:p>
          <a:p>
            <a:pPr marL="798875" lvl="1" indent="-358775">
              <a:lnSpc>
                <a:spcPct val="150000"/>
              </a:lnSpc>
              <a:buFont typeface="Calibri" pitchFamily="34" charset="0"/>
              <a:buAutoNum type="arabicPeriod"/>
            </a:pPr>
            <a:r>
              <a:rPr lang="en-US" dirty="0">
                <a:solidFill>
                  <a:srgbClr val="FF0000"/>
                </a:solidFill>
                <a:ea typeface="ＭＳ Ｐゴシック" pitchFamily="34" charset="-128"/>
              </a:rPr>
              <a:t>Qualitative </a:t>
            </a:r>
            <a:r>
              <a:rPr lang="en-US" dirty="0" err="1">
                <a:solidFill>
                  <a:srgbClr val="FF0000"/>
                </a:solidFill>
                <a:ea typeface="ＭＳ Ｐゴシック" pitchFamily="34" charset="-128"/>
              </a:rPr>
              <a:t>vs</a:t>
            </a:r>
            <a:r>
              <a:rPr lang="en-US" dirty="0">
                <a:solidFill>
                  <a:srgbClr val="FF0000"/>
                </a:solidFill>
                <a:ea typeface="ＭＳ Ｐゴシック" pitchFamily="34" charset="-128"/>
              </a:rPr>
              <a:t> Quantitative</a:t>
            </a:r>
          </a:p>
          <a:p>
            <a:pPr marL="798875" lvl="1" indent="-358775">
              <a:lnSpc>
                <a:spcPct val="150000"/>
              </a:lnSpc>
              <a:buFont typeface="Calibri" pitchFamily="34" charset="0"/>
              <a:buAutoNum type="arabicPeriod"/>
            </a:pPr>
            <a:r>
              <a:rPr lang="en-US" dirty="0">
                <a:solidFill>
                  <a:srgbClr val="FF0000"/>
                </a:solidFill>
                <a:ea typeface="ＭＳ Ｐゴシック" pitchFamily="34" charset="-128"/>
              </a:rPr>
              <a:t>Quantitative </a:t>
            </a:r>
            <a:r>
              <a:rPr lang="en-US" dirty="0" err="1">
                <a:solidFill>
                  <a:srgbClr val="FF0000"/>
                </a:solidFill>
                <a:ea typeface="ＭＳ Ｐゴシック" pitchFamily="34" charset="-128"/>
              </a:rPr>
              <a:t>vs</a:t>
            </a:r>
            <a:r>
              <a:rPr lang="en-US" dirty="0">
                <a:solidFill>
                  <a:srgbClr val="FF0000"/>
                </a:solidFill>
                <a:ea typeface="ＭＳ Ｐゴシック" pitchFamily="34" charset="-128"/>
              </a:rPr>
              <a:t> Quantitative</a:t>
            </a:r>
          </a:p>
          <a:p>
            <a:pPr marL="358775" indent="-358775">
              <a:lnSpc>
                <a:spcPct val="150000"/>
              </a:lnSpc>
              <a:buFont typeface="Calibri" pitchFamily="34" charset="0"/>
              <a:buAutoNum type="arabicPeriod"/>
            </a:pPr>
            <a:r>
              <a:rPr lang="en-GB" dirty="0">
                <a:ea typeface="ＭＳ Ｐゴシック" pitchFamily="34" charset="-128"/>
              </a:rPr>
              <a:t>Correlation</a:t>
            </a:r>
          </a:p>
          <a:p>
            <a:pPr marL="798875" lvl="1" indent="-358775">
              <a:lnSpc>
                <a:spcPct val="150000"/>
              </a:lnSpc>
              <a:buFont typeface="Calibri" pitchFamily="34" charset="0"/>
              <a:buAutoNum type="arabicPeriod"/>
            </a:pPr>
            <a:r>
              <a:rPr lang="en-GB" dirty="0">
                <a:ea typeface="ＭＳ Ｐゴシック" pitchFamily="34" charset="-128"/>
              </a:rPr>
              <a:t>Definition</a:t>
            </a:r>
          </a:p>
          <a:p>
            <a:pPr marL="798875" lvl="1" indent="-358775">
              <a:lnSpc>
                <a:spcPct val="150000"/>
              </a:lnSpc>
              <a:buFont typeface="Calibri" pitchFamily="34" charset="0"/>
              <a:buAutoNum type="arabicPeriod"/>
            </a:pPr>
            <a:r>
              <a:rPr lang="en-GB" dirty="0">
                <a:ea typeface="ＭＳ Ｐゴシック" pitchFamily="34" charset="-128"/>
              </a:rPr>
              <a:t>Types of correlation (Pearson, Spearman)</a:t>
            </a:r>
          </a:p>
          <a:p>
            <a:pPr marL="358775" indent="-358775">
              <a:buNone/>
            </a:pPr>
            <a:endParaRPr lang="en-GB" dirty="0">
              <a:ea typeface="ＭＳ Ｐゴシック" pitchFamily="34" charset="-128"/>
            </a:endParaRPr>
          </a:p>
        </p:txBody>
      </p:sp>
      <p:sp>
        <p:nvSpPr>
          <p:cNvPr id="3" name="2 CuadroTexto"/>
          <p:cNvSpPr txBox="1"/>
          <p:nvPr/>
        </p:nvSpPr>
        <p:spPr>
          <a:xfrm>
            <a:off x="3912124" y="113122"/>
            <a:ext cx="5552387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300" b="1" u="sng" dirty="0">
                <a:solidFill>
                  <a:srgbClr val="7D468C"/>
                </a:solidFill>
                <a:latin typeface="+mn-lt"/>
                <a:cs typeface="ＭＳ Ｐゴシック" charset="0"/>
              </a:rPr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2288160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exto"/>
          <p:cNvSpPr>
            <a:spLocks noGrp="1"/>
          </p:cNvSpPr>
          <p:nvPr>
            <p:ph type="body" sz="quarter" idx="11"/>
          </p:nvPr>
        </p:nvSpPr>
        <p:spPr>
          <a:xfrm>
            <a:off x="512293" y="1238096"/>
            <a:ext cx="8751075" cy="424638"/>
          </a:xfrm>
        </p:spPr>
        <p:txBody>
          <a:bodyPr/>
          <a:lstStyle/>
          <a:p>
            <a:r>
              <a:rPr lang="en-US" dirty="0" err="1"/>
              <a:t>Bivariate</a:t>
            </a:r>
            <a:r>
              <a:rPr lang="en-US" dirty="0"/>
              <a:t> analysis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179388" indent="-179388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/>
              <a:t>Involves the analysis of </a:t>
            </a:r>
            <a:r>
              <a:rPr lang="en-US" b="1" dirty="0"/>
              <a:t>two</a:t>
            </a:r>
            <a:r>
              <a:rPr lang="en-US" dirty="0"/>
              <a:t> variables for the purpose of determining the empirical relationship between them. </a:t>
            </a:r>
          </a:p>
          <a:p>
            <a:pPr marL="179388" indent="-179388">
              <a:lnSpc>
                <a:spcPct val="150000"/>
              </a:lnSpc>
              <a:buFont typeface="Arial" pitchFamily="34" charset="0"/>
              <a:buChar char="•"/>
            </a:pPr>
            <a:endParaRPr lang="en-US" dirty="0"/>
          </a:p>
          <a:p>
            <a:pPr marL="1790700" lvl="1" indent="-1790700">
              <a:lnSpc>
                <a:spcPct val="150000"/>
              </a:lnSpc>
              <a:buNone/>
            </a:pPr>
            <a:r>
              <a:rPr lang="en-US" dirty="0"/>
              <a:t>	easiest way is to measure how those two variables simultaneously change together</a:t>
            </a:r>
          </a:p>
          <a:p>
            <a:pPr marL="1790700" lvl="1" indent="-1790700">
              <a:lnSpc>
                <a:spcPct val="150000"/>
              </a:lnSpc>
              <a:buNone/>
            </a:pPr>
            <a:endParaRPr lang="en-US" dirty="0"/>
          </a:p>
          <a:p>
            <a:pPr marL="1790700" lvl="1" indent="-1790700">
              <a:lnSpc>
                <a:spcPct val="150000"/>
              </a:lnSpc>
              <a:buNone/>
            </a:pPr>
            <a:endParaRPr lang="en-US" dirty="0"/>
          </a:p>
        </p:txBody>
      </p:sp>
      <p:sp>
        <p:nvSpPr>
          <p:cNvPr id="5" name="3 Título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/>
          <a:p>
            <a:pPr>
              <a:buNone/>
            </a:pPr>
            <a:r>
              <a:rPr lang="en-GB" dirty="0">
                <a:ea typeface="ＭＳ Ｐゴシック" pitchFamily="34" charset="-128"/>
              </a:rPr>
              <a:t>3. Bivariate analysis</a:t>
            </a:r>
            <a:br>
              <a:rPr lang="en-GB" dirty="0">
                <a:ea typeface="ＭＳ Ｐゴシック" pitchFamily="34" charset="-128"/>
              </a:rPr>
            </a:br>
            <a:endParaRPr lang="en-GB" dirty="0"/>
          </a:p>
        </p:txBody>
      </p:sp>
      <p:sp>
        <p:nvSpPr>
          <p:cNvPr id="6" name="5 Flecha abajo"/>
          <p:cNvSpPr/>
          <p:nvPr/>
        </p:nvSpPr>
        <p:spPr bwMode="auto">
          <a:xfrm>
            <a:off x="3364888" y="3032642"/>
            <a:ext cx="348792" cy="509047"/>
          </a:xfrm>
          <a:prstGeom prst="downArrow">
            <a:avLst/>
          </a:prstGeom>
          <a:solidFill>
            <a:srgbClr val="99348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exto"/>
          <p:cNvSpPr>
            <a:spLocks noGrp="1"/>
          </p:cNvSpPr>
          <p:nvPr>
            <p:ph type="body" sz="quarter" idx="11"/>
          </p:nvPr>
        </p:nvSpPr>
        <p:spPr>
          <a:xfrm>
            <a:off x="512293" y="1238096"/>
            <a:ext cx="8751075" cy="424638"/>
          </a:xfrm>
        </p:spPr>
        <p:txBody>
          <a:bodyPr/>
          <a:lstStyle/>
          <a:p>
            <a:r>
              <a:rPr lang="en-US" dirty="0" err="1"/>
              <a:t>Bivariate</a:t>
            </a:r>
            <a:r>
              <a:rPr lang="en-US" dirty="0"/>
              <a:t> analysis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179388" indent="-179388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/>
              <a:t>Involves the analysis of </a:t>
            </a:r>
            <a:r>
              <a:rPr lang="en-US" b="1" dirty="0"/>
              <a:t>two</a:t>
            </a:r>
            <a:r>
              <a:rPr lang="en-US" dirty="0"/>
              <a:t> variables for the purpose of determining the empirical relationship between them. </a:t>
            </a:r>
          </a:p>
          <a:p>
            <a:pPr marL="179388" indent="-179388">
              <a:lnSpc>
                <a:spcPct val="150000"/>
              </a:lnSpc>
              <a:buFont typeface="Arial" pitchFamily="34" charset="0"/>
              <a:buChar char="•"/>
            </a:pPr>
            <a:endParaRPr lang="en-US" dirty="0"/>
          </a:p>
          <a:p>
            <a:pPr marL="1790700" lvl="1" indent="-1790700">
              <a:lnSpc>
                <a:spcPct val="150000"/>
              </a:lnSpc>
              <a:buNone/>
            </a:pPr>
            <a:r>
              <a:rPr lang="en-US" dirty="0"/>
              <a:t>	easiest way is to measure how those two variables simultaneously change together</a:t>
            </a:r>
          </a:p>
          <a:p>
            <a:pPr marL="1790700" lvl="1" indent="-1790700">
              <a:lnSpc>
                <a:spcPct val="150000"/>
              </a:lnSpc>
              <a:buNone/>
            </a:pPr>
            <a:endParaRPr lang="en-US" dirty="0"/>
          </a:p>
          <a:p>
            <a:pPr marL="177800" lvl="1" indent="-177800">
              <a:lnSpc>
                <a:spcPct val="150000"/>
              </a:lnSpc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Major differentiating point between </a:t>
            </a:r>
            <a:r>
              <a:rPr lang="en-US" i="1" dirty="0" err="1">
                <a:solidFill>
                  <a:schemeClr val="bg2">
                    <a:lumMod val="50000"/>
                  </a:schemeClr>
                </a:solidFill>
              </a:rPr>
              <a:t>univariate</a:t>
            </a:r>
            <a:r>
              <a:rPr lang="en-US" i="1" dirty="0">
                <a:solidFill>
                  <a:schemeClr val="bg2">
                    <a:lumMod val="50000"/>
                  </a:schemeClr>
                </a:solidFill>
              </a:rPr>
              <a:t> and bivariate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analysis (a part from the number of variables implicated) is that bivariate analysis goes beyond simply 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descriptive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, since it study the 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relationship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between the two variables.</a:t>
            </a:r>
            <a:endParaRPr lang="en-US" dirty="0"/>
          </a:p>
          <a:p>
            <a:pPr marL="1790700" lvl="1" indent="-1790700">
              <a:lnSpc>
                <a:spcPct val="150000"/>
              </a:lnSpc>
              <a:buNone/>
            </a:pPr>
            <a:endParaRPr lang="en-US" dirty="0"/>
          </a:p>
          <a:p>
            <a:pPr marL="1790700" lvl="1" indent="-1790700">
              <a:lnSpc>
                <a:spcPct val="150000"/>
              </a:lnSpc>
              <a:buNone/>
            </a:pPr>
            <a:endParaRPr lang="en-US" dirty="0"/>
          </a:p>
        </p:txBody>
      </p:sp>
      <p:sp>
        <p:nvSpPr>
          <p:cNvPr id="5" name="3 Título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/>
          <a:p>
            <a:pPr>
              <a:buNone/>
            </a:pPr>
            <a:r>
              <a:rPr lang="en-GB" dirty="0">
                <a:ea typeface="ＭＳ Ｐゴシック" pitchFamily="34" charset="-128"/>
              </a:rPr>
              <a:t>3. </a:t>
            </a:r>
            <a:r>
              <a:rPr lang="en-GB" dirty="0" err="1">
                <a:ea typeface="ＭＳ Ｐゴシック" pitchFamily="34" charset="-128"/>
              </a:rPr>
              <a:t>Bivariate</a:t>
            </a:r>
            <a:r>
              <a:rPr lang="en-GB" dirty="0">
                <a:ea typeface="ＭＳ Ｐゴシック" pitchFamily="34" charset="-128"/>
              </a:rPr>
              <a:t> analysis</a:t>
            </a:r>
            <a:br>
              <a:rPr lang="en-GB" dirty="0">
                <a:ea typeface="ＭＳ Ｐゴシック" pitchFamily="34" charset="-128"/>
              </a:rPr>
            </a:br>
            <a:endParaRPr lang="en-GB" dirty="0"/>
          </a:p>
        </p:txBody>
      </p:sp>
      <p:sp>
        <p:nvSpPr>
          <p:cNvPr id="6" name="5 Flecha abajo"/>
          <p:cNvSpPr/>
          <p:nvPr/>
        </p:nvSpPr>
        <p:spPr bwMode="auto">
          <a:xfrm>
            <a:off x="3364888" y="3032642"/>
            <a:ext cx="348792" cy="509047"/>
          </a:xfrm>
          <a:prstGeom prst="downArrow">
            <a:avLst/>
          </a:prstGeom>
          <a:solidFill>
            <a:srgbClr val="99348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41039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3 Título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/>
          <a:p>
            <a:pPr>
              <a:buNone/>
            </a:pPr>
            <a:r>
              <a:rPr lang="en-GB" dirty="0">
                <a:ea typeface="ＭＳ Ｐゴシック" pitchFamily="34" charset="-128"/>
              </a:rPr>
              <a:t>3. </a:t>
            </a:r>
            <a:r>
              <a:rPr lang="en-GB" dirty="0" err="1">
                <a:ea typeface="ＭＳ Ｐゴシック" pitchFamily="34" charset="-128"/>
              </a:rPr>
              <a:t>Bivariate</a:t>
            </a:r>
            <a:r>
              <a:rPr lang="en-GB" dirty="0">
                <a:ea typeface="ＭＳ Ｐゴシック" pitchFamily="34" charset="-128"/>
              </a:rPr>
              <a:t> analysis</a:t>
            </a:r>
            <a:br>
              <a:rPr lang="en-GB" dirty="0">
                <a:ea typeface="ＭＳ Ｐゴシック" pitchFamily="34" charset="-128"/>
              </a:rPr>
            </a:br>
            <a:endParaRPr lang="en-GB" dirty="0"/>
          </a:p>
        </p:txBody>
      </p:sp>
      <p:sp>
        <p:nvSpPr>
          <p:cNvPr id="9" name="1 Marcador de texto"/>
          <p:cNvSpPr>
            <a:spLocks noGrp="1"/>
          </p:cNvSpPr>
          <p:nvPr>
            <p:ph type="body" sz="quarter" idx="11"/>
          </p:nvPr>
        </p:nvSpPr>
        <p:spPr>
          <a:xfrm>
            <a:off x="512293" y="1238096"/>
            <a:ext cx="8751075" cy="424638"/>
          </a:xfrm>
        </p:spPr>
        <p:txBody>
          <a:bodyPr/>
          <a:lstStyle/>
          <a:p>
            <a:r>
              <a:rPr lang="en-US" dirty="0"/>
              <a:t>Why </a:t>
            </a:r>
            <a:r>
              <a:rPr lang="en-US" dirty="0" err="1"/>
              <a:t>bivariate</a:t>
            </a:r>
            <a:r>
              <a:rPr lang="en-US" dirty="0"/>
              <a:t> analysis?</a:t>
            </a:r>
          </a:p>
        </p:txBody>
      </p:sp>
      <p:sp>
        <p:nvSpPr>
          <p:cNvPr id="10" name="9 CuadroTexto"/>
          <p:cNvSpPr txBox="1"/>
          <p:nvPr/>
        </p:nvSpPr>
        <p:spPr>
          <a:xfrm>
            <a:off x="554476" y="1760707"/>
            <a:ext cx="836578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20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Let’s begin by asking if: </a:t>
            </a:r>
          </a:p>
          <a:p>
            <a:pPr algn="just"/>
            <a:endParaRPr lang="en-GB" sz="2000" dirty="0">
              <a:solidFill>
                <a:schemeClr val="bg2">
                  <a:lumMod val="50000"/>
                </a:schemeClr>
              </a:solidFill>
              <a:latin typeface="+mn-lt"/>
            </a:endParaRPr>
          </a:p>
          <a:p>
            <a:pPr algn="just"/>
            <a:endParaRPr lang="en-GB" sz="2000" dirty="0">
              <a:solidFill>
                <a:schemeClr val="bg2">
                  <a:lumMod val="50000"/>
                </a:schemeClr>
              </a:solidFill>
              <a:latin typeface="+mn-lt"/>
            </a:endParaRPr>
          </a:p>
          <a:p>
            <a:pPr algn="just"/>
            <a:endParaRPr lang="en-GB" sz="2000" dirty="0">
              <a:solidFill>
                <a:schemeClr val="bg2">
                  <a:lumMod val="50000"/>
                </a:schemeClr>
              </a:solidFill>
              <a:latin typeface="+mn-lt"/>
            </a:endParaRPr>
          </a:p>
          <a:p>
            <a:pPr algn="just"/>
            <a:r>
              <a:rPr lang="en-GB" sz="20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Our experience tells us “yes”, but how good is the correspondence?</a:t>
            </a: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12267" y="3945312"/>
            <a:ext cx="4038600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12 CuadroTexto"/>
          <p:cNvSpPr txBox="1"/>
          <p:nvPr/>
        </p:nvSpPr>
        <p:spPr>
          <a:xfrm>
            <a:off x="525294" y="6361889"/>
            <a:ext cx="39883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1200" dirty="0" err="1">
                <a:solidFill>
                  <a:schemeClr val="bg2">
                    <a:lumMod val="50000"/>
                  </a:schemeClr>
                </a:solidFill>
                <a:latin typeface="+mn-lt"/>
              </a:rPr>
              <a:t>Onlinestatbook</a:t>
            </a:r>
            <a:r>
              <a:rPr lang="en-GB" sz="12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 (Authors: Rudy Guerra and David M. Lane)</a:t>
            </a:r>
          </a:p>
        </p:txBody>
      </p:sp>
      <p:sp>
        <p:nvSpPr>
          <p:cNvPr id="14" name="13 CuadroTexto"/>
          <p:cNvSpPr txBox="1"/>
          <p:nvPr/>
        </p:nvSpPr>
        <p:spPr>
          <a:xfrm>
            <a:off x="2178091" y="4655025"/>
            <a:ext cx="41342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14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Sample of spousal ages of 10 White American Couples</a:t>
            </a:r>
          </a:p>
        </p:txBody>
      </p:sp>
      <p:sp>
        <p:nvSpPr>
          <p:cNvPr id="8" name="7 Rectángulo redondeado"/>
          <p:cNvSpPr/>
          <p:nvPr/>
        </p:nvSpPr>
        <p:spPr bwMode="auto">
          <a:xfrm>
            <a:off x="1190846" y="2328530"/>
            <a:ext cx="6283842" cy="376984"/>
          </a:xfrm>
          <a:prstGeom prst="roundRect">
            <a:avLst/>
          </a:prstGeom>
          <a:solidFill>
            <a:srgbClr val="99348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lvl="1" algn="just"/>
            <a:r>
              <a:rPr lang="en-GB" sz="1600" dirty="0">
                <a:solidFill>
                  <a:schemeClr val="bg1"/>
                </a:solidFill>
              </a:rPr>
              <a:t>People tend to marry other people of about the same age? 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3 Título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/>
          <a:p>
            <a:pPr>
              <a:buNone/>
            </a:pPr>
            <a:r>
              <a:rPr lang="en-GB" dirty="0">
                <a:ea typeface="ＭＳ Ｐゴシック" pitchFamily="34" charset="-128"/>
              </a:rPr>
              <a:t>3. </a:t>
            </a:r>
            <a:r>
              <a:rPr lang="en-GB" dirty="0" err="1">
                <a:ea typeface="ＭＳ Ｐゴシック" pitchFamily="34" charset="-128"/>
              </a:rPr>
              <a:t>Bivariate</a:t>
            </a:r>
            <a:r>
              <a:rPr lang="en-GB" dirty="0">
                <a:ea typeface="ＭＳ Ｐゴシック" pitchFamily="34" charset="-128"/>
              </a:rPr>
              <a:t> analysis</a:t>
            </a:r>
            <a:br>
              <a:rPr lang="en-GB" dirty="0">
                <a:ea typeface="ＭＳ Ｐゴシック" pitchFamily="34" charset="-128"/>
              </a:rPr>
            </a:br>
            <a:endParaRPr lang="en-GB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81654" y="1996501"/>
            <a:ext cx="6172200" cy="204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91759" y="4671406"/>
            <a:ext cx="3390900" cy="111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1 Marcador de texto"/>
          <p:cNvSpPr>
            <a:spLocks noGrp="1"/>
          </p:cNvSpPr>
          <p:nvPr>
            <p:ph type="body" sz="quarter" idx="11"/>
          </p:nvPr>
        </p:nvSpPr>
        <p:spPr>
          <a:xfrm>
            <a:off x="512293" y="1238096"/>
            <a:ext cx="8751075" cy="424638"/>
          </a:xfrm>
        </p:spPr>
        <p:txBody>
          <a:bodyPr/>
          <a:lstStyle/>
          <a:p>
            <a:r>
              <a:rPr lang="en-US" dirty="0"/>
              <a:t>Why </a:t>
            </a:r>
            <a:r>
              <a:rPr lang="en-US" dirty="0" err="1"/>
              <a:t>bivariate</a:t>
            </a:r>
            <a:r>
              <a:rPr lang="en-US" dirty="0"/>
              <a:t> analysis?</a:t>
            </a:r>
          </a:p>
        </p:txBody>
      </p:sp>
      <p:sp>
        <p:nvSpPr>
          <p:cNvPr id="6" name="5 CuadroTexto"/>
          <p:cNvSpPr txBox="1"/>
          <p:nvPr/>
        </p:nvSpPr>
        <p:spPr>
          <a:xfrm>
            <a:off x="525294" y="6361889"/>
            <a:ext cx="39883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1200" dirty="0" err="1">
                <a:solidFill>
                  <a:schemeClr val="bg2">
                    <a:lumMod val="50000"/>
                  </a:schemeClr>
                </a:solidFill>
                <a:latin typeface="+mn-lt"/>
              </a:rPr>
              <a:t>Onlinestatbook</a:t>
            </a:r>
            <a:r>
              <a:rPr lang="en-GB" sz="12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 (Authors: Rudy Guerra and David M. Lane)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exto"/>
          <p:cNvSpPr>
            <a:spLocks noGrp="1"/>
          </p:cNvSpPr>
          <p:nvPr>
            <p:ph type="body" sz="quarter" idx="11"/>
          </p:nvPr>
        </p:nvSpPr>
        <p:spPr>
          <a:xfrm>
            <a:off x="512293" y="1238096"/>
            <a:ext cx="8751075" cy="424638"/>
          </a:xfrm>
        </p:spPr>
        <p:txBody>
          <a:bodyPr/>
          <a:lstStyle/>
          <a:p>
            <a:r>
              <a:rPr lang="en-US" dirty="0"/>
              <a:t>Why </a:t>
            </a:r>
            <a:r>
              <a:rPr lang="en-US" dirty="0" err="1"/>
              <a:t>bivariate</a:t>
            </a:r>
            <a:r>
              <a:rPr lang="en-US" dirty="0"/>
              <a:t> analysis?</a:t>
            </a:r>
          </a:p>
        </p:txBody>
      </p:sp>
      <p:sp>
        <p:nvSpPr>
          <p:cNvPr id="5" name="3 Título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/>
          <a:p>
            <a:pPr>
              <a:buNone/>
            </a:pPr>
            <a:r>
              <a:rPr lang="en-GB" dirty="0">
                <a:ea typeface="ＭＳ Ｐゴシック" pitchFamily="34" charset="-128"/>
              </a:rPr>
              <a:t>3. </a:t>
            </a:r>
            <a:r>
              <a:rPr lang="en-GB" dirty="0" err="1">
                <a:ea typeface="ＭＳ Ｐゴシック" pitchFamily="34" charset="-128"/>
              </a:rPr>
              <a:t>Bivariate</a:t>
            </a:r>
            <a:r>
              <a:rPr lang="en-GB" dirty="0">
                <a:ea typeface="ＭＳ Ｐゴシック" pitchFamily="34" charset="-128"/>
              </a:rPr>
              <a:t> analysis</a:t>
            </a:r>
            <a:br>
              <a:rPr lang="en-GB" dirty="0">
                <a:ea typeface="ＭＳ Ｐゴシック" pitchFamily="34" charset="-128"/>
              </a:rPr>
            </a:br>
            <a:endParaRPr lang="en-GB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541" y="1804583"/>
            <a:ext cx="5476875" cy="412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11 CuadroTexto"/>
          <p:cNvSpPr txBox="1"/>
          <p:nvPr/>
        </p:nvSpPr>
        <p:spPr>
          <a:xfrm>
            <a:off x="6643992" y="2519464"/>
            <a:ext cx="301557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20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The older the husband the older the wife.</a:t>
            </a:r>
          </a:p>
          <a:p>
            <a:pPr algn="just"/>
            <a:endParaRPr lang="en-GB" sz="2000" dirty="0">
              <a:solidFill>
                <a:schemeClr val="bg2">
                  <a:lumMod val="50000"/>
                </a:schemeClr>
              </a:solidFill>
              <a:latin typeface="+mn-lt"/>
            </a:endParaRPr>
          </a:p>
          <a:p>
            <a:pPr algn="just"/>
            <a:r>
              <a:rPr lang="en-GB" sz="20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It is possible to know age of wives for an husband age.</a:t>
            </a:r>
          </a:p>
        </p:txBody>
      </p:sp>
      <p:sp>
        <p:nvSpPr>
          <p:cNvPr id="13" name="12 Flecha derecha"/>
          <p:cNvSpPr/>
          <p:nvPr/>
        </p:nvSpPr>
        <p:spPr bwMode="auto">
          <a:xfrm>
            <a:off x="6245157" y="2636196"/>
            <a:ext cx="291830" cy="184825"/>
          </a:xfrm>
          <a:prstGeom prst="rightArrow">
            <a:avLst/>
          </a:prstGeom>
          <a:solidFill>
            <a:srgbClr val="99348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14" name="13 Flecha derecha"/>
          <p:cNvSpPr/>
          <p:nvPr/>
        </p:nvSpPr>
        <p:spPr bwMode="auto">
          <a:xfrm>
            <a:off x="6241914" y="3547354"/>
            <a:ext cx="291830" cy="184825"/>
          </a:xfrm>
          <a:prstGeom prst="rightArrow">
            <a:avLst/>
          </a:prstGeom>
          <a:solidFill>
            <a:srgbClr val="99348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525294" y="6361889"/>
            <a:ext cx="39883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1200" dirty="0" err="1">
                <a:solidFill>
                  <a:schemeClr val="bg2">
                    <a:lumMod val="50000"/>
                  </a:schemeClr>
                </a:solidFill>
                <a:latin typeface="+mn-lt"/>
              </a:rPr>
              <a:t>Onlinestatbook</a:t>
            </a:r>
            <a:r>
              <a:rPr lang="en-GB" sz="12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 (Authors: Rudy Guerra and David M. Lane)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3 Título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/>
          <a:p>
            <a:pPr>
              <a:buNone/>
            </a:pPr>
            <a:r>
              <a:rPr lang="en-GB" dirty="0">
                <a:ea typeface="ＭＳ Ｐゴシック" pitchFamily="34" charset="-128"/>
              </a:rPr>
              <a:t>3. </a:t>
            </a:r>
            <a:r>
              <a:rPr lang="en-GB" dirty="0" err="1">
                <a:ea typeface="ＭＳ Ｐゴシック" pitchFamily="34" charset="-128"/>
              </a:rPr>
              <a:t>Bivariate</a:t>
            </a:r>
            <a:r>
              <a:rPr lang="en-GB" dirty="0">
                <a:ea typeface="ＭＳ Ｐゴシック" pitchFamily="34" charset="-128"/>
              </a:rPr>
              <a:t> analysis</a:t>
            </a:r>
            <a:br>
              <a:rPr lang="en-GB" dirty="0">
                <a:ea typeface="ＭＳ Ｐゴシック" pitchFamily="34" charset="-128"/>
              </a:rPr>
            </a:br>
            <a:endParaRPr lang="en-GB" dirty="0"/>
          </a:p>
        </p:txBody>
      </p:sp>
      <p:sp>
        <p:nvSpPr>
          <p:cNvPr id="8" name="7 Marcador de texto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Some plots to study the relationship between two variables...</a:t>
            </a:r>
          </a:p>
        </p:txBody>
      </p:sp>
      <p:sp>
        <p:nvSpPr>
          <p:cNvPr id="13" name="12 Flecha izquierda y derecha"/>
          <p:cNvSpPr/>
          <p:nvPr/>
        </p:nvSpPr>
        <p:spPr bwMode="auto">
          <a:xfrm>
            <a:off x="3698993" y="4111370"/>
            <a:ext cx="1595336" cy="554476"/>
          </a:xfrm>
          <a:prstGeom prst="leftRightArrow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44174" y="2881312"/>
            <a:ext cx="1704975" cy="109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1123" y="2231249"/>
            <a:ext cx="1636712" cy="155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5163" y="2165687"/>
            <a:ext cx="2312988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733524" y="2350513"/>
            <a:ext cx="1828800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 rot="4525935" flipH="1">
            <a:off x="6905340" y="2376565"/>
            <a:ext cx="1632837" cy="171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333770" y="3257923"/>
            <a:ext cx="2078038" cy="205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553826" y="4082036"/>
            <a:ext cx="1579562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581515" y="3351957"/>
            <a:ext cx="2078038" cy="205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11 CuadroTexto"/>
          <p:cNvSpPr txBox="1"/>
          <p:nvPr/>
        </p:nvSpPr>
        <p:spPr>
          <a:xfrm>
            <a:off x="5710137" y="4173165"/>
            <a:ext cx="17996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2200" b="1" dirty="0">
                <a:solidFill>
                  <a:schemeClr val="bg1"/>
                </a:solidFill>
                <a:latin typeface="+mn-lt"/>
              </a:rPr>
              <a:t>Quantitative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37416" y="1329786"/>
            <a:ext cx="6677025" cy="521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9 Rectángulo"/>
          <p:cNvSpPr/>
          <p:nvPr/>
        </p:nvSpPr>
        <p:spPr bwMode="auto">
          <a:xfrm>
            <a:off x="3949830" y="1593129"/>
            <a:ext cx="716438" cy="4788000"/>
          </a:xfrm>
          <a:prstGeom prst="rect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6" name="5 Rectángulo"/>
          <p:cNvSpPr/>
          <p:nvPr/>
        </p:nvSpPr>
        <p:spPr bwMode="auto">
          <a:xfrm>
            <a:off x="6572055" y="1556994"/>
            <a:ext cx="972000" cy="4788000"/>
          </a:xfrm>
          <a:prstGeom prst="rect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9" name="3 Título"/>
          <p:cNvSpPr>
            <a:spLocks noGrp="1"/>
          </p:cNvSpPr>
          <p:nvPr>
            <p:ph type="title"/>
          </p:nvPr>
        </p:nvSpPr>
        <p:spPr>
          <a:xfrm>
            <a:off x="504727" y="0"/>
            <a:ext cx="8915400" cy="1143000"/>
          </a:xfrm>
        </p:spPr>
        <p:txBody>
          <a:bodyPr/>
          <a:lstStyle/>
          <a:p>
            <a:pPr>
              <a:buNone/>
            </a:pPr>
            <a:r>
              <a:rPr lang="en-GB" dirty="0">
                <a:ea typeface="ＭＳ Ｐゴシック" pitchFamily="34" charset="-128"/>
              </a:rPr>
              <a:t>3. Bivariate analysis</a:t>
            </a:r>
            <a:br>
              <a:rPr lang="en-GB" dirty="0">
                <a:ea typeface="ＭＳ Ｐゴシック" pitchFamily="34" charset="-128"/>
              </a:rPr>
            </a:br>
            <a:r>
              <a:rPr lang="en-GB" dirty="0">
                <a:ea typeface="ＭＳ Ｐゴシック" pitchFamily="34" charset="-128"/>
              </a:rPr>
              <a:t> 3.1 Qualitative versus qualitative </a:t>
            </a:r>
            <a:br>
              <a:rPr lang="en-GB" dirty="0">
                <a:ea typeface="ＭＳ Ｐゴシック" pitchFamily="34" charset="-128"/>
              </a:rPr>
            </a:br>
            <a:endParaRPr lang="en-GB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exto"/>
          <p:cNvSpPr>
            <a:spLocks noGrp="1"/>
          </p:cNvSpPr>
          <p:nvPr>
            <p:ph type="body" sz="quarter" idx="11"/>
          </p:nvPr>
        </p:nvSpPr>
        <p:spPr>
          <a:xfrm>
            <a:off x="512293" y="1238096"/>
            <a:ext cx="8751075" cy="424638"/>
          </a:xfrm>
        </p:spPr>
        <p:txBody>
          <a:bodyPr/>
          <a:lstStyle/>
          <a:p>
            <a:r>
              <a:rPr lang="en-GB" dirty="0"/>
              <a:t>The way to study the relation will depend on the variable types: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sz="quarter" idx="12"/>
          </p:nvPr>
        </p:nvSpPr>
        <p:spPr>
          <a:xfrm>
            <a:off x="533499" y="1764678"/>
            <a:ext cx="8739298" cy="4369760"/>
          </a:xfrm>
        </p:spPr>
        <p:txBody>
          <a:bodyPr/>
          <a:lstStyle/>
          <a:p>
            <a:pPr marL="179388" indent="-179388">
              <a:buFont typeface="Arial" pitchFamily="34" charset="0"/>
              <a:buChar char="•"/>
            </a:pPr>
            <a:r>
              <a:rPr lang="en-GB" dirty="0"/>
              <a:t>Two </a:t>
            </a:r>
            <a:r>
              <a:rPr lang="en-GB" b="1" dirty="0"/>
              <a:t>qualitative</a:t>
            </a:r>
            <a:r>
              <a:rPr lang="en-GB" dirty="0"/>
              <a:t> variables: </a:t>
            </a:r>
            <a:r>
              <a:rPr lang="en-GB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contingency table</a:t>
            </a:r>
          </a:p>
          <a:p>
            <a:pPr marL="179388" indent="-179388">
              <a:buFont typeface="Arial" pitchFamily="34" charset="0"/>
              <a:buChar char="•"/>
            </a:pPr>
            <a:endParaRPr lang="en-GB" dirty="0"/>
          </a:p>
          <a:p>
            <a:pPr marL="763588" lvl="2" indent="-1588"/>
            <a:r>
              <a:rPr lang="en-GB" sz="18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Used for organizing categorical variables and testing hypothesis with the chi-squared test for independence</a:t>
            </a:r>
          </a:p>
          <a:p>
            <a:pPr marL="179388" indent="-179388">
              <a:buFont typeface="Arial" pitchFamily="34" charset="0"/>
              <a:buChar char="•"/>
            </a:pPr>
            <a:endParaRPr lang="en-GB" dirty="0"/>
          </a:p>
          <a:p>
            <a:pPr marL="179388" indent="-179388">
              <a:buFont typeface="Arial" pitchFamily="34" charset="0"/>
              <a:buChar char="•"/>
            </a:pPr>
            <a:endParaRPr lang="en-GB" dirty="0"/>
          </a:p>
          <a:p>
            <a:pPr marL="179388" indent="-179388"/>
            <a:endParaRPr lang="en-US" sz="2200" dirty="0">
              <a:solidFill>
                <a:schemeClr val="bg2">
                  <a:lumMod val="50000"/>
                </a:schemeClr>
              </a:solidFill>
              <a:ea typeface="+mn-ea"/>
              <a:cs typeface="+mn-cs"/>
            </a:endParaRPr>
          </a:p>
          <a:p>
            <a:pPr marL="179388" indent="-179388">
              <a:buFont typeface="Arial" pitchFamily="34" charset="0"/>
              <a:buChar char="•"/>
            </a:pPr>
            <a:endParaRPr lang="en-US" dirty="0"/>
          </a:p>
          <a:p>
            <a:pPr marL="179388" indent="-179388">
              <a:buFont typeface="Arial" pitchFamily="34" charset="0"/>
              <a:buChar char="•"/>
            </a:pPr>
            <a:endParaRPr lang="en-US" sz="2200" dirty="0">
              <a:solidFill>
                <a:schemeClr val="bg2">
                  <a:lumMod val="50000"/>
                </a:schemeClr>
              </a:solidFill>
              <a:ea typeface="+mn-ea"/>
              <a:cs typeface="+mn-cs"/>
            </a:endParaRPr>
          </a:p>
          <a:p>
            <a:pPr marL="179388" indent="-179388">
              <a:buFont typeface="Arial" pitchFamily="34" charset="0"/>
              <a:buChar char="•"/>
            </a:pPr>
            <a:endParaRPr lang="en-US" dirty="0"/>
          </a:p>
          <a:p>
            <a:pPr marL="179388" indent="-179388">
              <a:buFont typeface="Arial" pitchFamily="34" charset="0"/>
              <a:buChar char="•"/>
            </a:pPr>
            <a:endParaRPr lang="en-US" sz="2200" dirty="0">
              <a:solidFill>
                <a:schemeClr val="bg2">
                  <a:lumMod val="50000"/>
                </a:schemeClr>
              </a:solidFill>
              <a:ea typeface="+mn-ea"/>
              <a:cs typeface="+mn-cs"/>
            </a:endParaRPr>
          </a:p>
        </p:txBody>
      </p:sp>
      <p:sp>
        <p:nvSpPr>
          <p:cNvPr id="5" name="3 Título"/>
          <p:cNvSpPr>
            <a:spLocks noGrp="1"/>
          </p:cNvSpPr>
          <p:nvPr>
            <p:ph type="title"/>
          </p:nvPr>
        </p:nvSpPr>
        <p:spPr>
          <a:xfrm>
            <a:off x="504727" y="0"/>
            <a:ext cx="8915400" cy="1143000"/>
          </a:xfrm>
        </p:spPr>
        <p:txBody>
          <a:bodyPr/>
          <a:lstStyle/>
          <a:p>
            <a:pPr>
              <a:buNone/>
            </a:pPr>
            <a:r>
              <a:rPr lang="en-GB" dirty="0">
                <a:ea typeface="ＭＳ Ｐゴシック" pitchFamily="34" charset="-128"/>
              </a:rPr>
              <a:t>3. Bivariate analysis</a:t>
            </a:r>
            <a:br>
              <a:rPr lang="en-GB" dirty="0">
                <a:ea typeface="ＭＳ Ｐゴシック" pitchFamily="34" charset="-128"/>
              </a:rPr>
            </a:br>
            <a:r>
              <a:rPr lang="en-GB" dirty="0">
                <a:ea typeface="ＭＳ Ｐゴシック" pitchFamily="34" charset="-128"/>
              </a:rPr>
              <a:t> 3.1 Qualitative versus qualitative </a:t>
            </a:r>
            <a:br>
              <a:rPr lang="en-GB" dirty="0">
                <a:ea typeface="ＭＳ Ｐゴシック" pitchFamily="34" charset="-128"/>
              </a:rPr>
            </a:br>
            <a:endParaRPr lang="en-GB" dirty="0"/>
          </a:p>
        </p:txBody>
      </p:sp>
      <p:sp>
        <p:nvSpPr>
          <p:cNvPr id="8" name="7 Flecha abajo"/>
          <p:cNvSpPr/>
          <p:nvPr/>
        </p:nvSpPr>
        <p:spPr bwMode="auto">
          <a:xfrm>
            <a:off x="1621411" y="2205872"/>
            <a:ext cx="348791" cy="432000"/>
          </a:xfrm>
          <a:prstGeom prst="downArrow">
            <a:avLst/>
          </a:prstGeom>
          <a:solidFill>
            <a:srgbClr val="99348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1 Marcador de texto"/>
          <p:cNvSpPr>
            <a:spLocks noGrp="1"/>
          </p:cNvSpPr>
          <p:nvPr>
            <p:ph type="body" sz="quarter" idx="10"/>
          </p:nvPr>
        </p:nvSpPr>
        <p:spPr bwMode="auto">
          <a:xfrm>
            <a:off x="3903663" y="654852"/>
            <a:ext cx="6002337" cy="595333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58775" indent="-358775">
              <a:lnSpc>
                <a:spcPct val="150000"/>
              </a:lnSpc>
              <a:buFont typeface="Calibri" pitchFamily="34" charset="0"/>
              <a:buAutoNum type="arabicPeriod"/>
            </a:pPr>
            <a:r>
              <a:rPr lang="en-GB" dirty="0">
                <a:solidFill>
                  <a:srgbClr val="FF0000"/>
                </a:solidFill>
                <a:ea typeface="ＭＳ Ｐゴシック" pitchFamily="34" charset="-128"/>
              </a:rPr>
              <a:t>Elegant graphics for data analysis</a:t>
            </a:r>
          </a:p>
          <a:p>
            <a:pPr marL="358775" indent="-358775">
              <a:lnSpc>
                <a:spcPct val="150000"/>
              </a:lnSpc>
              <a:buFont typeface="Calibri" pitchFamily="34" charset="0"/>
              <a:buAutoNum type="arabicPeriod"/>
            </a:pPr>
            <a:r>
              <a:rPr lang="en-GB" dirty="0">
                <a:ea typeface="ＭＳ Ｐゴシック" pitchFamily="34" charset="-128"/>
              </a:rPr>
              <a:t>From univariate to bivariate analysis</a:t>
            </a:r>
          </a:p>
          <a:p>
            <a:pPr marL="358775" indent="-358775">
              <a:lnSpc>
                <a:spcPct val="150000"/>
              </a:lnSpc>
              <a:buFont typeface="Calibri" pitchFamily="34" charset="0"/>
              <a:buAutoNum type="arabicPeriod"/>
            </a:pPr>
            <a:r>
              <a:rPr lang="en-US" dirty="0" err="1">
                <a:ea typeface="ＭＳ Ｐゴシック" pitchFamily="34" charset="-128"/>
              </a:rPr>
              <a:t>Bivariate</a:t>
            </a:r>
            <a:r>
              <a:rPr lang="en-US" dirty="0">
                <a:ea typeface="ＭＳ Ｐゴシック" pitchFamily="34" charset="-128"/>
              </a:rPr>
              <a:t> analysis</a:t>
            </a:r>
          </a:p>
          <a:p>
            <a:pPr marL="798875" lvl="1" indent="-358775">
              <a:lnSpc>
                <a:spcPct val="150000"/>
              </a:lnSpc>
              <a:buFont typeface="Calibri" pitchFamily="34" charset="0"/>
              <a:buAutoNum type="arabicPeriod"/>
            </a:pPr>
            <a:r>
              <a:rPr lang="en-US" dirty="0">
                <a:ea typeface="ＭＳ Ｐゴシック" pitchFamily="34" charset="-128"/>
              </a:rPr>
              <a:t>Qualitative </a:t>
            </a:r>
            <a:r>
              <a:rPr lang="en-US" dirty="0" err="1">
                <a:ea typeface="ＭＳ Ｐゴシック" pitchFamily="34" charset="-128"/>
              </a:rPr>
              <a:t>vs</a:t>
            </a:r>
            <a:r>
              <a:rPr lang="en-US" dirty="0">
                <a:ea typeface="ＭＳ Ｐゴシック" pitchFamily="34" charset="-128"/>
              </a:rPr>
              <a:t> Qualitative</a:t>
            </a:r>
          </a:p>
          <a:p>
            <a:pPr marL="798875" lvl="1" indent="-358775">
              <a:lnSpc>
                <a:spcPct val="150000"/>
              </a:lnSpc>
              <a:buFont typeface="Calibri" pitchFamily="34" charset="0"/>
              <a:buAutoNum type="arabicPeriod"/>
            </a:pPr>
            <a:r>
              <a:rPr lang="en-US" dirty="0">
                <a:ea typeface="ＭＳ Ｐゴシック" pitchFamily="34" charset="-128"/>
              </a:rPr>
              <a:t>Qualitative </a:t>
            </a:r>
            <a:r>
              <a:rPr lang="en-US" dirty="0" err="1">
                <a:ea typeface="ＭＳ Ｐゴシック" pitchFamily="34" charset="-128"/>
              </a:rPr>
              <a:t>vs</a:t>
            </a:r>
            <a:r>
              <a:rPr lang="en-US" dirty="0">
                <a:ea typeface="ＭＳ Ｐゴシック" pitchFamily="34" charset="-128"/>
              </a:rPr>
              <a:t> Quantitative</a:t>
            </a:r>
          </a:p>
          <a:p>
            <a:pPr marL="798875" lvl="1" indent="-358775">
              <a:lnSpc>
                <a:spcPct val="150000"/>
              </a:lnSpc>
              <a:buFont typeface="Calibri" pitchFamily="34" charset="0"/>
              <a:buAutoNum type="arabicPeriod"/>
            </a:pPr>
            <a:r>
              <a:rPr lang="en-US" dirty="0">
                <a:ea typeface="ＭＳ Ｐゴシック" pitchFamily="34" charset="-128"/>
              </a:rPr>
              <a:t>Quantitative </a:t>
            </a:r>
            <a:r>
              <a:rPr lang="en-US" dirty="0" err="1">
                <a:ea typeface="ＭＳ Ｐゴシック" pitchFamily="34" charset="-128"/>
              </a:rPr>
              <a:t>vs</a:t>
            </a:r>
            <a:r>
              <a:rPr lang="en-US" dirty="0">
                <a:ea typeface="ＭＳ Ｐゴシック" pitchFamily="34" charset="-128"/>
              </a:rPr>
              <a:t> Quantitative</a:t>
            </a:r>
          </a:p>
          <a:p>
            <a:pPr marL="358775" indent="-358775">
              <a:lnSpc>
                <a:spcPct val="150000"/>
              </a:lnSpc>
              <a:buFont typeface="Calibri" pitchFamily="34" charset="0"/>
              <a:buAutoNum type="arabicPeriod"/>
            </a:pPr>
            <a:r>
              <a:rPr lang="en-GB" dirty="0">
                <a:ea typeface="ＭＳ Ｐゴシック" pitchFamily="34" charset="-128"/>
              </a:rPr>
              <a:t>Correlation</a:t>
            </a:r>
          </a:p>
          <a:p>
            <a:pPr marL="798875" lvl="1" indent="-358775">
              <a:lnSpc>
                <a:spcPct val="150000"/>
              </a:lnSpc>
              <a:buFont typeface="Calibri" pitchFamily="34" charset="0"/>
              <a:buAutoNum type="arabicPeriod"/>
            </a:pPr>
            <a:r>
              <a:rPr lang="en-GB" dirty="0">
                <a:ea typeface="ＭＳ Ｐゴシック" pitchFamily="34" charset="-128"/>
              </a:rPr>
              <a:t>Definition</a:t>
            </a:r>
          </a:p>
          <a:p>
            <a:pPr marL="798875" lvl="1" indent="-358775">
              <a:lnSpc>
                <a:spcPct val="150000"/>
              </a:lnSpc>
              <a:buFont typeface="Calibri" pitchFamily="34" charset="0"/>
              <a:buAutoNum type="arabicPeriod"/>
            </a:pPr>
            <a:r>
              <a:rPr lang="en-GB" dirty="0">
                <a:ea typeface="ＭＳ Ｐゴシック" pitchFamily="34" charset="-128"/>
              </a:rPr>
              <a:t>Types of correlation (Pearson, Spearman)</a:t>
            </a:r>
          </a:p>
          <a:p>
            <a:pPr marL="358775" indent="-358775">
              <a:buNone/>
            </a:pPr>
            <a:endParaRPr lang="en-GB" dirty="0">
              <a:ea typeface="ＭＳ Ｐゴシック" pitchFamily="34" charset="-128"/>
            </a:endParaRPr>
          </a:p>
        </p:txBody>
      </p:sp>
      <p:sp>
        <p:nvSpPr>
          <p:cNvPr id="3" name="2 CuadroTexto"/>
          <p:cNvSpPr txBox="1"/>
          <p:nvPr/>
        </p:nvSpPr>
        <p:spPr>
          <a:xfrm>
            <a:off x="3912124" y="113122"/>
            <a:ext cx="5552387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300" b="1" u="sng" dirty="0">
                <a:solidFill>
                  <a:srgbClr val="7D468C"/>
                </a:solidFill>
                <a:latin typeface="+mn-lt"/>
                <a:cs typeface="ＭＳ Ｐゴシック" charset="0"/>
              </a:rPr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30699782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exto"/>
          <p:cNvSpPr>
            <a:spLocks noGrp="1"/>
          </p:cNvSpPr>
          <p:nvPr>
            <p:ph type="body" sz="quarter" idx="11"/>
          </p:nvPr>
        </p:nvSpPr>
        <p:spPr>
          <a:xfrm>
            <a:off x="512293" y="1238096"/>
            <a:ext cx="8751075" cy="424638"/>
          </a:xfrm>
        </p:spPr>
        <p:txBody>
          <a:bodyPr/>
          <a:lstStyle/>
          <a:p>
            <a:r>
              <a:rPr lang="en-GB" dirty="0"/>
              <a:t>The way to study the relation will depend on the variable types: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sz="quarter" idx="12"/>
          </p:nvPr>
        </p:nvSpPr>
        <p:spPr>
          <a:xfrm>
            <a:off x="533499" y="1764678"/>
            <a:ext cx="8739298" cy="4369760"/>
          </a:xfrm>
        </p:spPr>
        <p:txBody>
          <a:bodyPr/>
          <a:lstStyle/>
          <a:p>
            <a:pPr marL="179388" indent="-179388">
              <a:buFont typeface="Arial" pitchFamily="34" charset="0"/>
              <a:buChar char="•"/>
            </a:pPr>
            <a:r>
              <a:rPr lang="en-GB" dirty="0"/>
              <a:t>Two </a:t>
            </a:r>
            <a:r>
              <a:rPr lang="en-GB" b="1" dirty="0"/>
              <a:t>qualitative</a:t>
            </a:r>
            <a:r>
              <a:rPr lang="en-GB" dirty="0"/>
              <a:t> variables: </a:t>
            </a:r>
            <a:r>
              <a:rPr lang="en-GB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contingency table</a:t>
            </a:r>
          </a:p>
          <a:p>
            <a:pPr marL="179388" indent="-179388">
              <a:buFont typeface="Arial" pitchFamily="34" charset="0"/>
              <a:buChar char="•"/>
            </a:pPr>
            <a:endParaRPr lang="en-GB" dirty="0"/>
          </a:p>
          <a:p>
            <a:pPr marL="763588" lvl="2" indent="-1588"/>
            <a:r>
              <a:rPr lang="en-GB" sz="18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Used for organizing categorical variables and testing hypothesis with the chi-squared test for independence</a:t>
            </a:r>
          </a:p>
          <a:p>
            <a:pPr marL="763588" lvl="2" indent="-1588"/>
            <a:endParaRPr lang="en-GB" sz="1800" dirty="0">
              <a:solidFill>
                <a:schemeClr val="bg2">
                  <a:lumMod val="50000"/>
                </a:schemeClr>
              </a:solidFill>
              <a:latin typeface="+mn-lt"/>
              <a:ea typeface="+mn-ea"/>
              <a:cs typeface="+mn-cs"/>
            </a:endParaRPr>
          </a:p>
          <a:p>
            <a:pPr marL="179388" indent="-179388">
              <a:buFont typeface="Arial" pitchFamily="34" charset="0"/>
              <a:buChar char="•"/>
            </a:pPr>
            <a:r>
              <a:rPr lang="en-GB" dirty="0"/>
              <a:t>Count of individuals that simultaneously presents variable 1 (x) and variable 2 (y)</a:t>
            </a:r>
          </a:p>
          <a:p>
            <a:pPr marL="179388" indent="-179388">
              <a:buFont typeface="Arial" pitchFamily="34" charset="0"/>
              <a:buChar char="•"/>
            </a:pPr>
            <a:endParaRPr lang="en-GB" dirty="0"/>
          </a:p>
          <a:p>
            <a:pPr marL="179388" indent="-179388">
              <a:buFont typeface="Arial" pitchFamily="34" charset="0"/>
              <a:buChar char="•"/>
            </a:pPr>
            <a:endParaRPr lang="en-GB" dirty="0"/>
          </a:p>
          <a:p>
            <a:pPr marL="179388" indent="-179388"/>
            <a:endParaRPr lang="en-US" sz="2200" dirty="0">
              <a:solidFill>
                <a:schemeClr val="bg2">
                  <a:lumMod val="50000"/>
                </a:schemeClr>
              </a:solidFill>
              <a:ea typeface="+mn-ea"/>
              <a:cs typeface="+mn-cs"/>
            </a:endParaRPr>
          </a:p>
          <a:p>
            <a:pPr marL="179388" indent="-179388">
              <a:buFont typeface="Arial" pitchFamily="34" charset="0"/>
              <a:buChar char="•"/>
            </a:pPr>
            <a:endParaRPr lang="en-US" dirty="0"/>
          </a:p>
          <a:p>
            <a:pPr marL="179388" indent="-179388">
              <a:buFont typeface="Arial" pitchFamily="34" charset="0"/>
              <a:buChar char="•"/>
            </a:pPr>
            <a:endParaRPr lang="en-US" sz="2200" dirty="0">
              <a:solidFill>
                <a:schemeClr val="bg2">
                  <a:lumMod val="50000"/>
                </a:schemeClr>
              </a:solidFill>
              <a:ea typeface="+mn-ea"/>
              <a:cs typeface="+mn-cs"/>
            </a:endParaRPr>
          </a:p>
          <a:p>
            <a:pPr marL="179388" indent="-179388">
              <a:buFont typeface="Arial" pitchFamily="34" charset="0"/>
              <a:buChar char="•"/>
            </a:pPr>
            <a:endParaRPr lang="en-US" dirty="0"/>
          </a:p>
          <a:p>
            <a:pPr marL="179388" indent="-179388">
              <a:buFont typeface="Arial" pitchFamily="34" charset="0"/>
              <a:buChar char="•"/>
            </a:pPr>
            <a:endParaRPr lang="en-US" sz="2200" dirty="0">
              <a:solidFill>
                <a:schemeClr val="bg2">
                  <a:lumMod val="50000"/>
                </a:schemeClr>
              </a:solidFill>
              <a:ea typeface="+mn-ea"/>
              <a:cs typeface="+mn-cs"/>
            </a:endParaRPr>
          </a:p>
        </p:txBody>
      </p:sp>
      <p:sp>
        <p:nvSpPr>
          <p:cNvPr id="5" name="3 Título"/>
          <p:cNvSpPr>
            <a:spLocks noGrp="1"/>
          </p:cNvSpPr>
          <p:nvPr>
            <p:ph type="title"/>
          </p:nvPr>
        </p:nvSpPr>
        <p:spPr>
          <a:xfrm>
            <a:off x="504727" y="0"/>
            <a:ext cx="8915400" cy="1143000"/>
          </a:xfrm>
        </p:spPr>
        <p:txBody>
          <a:bodyPr/>
          <a:lstStyle/>
          <a:p>
            <a:pPr>
              <a:buNone/>
            </a:pPr>
            <a:r>
              <a:rPr lang="en-GB" dirty="0">
                <a:ea typeface="ＭＳ Ｐゴシック" pitchFamily="34" charset="-128"/>
              </a:rPr>
              <a:t>3. Bivariate analysis</a:t>
            </a:r>
            <a:br>
              <a:rPr lang="en-GB" dirty="0">
                <a:ea typeface="ＭＳ Ｐゴシック" pitchFamily="34" charset="-128"/>
              </a:rPr>
            </a:br>
            <a:r>
              <a:rPr lang="en-GB" dirty="0">
                <a:ea typeface="ＭＳ Ｐゴシック" pitchFamily="34" charset="-128"/>
              </a:rPr>
              <a:t> 3.1 Qualitative versus qualitative </a:t>
            </a:r>
            <a:br>
              <a:rPr lang="en-GB" dirty="0">
                <a:ea typeface="ＭＳ Ｐゴシック" pitchFamily="34" charset="-128"/>
              </a:rPr>
            </a:br>
            <a:endParaRPr lang="en-GB" dirty="0"/>
          </a:p>
        </p:txBody>
      </p:sp>
      <p:sp>
        <p:nvSpPr>
          <p:cNvPr id="8" name="7 Flecha abajo"/>
          <p:cNvSpPr/>
          <p:nvPr/>
        </p:nvSpPr>
        <p:spPr bwMode="auto">
          <a:xfrm>
            <a:off x="1621411" y="2205872"/>
            <a:ext cx="348791" cy="432000"/>
          </a:xfrm>
          <a:prstGeom prst="downArrow">
            <a:avLst/>
          </a:prstGeom>
          <a:solidFill>
            <a:srgbClr val="99348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pic>
        <p:nvPicPr>
          <p:cNvPr id="8397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3765" y="4443049"/>
            <a:ext cx="3325109" cy="1842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1" name="10 Conector recto de flecha"/>
          <p:cNvCxnSpPr/>
          <p:nvPr/>
        </p:nvCxnSpPr>
        <p:spPr bwMode="auto">
          <a:xfrm>
            <a:off x="4826524" y="5326144"/>
            <a:ext cx="1093509" cy="1588"/>
          </a:xfrm>
          <a:prstGeom prst="straightConnector1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8397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01464" y="4553147"/>
            <a:ext cx="867739" cy="5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3974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84310" y="4420521"/>
            <a:ext cx="3148995" cy="1927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9 CuadroTexto"/>
          <p:cNvSpPr txBox="1"/>
          <p:nvPr/>
        </p:nvSpPr>
        <p:spPr>
          <a:xfrm>
            <a:off x="2057399" y="6238854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ca-ES" dirty="0" err="1">
                <a:solidFill>
                  <a:schemeClr val="bg2">
                    <a:lumMod val="50000"/>
                  </a:schemeClr>
                </a:solidFill>
                <a:latin typeface="+mn-lt"/>
              </a:rPr>
              <a:t>Absolute</a:t>
            </a:r>
            <a:endParaRPr lang="ca-ES" dirty="0">
              <a:solidFill>
                <a:schemeClr val="bg2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12" name="11 CuadroTexto"/>
          <p:cNvSpPr txBox="1"/>
          <p:nvPr/>
        </p:nvSpPr>
        <p:spPr>
          <a:xfrm>
            <a:off x="7212106" y="6292642"/>
            <a:ext cx="1111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ca-ES" dirty="0" err="1">
                <a:solidFill>
                  <a:schemeClr val="bg2">
                    <a:lumMod val="50000"/>
                  </a:schemeClr>
                </a:solidFill>
                <a:latin typeface="+mn-lt"/>
              </a:rPr>
              <a:t>relative</a:t>
            </a:r>
            <a:endParaRPr lang="ca-ES" dirty="0">
              <a:solidFill>
                <a:schemeClr val="bg2">
                  <a:lumMod val="5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488764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sz="quarter" idx="12"/>
          </p:nvPr>
        </p:nvSpPr>
        <p:spPr>
          <a:xfrm>
            <a:off x="410950" y="1255631"/>
            <a:ext cx="8739298" cy="4369760"/>
          </a:xfrm>
        </p:spPr>
        <p:txBody>
          <a:bodyPr/>
          <a:lstStyle/>
          <a:p>
            <a:pPr marL="0" indent="0"/>
            <a:r>
              <a:rPr lang="en-GB" dirty="0">
                <a:solidFill>
                  <a:srgbClr val="0070C0"/>
                </a:solidFill>
              </a:rPr>
              <a:t>An study wants to know if there are differences about smoking habits in men and women.</a:t>
            </a:r>
          </a:p>
          <a:p>
            <a:pPr marL="179388" indent="-179388">
              <a:buFont typeface="Arial" pitchFamily="34" charset="0"/>
              <a:buChar char="•"/>
            </a:pPr>
            <a:endParaRPr lang="en-GB" dirty="0"/>
          </a:p>
          <a:p>
            <a:pPr marL="179388" indent="-179388">
              <a:buFont typeface="Arial" pitchFamily="34" charset="0"/>
              <a:buChar char="•"/>
            </a:pPr>
            <a:endParaRPr lang="en-GB" dirty="0"/>
          </a:p>
          <a:p>
            <a:pPr marL="179388" indent="-179388"/>
            <a:endParaRPr lang="en-US" sz="2200" dirty="0">
              <a:solidFill>
                <a:schemeClr val="bg2">
                  <a:lumMod val="50000"/>
                </a:schemeClr>
              </a:solidFill>
              <a:ea typeface="+mn-ea"/>
              <a:cs typeface="+mn-cs"/>
            </a:endParaRPr>
          </a:p>
          <a:p>
            <a:pPr marL="179388" indent="-179388">
              <a:buFont typeface="Arial" pitchFamily="34" charset="0"/>
              <a:buChar char="•"/>
            </a:pPr>
            <a:endParaRPr lang="en-US" dirty="0"/>
          </a:p>
          <a:p>
            <a:pPr marL="179388" indent="-179388">
              <a:buFont typeface="Arial" pitchFamily="34" charset="0"/>
              <a:buChar char="•"/>
            </a:pPr>
            <a:endParaRPr lang="en-US" sz="2200" dirty="0">
              <a:solidFill>
                <a:schemeClr val="bg2">
                  <a:lumMod val="50000"/>
                </a:schemeClr>
              </a:solidFill>
              <a:ea typeface="+mn-ea"/>
              <a:cs typeface="+mn-cs"/>
            </a:endParaRPr>
          </a:p>
          <a:p>
            <a:pPr marL="179388" indent="-179388">
              <a:buFont typeface="Arial" pitchFamily="34" charset="0"/>
              <a:buChar char="•"/>
            </a:pPr>
            <a:endParaRPr lang="en-US" dirty="0"/>
          </a:p>
          <a:p>
            <a:pPr marL="179388" indent="-179388">
              <a:buFont typeface="Arial" pitchFamily="34" charset="0"/>
              <a:buChar char="•"/>
            </a:pPr>
            <a:endParaRPr lang="en-US" sz="2200" dirty="0">
              <a:solidFill>
                <a:schemeClr val="bg2">
                  <a:lumMod val="50000"/>
                </a:schemeClr>
              </a:solidFill>
              <a:ea typeface="+mn-ea"/>
              <a:cs typeface="+mn-cs"/>
            </a:endParaRPr>
          </a:p>
        </p:txBody>
      </p:sp>
      <p:sp>
        <p:nvSpPr>
          <p:cNvPr id="5" name="3 Título"/>
          <p:cNvSpPr>
            <a:spLocks noGrp="1"/>
          </p:cNvSpPr>
          <p:nvPr>
            <p:ph type="title"/>
          </p:nvPr>
        </p:nvSpPr>
        <p:spPr>
          <a:xfrm>
            <a:off x="504727" y="0"/>
            <a:ext cx="8915400" cy="1143000"/>
          </a:xfrm>
        </p:spPr>
        <p:txBody>
          <a:bodyPr/>
          <a:lstStyle/>
          <a:p>
            <a:pPr>
              <a:buNone/>
            </a:pPr>
            <a:r>
              <a:rPr lang="en-GB" dirty="0">
                <a:ea typeface="ＭＳ Ｐゴシック" pitchFamily="34" charset="-128"/>
              </a:rPr>
              <a:t>3. Bivariate analysis</a:t>
            </a:r>
            <a:br>
              <a:rPr lang="en-GB" dirty="0">
                <a:ea typeface="ＭＳ Ｐゴシック" pitchFamily="34" charset="-128"/>
              </a:rPr>
            </a:br>
            <a:r>
              <a:rPr lang="en-GB" dirty="0">
                <a:ea typeface="ＭＳ Ｐゴシック" pitchFamily="34" charset="-128"/>
              </a:rPr>
              <a:t> 3.1 Qualitative versus qualitative </a:t>
            </a:r>
            <a:br>
              <a:rPr lang="en-GB" dirty="0">
                <a:ea typeface="ＭＳ Ｐゴシック" pitchFamily="34" charset="-128"/>
              </a:rPr>
            </a:br>
            <a:endParaRPr lang="en-GB" dirty="0"/>
          </a:p>
        </p:txBody>
      </p:sp>
      <p:graphicFrame>
        <p:nvGraphicFramePr>
          <p:cNvPr id="7" name="6 Tabla"/>
          <p:cNvGraphicFramePr>
            <a:graphicFrameLocks noGrp="1"/>
          </p:cNvGraphicFramePr>
          <p:nvPr/>
        </p:nvGraphicFramePr>
        <p:xfrm>
          <a:off x="3625588" y="2051439"/>
          <a:ext cx="4039236" cy="1229645"/>
        </p:xfrm>
        <a:graphic>
          <a:graphicData uri="http://schemas.openxmlformats.org/drawingml/2006/table">
            <a:tbl>
              <a:tblPr/>
              <a:tblGrid>
                <a:gridCol w="9749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85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71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85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0984">
                <a:tc>
                  <a:txBody>
                    <a:bodyPr/>
                    <a:lstStyle/>
                    <a:p>
                      <a:pPr algn="ctr" fontAlgn="b"/>
                      <a:endParaRPr lang="en-GB" sz="1600" b="1" i="0" u="none" strike="noStrike" dirty="0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Smokers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Non Smoking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Total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88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Men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180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88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Women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88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Total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170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130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9" name="8 Tabla"/>
          <p:cNvGraphicFramePr>
            <a:graphicFrameLocks noGrp="1"/>
          </p:cNvGraphicFramePr>
          <p:nvPr/>
        </p:nvGraphicFramePr>
        <p:xfrm>
          <a:off x="497541" y="2099879"/>
          <a:ext cx="2198525" cy="2957613"/>
        </p:xfrm>
        <a:graphic>
          <a:graphicData uri="http://schemas.openxmlformats.org/drawingml/2006/table">
            <a:tbl>
              <a:tblPr/>
              <a:tblGrid>
                <a:gridCol w="8973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11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755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Gender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Smoking habits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755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755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755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755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755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755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755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755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...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...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0" name="9 Flecha derecha"/>
          <p:cNvSpPr/>
          <p:nvPr/>
        </p:nvSpPr>
        <p:spPr bwMode="auto">
          <a:xfrm>
            <a:off x="2884602" y="2620652"/>
            <a:ext cx="414779" cy="358218"/>
          </a:xfrm>
          <a:prstGeom prst="rightArrow">
            <a:avLst/>
          </a:prstGeom>
          <a:solidFill>
            <a:srgbClr val="99348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99651" y="3443878"/>
            <a:ext cx="4126537" cy="31729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11 Flecha derecha"/>
          <p:cNvSpPr/>
          <p:nvPr/>
        </p:nvSpPr>
        <p:spPr bwMode="auto">
          <a:xfrm>
            <a:off x="2886172" y="4469877"/>
            <a:ext cx="414779" cy="358218"/>
          </a:xfrm>
          <a:prstGeom prst="rightArrow">
            <a:avLst/>
          </a:prstGeom>
          <a:solidFill>
            <a:srgbClr val="99348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3 Título"/>
          <p:cNvSpPr>
            <a:spLocks noGrp="1"/>
          </p:cNvSpPr>
          <p:nvPr>
            <p:ph type="title"/>
          </p:nvPr>
        </p:nvSpPr>
        <p:spPr>
          <a:xfrm>
            <a:off x="504727" y="0"/>
            <a:ext cx="8915400" cy="1143000"/>
          </a:xfrm>
        </p:spPr>
        <p:txBody>
          <a:bodyPr/>
          <a:lstStyle/>
          <a:p>
            <a:pPr>
              <a:buNone/>
            </a:pPr>
            <a:r>
              <a:rPr lang="en-GB" dirty="0">
                <a:ea typeface="ＭＳ Ｐゴシック" pitchFamily="34" charset="-128"/>
              </a:rPr>
              <a:t>3. Bivariate analysis</a:t>
            </a:r>
            <a:br>
              <a:rPr lang="en-GB" dirty="0">
                <a:ea typeface="ＭＳ Ｐゴシック" pitchFamily="34" charset="-128"/>
              </a:rPr>
            </a:br>
            <a:r>
              <a:rPr lang="en-GB" dirty="0">
                <a:ea typeface="ＭＳ Ｐゴシック" pitchFamily="34" charset="-128"/>
              </a:rPr>
              <a:t> 3.1 Qualitative versus qualitative </a:t>
            </a:r>
            <a:br>
              <a:rPr lang="en-GB" dirty="0">
                <a:ea typeface="ＭＳ Ｐゴシック" pitchFamily="34" charset="-128"/>
              </a:rPr>
            </a:br>
            <a:endParaRPr lang="en-GB" dirty="0"/>
          </a:p>
        </p:txBody>
      </p:sp>
      <p:sp>
        <p:nvSpPr>
          <p:cNvPr id="4" name="Rectángulo 3"/>
          <p:cNvSpPr/>
          <p:nvPr/>
        </p:nvSpPr>
        <p:spPr>
          <a:xfrm>
            <a:off x="349583" y="1955821"/>
            <a:ext cx="7425382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a-ES" sz="1400">
                <a:solidFill>
                  <a:srgbClr val="0070C0"/>
                </a:solidFill>
                <a:latin typeface="Consolas" panose="020B0609020204030204" pitchFamily="49" charset="0"/>
              </a:rPr>
              <a:t>osteoporosis &lt;- rio::import("datasets/osteoporosis.csv",dec = ",")</a:t>
            </a:r>
          </a:p>
          <a:p>
            <a:endParaRPr lang="ca-ES" sz="1400" smtClean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ca-ES" sz="1400" smtClean="0">
                <a:solidFill>
                  <a:srgbClr val="0070C0"/>
                </a:solidFill>
                <a:latin typeface="Consolas" panose="020B0609020204030204" pitchFamily="49" charset="0"/>
              </a:rPr>
              <a:t>require(gmodels</a:t>
            </a:r>
            <a:r>
              <a:rPr lang="ca-ES" sz="1400">
                <a:solidFill>
                  <a:srgbClr val="0070C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a-ES" sz="1400" smtClean="0">
                <a:solidFill>
                  <a:srgbClr val="0070C0"/>
                </a:solidFill>
                <a:latin typeface="Consolas" panose="020B0609020204030204" pitchFamily="49" charset="0"/>
              </a:rPr>
              <a:t>gmodels</a:t>
            </a:r>
            <a:r>
              <a:rPr lang="ca-ES" sz="1400">
                <a:solidFill>
                  <a:srgbClr val="0070C0"/>
                </a:solidFill>
                <a:latin typeface="Consolas" panose="020B0609020204030204" pitchFamily="49" charset="0"/>
              </a:rPr>
              <a:t>::CrossTable(osteoporosis$grupedad, osteoporosis$clasific, prop.c = F, prop.r = F,prop.chisq = F)</a:t>
            </a:r>
            <a:endParaRPr lang="es-ES" sz="14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endParaRPr lang="es-ES" sz="14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endParaRPr lang="es-ES" sz="14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endParaRPr lang="es-ES" sz="14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endParaRPr lang="es-ES" sz="14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endParaRPr lang="es-ES" sz="14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endParaRPr lang="es-ES" sz="14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endParaRPr lang="es-ES" sz="14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endParaRPr lang="es-ES" sz="14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endParaRPr lang="es-ES" sz="14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endParaRPr lang="es-ES" sz="1400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349583" y="1200284"/>
            <a:ext cx="873829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/>
              <a:t>Let´s do in </a:t>
            </a:r>
            <a:r>
              <a:rPr lang="en-GB"/>
              <a:t>R </a:t>
            </a:r>
            <a:r>
              <a:rPr lang="en-GB" smtClean="0"/>
              <a:t>:</a:t>
            </a:r>
          </a:p>
          <a:p>
            <a:r>
              <a:rPr lang="en-GB">
                <a:solidFill>
                  <a:srgbClr val="3366FF"/>
                </a:solidFill>
              </a:rPr>
              <a:t>Study if the group age (</a:t>
            </a:r>
            <a:r>
              <a:rPr lang="en-GB" i="1">
                <a:solidFill>
                  <a:srgbClr val="3366FF"/>
                </a:solidFill>
              </a:rPr>
              <a:t>grupedad</a:t>
            </a:r>
            <a:r>
              <a:rPr lang="en-GB">
                <a:solidFill>
                  <a:srgbClr val="3366FF"/>
                </a:solidFill>
              </a:rPr>
              <a:t>) of patients, influence in the illness type </a:t>
            </a:r>
            <a:r>
              <a:rPr lang="en-GB" i="1">
                <a:solidFill>
                  <a:srgbClr val="3366FF"/>
                </a:solidFill>
              </a:rPr>
              <a:t>(classific):</a:t>
            </a:r>
          </a:p>
          <a:p>
            <a:endParaRPr lang="en-GB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2799" y="3017152"/>
            <a:ext cx="4900085" cy="3497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2523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3 Título"/>
          <p:cNvSpPr>
            <a:spLocks noGrp="1"/>
          </p:cNvSpPr>
          <p:nvPr>
            <p:ph type="title"/>
          </p:nvPr>
        </p:nvSpPr>
        <p:spPr>
          <a:xfrm>
            <a:off x="504727" y="0"/>
            <a:ext cx="8915400" cy="1143000"/>
          </a:xfrm>
        </p:spPr>
        <p:txBody>
          <a:bodyPr/>
          <a:lstStyle/>
          <a:p>
            <a:pPr>
              <a:buNone/>
            </a:pPr>
            <a:r>
              <a:rPr lang="en-GB" dirty="0">
                <a:ea typeface="ＭＳ Ｐゴシック" pitchFamily="34" charset="-128"/>
              </a:rPr>
              <a:t>3. Bivariate analysis</a:t>
            </a:r>
            <a:br>
              <a:rPr lang="en-GB" dirty="0">
                <a:ea typeface="ＭＳ Ｐゴシック" pitchFamily="34" charset="-128"/>
              </a:rPr>
            </a:br>
            <a:r>
              <a:rPr lang="en-GB" dirty="0">
                <a:ea typeface="ＭＳ Ｐゴシック" pitchFamily="34" charset="-128"/>
              </a:rPr>
              <a:t> 3.1 Qualitative versus qualitative </a:t>
            </a:r>
            <a:br>
              <a:rPr lang="en-GB" dirty="0">
                <a:ea typeface="ＭＳ Ｐゴシック" pitchFamily="34" charset="-128"/>
              </a:rPr>
            </a:br>
            <a:endParaRPr lang="en-GB" dirty="0"/>
          </a:p>
        </p:txBody>
      </p:sp>
      <p:sp>
        <p:nvSpPr>
          <p:cNvPr id="2" name="Rectángulo 1"/>
          <p:cNvSpPr/>
          <p:nvPr/>
        </p:nvSpPr>
        <p:spPr>
          <a:xfrm>
            <a:off x="504727" y="1505631"/>
            <a:ext cx="714529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ES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es-ES" dirty="0" err="1">
                <a:solidFill>
                  <a:srgbClr val="0070C0"/>
                </a:solidFill>
                <a:latin typeface="Consolas" panose="020B0609020204030204" pitchFamily="49" charset="0"/>
              </a:rPr>
              <a:t>ggplot</a:t>
            </a:r>
            <a:r>
              <a:rPr lang="es-ES" dirty="0">
                <a:solidFill>
                  <a:srgbClr val="0070C0"/>
                </a:solidFill>
                <a:latin typeface="Consolas" panose="020B0609020204030204" pitchFamily="49" charset="0"/>
              </a:rPr>
              <a:t>(data = osteoporosis, aes(x = </a:t>
            </a:r>
            <a:r>
              <a:rPr lang="es-ES" dirty="0" err="1">
                <a:solidFill>
                  <a:srgbClr val="0070C0"/>
                </a:solidFill>
                <a:latin typeface="Consolas" panose="020B0609020204030204" pitchFamily="49" charset="0"/>
              </a:rPr>
              <a:t>grupedad</a:t>
            </a:r>
            <a:r>
              <a:rPr lang="es-ES" dirty="0">
                <a:solidFill>
                  <a:srgbClr val="0070C0"/>
                </a:solidFill>
                <a:latin typeface="Consolas" panose="020B0609020204030204" pitchFamily="49" charset="0"/>
              </a:rPr>
              <a:t>)) +</a:t>
            </a:r>
          </a:p>
          <a:p>
            <a:r>
              <a:rPr lang="es-ES" dirty="0">
                <a:solidFill>
                  <a:srgbClr val="0070C0"/>
                </a:solidFill>
                <a:latin typeface="Consolas" panose="020B0609020204030204" pitchFamily="49" charset="0"/>
              </a:rPr>
              <a:t>  </a:t>
            </a:r>
            <a:r>
              <a:rPr lang="es-ES" dirty="0" err="1">
                <a:solidFill>
                  <a:srgbClr val="0070C0"/>
                </a:solidFill>
                <a:latin typeface="Consolas" panose="020B0609020204030204" pitchFamily="49" charset="0"/>
              </a:rPr>
              <a:t>geom_bar</a:t>
            </a:r>
            <a:r>
              <a:rPr lang="es-ES" dirty="0">
                <a:solidFill>
                  <a:srgbClr val="0070C0"/>
                </a:solidFill>
                <a:latin typeface="Consolas" panose="020B0609020204030204" pitchFamily="49" charset="0"/>
              </a:rPr>
              <a:t>(aes(</a:t>
            </a:r>
            <a:r>
              <a:rPr lang="es-ES" dirty="0" err="1">
                <a:solidFill>
                  <a:srgbClr val="0070C0"/>
                </a:solidFill>
                <a:latin typeface="Consolas" panose="020B0609020204030204" pitchFamily="49" charset="0"/>
              </a:rPr>
              <a:t>fill</a:t>
            </a:r>
            <a:r>
              <a:rPr lang="es-ES" dirty="0">
                <a:solidFill>
                  <a:srgbClr val="0070C0"/>
                </a:solidFill>
                <a:latin typeface="Consolas" panose="020B0609020204030204" pitchFamily="49" charset="0"/>
              </a:rPr>
              <a:t> = </a:t>
            </a:r>
            <a:r>
              <a:rPr lang="es-ES" dirty="0" err="1">
                <a:solidFill>
                  <a:srgbClr val="0070C0"/>
                </a:solidFill>
                <a:latin typeface="Consolas" panose="020B0609020204030204" pitchFamily="49" charset="0"/>
              </a:rPr>
              <a:t>clasific</a:t>
            </a:r>
            <a:r>
              <a:rPr lang="es-ES" dirty="0">
                <a:solidFill>
                  <a:srgbClr val="0070C0"/>
                </a:solidFill>
                <a:latin typeface="Consolas" panose="020B0609020204030204" pitchFamily="49" charset="0"/>
              </a:rPr>
              <a:t>))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504727" y="1108872"/>
            <a:ext cx="189470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200" dirty="0" err="1">
                <a:solidFill>
                  <a:schemeClr val="bg2">
                    <a:lumMod val="50000"/>
                  </a:schemeClr>
                </a:solidFill>
                <a:latin typeface="+mn-lt"/>
              </a:rPr>
              <a:t>Barplot</a:t>
            </a:r>
            <a:r>
              <a:rPr lang="es-ES" sz="22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 </a:t>
            </a:r>
            <a:r>
              <a:rPr lang="es-ES" sz="2200" dirty="0" err="1">
                <a:solidFill>
                  <a:schemeClr val="bg2">
                    <a:lumMod val="50000"/>
                  </a:schemeClr>
                </a:solidFill>
                <a:latin typeface="+mn-lt"/>
              </a:rPr>
              <a:t>with</a:t>
            </a:r>
            <a:r>
              <a:rPr lang="es-ES" sz="22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 R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7483" y="2965621"/>
            <a:ext cx="6828571" cy="3663241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3 Título"/>
          <p:cNvSpPr>
            <a:spLocks noGrp="1"/>
          </p:cNvSpPr>
          <p:nvPr>
            <p:ph type="title"/>
          </p:nvPr>
        </p:nvSpPr>
        <p:spPr>
          <a:xfrm>
            <a:off x="504727" y="0"/>
            <a:ext cx="8915400" cy="1143000"/>
          </a:xfrm>
        </p:spPr>
        <p:txBody>
          <a:bodyPr/>
          <a:lstStyle/>
          <a:p>
            <a:pPr>
              <a:buNone/>
            </a:pPr>
            <a:r>
              <a:rPr lang="en-GB" dirty="0">
                <a:ea typeface="ＭＳ Ｐゴシック" pitchFamily="34" charset="-128"/>
              </a:rPr>
              <a:t>3. Bivariate analysis</a:t>
            </a:r>
            <a:br>
              <a:rPr lang="en-GB" dirty="0">
                <a:ea typeface="ＭＳ Ｐゴシック" pitchFamily="34" charset="-128"/>
              </a:rPr>
            </a:br>
            <a:r>
              <a:rPr lang="en-GB" dirty="0">
                <a:ea typeface="ＭＳ Ｐゴシック" pitchFamily="34" charset="-128"/>
              </a:rPr>
              <a:t> 3.1 Qualitative versus qualitative </a:t>
            </a:r>
            <a:br>
              <a:rPr lang="en-GB" dirty="0">
                <a:ea typeface="ＭＳ Ｐゴシック" pitchFamily="34" charset="-128"/>
              </a:rPr>
            </a:br>
            <a:endParaRPr lang="en-GB" dirty="0"/>
          </a:p>
        </p:txBody>
      </p:sp>
      <p:sp>
        <p:nvSpPr>
          <p:cNvPr id="2" name="Rectángulo 1"/>
          <p:cNvSpPr/>
          <p:nvPr/>
        </p:nvSpPr>
        <p:spPr>
          <a:xfrm>
            <a:off x="504727" y="1505631"/>
            <a:ext cx="714529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err="1">
                <a:solidFill>
                  <a:srgbClr val="0070C0"/>
                </a:solidFill>
                <a:latin typeface="Consolas" panose="020B0609020204030204" pitchFamily="49" charset="0"/>
              </a:rPr>
              <a:t>ggplot</a:t>
            </a:r>
            <a:r>
              <a:rPr lang="es-ES" dirty="0">
                <a:solidFill>
                  <a:srgbClr val="0070C0"/>
                </a:solidFill>
                <a:latin typeface="Consolas" panose="020B0609020204030204" pitchFamily="49" charset="0"/>
              </a:rPr>
              <a:t>(data = osteoporosis, aes(x = </a:t>
            </a:r>
            <a:r>
              <a:rPr lang="es-ES" dirty="0" err="1">
                <a:solidFill>
                  <a:srgbClr val="0070C0"/>
                </a:solidFill>
                <a:latin typeface="Consolas" panose="020B0609020204030204" pitchFamily="49" charset="0"/>
              </a:rPr>
              <a:t>grupedad</a:t>
            </a:r>
            <a:r>
              <a:rPr lang="es-ES" dirty="0">
                <a:solidFill>
                  <a:srgbClr val="0070C0"/>
                </a:solidFill>
                <a:latin typeface="Consolas" panose="020B0609020204030204" pitchFamily="49" charset="0"/>
              </a:rPr>
              <a:t>)) +</a:t>
            </a:r>
          </a:p>
          <a:p>
            <a:r>
              <a:rPr lang="es-ES" dirty="0">
                <a:solidFill>
                  <a:srgbClr val="0070C0"/>
                </a:solidFill>
                <a:latin typeface="Consolas" panose="020B0609020204030204" pitchFamily="49" charset="0"/>
              </a:rPr>
              <a:t>  </a:t>
            </a:r>
            <a:r>
              <a:rPr lang="es-ES" dirty="0" err="1">
                <a:solidFill>
                  <a:srgbClr val="0070C0"/>
                </a:solidFill>
                <a:latin typeface="Consolas" panose="020B0609020204030204" pitchFamily="49" charset="0"/>
              </a:rPr>
              <a:t>geom_bar</a:t>
            </a:r>
            <a:r>
              <a:rPr lang="es-ES" dirty="0">
                <a:solidFill>
                  <a:srgbClr val="0070C0"/>
                </a:solidFill>
                <a:latin typeface="Consolas" panose="020B0609020204030204" pitchFamily="49" charset="0"/>
              </a:rPr>
              <a:t>(aes(</a:t>
            </a:r>
            <a:r>
              <a:rPr lang="es-ES" dirty="0" err="1">
                <a:solidFill>
                  <a:srgbClr val="0070C0"/>
                </a:solidFill>
                <a:latin typeface="Consolas" panose="020B0609020204030204" pitchFamily="49" charset="0"/>
              </a:rPr>
              <a:t>fill</a:t>
            </a:r>
            <a:r>
              <a:rPr lang="es-ES" dirty="0">
                <a:solidFill>
                  <a:srgbClr val="0070C0"/>
                </a:solidFill>
                <a:latin typeface="Consolas" panose="020B0609020204030204" pitchFamily="49" charset="0"/>
              </a:rPr>
              <a:t> = </a:t>
            </a:r>
            <a:r>
              <a:rPr lang="es-ES" dirty="0" err="1">
                <a:solidFill>
                  <a:srgbClr val="0070C0"/>
                </a:solidFill>
                <a:latin typeface="Consolas" panose="020B0609020204030204" pitchFamily="49" charset="0"/>
              </a:rPr>
              <a:t>clasific</a:t>
            </a:r>
            <a:r>
              <a:rPr lang="es-ES" dirty="0">
                <a:solidFill>
                  <a:srgbClr val="0070C0"/>
                </a:solidFill>
                <a:latin typeface="Consolas" panose="020B0609020204030204" pitchFamily="49" charset="0"/>
              </a:rPr>
              <a:t>), position = "</a:t>
            </a:r>
            <a:r>
              <a:rPr lang="es-ES" dirty="0" err="1">
                <a:solidFill>
                  <a:srgbClr val="0070C0"/>
                </a:solidFill>
                <a:latin typeface="Consolas" panose="020B0609020204030204" pitchFamily="49" charset="0"/>
              </a:rPr>
              <a:t>dodge</a:t>
            </a:r>
            <a:r>
              <a:rPr lang="es-ES" dirty="0">
                <a:solidFill>
                  <a:srgbClr val="0070C0"/>
                </a:solidFill>
                <a:latin typeface="Consolas" panose="020B0609020204030204" pitchFamily="49" charset="0"/>
              </a:rPr>
              <a:t>")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8669" y="3158375"/>
            <a:ext cx="5469925" cy="3433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00960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3 Título"/>
          <p:cNvSpPr>
            <a:spLocks noGrp="1"/>
          </p:cNvSpPr>
          <p:nvPr>
            <p:ph type="title"/>
          </p:nvPr>
        </p:nvSpPr>
        <p:spPr>
          <a:xfrm>
            <a:off x="504727" y="0"/>
            <a:ext cx="8915400" cy="1143000"/>
          </a:xfrm>
        </p:spPr>
        <p:txBody>
          <a:bodyPr/>
          <a:lstStyle/>
          <a:p>
            <a:pPr>
              <a:buNone/>
            </a:pPr>
            <a:r>
              <a:rPr lang="en-GB" dirty="0">
                <a:ea typeface="ＭＳ Ｐゴシック" pitchFamily="34" charset="-128"/>
              </a:rPr>
              <a:t>3. Bivariate analysis</a:t>
            </a:r>
            <a:br>
              <a:rPr lang="en-GB" dirty="0">
                <a:ea typeface="ＭＳ Ｐゴシック" pitchFamily="34" charset="-128"/>
              </a:rPr>
            </a:br>
            <a:r>
              <a:rPr lang="en-GB" dirty="0">
                <a:ea typeface="ＭＳ Ｐゴシック" pitchFamily="34" charset="-128"/>
              </a:rPr>
              <a:t> 3.1 Qualitative versus qualitative </a:t>
            </a:r>
            <a:br>
              <a:rPr lang="en-GB" dirty="0">
                <a:ea typeface="ＭＳ Ｐゴシック" pitchFamily="34" charset="-128"/>
              </a:rPr>
            </a:br>
            <a:endParaRPr lang="en-GB" dirty="0"/>
          </a:p>
        </p:txBody>
      </p:sp>
      <p:sp>
        <p:nvSpPr>
          <p:cNvPr id="3" name="CuadroTexto 2"/>
          <p:cNvSpPr txBox="1"/>
          <p:nvPr/>
        </p:nvSpPr>
        <p:spPr>
          <a:xfrm>
            <a:off x="650788" y="1334530"/>
            <a:ext cx="64337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200" dirty="0" err="1">
                <a:solidFill>
                  <a:schemeClr val="bg2">
                    <a:lumMod val="50000"/>
                  </a:schemeClr>
                </a:solidFill>
                <a:latin typeface="+mn-lt"/>
              </a:rPr>
              <a:t>Improving</a:t>
            </a:r>
            <a:r>
              <a:rPr lang="es-ES" sz="22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 </a:t>
            </a:r>
            <a:r>
              <a:rPr lang="es-ES" sz="2200" dirty="0" err="1">
                <a:solidFill>
                  <a:schemeClr val="bg2">
                    <a:lumMod val="50000"/>
                  </a:schemeClr>
                </a:solidFill>
                <a:latin typeface="+mn-lt"/>
              </a:rPr>
              <a:t>barplot</a:t>
            </a:r>
            <a:endParaRPr lang="es-ES" sz="2200" dirty="0">
              <a:solidFill>
                <a:schemeClr val="bg2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650788" y="1956947"/>
            <a:ext cx="858382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200" dirty="0">
                <a:hlinkClick r:id="rId2"/>
              </a:rPr>
              <a:t>http://www.sthda.com/english/wiki/ggplot2-barplots-quick-start-guide-r-software-and-data-visualization</a:t>
            </a:r>
            <a:endParaRPr lang="es-ES" sz="1200" dirty="0"/>
          </a:p>
          <a:p>
            <a:endParaRPr lang="es-ES" sz="1200" dirty="0"/>
          </a:p>
          <a:p>
            <a:endParaRPr lang="es-ES" sz="1200" dirty="0"/>
          </a:p>
          <a:p>
            <a:r>
              <a:rPr lang="es-ES" sz="1200" dirty="0" err="1"/>
              <a:t>Change</a:t>
            </a:r>
            <a:r>
              <a:rPr lang="es-ES" sz="1200" dirty="0"/>
              <a:t> </a:t>
            </a:r>
            <a:r>
              <a:rPr lang="es-ES" sz="1200" dirty="0" err="1"/>
              <a:t>colors</a:t>
            </a:r>
            <a:r>
              <a:rPr lang="es-ES" sz="1200" dirty="0"/>
              <a:t>, </a:t>
            </a:r>
            <a:r>
              <a:rPr lang="es-ES" sz="1200" dirty="0" err="1"/>
              <a:t>legend</a:t>
            </a:r>
            <a:r>
              <a:rPr lang="es-ES" sz="1200" dirty="0"/>
              <a:t> position, </a:t>
            </a:r>
            <a:r>
              <a:rPr lang="es-ES" sz="1200" dirty="0" err="1"/>
              <a:t>labels</a:t>
            </a:r>
            <a:r>
              <a:rPr lang="es-ES" sz="1200" dirty="0"/>
              <a:t> and </a:t>
            </a:r>
            <a:r>
              <a:rPr lang="es-ES" sz="1200" dirty="0" err="1"/>
              <a:t>finally</a:t>
            </a:r>
            <a:r>
              <a:rPr lang="es-ES" sz="1200" dirty="0"/>
              <a:t> </a:t>
            </a:r>
            <a:r>
              <a:rPr lang="es-ES" sz="1200" dirty="0" err="1"/>
              <a:t>save</a:t>
            </a:r>
            <a:r>
              <a:rPr lang="es-ES" sz="1200" dirty="0"/>
              <a:t> </a:t>
            </a:r>
            <a:r>
              <a:rPr lang="es-ES" sz="1200" dirty="0" err="1"/>
              <a:t>it!</a:t>
            </a:r>
            <a:endParaRPr lang="es-ES" sz="1200" dirty="0"/>
          </a:p>
          <a:p>
            <a:endParaRPr lang="es-ES" sz="1200" dirty="0"/>
          </a:p>
          <a:p>
            <a:endParaRPr lang="es-ES" sz="1200" dirty="0"/>
          </a:p>
          <a:p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</a:rPr>
              <a:t>p + </a:t>
            </a:r>
            <a:r>
              <a:rPr lang="en-US" sz="1200" dirty="0" err="1">
                <a:solidFill>
                  <a:srgbClr val="0070C0"/>
                </a:solidFill>
                <a:latin typeface="Consolas" panose="020B0609020204030204" pitchFamily="49" charset="0"/>
              </a:rPr>
              <a:t>scale_fill_manual</a:t>
            </a:r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</a:rPr>
              <a:t>(values=c("#8618b1", "</a:t>
            </a:r>
            <a:r>
              <a:rPr lang="en-US" sz="1200" dirty="0" err="1">
                <a:solidFill>
                  <a:srgbClr val="0070C0"/>
                </a:solidFill>
                <a:latin typeface="Consolas" panose="020B0609020204030204" pitchFamily="49" charset="0"/>
              </a:rPr>
              <a:t>blanchedalmond</a:t>
            </a:r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</a:rPr>
              <a:t>", "red"))</a:t>
            </a:r>
          </a:p>
          <a:p>
            <a:endParaRPr lang="en-US" sz="12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</a:rPr>
              <a:t>p + theme(</a:t>
            </a:r>
            <a:r>
              <a:rPr lang="en-US" sz="1200" dirty="0" err="1">
                <a:solidFill>
                  <a:srgbClr val="0070C0"/>
                </a:solidFill>
                <a:latin typeface="Consolas" panose="020B0609020204030204" pitchFamily="49" charset="0"/>
              </a:rPr>
              <a:t>legend.position</a:t>
            </a:r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</a:rPr>
              <a:t>="bottom")</a:t>
            </a:r>
          </a:p>
          <a:p>
            <a:endParaRPr lang="en-US" sz="12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</a:rPr>
              <a:t>p + labs(x = "Age group", y = "Women", title = "</a:t>
            </a:r>
            <a:r>
              <a:rPr lang="en-US" sz="1200" dirty="0" err="1">
                <a:solidFill>
                  <a:srgbClr val="0070C0"/>
                </a:solidFill>
                <a:latin typeface="Consolas" panose="020B0609020204030204" pitchFamily="49" charset="0"/>
              </a:rPr>
              <a:t>Osteo</a:t>
            </a:r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</a:rPr>
              <a:t> disease classified by age group")</a:t>
            </a:r>
          </a:p>
          <a:p>
            <a:endParaRPr lang="en-US" sz="12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</a:rPr>
              <a:t>pdf("clasific_grupedad.pdf")</a:t>
            </a:r>
          </a:p>
          <a:p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</a:rPr>
              <a:t>  p + labs(x = "Age group", y = "Women", title = "</a:t>
            </a:r>
            <a:r>
              <a:rPr lang="en-US" sz="1200" dirty="0" err="1">
                <a:solidFill>
                  <a:srgbClr val="0070C0"/>
                </a:solidFill>
                <a:latin typeface="Consolas" panose="020B0609020204030204" pitchFamily="49" charset="0"/>
              </a:rPr>
              <a:t>Osteo</a:t>
            </a:r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</a:rPr>
              <a:t> disease classified by age group")</a:t>
            </a:r>
          </a:p>
          <a:p>
            <a:r>
              <a:rPr lang="en-US" sz="1200" dirty="0" err="1">
                <a:solidFill>
                  <a:srgbClr val="0070C0"/>
                </a:solidFill>
                <a:latin typeface="Consolas" panose="020B0609020204030204" pitchFamily="49" charset="0"/>
              </a:rPr>
              <a:t>dev.off</a:t>
            </a:r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</a:rPr>
              <a:t>()</a:t>
            </a:r>
            <a:endParaRPr lang="es-ES" sz="1200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3 Título"/>
          <p:cNvSpPr>
            <a:spLocks noGrp="1"/>
          </p:cNvSpPr>
          <p:nvPr>
            <p:ph type="title"/>
          </p:nvPr>
        </p:nvSpPr>
        <p:spPr>
          <a:xfrm>
            <a:off x="504727" y="0"/>
            <a:ext cx="8915400" cy="1143000"/>
          </a:xfrm>
        </p:spPr>
        <p:txBody>
          <a:bodyPr/>
          <a:lstStyle/>
          <a:p>
            <a:pPr>
              <a:buNone/>
            </a:pPr>
            <a:r>
              <a:rPr lang="en-GB" dirty="0">
                <a:ea typeface="ＭＳ Ｐゴシック" pitchFamily="34" charset="-128"/>
              </a:rPr>
              <a:t>3. Bivariate analysis</a:t>
            </a:r>
            <a:br>
              <a:rPr lang="en-GB" dirty="0">
                <a:ea typeface="ＭＳ Ｐゴシック" pitchFamily="34" charset="-128"/>
              </a:rPr>
            </a:br>
            <a:r>
              <a:rPr lang="en-GB" dirty="0">
                <a:ea typeface="ＭＳ Ｐゴシック" pitchFamily="34" charset="-128"/>
              </a:rPr>
              <a:t> 3.1 Qualitative versus qualitative </a:t>
            </a:r>
            <a:br>
              <a:rPr lang="en-GB" dirty="0">
                <a:ea typeface="ＭＳ Ｐゴシック" pitchFamily="34" charset="-128"/>
              </a:rPr>
            </a:br>
            <a:endParaRPr lang="en-GB" dirty="0"/>
          </a:p>
        </p:txBody>
      </p:sp>
      <p:sp>
        <p:nvSpPr>
          <p:cNvPr id="3" name="CuadroTexto 2"/>
          <p:cNvSpPr txBox="1"/>
          <p:nvPr/>
        </p:nvSpPr>
        <p:spPr>
          <a:xfrm>
            <a:off x="650788" y="1334530"/>
            <a:ext cx="64337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22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Improving </a:t>
            </a:r>
            <a:r>
              <a:rPr lang="en-GB" sz="2200" dirty="0" err="1">
                <a:solidFill>
                  <a:schemeClr val="bg2">
                    <a:lumMod val="50000"/>
                  </a:schemeClr>
                </a:solidFill>
                <a:latin typeface="+mn-lt"/>
              </a:rPr>
              <a:t>barplot</a:t>
            </a:r>
            <a:endParaRPr lang="en-GB" sz="2200" dirty="0">
              <a:solidFill>
                <a:schemeClr val="bg2">
                  <a:lumMod val="50000"/>
                </a:schemeClr>
              </a:solidFill>
              <a:latin typeface="+mn-lt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8141" y="2076975"/>
            <a:ext cx="6828571" cy="42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27434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37416" y="1329786"/>
            <a:ext cx="6677025" cy="521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9 Rectángulo"/>
          <p:cNvSpPr/>
          <p:nvPr/>
        </p:nvSpPr>
        <p:spPr bwMode="auto">
          <a:xfrm>
            <a:off x="3949830" y="1593129"/>
            <a:ext cx="716438" cy="4788000"/>
          </a:xfrm>
          <a:prstGeom prst="rect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6" name="5 Rectángulo"/>
          <p:cNvSpPr/>
          <p:nvPr/>
        </p:nvSpPr>
        <p:spPr bwMode="auto">
          <a:xfrm>
            <a:off x="5521177" y="1529698"/>
            <a:ext cx="347360" cy="4860000"/>
          </a:xfrm>
          <a:prstGeom prst="rect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9" name="3 Título"/>
          <p:cNvSpPr txBox="1">
            <a:spLocks/>
          </p:cNvSpPr>
          <p:nvPr/>
        </p:nvSpPr>
        <p:spPr>
          <a:xfrm>
            <a:off x="504727" y="0"/>
            <a:ext cx="8915400" cy="1143000"/>
          </a:xfrm>
          <a:prstGeom prst="rect">
            <a:avLst/>
          </a:prstGeom>
        </p:spPr>
        <p:txBody>
          <a:bodyPr/>
          <a:lstStyle/>
          <a:p>
            <a:pPr marL="457200" lvl="0" indent="-457200" eaLnBrk="0" hangingPunct="0">
              <a:defRPr/>
            </a:pPr>
            <a:r>
              <a:rPr lang="en-GB" sz="2400" b="1" kern="0" dirty="0">
                <a:solidFill>
                  <a:schemeClr val="bg1"/>
                </a:solidFill>
                <a:latin typeface="+mj-lt"/>
                <a:cs typeface="+mj-cs"/>
              </a:rPr>
              <a:t>3</a:t>
            </a:r>
            <a:r>
              <a:rPr kumimoji="0" lang="en-GB" sz="24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ＭＳ Ｐゴシック" pitchFamily="34" charset="-128"/>
                <a:cs typeface="+mj-cs"/>
              </a:rPr>
              <a:t>. Bivariate analysis</a:t>
            </a:r>
            <a:br>
              <a:rPr kumimoji="0" lang="en-GB" sz="24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ＭＳ Ｐゴシック" pitchFamily="34" charset="-128"/>
                <a:cs typeface="+mj-cs"/>
              </a:rPr>
            </a:br>
            <a:r>
              <a:rPr kumimoji="0" lang="en-GB" sz="24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ＭＳ Ｐゴシック" pitchFamily="34" charset="-128"/>
                <a:cs typeface="+mj-cs"/>
              </a:rPr>
              <a:t> 3.2 </a:t>
            </a:r>
            <a:r>
              <a:rPr lang="en-GB" sz="2400" b="1" kern="0" dirty="0">
                <a:solidFill>
                  <a:schemeClr val="bg1"/>
                </a:solidFill>
              </a:rPr>
              <a:t>Qualitative versus quantitative</a:t>
            </a:r>
            <a:endParaRPr kumimoji="0" lang="en-GB" sz="24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exto"/>
          <p:cNvSpPr>
            <a:spLocks noGrp="1"/>
          </p:cNvSpPr>
          <p:nvPr>
            <p:ph type="body" sz="quarter" idx="11"/>
          </p:nvPr>
        </p:nvSpPr>
        <p:spPr>
          <a:xfrm>
            <a:off x="512293" y="1238096"/>
            <a:ext cx="8751075" cy="424638"/>
          </a:xfrm>
        </p:spPr>
        <p:txBody>
          <a:bodyPr/>
          <a:lstStyle/>
          <a:p>
            <a:r>
              <a:rPr lang="en-GB" dirty="0"/>
              <a:t>The way to study the relation will depend on the variable types: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179388" indent="-179388">
              <a:buFont typeface="Arial" pitchFamily="34" charset="0"/>
              <a:buChar char="•"/>
            </a:pPr>
            <a:r>
              <a:rPr lang="en-GB" dirty="0"/>
              <a:t>One </a:t>
            </a:r>
            <a:r>
              <a:rPr lang="en-GB" b="1" dirty="0"/>
              <a:t>qualitative</a:t>
            </a:r>
            <a:r>
              <a:rPr lang="en-GB" dirty="0"/>
              <a:t> variable and one </a:t>
            </a:r>
            <a:r>
              <a:rPr lang="en-GB" b="1" dirty="0"/>
              <a:t>quantitative</a:t>
            </a:r>
            <a:r>
              <a:rPr lang="en-GB" dirty="0"/>
              <a:t> variable: </a:t>
            </a:r>
            <a:r>
              <a:rPr lang="en-GB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 of statistics</a:t>
            </a:r>
          </a:p>
          <a:p>
            <a:pPr marL="179388" indent="-179388">
              <a:buFont typeface="Arial" pitchFamily="34" charset="0"/>
              <a:buChar char="•"/>
            </a:pPr>
            <a:endParaRPr lang="en-GB" sz="2200" dirty="0">
              <a:solidFill>
                <a:schemeClr val="bg2">
                  <a:lumMod val="50000"/>
                </a:schemeClr>
              </a:solidFill>
              <a:ea typeface="+mn-ea"/>
              <a:cs typeface="+mn-cs"/>
            </a:endParaRPr>
          </a:p>
          <a:p>
            <a:pPr marL="179388" indent="-179388">
              <a:buFont typeface="Arial" pitchFamily="34" charset="0"/>
              <a:buChar char="•"/>
            </a:pPr>
            <a:endParaRPr lang="en-GB" dirty="0"/>
          </a:p>
          <a:p>
            <a:pPr marL="941388" lvl="2" indent="-179388"/>
            <a:r>
              <a:rPr lang="en-GB" sz="2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Mean value of the variable in each category for each individual</a:t>
            </a:r>
          </a:p>
          <a:p>
            <a:pPr marL="179388" indent="-179388">
              <a:buFont typeface="Arial" pitchFamily="34" charset="0"/>
              <a:buChar char="•"/>
            </a:pPr>
            <a:endParaRPr lang="en-US" dirty="0"/>
          </a:p>
          <a:p>
            <a:pPr marL="179388" indent="-179388"/>
            <a:endParaRPr lang="en-US" dirty="0"/>
          </a:p>
          <a:p>
            <a:pPr marL="179388" indent="-179388">
              <a:buFont typeface="Arial" pitchFamily="34" charset="0"/>
              <a:buChar char="•"/>
            </a:pPr>
            <a:endParaRPr lang="en-US" sz="2200" dirty="0">
              <a:solidFill>
                <a:schemeClr val="bg2">
                  <a:lumMod val="50000"/>
                </a:schemeClr>
              </a:solidFill>
              <a:ea typeface="+mn-ea"/>
              <a:cs typeface="+mn-cs"/>
            </a:endParaRPr>
          </a:p>
        </p:txBody>
      </p:sp>
      <p:sp>
        <p:nvSpPr>
          <p:cNvPr id="8" name="7 Flecha abajo"/>
          <p:cNvSpPr/>
          <p:nvPr/>
        </p:nvSpPr>
        <p:spPr bwMode="auto">
          <a:xfrm>
            <a:off x="2347274" y="2648932"/>
            <a:ext cx="405352" cy="480767"/>
          </a:xfrm>
          <a:prstGeom prst="downArrow">
            <a:avLst/>
          </a:prstGeom>
          <a:solidFill>
            <a:srgbClr val="99348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10" name="3 Título"/>
          <p:cNvSpPr txBox="1">
            <a:spLocks/>
          </p:cNvSpPr>
          <p:nvPr/>
        </p:nvSpPr>
        <p:spPr>
          <a:xfrm>
            <a:off x="504727" y="0"/>
            <a:ext cx="8915400" cy="1143000"/>
          </a:xfrm>
          <a:prstGeom prst="rect">
            <a:avLst/>
          </a:prstGeom>
        </p:spPr>
        <p:txBody>
          <a:bodyPr/>
          <a:lstStyle/>
          <a:p>
            <a:pPr marL="457200" lvl="0" indent="-457200" eaLnBrk="0" hangingPunct="0">
              <a:defRPr/>
            </a:pPr>
            <a:r>
              <a:rPr lang="en-GB" sz="2400" b="1" kern="0" dirty="0">
                <a:solidFill>
                  <a:schemeClr val="bg1"/>
                </a:solidFill>
                <a:latin typeface="+mj-lt"/>
                <a:cs typeface="+mj-cs"/>
              </a:rPr>
              <a:t>3</a:t>
            </a:r>
            <a:r>
              <a:rPr kumimoji="0" lang="en-GB" sz="24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ＭＳ Ｐゴシック" pitchFamily="34" charset="-128"/>
                <a:cs typeface="+mj-cs"/>
              </a:rPr>
              <a:t>. Bivariate analysis</a:t>
            </a:r>
            <a:br>
              <a:rPr kumimoji="0" lang="en-GB" sz="24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ＭＳ Ｐゴシック" pitchFamily="34" charset="-128"/>
                <a:cs typeface="+mj-cs"/>
              </a:rPr>
            </a:br>
            <a:r>
              <a:rPr kumimoji="0" lang="en-GB" sz="24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ＭＳ Ｐゴシック" pitchFamily="34" charset="-128"/>
                <a:cs typeface="+mj-cs"/>
              </a:rPr>
              <a:t> 3.2 </a:t>
            </a:r>
            <a:r>
              <a:rPr lang="en-GB" sz="2400" b="1" kern="0" dirty="0">
                <a:solidFill>
                  <a:schemeClr val="bg1"/>
                </a:solidFill>
              </a:rPr>
              <a:t>Qualitative versus quantitative</a:t>
            </a:r>
            <a:endParaRPr kumimoji="0" lang="en-GB" sz="24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exto"/>
          <p:cNvSpPr>
            <a:spLocks noGrp="1"/>
          </p:cNvSpPr>
          <p:nvPr>
            <p:ph type="body" sz="quarter" idx="11"/>
          </p:nvPr>
        </p:nvSpPr>
        <p:spPr>
          <a:xfrm>
            <a:off x="465159" y="1313510"/>
            <a:ext cx="8751075" cy="424638"/>
          </a:xfrm>
        </p:spPr>
        <p:txBody>
          <a:bodyPr lIns="91440" tIns="45720" rIns="91440" bIns="45720" anchor="t"/>
          <a:lstStyle/>
          <a:p>
            <a:r>
              <a:rPr lang="en-GB"/>
              <a:t>Let´s do it in R: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sz="quarter" idx="12"/>
          </p:nvPr>
        </p:nvSpPr>
        <p:spPr>
          <a:xfrm>
            <a:off x="505216" y="1887226"/>
            <a:ext cx="8893307" cy="4369760"/>
          </a:xfrm>
        </p:spPr>
        <p:txBody>
          <a:bodyPr lIns="91440" tIns="45720" rIns="91440" bIns="45720" anchor="t"/>
          <a:lstStyle/>
          <a:p>
            <a:pPr marL="0" indent="0"/>
            <a:r>
              <a:rPr lang="en-US" sz="2000" dirty="0">
                <a:solidFill>
                  <a:schemeClr val="tx1"/>
                </a:solidFill>
              </a:rPr>
              <a:t>Study if bone density (</a:t>
            </a:r>
            <a:r>
              <a:rPr lang="en-US" sz="2000" i="1" dirty="0" err="1">
                <a:solidFill>
                  <a:schemeClr val="tx1"/>
                </a:solidFill>
              </a:rPr>
              <a:t>bua</a:t>
            </a:r>
            <a:r>
              <a:rPr lang="en-US" sz="2000" i="1" dirty="0">
                <a:solidFill>
                  <a:schemeClr val="tx1"/>
                </a:solidFill>
              </a:rPr>
              <a:t>) </a:t>
            </a:r>
            <a:r>
              <a:rPr lang="en-US" sz="2000">
                <a:solidFill>
                  <a:schemeClr val="tx1"/>
                </a:solidFill>
              </a:rPr>
              <a:t>changes depending the age group</a:t>
            </a:r>
          </a:p>
        </p:txBody>
      </p:sp>
      <p:sp>
        <p:nvSpPr>
          <p:cNvPr id="5" name="3 Título"/>
          <p:cNvSpPr txBox="1">
            <a:spLocks/>
          </p:cNvSpPr>
          <p:nvPr/>
        </p:nvSpPr>
        <p:spPr>
          <a:xfrm>
            <a:off x="504727" y="0"/>
            <a:ext cx="8915400" cy="1143000"/>
          </a:xfrm>
          <a:prstGeom prst="rect">
            <a:avLst/>
          </a:prstGeom>
        </p:spPr>
        <p:txBody>
          <a:bodyPr/>
          <a:lstStyle/>
          <a:p>
            <a:pPr marL="457200" lvl="0" indent="-457200" eaLnBrk="0" hangingPunct="0">
              <a:defRPr/>
            </a:pPr>
            <a:r>
              <a:rPr kumimoji="0" lang="en-GB" sz="24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ＭＳ Ｐゴシック" pitchFamily="34" charset="-128"/>
                <a:cs typeface="+mj-cs"/>
              </a:rPr>
              <a:t>3. Bivariate analysis</a:t>
            </a:r>
            <a:br>
              <a:rPr kumimoji="0" lang="en-GB" sz="24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ＭＳ Ｐゴシック" pitchFamily="34" charset="-128"/>
                <a:cs typeface="+mj-cs"/>
              </a:rPr>
            </a:br>
            <a:r>
              <a:rPr kumimoji="0" lang="en-GB" sz="24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ＭＳ Ｐゴシック" pitchFamily="34" charset="-128"/>
                <a:cs typeface="+mj-cs"/>
              </a:rPr>
              <a:t> 3.2 </a:t>
            </a:r>
            <a:r>
              <a:rPr lang="en-GB" sz="2400" b="1" kern="0" dirty="0">
                <a:solidFill>
                  <a:schemeClr val="bg1"/>
                </a:solidFill>
              </a:rPr>
              <a:t>Qualitative versus quantitative</a:t>
            </a:r>
            <a:endParaRPr kumimoji="0" lang="en-GB" sz="24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3921551" y="1385739"/>
            <a:ext cx="26583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14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Osteoporosis dataset</a:t>
            </a:r>
          </a:p>
        </p:txBody>
      </p:sp>
      <p:sp>
        <p:nvSpPr>
          <p:cNvPr id="10" name="9 Rectángulo"/>
          <p:cNvSpPr/>
          <p:nvPr/>
        </p:nvSpPr>
        <p:spPr>
          <a:xfrm>
            <a:off x="632754" y="2697555"/>
            <a:ext cx="7911838" cy="2031325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n-GB">
                <a:solidFill>
                  <a:srgbClr val="0070C0"/>
                </a:solidFill>
                <a:latin typeface="Arial"/>
                <a:cs typeface="Arial"/>
              </a:rPr>
              <a:t>library(dplyr)</a:t>
            </a:r>
            <a:endParaRPr lang="es-ES">
              <a:solidFill>
                <a:srgbClr val="0070C0"/>
              </a:solidFill>
            </a:endParaRPr>
          </a:p>
          <a:p>
            <a:r>
              <a:rPr lang="en-GB">
                <a:solidFill>
                  <a:srgbClr val="0070C0"/>
                </a:solidFill>
                <a:latin typeface="Arial"/>
                <a:cs typeface="Arial"/>
              </a:rPr>
              <a:t>osteoporosis %&gt;% </a:t>
            </a:r>
            <a:endParaRPr lang="en-GB">
              <a:solidFill>
                <a:srgbClr val="0070C0"/>
              </a:solidFill>
            </a:endParaRPr>
          </a:p>
          <a:p>
            <a:r>
              <a:rPr lang="en-GB">
                <a:solidFill>
                  <a:srgbClr val="0070C0"/>
                </a:solidFill>
                <a:latin typeface="Arial"/>
                <a:cs typeface="Arial"/>
              </a:rPr>
              <a:t>  group_by(grupedad) %&gt;%</a:t>
            </a:r>
            <a:endParaRPr lang="en-GB">
              <a:solidFill>
                <a:srgbClr val="0070C0"/>
              </a:solidFill>
            </a:endParaRPr>
          </a:p>
          <a:p>
            <a:r>
              <a:rPr lang="en-GB">
                <a:solidFill>
                  <a:srgbClr val="0070C0"/>
                </a:solidFill>
                <a:latin typeface="Arial"/>
                <a:cs typeface="Arial"/>
              </a:rPr>
              <a:t>  summarize(mean(edad))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GB" dirty="0">
              <a:solidFill>
                <a:srgbClr val="3366FF"/>
              </a:solidFill>
              <a:latin typeface="Consolas" pitchFamily="49" charset="0"/>
            </a:endParaRPr>
          </a:p>
          <a:p>
            <a:r>
              <a:rPr lang="en-GB" dirty="0">
                <a:solidFill>
                  <a:srgbClr val="3366FF"/>
                </a:solidFill>
                <a:latin typeface="Consolas" pitchFamily="49" charset="0"/>
              </a:rPr>
              <a:t> </a:t>
            </a:r>
            <a:r>
              <a:rPr lang="en-GB" b="1" dirty="0">
                <a:latin typeface="Consolas" pitchFamily="49" charset="0"/>
              </a:rPr>
              <a:t>45-49    50-54    55-59    60-64    65-69 </a:t>
            </a:r>
          </a:p>
          <a:p>
            <a:r>
              <a:rPr lang="en-GB" dirty="0">
                <a:latin typeface="Consolas" pitchFamily="49" charset="0"/>
              </a:rPr>
              <a:t>78.75926 75.05150 71.43182 64.89147 60.66667</a:t>
            </a:r>
            <a:endParaRPr lang="en-US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4088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a typeface="ＭＳ Ｐゴシック" pitchFamily="34" charset="-128"/>
              </a:rPr>
              <a:t>Elegant graphics for data analysis</a:t>
            </a:r>
            <a:br>
              <a:rPr lang="en-GB" dirty="0">
                <a:ea typeface="ＭＳ Ｐゴシック" pitchFamily="34" charset="-128"/>
              </a:rPr>
            </a:br>
            <a:endParaRPr lang="en-GB" dirty="0"/>
          </a:p>
        </p:txBody>
      </p:sp>
      <p:sp>
        <p:nvSpPr>
          <p:cNvPr id="5" name="CuadroTexto 4"/>
          <p:cNvSpPr txBox="1"/>
          <p:nvPr/>
        </p:nvSpPr>
        <p:spPr>
          <a:xfrm>
            <a:off x="824299" y="1348800"/>
            <a:ext cx="8257402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R </a:t>
            </a:r>
            <a:r>
              <a:rPr lang="es-ES" sz="2000" dirty="0" err="1">
                <a:solidFill>
                  <a:schemeClr val="bg2">
                    <a:lumMod val="50000"/>
                  </a:schemeClr>
                </a:solidFill>
                <a:latin typeface="+mn-lt"/>
              </a:rPr>
              <a:t>is</a:t>
            </a:r>
            <a:r>
              <a:rPr lang="es-ES" sz="20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 a </a:t>
            </a:r>
            <a:r>
              <a:rPr lang="es-ES" sz="2000" dirty="0" err="1">
                <a:solidFill>
                  <a:schemeClr val="bg2">
                    <a:lumMod val="50000"/>
                  </a:schemeClr>
                </a:solidFill>
                <a:latin typeface="+mn-lt"/>
              </a:rPr>
              <a:t>powerful</a:t>
            </a:r>
            <a:r>
              <a:rPr lang="es-ES" sz="20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 </a:t>
            </a:r>
            <a:r>
              <a:rPr lang="es-ES" sz="2000" dirty="0" err="1">
                <a:solidFill>
                  <a:schemeClr val="bg2">
                    <a:lumMod val="50000"/>
                  </a:schemeClr>
                </a:solidFill>
                <a:latin typeface="+mn-lt"/>
              </a:rPr>
              <a:t>tool</a:t>
            </a:r>
            <a:r>
              <a:rPr lang="es-ES" sz="20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 to </a:t>
            </a:r>
            <a:r>
              <a:rPr lang="es-ES" sz="2000" dirty="0" err="1">
                <a:solidFill>
                  <a:schemeClr val="bg2">
                    <a:lumMod val="50000"/>
                  </a:schemeClr>
                </a:solidFill>
                <a:latin typeface="+mn-lt"/>
              </a:rPr>
              <a:t>plot</a:t>
            </a:r>
            <a:r>
              <a:rPr lang="es-ES" sz="20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 </a:t>
            </a:r>
            <a:r>
              <a:rPr lang="es-ES" sz="2000" dirty="0" err="1">
                <a:solidFill>
                  <a:schemeClr val="bg2">
                    <a:lumMod val="50000"/>
                  </a:schemeClr>
                </a:solidFill>
                <a:latin typeface="+mn-lt"/>
              </a:rPr>
              <a:t>your</a:t>
            </a:r>
            <a:r>
              <a:rPr lang="es-ES" sz="20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 data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 err="1">
                <a:solidFill>
                  <a:schemeClr val="bg2">
                    <a:lumMod val="50000"/>
                  </a:schemeClr>
                </a:solidFill>
                <a:latin typeface="+mn-lt"/>
              </a:rPr>
              <a:t>Hadley</a:t>
            </a:r>
            <a:r>
              <a:rPr lang="es-ES" sz="20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 </a:t>
            </a:r>
            <a:r>
              <a:rPr lang="es-ES" sz="2000" dirty="0" err="1">
                <a:solidFill>
                  <a:schemeClr val="bg2">
                    <a:lumMod val="50000"/>
                  </a:schemeClr>
                </a:solidFill>
                <a:latin typeface="+mn-lt"/>
              </a:rPr>
              <a:t>Wickam</a:t>
            </a:r>
            <a:r>
              <a:rPr lang="es-ES" sz="20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 (2009) </a:t>
            </a:r>
            <a:r>
              <a:rPr lang="es-ES" sz="2000" dirty="0" err="1">
                <a:solidFill>
                  <a:schemeClr val="bg2">
                    <a:lumMod val="50000"/>
                  </a:schemeClr>
                </a:solidFill>
                <a:latin typeface="+mn-lt"/>
              </a:rPr>
              <a:t>introduced</a:t>
            </a:r>
            <a:r>
              <a:rPr lang="es-ES" sz="20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 a </a:t>
            </a:r>
            <a:r>
              <a:rPr lang="es-ES" sz="2000" dirty="0" err="1">
                <a:solidFill>
                  <a:schemeClr val="bg2">
                    <a:lumMod val="50000"/>
                  </a:schemeClr>
                </a:solidFill>
                <a:latin typeface="+mn-lt"/>
              </a:rPr>
              <a:t>modern</a:t>
            </a:r>
            <a:r>
              <a:rPr lang="es-ES" sz="20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 (and </a:t>
            </a:r>
            <a:r>
              <a:rPr lang="es-ES" sz="2000" dirty="0" err="1">
                <a:solidFill>
                  <a:schemeClr val="bg2">
                    <a:lumMod val="50000"/>
                  </a:schemeClr>
                </a:solidFill>
                <a:latin typeface="+mn-lt"/>
              </a:rPr>
              <a:t>perhaps</a:t>
            </a:r>
            <a:r>
              <a:rPr lang="es-ES" sz="20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 </a:t>
            </a:r>
            <a:r>
              <a:rPr lang="es-ES" sz="2000" dirty="0" err="1">
                <a:solidFill>
                  <a:schemeClr val="bg2">
                    <a:lumMod val="50000"/>
                  </a:schemeClr>
                </a:solidFill>
                <a:latin typeface="+mn-lt"/>
              </a:rPr>
              <a:t>easier</a:t>
            </a:r>
            <a:r>
              <a:rPr lang="es-ES" sz="20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) </a:t>
            </a:r>
            <a:r>
              <a:rPr lang="es-ES" sz="2000" dirty="0" err="1">
                <a:solidFill>
                  <a:schemeClr val="bg2">
                    <a:lumMod val="50000"/>
                  </a:schemeClr>
                </a:solidFill>
                <a:latin typeface="+mn-lt"/>
              </a:rPr>
              <a:t>way</a:t>
            </a:r>
            <a:r>
              <a:rPr lang="es-ES" sz="20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 to </a:t>
            </a:r>
            <a:r>
              <a:rPr lang="es-ES" sz="2000" dirty="0" err="1">
                <a:solidFill>
                  <a:schemeClr val="bg2">
                    <a:lumMod val="50000"/>
                  </a:schemeClr>
                </a:solidFill>
                <a:latin typeface="+mn-lt"/>
              </a:rPr>
              <a:t>plot</a:t>
            </a:r>
            <a:r>
              <a:rPr lang="es-ES" sz="20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 </a:t>
            </a:r>
            <a:r>
              <a:rPr lang="es-ES" sz="2000" dirty="0" err="1">
                <a:solidFill>
                  <a:schemeClr val="bg2">
                    <a:lumMod val="50000"/>
                  </a:schemeClr>
                </a:solidFill>
                <a:latin typeface="+mn-lt"/>
              </a:rPr>
              <a:t>your</a:t>
            </a:r>
            <a:r>
              <a:rPr lang="es-ES" sz="20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 data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 err="1">
                <a:solidFill>
                  <a:schemeClr val="bg2">
                    <a:lumMod val="50000"/>
                  </a:schemeClr>
                </a:solidFill>
                <a:latin typeface="+mn-lt"/>
              </a:rPr>
              <a:t>Extensions</a:t>
            </a:r>
            <a:r>
              <a:rPr lang="es-ES" sz="20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 to ggplot2</a:t>
            </a: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sz="2000" dirty="0" err="1">
                <a:solidFill>
                  <a:schemeClr val="bg2">
                    <a:lumMod val="50000"/>
                  </a:schemeClr>
                </a:solidFill>
                <a:latin typeface="+mn-lt"/>
              </a:rPr>
              <a:t>GGally</a:t>
            </a:r>
            <a:r>
              <a:rPr lang="es-ES" sz="20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, </a:t>
            </a:r>
            <a:r>
              <a:rPr lang="es-ES" sz="2000" dirty="0" err="1">
                <a:solidFill>
                  <a:schemeClr val="bg2">
                    <a:lumMod val="50000"/>
                  </a:schemeClr>
                </a:solidFill>
                <a:latin typeface="+mn-lt"/>
              </a:rPr>
              <a:t>ggrepel</a:t>
            </a:r>
            <a:r>
              <a:rPr lang="es-ES" sz="20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, …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endParaRPr lang="es-ES" sz="2200" dirty="0">
              <a:solidFill>
                <a:schemeClr val="bg2">
                  <a:lumMod val="50000"/>
                </a:schemeClr>
              </a:solidFill>
              <a:latin typeface="+mn-lt"/>
            </a:endParaRPr>
          </a:p>
          <a:p>
            <a:r>
              <a:rPr lang="es-ES" dirty="0" err="1"/>
              <a:t>Hadley</a:t>
            </a:r>
            <a:r>
              <a:rPr lang="es-ES" dirty="0"/>
              <a:t> </a:t>
            </a:r>
            <a:r>
              <a:rPr lang="es-ES" dirty="0" err="1"/>
              <a:t>Wickam</a:t>
            </a:r>
            <a:r>
              <a:rPr lang="es-ES" dirty="0"/>
              <a:t> </a:t>
            </a:r>
            <a:r>
              <a:rPr lang="es-ES" dirty="0" err="1"/>
              <a:t>book</a:t>
            </a:r>
            <a:endParaRPr lang="es-ES" dirty="0">
              <a:hlinkClick r:id="rId2"/>
            </a:endParaRPr>
          </a:p>
          <a:p>
            <a:r>
              <a:rPr lang="es-ES" dirty="0">
                <a:hlinkClick r:id="rId2"/>
              </a:rPr>
              <a:t>http://moderngraphics11.pbworks.com/f/ggplot2-Book09hWickham.pdf</a:t>
            </a:r>
            <a:endParaRPr lang="es-ES" dirty="0"/>
          </a:p>
          <a:p>
            <a:r>
              <a:rPr lang="es-ES" dirty="0">
                <a:hlinkClick r:id="rId3"/>
              </a:rPr>
              <a:t>https://ggplot2-book.org/</a:t>
            </a:r>
            <a:endParaRPr lang="es-ES" dirty="0"/>
          </a:p>
          <a:p>
            <a:endParaRPr lang="es-ES" dirty="0"/>
          </a:p>
          <a:p>
            <a:r>
              <a:rPr lang="es-ES" dirty="0"/>
              <a:t>STHDA (</a:t>
            </a:r>
            <a:r>
              <a:rPr lang="en-US" dirty="0"/>
              <a:t>Statistical tools for high-throughput data analysis</a:t>
            </a:r>
            <a:r>
              <a:rPr lang="es-ES" dirty="0"/>
              <a:t>)</a:t>
            </a:r>
          </a:p>
          <a:p>
            <a:r>
              <a:rPr lang="es-ES" dirty="0">
                <a:hlinkClick r:id="rId4"/>
              </a:rPr>
              <a:t>http://www.sthda.com/english/wiki/ggplot2-essentials</a:t>
            </a:r>
            <a:endParaRPr lang="es-ES" dirty="0"/>
          </a:p>
          <a:p>
            <a:endParaRPr lang="es-ES" dirty="0"/>
          </a:p>
          <a:p>
            <a:r>
              <a:rPr lang="es-ES" dirty="0"/>
              <a:t>R </a:t>
            </a:r>
            <a:r>
              <a:rPr lang="es-ES" dirty="0" err="1"/>
              <a:t>Colors</a:t>
            </a:r>
            <a:endParaRPr lang="es-ES" dirty="0"/>
          </a:p>
          <a:p>
            <a:r>
              <a:rPr lang="es-ES" dirty="0">
                <a:hlinkClick r:id="rId5"/>
              </a:rPr>
              <a:t>http://www.stat.columbia.edu/~tzheng/files/Rcolor.pdf</a:t>
            </a:r>
            <a:endParaRPr lang="es-ES" dirty="0"/>
          </a:p>
          <a:p>
            <a:pPr marL="342900" indent="-342900" algn="just">
              <a:buFont typeface="Wingdings" panose="05000000000000000000" pitchFamily="2" charset="2"/>
              <a:buChar char="§"/>
            </a:pPr>
            <a:endParaRPr lang="es-ES" dirty="0">
              <a:solidFill>
                <a:schemeClr val="bg2">
                  <a:lumMod val="50000"/>
                </a:schemeClr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3 Título"/>
          <p:cNvSpPr txBox="1">
            <a:spLocks/>
          </p:cNvSpPr>
          <p:nvPr/>
        </p:nvSpPr>
        <p:spPr>
          <a:xfrm>
            <a:off x="504727" y="0"/>
            <a:ext cx="8915400" cy="1143000"/>
          </a:xfrm>
          <a:prstGeom prst="rect">
            <a:avLst/>
          </a:prstGeom>
        </p:spPr>
        <p:txBody>
          <a:bodyPr/>
          <a:lstStyle/>
          <a:p>
            <a:pPr marL="457200" lvl="0" indent="-457200" eaLnBrk="0" hangingPunct="0">
              <a:defRPr/>
            </a:pPr>
            <a:r>
              <a:rPr kumimoji="0" lang="en-GB" sz="24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ＭＳ Ｐゴシック" pitchFamily="34" charset="-128"/>
                <a:cs typeface="+mj-cs"/>
              </a:rPr>
              <a:t>3. Bivariate analysis</a:t>
            </a:r>
            <a:br>
              <a:rPr kumimoji="0" lang="en-GB" sz="24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ＭＳ Ｐゴシック" pitchFamily="34" charset="-128"/>
                <a:cs typeface="+mj-cs"/>
              </a:rPr>
            </a:br>
            <a:r>
              <a:rPr kumimoji="0" lang="en-GB" sz="24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ＭＳ Ｐゴシック" pitchFamily="34" charset="-128"/>
                <a:cs typeface="+mj-cs"/>
              </a:rPr>
              <a:t> 3.2 </a:t>
            </a:r>
            <a:r>
              <a:rPr lang="en-GB" sz="2400" b="1" kern="0" dirty="0">
                <a:solidFill>
                  <a:schemeClr val="bg1"/>
                </a:solidFill>
              </a:rPr>
              <a:t>Qualitative versus quantitative</a:t>
            </a:r>
            <a:endParaRPr kumimoji="0" lang="en-GB" sz="24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461913" y="1371303"/>
            <a:ext cx="6713063" cy="369332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n-US" dirty="0">
                <a:latin typeface="+mn-lt"/>
                <a:ea typeface="ＭＳ Ｐゴシック"/>
                <a:cs typeface="Arial"/>
              </a:rPr>
              <a:t>Study if bone density (</a:t>
            </a:r>
            <a:r>
              <a:rPr lang="en-US" i="1" err="1">
                <a:latin typeface="+mn-lt"/>
                <a:ea typeface="ＭＳ Ｐゴシック"/>
                <a:cs typeface="Arial"/>
              </a:rPr>
              <a:t>bua</a:t>
            </a:r>
            <a:r>
              <a:rPr lang="en-US" i="1" dirty="0">
                <a:latin typeface="+mn-lt"/>
                <a:ea typeface="ＭＳ Ｐゴシック"/>
                <a:cs typeface="Arial"/>
              </a:rPr>
              <a:t>) </a:t>
            </a:r>
            <a:r>
              <a:rPr lang="en-US">
                <a:latin typeface="+mn-lt"/>
                <a:ea typeface="ＭＳ Ｐゴシック"/>
                <a:cs typeface="Arial"/>
              </a:rPr>
              <a:t>is related with the age group</a:t>
            </a:r>
          </a:p>
        </p:txBody>
      </p:sp>
      <p:sp>
        <p:nvSpPr>
          <p:cNvPr id="2" name="Rectángulo 1"/>
          <p:cNvSpPr/>
          <p:nvPr/>
        </p:nvSpPr>
        <p:spPr>
          <a:xfrm>
            <a:off x="598273" y="2121925"/>
            <a:ext cx="4953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sz="1200" dirty="0" err="1">
                <a:solidFill>
                  <a:srgbClr val="3366FF"/>
                </a:solidFill>
                <a:latin typeface="Consolas" panose="020B0609020204030204" pitchFamily="49" charset="0"/>
              </a:rPr>
              <a:t>bp</a:t>
            </a:r>
            <a:r>
              <a:rPr lang="es-ES" sz="1200" dirty="0">
                <a:solidFill>
                  <a:srgbClr val="3366FF"/>
                </a:solidFill>
                <a:latin typeface="Consolas" panose="020B0609020204030204" pitchFamily="49" charset="0"/>
              </a:rPr>
              <a:t> &lt;- </a:t>
            </a:r>
            <a:r>
              <a:rPr lang="es-ES" sz="1200" dirty="0" err="1">
                <a:solidFill>
                  <a:srgbClr val="3366FF"/>
                </a:solidFill>
                <a:latin typeface="Consolas" panose="020B0609020204030204" pitchFamily="49" charset="0"/>
              </a:rPr>
              <a:t>ggplot</a:t>
            </a:r>
            <a:r>
              <a:rPr lang="es-ES" sz="1200" dirty="0">
                <a:solidFill>
                  <a:srgbClr val="3366FF"/>
                </a:solidFill>
                <a:latin typeface="Consolas" panose="020B0609020204030204" pitchFamily="49" charset="0"/>
              </a:rPr>
              <a:t>(osteoporosis, aes(x = </a:t>
            </a:r>
            <a:r>
              <a:rPr lang="es-ES" sz="1200" dirty="0" err="1">
                <a:solidFill>
                  <a:srgbClr val="3366FF"/>
                </a:solidFill>
                <a:latin typeface="Consolas" panose="020B0609020204030204" pitchFamily="49" charset="0"/>
              </a:rPr>
              <a:t>grupedad</a:t>
            </a:r>
            <a:r>
              <a:rPr lang="es-ES" sz="1200" dirty="0">
                <a:solidFill>
                  <a:srgbClr val="3366FF"/>
                </a:solidFill>
                <a:latin typeface="Consolas" panose="020B0609020204030204" pitchFamily="49" charset="0"/>
              </a:rPr>
              <a:t>, y = </a:t>
            </a:r>
            <a:r>
              <a:rPr lang="es-ES" sz="1200" dirty="0" err="1">
                <a:solidFill>
                  <a:srgbClr val="3366FF"/>
                </a:solidFill>
                <a:latin typeface="Consolas" panose="020B0609020204030204" pitchFamily="49" charset="0"/>
              </a:rPr>
              <a:t>bua</a:t>
            </a:r>
            <a:r>
              <a:rPr lang="es-ES" sz="1200" dirty="0">
                <a:solidFill>
                  <a:srgbClr val="3366FF"/>
                </a:solidFill>
                <a:latin typeface="Consolas" panose="020B0609020204030204" pitchFamily="49" charset="0"/>
              </a:rPr>
              <a:t>)) + </a:t>
            </a:r>
          </a:p>
          <a:p>
            <a:r>
              <a:rPr lang="es-ES" sz="1200" dirty="0">
                <a:solidFill>
                  <a:srgbClr val="3366FF"/>
                </a:solidFill>
                <a:latin typeface="Consolas" panose="020B0609020204030204" pitchFamily="49" charset="0"/>
              </a:rPr>
              <a:t>  </a:t>
            </a:r>
            <a:r>
              <a:rPr lang="es-ES" sz="1200" dirty="0" err="1">
                <a:solidFill>
                  <a:srgbClr val="3366FF"/>
                </a:solidFill>
                <a:latin typeface="Consolas" panose="020B0609020204030204" pitchFamily="49" charset="0"/>
              </a:rPr>
              <a:t>geom_boxplot</a:t>
            </a:r>
            <a:r>
              <a:rPr lang="es-ES" sz="1200" dirty="0">
                <a:solidFill>
                  <a:srgbClr val="3366FF"/>
                </a:solidFill>
                <a:latin typeface="Consolas" panose="020B0609020204030204" pitchFamily="49" charset="0"/>
              </a:rPr>
              <a:t>(</a:t>
            </a:r>
            <a:r>
              <a:rPr lang="es-ES" sz="1200" dirty="0" err="1">
                <a:solidFill>
                  <a:srgbClr val="3366FF"/>
                </a:solidFill>
                <a:latin typeface="Consolas" panose="020B0609020204030204" pitchFamily="49" charset="0"/>
              </a:rPr>
              <a:t>fill</a:t>
            </a:r>
            <a:r>
              <a:rPr lang="es-ES" sz="1200" dirty="0">
                <a:solidFill>
                  <a:srgbClr val="3366FF"/>
                </a:solidFill>
                <a:latin typeface="Consolas" panose="020B0609020204030204" pitchFamily="49" charset="0"/>
              </a:rPr>
              <a:t>='#A4A4A4', color="</a:t>
            </a:r>
            <a:r>
              <a:rPr lang="es-ES" sz="1200" dirty="0" err="1">
                <a:solidFill>
                  <a:srgbClr val="3366FF"/>
                </a:solidFill>
                <a:latin typeface="Consolas" panose="020B0609020204030204" pitchFamily="49" charset="0"/>
              </a:rPr>
              <a:t>darkred</a:t>
            </a:r>
            <a:r>
              <a:rPr lang="es-ES" sz="1200" dirty="0">
                <a:solidFill>
                  <a:srgbClr val="3366FF"/>
                </a:solidFill>
                <a:latin typeface="Consolas" panose="020B0609020204030204" pitchFamily="49" charset="0"/>
              </a:rPr>
              <a:t>")</a:t>
            </a:r>
          </a:p>
          <a:p>
            <a:r>
              <a:rPr lang="es-ES" sz="1200" dirty="0" err="1">
                <a:solidFill>
                  <a:srgbClr val="3366FF"/>
                </a:solidFill>
                <a:latin typeface="Consolas" panose="020B0609020204030204" pitchFamily="49" charset="0"/>
              </a:rPr>
              <a:t>bp</a:t>
            </a:r>
            <a:endParaRPr lang="es-ES" sz="1200" dirty="0">
              <a:solidFill>
                <a:srgbClr val="3366FF"/>
              </a:solidFill>
              <a:latin typeface="Consolas" panose="020B0609020204030204" pitchFamily="49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909" y="2919339"/>
            <a:ext cx="5657036" cy="3550441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3 Título"/>
          <p:cNvSpPr txBox="1">
            <a:spLocks/>
          </p:cNvSpPr>
          <p:nvPr/>
        </p:nvSpPr>
        <p:spPr>
          <a:xfrm>
            <a:off x="504727" y="0"/>
            <a:ext cx="8915400" cy="1143000"/>
          </a:xfrm>
          <a:prstGeom prst="rect">
            <a:avLst/>
          </a:prstGeom>
        </p:spPr>
        <p:txBody>
          <a:bodyPr/>
          <a:lstStyle/>
          <a:p>
            <a:pPr marL="457200" lvl="0" indent="-457200" eaLnBrk="0" hangingPunct="0">
              <a:defRPr/>
            </a:pPr>
            <a:r>
              <a:rPr kumimoji="0" lang="en-GB" sz="24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ＭＳ Ｐゴシック" pitchFamily="34" charset="-128"/>
                <a:cs typeface="+mj-cs"/>
              </a:rPr>
              <a:t>3. Bivariate analysis</a:t>
            </a:r>
            <a:br>
              <a:rPr kumimoji="0" lang="en-GB" sz="24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ＭＳ Ｐゴシック" pitchFamily="34" charset="-128"/>
                <a:cs typeface="+mj-cs"/>
              </a:rPr>
            </a:br>
            <a:r>
              <a:rPr kumimoji="0" lang="en-GB" sz="24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ＭＳ Ｐゴシック" pitchFamily="34" charset="-128"/>
                <a:cs typeface="+mj-cs"/>
              </a:rPr>
              <a:t> 3.2 </a:t>
            </a:r>
            <a:r>
              <a:rPr lang="en-GB" sz="2400" b="1" kern="0" dirty="0">
                <a:solidFill>
                  <a:schemeClr val="bg1"/>
                </a:solidFill>
              </a:rPr>
              <a:t>Qualitative versus quantitative</a:t>
            </a:r>
            <a:endParaRPr kumimoji="0" lang="en-GB" sz="24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461913" y="1371303"/>
            <a:ext cx="6713063" cy="646331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n-US">
                <a:latin typeface="+mn-lt"/>
                <a:ea typeface="ＭＳ Ｐゴシック"/>
                <a:cs typeface="Arial"/>
              </a:rPr>
              <a:t>Study if bone density (</a:t>
            </a:r>
            <a:r>
              <a:rPr lang="en-US" i="1">
                <a:latin typeface="+mn-lt"/>
                <a:ea typeface="ＭＳ Ｐゴシック"/>
                <a:cs typeface="Arial"/>
              </a:rPr>
              <a:t>bua) </a:t>
            </a:r>
            <a:r>
              <a:rPr lang="en-US">
                <a:latin typeface="+mn-lt"/>
                <a:ea typeface="ＭＳ Ｐゴシック"/>
                <a:cs typeface="Arial"/>
              </a:rPr>
              <a:t>is </a:t>
            </a:r>
            <a:r>
              <a:rPr lang="en-US">
                <a:latin typeface="Arial"/>
                <a:cs typeface="Arial"/>
              </a:rPr>
              <a:t>related with the age group</a:t>
            </a:r>
          </a:p>
          <a:p>
            <a:pPr marL="0" indent="0"/>
            <a:endParaRPr lang="en-US" dirty="0">
              <a:latin typeface="+mn-lt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598273" y="2121925"/>
            <a:ext cx="850453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3366FF"/>
                </a:solidFill>
                <a:latin typeface="Consolas" panose="020B0609020204030204" pitchFamily="49" charset="0"/>
              </a:rPr>
              <a:t># Box plot with points</a:t>
            </a:r>
          </a:p>
          <a:p>
            <a:r>
              <a:rPr lang="en-US" sz="1200" dirty="0">
                <a:solidFill>
                  <a:srgbClr val="3366FF"/>
                </a:solidFill>
                <a:latin typeface="Consolas" panose="020B0609020204030204" pitchFamily="49" charset="0"/>
              </a:rPr>
              <a:t># 0.2 : degree of jitter in x direction</a:t>
            </a:r>
          </a:p>
          <a:p>
            <a:r>
              <a:rPr lang="en-US" sz="1200" dirty="0" err="1">
                <a:solidFill>
                  <a:srgbClr val="3366FF"/>
                </a:solidFill>
                <a:latin typeface="Consolas" panose="020B0609020204030204" pitchFamily="49" charset="0"/>
              </a:rPr>
              <a:t>bp</a:t>
            </a:r>
            <a:r>
              <a:rPr lang="en-US" sz="1200" dirty="0">
                <a:solidFill>
                  <a:srgbClr val="3366FF"/>
                </a:solidFill>
                <a:latin typeface="Consolas" panose="020B0609020204030204" pitchFamily="49" charset="0"/>
              </a:rPr>
              <a:t> + </a:t>
            </a:r>
            <a:r>
              <a:rPr lang="en-US" sz="1200" dirty="0" err="1">
                <a:solidFill>
                  <a:srgbClr val="3366FF"/>
                </a:solidFill>
                <a:latin typeface="Consolas" panose="020B0609020204030204" pitchFamily="49" charset="0"/>
              </a:rPr>
              <a:t>geom_jitter</a:t>
            </a:r>
            <a:r>
              <a:rPr lang="en-US" sz="1200" dirty="0">
                <a:solidFill>
                  <a:srgbClr val="3366FF"/>
                </a:solidFill>
                <a:latin typeface="Consolas" panose="020B0609020204030204" pitchFamily="49" charset="0"/>
              </a:rPr>
              <a:t>(shape = 16, position = </a:t>
            </a:r>
            <a:r>
              <a:rPr lang="en-US" sz="1200" dirty="0" err="1">
                <a:solidFill>
                  <a:srgbClr val="3366FF"/>
                </a:solidFill>
                <a:latin typeface="Consolas" panose="020B0609020204030204" pitchFamily="49" charset="0"/>
              </a:rPr>
              <a:t>position_jitter</a:t>
            </a:r>
            <a:r>
              <a:rPr lang="en-US" sz="1200" dirty="0">
                <a:solidFill>
                  <a:srgbClr val="3366FF"/>
                </a:solidFill>
                <a:latin typeface="Consolas" panose="020B0609020204030204" pitchFamily="49" charset="0"/>
              </a:rPr>
              <a:t>(0.2)) +</a:t>
            </a:r>
          </a:p>
          <a:p>
            <a:r>
              <a:rPr lang="en-US" sz="1200" dirty="0">
                <a:solidFill>
                  <a:srgbClr val="3366FF"/>
                </a:solidFill>
                <a:latin typeface="Consolas" panose="020B0609020204030204" pitchFamily="49" charset="0"/>
              </a:rPr>
              <a:t>	labs(x = "Age Group", y = "Women", title = "</a:t>
            </a:r>
            <a:r>
              <a:rPr lang="en-US" sz="1200" dirty="0" err="1">
                <a:solidFill>
                  <a:srgbClr val="3366FF"/>
                </a:solidFill>
                <a:latin typeface="Consolas" panose="020B0609020204030204" pitchFamily="49" charset="0"/>
              </a:rPr>
              <a:t>Osteo</a:t>
            </a:r>
            <a:r>
              <a:rPr lang="en-US" sz="1200" dirty="0">
                <a:solidFill>
                  <a:srgbClr val="3366FF"/>
                </a:solidFill>
                <a:latin typeface="Consolas" panose="020B0609020204030204" pitchFamily="49" charset="0"/>
              </a:rPr>
              <a:t> disease classified by age group")</a:t>
            </a:r>
            <a:endParaRPr lang="es-ES" sz="1200" dirty="0">
              <a:solidFill>
                <a:srgbClr val="3366FF"/>
              </a:solidFill>
              <a:latin typeface="Consolas" panose="020B0609020204030204" pitchFamily="49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5805" y="3137588"/>
            <a:ext cx="5771039" cy="3621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04602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sz="quarter" idx="12"/>
          </p:nvPr>
        </p:nvSpPr>
        <p:spPr>
          <a:xfrm>
            <a:off x="430306" y="1418104"/>
            <a:ext cx="8757787" cy="4369760"/>
          </a:xfrm>
        </p:spPr>
        <p:txBody>
          <a:bodyPr lIns="91440" tIns="45720" rIns="91440" bIns="45720" anchor="t"/>
          <a:lstStyle/>
          <a:p>
            <a:r>
              <a:rPr lang="ca-ES" err="1"/>
              <a:t>Exercise</a:t>
            </a:r>
            <a:endParaRPr lang="ca-ES"/>
          </a:p>
          <a:p>
            <a:endParaRPr lang="ca-ES" dirty="0"/>
          </a:p>
          <a:p>
            <a:r>
              <a:rPr lang="en-GB">
                <a:solidFill>
                  <a:srgbClr val="3366FF"/>
                </a:solidFill>
              </a:rPr>
              <a:t>Study the relationship between </a:t>
            </a:r>
            <a:r>
              <a:rPr lang="en-GB" i="1" err="1">
                <a:solidFill>
                  <a:srgbClr val="3366FF"/>
                </a:solidFill>
              </a:rPr>
              <a:t>menop</a:t>
            </a:r>
            <a:r>
              <a:rPr lang="en-GB" i="1" dirty="0">
                <a:solidFill>
                  <a:srgbClr val="3366FF"/>
                </a:solidFill>
              </a:rPr>
              <a:t> </a:t>
            </a:r>
            <a:r>
              <a:rPr lang="en-GB" dirty="0">
                <a:solidFill>
                  <a:srgbClr val="3366FF"/>
                </a:solidFill>
              </a:rPr>
              <a:t> and group of illness (</a:t>
            </a:r>
            <a:r>
              <a:rPr lang="en-GB" i="1" err="1">
                <a:solidFill>
                  <a:srgbClr val="3366FF"/>
                </a:solidFill>
              </a:rPr>
              <a:t>classific</a:t>
            </a:r>
            <a:r>
              <a:rPr lang="en-GB" dirty="0">
                <a:solidFill>
                  <a:srgbClr val="3366FF"/>
                </a:solidFill>
              </a:rPr>
              <a:t>)</a:t>
            </a:r>
          </a:p>
          <a:p>
            <a:endParaRPr lang="en-GB" i="1" dirty="0">
              <a:solidFill>
                <a:srgbClr val="3366FF"/>
              </a:solidFill>
            </a:endParaRPr>
          </a:p>
          <a:p>
            <a:endParaRPr lang="en-GB" sz="2000" i="1" dirty="0">
              <a:solidFill>
                <a:srgbClr val="3366FF"/>
              </a:solidFill>
            </a:endParaRPr>
          </a:p>
          <a:p>
            <a:r>
              <a:rPr lang="en-US">
                <a:solidFill>
                  <a:srgbClr val="3366FF"/>
                </a:solidFill>
              </a:rPr>
              <a:t>Study </a:t>
            </a:r>
            <a:r>
              <a:rPr lang="en-GB">
                <a:solidFill>
                  <a:srgbClr val="3366FF"/>
                </a:solidFill>
                <a:ea typeface="+mn-lt"/>
                <a:cs typeface="+mn-lt"/>
              </a:rPr>
              <a:t>the relationship between </a:t>
            </a:r>
            <a:r>
              <a:rPr lang="en-US" i="1">
                <a:solidFill>
                  <a:srgbClr val="3366FF"/>
                </a:solidFill>
              </a:rPr>
              <a:t>peso</a:t>
            </a:r>
            <a:r>
              <a:rPr lang="en-US">
                <a:solidFill>
                  <a:srgbClr val="3366FF"/>
                </a:solidFill>
              </a:rPr>
              <a:t> iand group of illness</a:t>
            </a:r>
            <a:r>
              <a:rPr lang="en-GB" dirty="0">
                <a:solidFill>
                  <a:srgbClr val="3366FF"/>
                </a:solidFill>
              </a:rPr>
              <a:t> (</a:t>
            </a:r>
            <a:r>
              <a:rPr lang="en-GB" i="1" err="1">
                <a:solidFill>
                  <a:srgbClr val="3366FF"/>
                </a:solidFill>
              </a:rPr>
              <a:t>classific</a:t>
            </a:r>
            <a:r>
              <a:rPr lang="en-GB" dirty="0">
                <a:solidFill>
                  <a:srgbClr val="3366FF"/>
                </a:solidFill>
              </a:rPr>
              <a:t>).</a:t>
            </a:r>
            <a:endParaRPr lang="en-US" dirty="0">
              <a:solidFill>
                <a:srgbClr val="3366FF"/>
              </a:solidFill>
            </a:endParaRPr>
          </a:p>
          <a:p>
            <a:endParaRPr lang="ca-ES" dirty="0"/>
          </a:p>
          <a:p>
            <a:endParaRPr lang="ca-ES" dirty="0"/>
          </a:p>
          <a:p>
            <a:endParaRPr lang="ca-ES" dirty="0"/>
          </a:p>
        </p:txBody>
      </p:sp>
      <p:sp>
        <p:nvSpPr>
          <p:cNvPr id="5" name="3 Títul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None/>
              <a:tabLst/>
              <a:defRPr/>
            </a:pPr>
            <a:r>
              <a:rPr kumimoji="0" lang="en-GB" sz="24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ＭＳ Ｐゴシック" pitchFamily="34" charset="-128"/>
                <a:cs typeface="+mj-cs"/>
              </a:rPr>
              <a:t>3. </a:t>
            </a:r>
            <a:r>
              <a:rPr kumimoji="0" lang="en-GB" sz="2400" b="1" i="0" u="none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ＭＳ Ｐゴシック" pitchFamily="34" charset="-128"/>
                <a:cs typeface="+mj-cs"/>
              </a:rPr>
              <a:t>Bivariate</a:t>
            </a:r>
            <a:r>
              <a:rPr kumimoji="0" lang="en-GB" sz="24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ＭＳ Ｐゴシック" pitchFamily="34" charset="-128"/>
                <a:cs typeface="+mj-cs"/>
              </a:rPr>
              <a:t> analysis</a:t>
            </a:r>
            <a:br>
              <a:rPr kumimoji="0" lang="en-GB" sz="24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ＭＳ Ｐゴシック" pitchFamily="34" charset="-128"/>
                <a:cs typeface="+mj-cs"/>
              </a:rPr>
            </a:br>
            <a:endParaRPr kumimoji="0" lang="en-GB" sz="24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sz="quarter" idx="12"/>
          </p:nvPr>
        </p:nvSpPr>
        <p:spPr>
          <a:xfrm>
            <a:off x="542924" y="1860697"/>
            <a:ext cx="8739298" cy="4369760"/>
          </a:xfrm>
        </p:spPr>
        <p:txBody>
          <a:bodyPr/>
          <a:lstStyle/>
          <a:p>
            <a:pPr marL="174625" indent="-174625">
              <a:buFont typeface="Arial" pitchFamily="34" charset="0"/>
              <a:buChar char="•"/>
            </a:pPr>
            <a:r>
              <a:rPr lang="en-GB" dirty="0"/>
              <a:t>Two </a:t>
            </a:r>
            <a:r>
              <a:rPr lang="en-GB" b="1" dirty="0" err="1"/>
              <a:t>quantitatives</a:t>
            </a:r>
            <a:r>
              <a:rPr lang="en-GB" dirty="0"/>
              <a:t> variables:</a:t>
            </a:r>
            <a:endParaRPr lang="en-US" dirty="0"/>
          </a:p>
        </p:txBody>
      </p:sp>
      <p:sp>
        <p:nvSpPr>
          <p:cNvPr id="5" name="3 Título"/>
          <p:cNvSpPr txBox="1">
            <a:spLocks/>
          </p:cNvSpPr>
          <p:nvPr/>
        </p:nvSpPr>
        <p:spPr>
          <a:xfrm>
            <a:off x="504727" y="0"/>
            <a:ext cx="8915400" cy="1143000"/>
          </a:xfrm>
          <a:prstGeom prst="rect">
            <a:avLst/>
          </a:prstGeom>
        </p:spPr>
        <p:txBody>
          <a:bodyPr/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None/>
              <a:tabLst/>
              <a:defRPr/>
            </a:pPr>
            <a:r>
              <a:rPr kumimoji="0" lang="en-GB" sz="24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ＭＳ Ｐゴシック" pitchFamily="34" charset="-128"/>
                <a:cs typeface="+mj-cs"/>
              </a:rPr>
              <a:t>3. Bivariate analysis</a:t>
            </a:r>
            <a:br>
              <a:rPr kumimoji="0" lang="en-GB" sz="24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ＭＳ Ｐゴシック" pitchFamily="34" charset="-128"/>
                <a:cs typeface="+mj-cs"/>
              </a:rPr>
            </a:br>
            <a:r>
              <a:rPr kumimoji="0" lang="en-GB" sz="24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ＭＳ Ｐゴシック" pitchFamily="34" charset="-128"/>
                <a:cs typeface="+mj-cs"/>
              </a:rPr>
              <a:t> 3.3 Quantitative</a:t>
            </a:r>
            <a:r>
              <a:rPr kumimoji="0" lang="en-GB" sz="2400" b="1" i="0" u="none" strike="noStrike" kern="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ＭＳ Ｐゴシック" pitchFamily="34" charset="-128"/>
                <a:cs typeface="+mj-cs"/>
              </a:rPr>
              <a:t> versus Quantitative</a:t>
            </a:r>
            <a:endParaRPr kumimoji="0" lang="en-GB" sz="24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1 Marcador de texto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The way to study the relation will depend on the variable types: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37416" y="2421924"/>
            <a:ext cx="6677025" cy="4127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7 Rectángulo"/>
          <p:cNvSpPr/>
          <p:nvPr/>
        </p:nvSpPr>
        <p:spPr bwMode="auto">
          <a:xfrm>
            <a:off x="3566898" y="2577705"/>
            <a:ext cx="386500" cy="3816000"/>
          </a:xfrm>
          <a:prstGeom prst="rect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10" name="7 Rectángulo"/>
          <p:cNvSpPr/>
          <p:nvPr/>
        </p:nvSpPr>
        <p:spPr bwMode="auto">
          <a:xfrm>
            <a:off x="4643006" y="2577705"/>
            <a:ext cx="439740" cy="3816000"/>
          </a:xfrm>
          <a:prstGeom prst="rect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3 Título"/>
          <p:cNvSpPr txBox="1">
            <a:spLocks/>
          </p:cNvSpPr>
          <p:nvPr/>
        </p:nvSpPr>
        <p:spPr>
          <a:xfrm>
            <a:off x="504727" y="0"/>
            <a:ext cx="8915400" cy="1143000"/>
          </a:xfrm>
          <a:prstGeom prst="rect">
            <a:avLst/>
          </a:prstGeom>
        </p:spPr>
        <p:txBody>
          <a:bodyPr/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None/>
              <a:tabLst/>
              <a:defRPr/>
            </a:pPr>
            <a:r>
              <a:rPr kumimoji="0" lang="en-GB" sz="24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ＭＳ Ｐゴシック" pitchFamily="34" charset="-128"/>
                <a:cs typeface="+mj-cs"/>
              </a:rPr>
              <a:t>3. Bivariate analysis</a:t>
            </a:r>
            <a:br>
              <a:rPr kumimoji="0" lang="en-GB" sz="24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ＭＳ Ｐゴシック" pitchFamily="34" charset="-128"/>
                <a:cs typeface="+mj-cs"/>
              </a:rPr>
            </a:br>
            <a:r>
              <a:rPr kumimoji="0" lang="en-GB" sz="24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ＭＳ Ｐゴシック" pitchFamily="34" charset="-128"/>
                <a:cs typeface="+mj-cs"/>
              </a:rPr>
              <a:t> 3.3 Quantitative</a:t>
            </a:r>
            <a:r>
              <a:rPr kumimoji="0" lang="en-GB" sz="2400" b="1" i="0" u="none" strike="noStrike" kern="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ＭＳ Ｐゴシック" pitchFamily="34" charset="-128"/>
                <a:cs typeface="+mj-cs"/>
              </a:rPr>
              <a:t> versus Quantitative</a:t>
            </a:r>
            <a:endParaRPr kumimoji="0" lang="en-GB" sz="24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504727" y="1473197"/>
            <a:ext cx="606083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>
                <a:solidFill>
                  <a:srgbClr val="3366FF"/>
                </a:solidFill>
                <a:latin typeface="Consolas" panose="020B0609020204030204" pitchFamily="49" charset="0"/>
              </a:rPr>
              <a:t># Basic </a:t>
            </a:r>
            <a:r>
              <a:rPr lang="es-ES" dirty="0" err="1">
                <a:solidFill>
                  <a:srgbClr val="3366FF"/>
                </a:solidFill>
                <a:latin typeface="Consolas" panose="020B0609020204030204" pitchFamily="49" charset="0"/>
              </a:rPr>
              <a:t>scatter</a:t>
            </a:r>
            <a:r>
              <a:rPr lang="es-ES" dirty="0">
                <a:solidFill>
                  <a:srgbClr val="3366FF"/>
                </a:solidFill>
                <a:latin typeface="Consolas" panose="020B0609020204030204" pitchFamily="49" charset="0"/>
              </a:rPr>
              <a:t> </a:t>
            </a:r>
            <a:r>
              <a:rPr lang="es-ES" dirty="0" err="1">
                <a:solidFill>
                  <a:srgbClr val="3366FF"/>
                </a:solidFill>
                <a:latin typeface="Consolas" panose="020B0609020204030204" pitchFamily="49" charset="0"/>
              </a:rPr>
              <a:t>plot</a:t>
            </a:r>
            <a:endParaRPr lang="es-ES" dirty="0">
              <a:solidFill>
                <a:srgbClr val="3366FF"/>
              </a:solidFill>
              <a:latin typeface="Consolas" panose="020B0609020204030204" pitchFamily="49" charset="0"/>
            </a:endParaRPr>
          </a:p>
          <a:p>
            <a:r>
              <a:rPr lang="es-ES" dirty="0" err="1">
                <a:solidFill>
                  <a:srgbClr val="3366FF"/>
                </a:solidFill>
                <a:latin typeface="Consolas" panose="020B0609020204030204" pitchFamily="49" charset="0"/>
              </a:rPr>
              <a:t>ggplot</a:t>
            </a:r>
            <a:r>
              <a:rPr lang="es-ES" dirty="0">
                <a:solidFill>
                  <a:srgbClr val="3366FF"/>
                </a:solidFill>
                <a:latin typeface="Consolas" panose="020B0609020204030204" pitchFamily="49" charset="0"/>
              </a:rPr>
              <a:t>(osteoporosis, aes(x = peso, y = </a:t>
            </a:r>
            <a:r>
              <a:rPr lang="es-ES" dirty="0" err="1">
                <a:solidFill>
                  <a:srgbClr val="3366FF"/>
                </a:solidFill>
                <a:latin typeface="Consolas" panose="020B0609020204030204" pitchFamily="49" charset="0"/>
              </a:rPr>
              <a:t>imc</a:t>
            </a:r>
            <a:r>
              <a:rPr lang="es-ES" dirty="0">
                <a:solidFill>
                  <a:srgbClr val="3366FF"/>
                </a:solidFill>
                <a:latin typeface="Consolas" panose="020B0609020204030204" pitchFamily="49" charset="0"/>
              </a:rPr>
              <a:t>)) + </a:t>
            </a:r>
          </a:p>
          <a:p>
            <a:r>
              <a:rPr lang="es-ES" dirty="0">
                <a:solidFill>
                  <a:srgbClr val="3366FF"/>
                </a:solidFill>
                <a:latin typeface="Consolas" panose="020B0609020204030204" pitchFamily="49" charset="0"/>
              </a:rPr>
              <a:t>  </a:t>
            </a:r>
            <a:r>
              <a:rPr lang="es-ES" dirty="0" err="1">
                <a:solidFill>
                  <a:srgbClr val="3366FF"/>
                </a:solidFill>
                <a:latin typeface="Consolas" panose="020B0609020204030204" pitchFamily="49" charset="0"/>
              </a:rPr>
              <a:t>geom_point</a:t>
            </a:r>
            <a:r>
              <a:rPr lang="es-ES" dirty="0">
                <a:solidFill>
                  <a:srgbClr val="3366FF"/>
                </a:solidFill>
                <a:latin typeface="Consolas" panose="020B0609020204030204" pitchFamily="49" charset="0"/>
              </a:rPr>
              <a:t>()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4530" y="2392370"/>
            <a:ext cx="5813556" cy="3837978"/>
          </a:xfrm>
          <a:prstGeom prst="rect">
            <a:avLst/>
          </a:prstGeom>
        </p:spPr>
      </p:pic>
      <p:sp>
        <p:nvSpPr>
          <p:cNvPr id="7" name="Rectángulo 6"/>
          <p:cNvSpPr/>
          <p:nvPr/>
        </p:nvSpPr>
        <p:spPr>
          <a:xfrm>
            <a:off x="169675" y="6564702"/>
            <a:ext cx="794985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000" dirty="0">
                <a:hlinkClick r:id="rId3"/>
              </a:rPr>
              <a:t>http://www.sthda.com/english/wiki/ggplot2-scatter-plots-quick-start-guide-r-software-and-data-visualization</a:t>
            </a:r>
            <a:endParaRPr lang="es-ES" sz="1000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3 Título"/>
          <p:cNvSpPr txBox="1">
            <a:spLocks/>
          </p:cNvSpPr>
          <p:nvPr/>
        </p:nvSpPr>
        <p:spPr>
          <a:xfrm>
            <a:off x="504727" y="0"/>
            <a:ext cx="8915400" cy="1143000"/>
          </a:xfrm>
          <a:prstGeom prst="rect">
            <a:avLst/>
          </a:prstGeom>
        </p:spPr>
        <p:txBody>
          <a:bodyPr/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None/>
              <a:tabLst/>
              <a:defRPr/>
            </a:pPr>
            <a:r>
              <a:rPr kumimoji="0" lang="en-GB" sz="24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ＭＳ Ｐゴシック" pitchFamily="34" charset="-128"/>
                <a:cs typeface="+mj-cs"/>
              </a:rPr>
              <a:t>3. Bivariate analysis</a:t>
            </a:r>
            <a:br>
              <a:rPr kumimoji="0" lang="en-GB" sz="24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ＭＳ Ｐゴシック" pitchFamily="34" charset="-128"/>
                <a:cs typeface="+mj-cs"/>
              </a:rPr>
            </a:br>
            <a:r>
              <a:rPr kumimoji="0" lang="en-GB" sz="24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ＭＳ Ｐゴシック" pitchFamily="34" charset="-128"/>
                <a:cs typeface="+mj-cs"/>
              </a:rPr>
              <a:t> 3.3 Quantitative</a:t>
            </a:r>
            <a:r>
              <a:rPr kumimoji="0" lang="en-GB" sz="2400" b="1" i="0" u="none" strike="noStrike" kern="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ＭＳ Ｐゴシック" pitchFamily="34" charset="-128"/>
                <a:cs typeface="+mj-cs"/>
              </a:rPr>
              <a:t> versus Quantitative</a:t>
            </a:r>
            <a:endParaRPr kumimoji="0" lang="en-GB" sz="24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" name="Marcador de texto 1"/>
          <p:cNvSpPr>
            <a:spLocks noGrp="1"/>
          </p:cNvSpPr>
          <p:nvPr>
            <p:ph type="body" sz="quarter" idx="12"/>
          </p:nvPr>
        </p:nvSpPr>
        <p:spPr>
          <a:xfrm>
            <a:off x="583351" y="1384624"/>
            <a:ext cx="8739298" cy="4369760"/>
          </a:xfrm>
        </p:spPr>
        <p:txBody>
          <a:bodyPr/>
          <a:lstStyle/>
          <a:p>
            <a:r>
              <a:rPr lang="en-US" sz="1600" dirty="0">
                <a:solidFill>
                  <a:srgbClr val="3366FF"/>
                </a:solidFill>
                <a:latin typeface="Consolas" panose="020B0609020204030204" pitchFamily="49" charset="0"/>
              </a:rPr>
              <a:t># Change the point size, and shape</a:t>
            </a:r>
          </a:p>
          <a:p>
            <a:r>
              <a:rPr lang="en-US" sz="1600" dirty="0" err="1">
                <a:solidFill>
                  <a:srgbClr val="3366FF"/>
                </a:solidFill>
                <a:latin typeface="Consolas" panose="020B0609020204030204" pitchFamily="49" charset="0"/>
              </a:rPr>
              <a:t>ggplot</a:t>
            </a:r>
            <a:r>
              <a:rPr lang="en-US" sz="1600" dirty="0">
                <a:solidFill>
                  <a:srgbClr val="3366FF"/>
                </a:solidFill>
                <a:latin typeface="Consolas" panose="020B0609020204030204" pitchFamily="49" charset="0"/>
              </a:rPr>
              <a:t>(osteoporosis, </a:t>
            </a:r>
            <a:r>
              <a:rPr lang="en-US" sz="1600" dirty="0" err="1">
                <a:solidFill>
                  <a:srgbClr val="3366FF"/>
                </a:solidFill>
                <a:latin typeface="Consolas" panose="020B0609020204030204" pitchFamily="49" charset="0"/>
              </a:rPr>
              <a:t>aes</a:t>
            </a:r>
            <a:r>
              <a:rPr lang="en-US" sz="1600" dirty="0">
                <a:solidFill>
                  <a:srgbClr val="3366FF"/>
                </a:solidFill>
                <a:latin typeface="Consolas" panose="020B0609020204030204" pitchFamily="49" charset="0"/>
              </a:rPr>
              <a:t>(x = peso, y = </a:t>
            </a:r>
            <a:r>
              <a:rPr lang="en-US" sz="1600" dirty="0" err="1">
                <a:solidFill>
                  <a:srgbClr val="3366FF"/>
                </a:solidFill>
                <a:latin typeface="Consolas" panose="020B0609020204030204" pitchFamily="49" charset="0"/>
              </a:rPr>
              <a:t>imc</a:t>
            </a:r>
            <a:r>
              <a:rPr lang="en-US" sz="1600" dirty="0">
                <a:solidFill>
                  <a:srgbClr val="3366FF"/>
                </a:solidFill>
                <a:latin typeface="Consolas" panose="020B0609020204030204" pitchFamily="49" charset="0"/>
              </a:rPr>
              <a:t>)) +</a:t>
            </a:r>
          </a:p>
          <a:p>
            <a:r>
              <a:rPr lang="en-US" sz="1600" dirty="0">
                <a:solidFill>
                  <a:srgbClr val="3366FF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3366FF"/>
                </a:solidFill>
                <a:latin typeface="Consolas" panose="020B0609020204030204" pitchFamily="49" charset="0"/>
              </a:rPr>
              <a:t>geom_point</a:t>
            </a:r>
            <a:r>
              <a:rPr lang="en-US" sz="1600" dirty="0">
                <a:solidFill>
                  <a:srgbClr val="3366FF"/>
                </a:solidFill>
                <a:latin typeface="Consolas" panose="020B0609020204030204" pitchFamily="49" charset="0"/>
              </a:rPr>
              <a:t>(size = 1, shape = 1)</a:t>
            </a:r>
            <a:endParaRPr lang="es-ES" sz="1600" dirty="0">
              <a:solidFill>
                <a:srgbClr val="3366FF"/>
              </a:solidFill>
              <a:latin typeface="Consolas" panose="020B0609020204030204" pitchFamily="49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1593" y="2584160"/>
            <a:ext cx="6828571" cy="3900616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3 Título"/>
          <p:cNvSpPr txBox="1">
            <a:spLocks/>
          </p:cNvSpPr>
          <p:nvPr/>
        </p:nvSpPr>
        <p:spPr>
          <a:xfrm>
            <a:off x="504727" y="0"/>
            <a:ext cx="8915400" cy="1143000"/>
          </a:xfrm>
          <a:prstGeom prst="rect">
            <a:avLst/>
          </a:prstGeom>
        </p:spPr>
        <p:txBody>
          <a:bodyPr/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None/>
              <a:tabLst/>
              <a:defRPr/>
            </a:pPr>
            <a:r>
              <a:rPr kumimoji="0" lang="en-GB" sz="24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ＭＳ Ｐゴシック" pitchFamily="34" charset="-128"/>
                <a:cs typeface="+mj-cs"/>
              </a:rPr>
              <a:t>3. Bivariate analysis</a:t>
            </a:r>
            <a:br>
              <a:rPr kumimoji="0" lang="en-GB" sz="24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ＭＳ Ｐゴシック" pitchFamily="34" charset="-128"/>
                <a:cs typeface="+mj-cs"/>
              </a:rPr>
            </a:br>
            <a:r>
              <a:rPr kumimoji="0" lang="en-GB" sz="24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ＭＳ Ｐゴシック" pitchFamily="34" charset="-128"/>
                <a:cs typeface="+mj-cs"/>
              </a:rPr>
              <a:t> 3.3 Quantitative</a:t>
            </a:r>
            <a:r>
              <a:rPr kumimoji="0" lang="en-GB" sz="2400" b="1" i="0" u="none" strike="noStrike" kern="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ＭＳ Ｐゴシック" pitchFamily="34" charset="-128"/>
                <a:cs typeface="+mj-cs"/>
              </a:rPr>
              <a:t> versus Quantitative</a:t>
            </a:r>
            <a:endParaRPr kumimoji="0" lang="en-GB" sz="24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" name="Marcador de texto 1"/>
          <p:cNvSpPr>
            <a:spLocks noGrp="1"/>
          </p:cNvSpPr>
          <p:nvPr>
            <p:ph type="body" sz="quarter" idx="12"/>
          </p:nvPr>
        </p:nvSpPr>
        <p:spPr>
          <a:xfrm>
            <a:off x="542924" y="1384624"/>
            <a:ext cx="9363076" cy="4369760"/>
          </a:xfrm>
        </p:spPr>
        <p:txBody>
          <a:bodyPr/>
          <a:lstStyle/>
          <a:p>
            <a:r>
              <a:rPr lang="en-US" sz="1600" dirty="0">
                <a:solidFill>
                  <a:srgbClr val="3366FF"/>
                </a:solidFill>
                <a:latin typeface="Consolas" panose="020B0609020204030204" pitchFamily="49" charset="0"/>
              </a:rPr>
              <a:t># Color the points depending of another variable</a:t>
            </a:r>
          </a:p>
          <a:p>
            <a:r>
              <a:rPr lang="en-US" sz="1600" dirty="0" err="1">
                <a:solidFill>
                  <a:srgbClr val="3366FF"/>
                </a:solidFill>
                <a:latin typeface="Consolas" panose="020B0609020204030204" pitchFamily="49" charset="0"/>
              </a:rPr>
              <a:t>ggplot</a:t>
            </a:r>
            <a:r>
              <a:rPr lang="en-US" sz="1600" dirty="0">
                <a:solidFill>
                  <a:srgbClr val="3366FF"/>
                </a:solidFill>
                <a:latin typeface="Consolas" panose="020B0609020204030204" pitchFamily="49" charset="0"/>
              </a:rPr>
              <a:t>(osteoporosis, </a:t>
            </a:r>
            <a:r>
              <a:rPr lang="en-US" sz="1600" dirty="0" err="1">
                <a:solidFill>
                  <a:srgbClr val="3366FF"/>
                </a:solidFill>
                <a:latin typeface="Consolas" panose="020B0609020204030204" pitchFamily="49" charset="0"/>
              </a:rPr>
              <a:t>aes</a:t>
            </a:r>
            <a:r>
              <a:rPr lang="en-US" sz="1600" dirty="0">
                <a:solidFill>
                  <a:srgbClr val="3366FF"/>
                </a:solidFill>
                <a:latin typeface="Consolas" panose="020B0609020204030204" pitchFamily="49" charset="0"/>
              </a:rPr>
              <a:t>(x = peso, y = </a:t>
            </a:r>
            <a:r>
              <a:rPr lang="en-US" sz="1600" dirty="0" err="1">
                <a:solidFill>
                  <a:srgbClr val="3366FF"/>
                </a:solidFill>
                <a:latin typeface="Consolas" panose="020B0609020204030204" pitchFamily="49" charset="0"/>
              </a:rPr>
              <a:t>imc</a:t>
            </a:r>
            <a:r>
              <a:rPr lang="en-US" sz="1600" dirty="0">
                <a:solidFill>
                  <a:srgbClr val="3366FF"/>
                </a:solidFill>
                <a:latin typeface="Consolas" panose="020B0609020204030204" pitchFamily="49" charset="0"/>
              </a:rPr>
              <a:t>, color = </a:t>
            </a:r>
            <a:r>
              <a:rPr lang="en-US" sz="1600" dirty="0" err="1">
                <a:solidFill>
                  <a:srgbClr val="3366FF"/>
                </a:solidFill>
                <a:latin typeface="Consolas" panose="020B0609020204030204" pitchFamily="49" charset="0"/>
              </a:rPr>
              <a:t>clasific</a:t>
            </a:r>
            <a:r>
              <a:rPr lang="en-US" sz="1600" dirty="0">
                <a:solidFill>
                  <a:srgbClr val="3366FF"/>
                </a:solidFill>
                <a:latin typeface="Consolas" panose="020B0609020204030204" pitchFamily="49" charset="0"/>
              </a:rPr>
              <a:t>, shape = </a:t>
            </a:r>
            <a:r>
              <a:rPr lang="en-US" sz="1600" dirty="0" err="1">
                <a:solidFill>
                  <a:srgbClr val="3366FF"/>
                </a:solidFill>
                <a:latin typeface="Consolas" panose="020B0609020204030204" pitchFamily="49" charset="0"/>
              </a:rPr>
              <a:t>clasific</a:t>
            </a:r>
            <a:r>
              <a:rPr lang="en-US" sz="1600" dirty="0">
                <a:solidFill>
                  <a:srgbClr val="3366FF"/>
                </a:solidFill>
                <a:latin typeface="Consolas" panose="020B0609020204030204" pitchFamily="49" charset="0"/>
              </a:rPr>
              <a:t>)) +</a:t>
            </a:r>
          </a:p>
          <a:p>
            <a:r>
              <a:rPr lang="en-US" sz="1600" dirty="0">
                <a:solidFill>
                  <a:srgbClr val="3366FF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3366FF"/>
                </a:solidFill>
                <a:latin typeface="Consolas" panose="020B0609020204030204" pitchFamily="49" charset="0"/>
              </a:rPr>
              <a:t>geom_point</a:t>
            </a:r>
            <a:r>
              <a:rPr lang="en-US" sz="1600" dirty="0">
                <a:solidFill>
                  <a:srgbClr val="3366FF"/>
                </a:solidFill>
                <a:latin typeface="Consolas" panose="020B0609020204030204" pitchFamily="49" charset="0"/>
              </a:rPr>
              <a:t>()</a:t>
            </a:r>
            <a:endParaRPr lang="es-ES" sz="1600" dirty="0">
              <a:solidFill>
                <a:srgbClr val="3366FF"/>
              </a:solidFill>
              <a:latin typeface="Consolas" panose="020B0609020204030204" pitchFamily="49" charset="0"/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4969" y="2654938"/>
            <a:ext cx="6357253" cy="3710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1656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3 Título"/>
          <p:cNvSpPr txBox="1">
            <a:spLocks/>
          </p:cNvSpPr>
          <p:nvPr/>
        </p:nvSpPr>
        <p:spPr>
          <a:xfrm>
            <a:off x="504727" y="0"/>
            <a:ext cx="8915400" cy="1143000"/>
          </a:xfrm>
          <a:prstGeom prst="rect">
            <a:avLst/>
          </a:prstGeom>
        </p:spPr>
        <p:txBody>
          <a:bodyPr/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None/>
              <a:tabLst/>
              <a:defRPr/>
            </a:pPr>
            <a:r>
              <a:rPr kumimoji="0" lang="en-GB" sz="24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ＭＳ Ｐゴシック" pitchFamily="34" charset="-128"/>
                <a:cs typeface="+mj-cs"/>
              </a:rPr>
              <a:t>3. Bivariate analysis</a:t>
            </a:r>
            <a:br>
              <a:rPr kumimoji="0" lang="en-GB" sz="24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ＭＳ Ｐゴシック" pitchFamily="34" charset="-128"/>
                <a:cs typeface="+mj-cs"/>
              </a:rPr>
            </a:br>
            <a:r>
              <a:rPr kumimoji="0" lang="en-GB" sz="24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ＭＳ Ｐゴシック" pitchFamily="34" charset="-128"/>
                <a:cs typeface="+mj-cs"/>
              </a:rPr>
              <a:t> 3.3 Quantitative</a:t>
            </a:r>
            <a:r>
              <a:rPr kumimoji="0" lang="en-GB" sz="2400" b="1" i="0" u="none" strike="noStrike" kern="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ＭＳ Ｐゴシック" pitchFamily="34" charset="-128"/>
                <a:cs typeface="+mj-cs"/>
              </a:rPr>
              <a:t> versus Quantitative</a:t>
            </a:r>
            <a:endParaRPr kumimoji="0" lang="en-GB" sz="24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1 Marcador de texto"/>
          <p:cNvSpPr>
            <a:spLocks noGrp="1"/>
          </p:cNvSpPr>
          <p:nvPr>
            <p:ph type="body" sz="quarter" idx="11"/>
          </p:nvPr>
        </p:nvSpPr>
        <p:spPr/>
        <p:txBody>
          <a:bodyPr lIns="91440" tIns="45720" rIns="91440" bIns="45720" anchor="t"/>
          <a:lstStyle/>
          <a:p>
            <a:r>
              <a:rPr lang="en-GB" dirty="0"/>
              <a:t>But not always</a:t>
            </a:r>
            <a:r>
              <a:rPr lang="en-GB"/>
              <a:t> the correlation is good!</a:t>
            </a:r>
          </a:p>
        </p:txBody>
      </p:sp>
      <p:sp>
        <p:nvSpPr>
          <p:cNvPr id="2" name="Marcador de texto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s-ES" sz="1800" dirty="0" err="1">
                <a:solidFill>
                  <a:srgbClr val="3366FF"/>
                </a:solidFill>
                <a:latin typeface="Consolas" panose="020B0609020204030204" pitchFamily="49" charset="0"/>
              </a:rPr>
              <a:t>ggplot</a:t>
            </a:r>
            <a:r>
              <a:rPr lang="es-ES" sz="1800" dirty="0">
                <a:solidFill>
                  <a:srgbClr val="3366FF"/>
                </a:solidFill>
                <a:latin typeface="Consolas" panose="020B0609020204030204" pitchFamily="49" charset="0"/>
              </a:rPr>
              <a:t>(osteoporosis, aes(x = edad, y = </a:t>
            </a:r>
            <a:r>
              <a:rPr lang="es-ES" sz="1800" dirty="0" err="1">
                <a:solidFill>
                  <a:srgbClr val="3366FF"/>
                </a:solidFill>
                <a:latin typeface="Consolas" panose="020B0609020204030204" pitchFamily="49" charset="0"/>
              </a:rPr>
              <a:t>imc</a:t>
            </a:r>
            <a:r>
              <a:rPr lang="es-ES" sz="1800" dirty="0">
                <a:solidFill>
                  <a:srgbClr val="3366FF"/>
                </a:solidFill>
                <a:latin typeface="Consolas" panose="020B0609020204030204" pitchFamily="49" charset="0"/>
              </a:rPr>
              <a:t>)) + </a:t>
            </a:r>
          </a:p>
          <a:p>
            <a:r>
              <a:rPr lang="es-ES" sz="1800" dirty="0">
                <a:solidFill>
                  <a:srgbClr val="3366FF"/>
                </a:solidFill>
                <a:latin typeface="Consolas" panose="020B0609020204030204" pitchFamily="49" charset="0"/>
              </a:rPr>
              <a:t>  </a:t>
            </a:r>
            <a:r>
              <a:rPr lang="es-ES" sz="1800" dirty="0" err="1">
                <a:solidFill>
                  <a:srgbClr val="3366FF"/>
                </a:solidFill>
                <a:latin typeface="Consolas" panose="020B0609020204030204" pitchFamily="49" charset="0"/>
              </a:rPr>
              <a:t>geom_point</a:t>
            </a:r>
            <a:r>
              <a:rPr lang="es-ES" sz="1800" dirty="0">
                <a:solidFill>
                  <a:srgbClr val="3366FF"/>
                </a:solidFill>
                <a:latin typeface="Consolas" panose="020B0609020204030204" pitchFamily="49" charset="0"/>
              </a:rPr>
              <a:t>()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9439" y="2603905"/>
            <a:ext cx="6505750" cy="4083107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CD7EB0D7-E9ED-4628-B3CD-BDBC071FC28D}"/>
              </a:ext>
            </a:extLst>
          </p:cNvPr>
          <p:cNvSpPr txBox="1"/>
          <p:nvPr/>
        </p:nvSpPr>
        <p:spPr>
          <a:xfrm>
            <a:off x="159029" y="4471919"/>
            <a:ext cx="2414915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b="1">
                <a:solidFill>
                  <a:srgbClr val="7D468C"/>
                </a:solidFill>
                <a:latin typeface="+mn-lt"/>
                <a:ea typeface="ＭＳ Ｐゴシック"/>
                <a:cs typeface="Arial"/>
              </a:rPr>
              <a:t>Whatever you compute</a:t>
            </a:r>
            <a:r>
              <a:rPr lang="en-GB" b="1" dirty="0">
                <a:solidFill>
                  <a:srgbClr val="7D468C"/>
                </a:solidFill>
                <a:latin typeface="+mn-lt"/>
                <a:ea typeface="ＭＳ Ｐゴシック"/>
                <a:cs typeface="Arial"/>
              </a:rPr>
              <a:t/>
            </a:r>
            <a:br>
              <a:rPr lang="en-GB" b="1" dirty="0">
                <a:solidFill>
                  <a:srgbClr val="7D468C"/>
                </a:solidFill>
                <a:latin typeface="+mn-lt"/>
                <a:ea typeface="ＭＳ Ｐゴシック"/>
                <a:cs typeface="Arial"/>
              </a:rPr>
            </a:br>
            <a:r>
              <a:rPr lang="en-GB" b="1">
                <a:solidFill>
                  <a:srgbClr val="7D468C"/>
                </a:solidFill>
                <a:latin typeface="Calibri"/>
                <a:ea typeface="ＭＳ Ｐゴシック"/>
                <a:cs typeface="Arial"/>
              </a:rPr>
              <a:t>Always look at the data!</a:t>
            </a:r>
            <a:endParaRPr lang="en-GB" b="1" dirty="0">
              <a:solidFill>
                <a:srgbClr val="7D468C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3 Título"/>
          <p:cNvSpPr txBox="1">
            <a:spLocks/>
          </p:cNvSpPr>
          <p:nvPr/>
        </p:nvSpPr>
        <p:spPr>
          <a:xfrm>
            <a:off x="504727" y="0"/>
            <a:ext cx="8915400" cy="1143000"/>
          </a:xfrm>
          <a:prstGeom prst="rect">
            <a:avLst/>
          </a:prstGeom>
        </p:spPr>
        <p:txBody>
          <a:bodyPr/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None/>
              <a:tabLst/>
              <a:defRPr/>
            </a:pPr>
            <a:r>
              <a:rPr kumimoji="0" lang="en-GB" sz="24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ＭＳ Ｐゴシック" pitchFamily="34" charset="-128"/>
                <a:cs typeface="+mj-cs"/>
              </a:rPr>
              <a:t>3. Bivariate analysis</a:t>
            </a:r>
            <a:br>
              <a:rPr kumimoji="0" lang="en-GB" sz="24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ＭＳ Ｐゴシック" pitchFamily="34" charset="-128"/>
                <a:cs typeface="+mj-cs"/>
              </a:rPr>
            </a:br>
            <a:r>
              <a:rPr kumimoji="0" lang="en-GB" sz="24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ＭＳ Ｐゴシック" pitchFamily="34" charset="-128"/>
                <a:cs typeface="+mj-cs"/>
              </a:rPr>
              <a:t> 3.3 Quantitative</a:t>
            </a:r>
            <a:r>
              <a:rPr kumimoji="0" lang="en-GB" sz="2400" b="1" i="0" u="none" strike="noStrike" kern="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ＭＳ Ｐゴシック" pitchFamily="34" charset="-128"/>
                <a:cs typeface="+mj-cs"/>
              </a:rPr>
              <a:t> versus Quantitative</a:t>
            </a:r>
            <a:endParaRPr kumimoji="0" lang="en-GB" sz="24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531147" y="1260284"/>
            <a:ext cx="888898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dirty="0" err="1">
                <a:solidFill>
                  <a:srgbClr val="3366FF"/>
                </a:solidFill>
                <a:latin typeface="Consolas" panose="020B0609020204030204" pitchFamily="49" charset="0"/>
              </a:rPr>
              <a:t>library</a:t>
            </a:r>
            <a:r>
              <a:rPr lang="es-ES" sz="1400" dirty="0">
                <a:solidFill>
                  <a:srgbClr val="3366FF"/>
                </a:solidFill>
                <a:latin typeface="Consolas" panose="020B0609020204030204" pitchFamily="49" charset="0"/>
              </a:rPr>
              <a:t>(</a:t>
            </a:r>
            <a:r>
              <a:rPr lang="es-ES" sz="1400" dirty="0" err="1">
                <a:solidFill>
                  <a:srgbClr val="3366FF"/>
                </a:solidFill>
                <a:latin typeface="Consolas" panose="020B0609020204030204" pitchFamily="49" charset="0"/>
              </a:rPr>
              <a:t>GGally</a:t>
            </a:r>
            <a:r>
              <a:rPr lang="es-ES" sz="1400" dirty="0">
                <a:solidFill>
                  <a:srgbClr val="3366FF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s-ES" sz="1400" dirty="0">
                <a:solidFill>
                  <a:srgbClr val="3366FF"/>
                </a:solidFill>
                <a:latin typeface="Consolas" panose="020B0609020204030204" pitchFamily="49" charset="0"/>
              </a:rPr>
              <a:t>                 </a:t>
            </a:r>
          </a:p>
          <a:p>
            <a:r>
              <a:rPr lang="es-ES" sz="1400" dirty="0" err="1">
                <a:solidFill>
                  <a:srgbClr val="3366FF"/>
                </a:solidFill>
                <a:latin typeface="Consolas" panose="020B0609020204030204" pitchFamily="49" charset="0"/>
              </a:rPr>
              <a:t>ggpairs</a:t>
            </a:r>
            <a:r>
              <a:rPr lang="es-ES" sz="1400" dirty="0">
                <a:solidFill>
                  <a:srgbClr val="3366FF"/>
                </a:solidFill>
                <a:latin typeface="Consolas" panose="020B0609020204030204" pitchFamily="49" charset="0"/>
              </a:rPr>
              <a:t>(osteoporosis, </a:t>
            </a:r>
            <a:r>
              <a:rPr lang="es-ES" sz="1400" dirty="0" err="1">
                <a:solidFill>
                  <a:srgbClr val="3366FF"/>
                </a:solidFill>
                <a:latin typeface="Consolas" panose="020B0609020204030204" pitchFamily="49" charset="0"/>
              </a:rPr>
              <a:t>columns</a:t>
            </a:r>
            <a:r>
              <a:rPr lang="es-ES" sz="1400" dirty="0">
                <a:solidFill>
                  <a:srgbClr val="3366FF"/>
                </a:solidFill>
                <a:latin typeface="Consolas" panose="020B0609020204030204" pitchFamily="49" charset="0"/>
              </a:rPr>
              <a:t> = c("edad", "peso",  "talla", "</a:t>
            </a:r>
            <a:r>
              <a:rPr lang="es-ES" sz="1400" dirty="0" err="1">
                <a:solidFill>
                  <a:srgbClr val="3366FF"/>
                </a:solidFill>
                <a:latin typeface="Consolas" panose="020B0609020204030204" pitchFamily="49" charset="0"/>
              </a:rPr>
              <a:t>imc</a:t>
            </a:r>
            <a:r>
              <a:rPr lang="es-ES" sz="1400" dirty="0">
                <a:solidFill>
                  <a:srgbClr val="3366FF"/>
                </a:solidFill>
                <a:latin typeface="Consolas" panose="020B0609020204030204" pitchFamily="49" charset="0"/>
              </a:rPr>
              <a:t>", "</a:t>
            </a:r>
            <a:r>
              <a:rPr lang="es-ES" sz="1400" dirty="0" err="1">
                <a:solidFill>
                  <a:srgbClr val="3366FF"/>
                </a:solidFill>
                <a:latin typeface="Consolas" panose="020B0609020204030204" pitchFamily="49" charset="0"/>
              </a:rPr>
              <a:t>bua</a:t>
            </a:r>
            <a:r>
              <a:rPr lang="es-ES" sz="1400" dirty="0">
                <a:solidFill>
                  <a:srgbClr val="3366FF"/>
                </a:solidFill>
                <a:latin typeface="Consolas" panose="020B0609020204030204" pitchFamily="49" charset="0"/>
              </a:rPr>
              <a:t>", "</a:t>
            </a:r>
            <a:r>
              <a:rPr lang="es-ES" sz="1400" dirty="0" err="1">
                <a:solidFill>
                  <a:srgbClr val="3366FF"/>
                </a:solidFill>
                <a:latin typeface="Consolas" panose="020B0609020204030204" pitchFamily="49" charset="0"/>
              </a:rPr>
              <a:t>menarqui</a:t>
            </a:r>
            <a:r>
              <a:rPr lang="es-ES" sz="1400" dirty="0">
                <a:solidFill>
                  <a:srgbClr val="3366FF"/>
                </a:solidFill>
                <a:latin typeface="Consolas" panose="020B0609020204030204" pitchFamily="49" charset="0"/>
              </a:rPr>
              <a:t>"), ggplot2::aes(</a:t>
            </a:r>
            <a:r>
              <a:rPr lang="es-ES" sz="1400" dirty="0" err="1">
                <a:solidFill>
                  <a:srgbClr val="3366FF"/>
                </a:solidFill>
                <a:latin typeface="Consolas" panose="020B0609020204030204" pitchFamily="49" charset="0"/>
              </a:rPr>
              <a:t>colour</a:t>
            </a:r>
            <a:r>
              <a:rPr lang="es-ES" sz="1400" dirty="0">
                <a:solidFill>
                  <a:srgbClr val="3366FF"/>
                </a:solidFill>
                <a:latin typeface="Consolas" panose="020B0609020204030204" pitchFamily="49" charset="0"/>
              </a:rPr>
              <a:t> = </a:t>
            </a:r>
            <a:r>
              <a:rPr lang="es-ES" sz="1400" dirty="0" err="1">
                <a:solidFill>
                  <a:srgbClr val="3366FF"/>
                </a:solidFill>
                <a:latin typeface="Consolas" panose="020B0609020204030204" pitchFamily="49" charset="0"/>
              </a:rPr>
              <a:t>clasific</a:t>
            </a:r>
            <a:r>
              <a:rPr lang="es-ES" sz="1400" dirty="0">
                <a:solidFill>
                  <a:srgbClr val="3366FF"/>
                </a:solidFill>
                <a:latin typeface="Consolas" panose="020B0609020204030204" pitchFamily="49" charset="0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345784744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3 Título"/>
          <p:cNvSpPr txBox="1">
            <a:spLocks/>
          </p:cNvSpPr>
          <p:nvPr/>
        </p:nvSpPr>
        <p:spPr>
          <a:xfrm>
            <a:off x="504727" y="0"/>
            <a:ext cx="8915400" cy="1143000"/>
          </a:xfrm>
          <a:prstGeom prst="rect">
            <a:avLst/>
          </a:prstGeom>
        </p:spPr>
        <p:txBody>
          <a:bodyPr/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None/>
              <a:tabLst/>
              <a:defRPr/>
            </a:pPr>
            <a:r>
              <a:rPr kumimoji="0" lang="en-GB" sz="24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ＭＳ Ｐゴシック" pitchFamily="34" charset="-128"/>
                <a:cs typeface="+mj-cs"/>
              </a:rPr>
              <a:t>3. Bivariate analysis</a:t>
            </a:r>
            <a:br>
              <a:rPr kumimoji="0" lang="en-GB" sz="24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ＭＳ Ｐゴシック" pitchFamily="34" charset="-128"/>
                <a:cs typeface="+mj-cs"/>
              </a:rPr>
            </a:br>
            <a:r>
              <a:rPr kumimoji="0" lang="en-GB" sz="24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ＭＳ Ｐゴシック" pitchFamily="34" charset="-128"/>
                <a:cs typeface="+mj-cs"/>
              </a:rPr>
              <a:t> 3.3 Quantitative</a:t>
            </a:r>
            <a:r>
              <a:rPr kumimoji="0" lang="en-GB" sz="2400" b="1" i="0" u="none" strike="noStrike" kern="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ＭＳ Ｐゴシック" pitchFamily="34" charset="-128"/>
                <a:cs typeface="+mj-cs"/>
              </a:rPr>
              <a:t> versus Quantitative</a:t>
            </a:r>
            <a:endParaRPr kumimoji="0" lang="en-GB" sz="24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531147" y="1297287"/>
            <a:ext cx="888898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dirty="0" err="1">
                <a:solidFill>
                  <a:srgbClr val="3366FF"/>
                </a:solidFill>
                <a:latin typeface="Consolas" panose="020B0609020204030204" pitchFamily="49" charset="0"/>
              </a:rPr>
              <a:t>library</a:t>
            </a:r>
            <a:r>
              <a:rPr lang="es-ES" sz="1400" dirty="0">
                <a:solidFill>
                  <a:srgbClr val="3366FF"/>
                </a:solidFill>
                <a:latin typeface="Consolas" panose="020B0609020204030204" pitchFamily="49" charset="0"/>
              </a:rPr>
              <a:t>(</a:t>
            </a:r>
            <a:r>
              <a:rPr lang="es-ES" sz="1400" dirty="0" err="1">
                <a:solidFill>
                  <a:srgbClr val="3366FF"/>
                </a:solidFill>
                <a:latin typeface="Consolas" panose="020B0609020204030204" pitchFamily="49" charset="0"/>
              </a:rPr>
              <a:t>GGally</a:t>
            </a:r>
            <a:r>
              <a:rPr lang="es-ES" sz="1400" dirty="0">
                <a:solidFill>
                  <a:srgbClr val="3366FF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s-ES" sz="1400" dirty="0">
                <a:solidFill>
                  <a:srgbClr val="3366FF"/>
                </a:solidFill>
                <a:latin typeface="Consolas" panose="020B0609020204030204" pitchFamily="49" charset="0"/>
              </a:rPr>
              <a:t>                 </a:t>
            </a:r>
          </a:p>
          <a:p>
            <a:r>
              <a:rPr lang="es-ES" sz="1400" dirty="0" err="1">
                <a:solidFill>
                  <a:srgbClr val="3366FF"/>
                </a:solidFill>
                <a:latin typeface="Consolas" panose="020B0609020204030204" pitchFamily="49" charset="0"/>
              </a:rPr>
              <a:t>ggpairs</a:t>
            </a:r>
            <a:r>
              <a:rPr lang="es-ES" sz="1400" dirty="0">
                <a:solidFill>
                  <a:srgbClr val="3366FF"/>
                </a:solidFill>
                <a:latin typeface="Consolas" panose="020B0609020204030204" pitchFamily="49" charset="0"/>
              </a:rPr>
              <a:t>(osteoporosis, </a:t>
            </a:r>
            <a:r>
              <a:rPr lang="es-ES" sz="1400" dirty="0" err="1">
                <a:solidFill>
                  <a:srgbClr val="3366FF"/>
                </a:solidFill>
                <a:latin typeface="Consolas" panose="020B0609020204030204" pitchFamily="49" charset="0"/>
              </a:rPr>
              <a:t>columns</a:t>
            </a:r>
            <a:r>
              <a:rPr lang="es-ES" sz="1400" dirty="0">
                <a:solidFill>
                  <a:srgbClr val="3366FF"/>
                </a:solidFill>
                <a:latin typeface="Consolas" panose="020B0609020204030204" pitchFamily="49" charset="0"/>
              </a:rPr>
              <a:t> = c("edad", "peso",  "talla", "</a:t>
            </a:r>
            <a:r>
              <a:rPr lang="es-ES" sz="1400" dirty="0" err="1">
                <a:solidFill>
                  <a:srgbClr val="3366FF"/>
                </a:solidFill>
                <a:latin typeface="Consolas" panose="020B0609020204030204" pitchFamily="49" charset="0"/>
              </a:rPr>
              <a:t>imc</a:t>
            </a:r>
            <a:r>
              <a:rPr lang="es-ES" sz="1400" dirty="0">
                <a:solidFill>
                  <a:srgbClr val="3366FF"/>
                </a:solidFill>
                <a:latin typeface="Consolas" panose="020B0609020204030204" pitchFamily="49" charset="0"/>
              </a:rPr>
              <a:t>", "</a:t>
            </a:r>
            <a:r>
              <a:rPr lang="es-ES" sz="1400" dirty="0" err="1">
                <a:solidFill>
                  <a:srgbClr val="3366FF"/>
                </a:solidFill>
                <a:latin typeface="Consolas" panose="020B0609020204030204" pitchFamily="49" charset="0"/>
              </a:rPr>
              <a:t>bua</a:t>
            </a:r>
            <a:r>
              <a:rPr lang="es-ES" sz="1400" dirty="0">
                <a:solidFill>
                  <a:srgbClr val="3366FF"/>
                </a:solidFill>
                <a:latin typeface="Consolas" panose="020B0609020204030204" pitchFamily="49" charset="0"/>
              </a:rPr>
              <a:t>", "</a:t>
            </a:r>
            <a:r>
              <a:rPr lang="es-ES" sz="1400" dirty="0" err="1">
                <a:solidFill>
                  <a:srgbClr val="3366FF"/>
                </a:solidFill>
                <a:latin typeface="Consolas" panose="020B0609020204030204" pitchFamily="49" charset="0"/>
              </a:rPr>
              <a:t>menarqui</a:t>
            </a:r>
            <a:r>
              <a:rPr lang="es-ES" sz="1400" dirty="0">
                <a:solidFill>
                  <a:srgbClr val="3366FF"/>
                </a:solidFill>
                <a:latin typeface="Consolas" panose="020B0609020204030204" pitchFamily="49" charset="0"/>
              </a:rPr>
              <a:t>"), ggplot2::aes(</a:t>
            </a:r>
            <a:r>
              <a:rPr lang="es-ES" sz="1400" dirty="0" err="1">
                <a:solidFill>
                  <a:srgbClr val="3366FF"/>
                </a:solidFill>
                <a:latin typeface="Consolas" panose="020B0609020204030204" pitchFamily="49" charset="0"/>
              </a:rPr>
              <a:t>colour</a:t>
            </a:r>
            <a:r>
              <a:rPr lang="es-ES" sz="1400" dirty="0">
                <a:solidFill>
                  <a:srgbClr val="3366FF"/>
                </a:solidFill>
                <a:latin typeface="Consolas" panose="020B0609020204030204" pitchFamily="49" charset="0"/>
              </a:rPr>
              <a:t> = </a:t>
            </a:r>
            <a:r>
              <a:rPr lang="es-ES" sz="1400" dirty="0" err="1">
                <a:solidFill>
                  <a:srgbClr val="3366FF"/>
                </a:solidFill>
                <a:latin typeface="Consolas" panose="020B0609020204030204" pitchFamily="49" charset="0"/>
              </a:rPr>
              <a:t>clasific</a:t>
            </a:r>
            <a:r>
              <a:rPr lang="es-ES" sz="1400" dirty="0">
                <a:solidFill>
                  <a:srgbClr val="3366FF"/>
                </a:solidFill>
                <a:latin typeface="Consolas" panose="020B0609020204030204" pitchFamily="49" charset="0"/>
              </a:rPr>
              <a:t>))</a:t>
            </a: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8714" y="2405682"/>
            <a:ext cx="6828571" cy="42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824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a typeface="ＭＳ Ｐゴシック" pitchFamily="34" charset="-128"/>
              </a:rPr>
              <a:t>Elegant graphics for data analysis</a:t>
            </a:r>
            <a:br>
              <a:rPr lang="en-GB" dirty="0">
                <a:ea typeface="ＭＳ Ｐゴシック" pitchFamily="34" charset="-128"/>
              </a:rPr>
            </a:br>
            <a:endParaRPr lang="en-GB" dirty="0"/>
          </a:p>
        </p:txBody>
      </p:sp>
      <p:sp>
        <p:nvSpPr>
          <p:cNvPr id="2" name="CuadroTexto 1"/>
          <p:cNvSpPr txBox="1"/>
          <p:nvPr/>
        </p:nvSpPr>
        <p:spPr>
          <a:xfrm>
            <a:off x="716692" y="1515762"/>
            <a:ext cx="8839200" cy="4610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2200" dirty="0" err="1">
                <a:solidFill>
                  <a:schemeClr val="bg2">
                    <a:lumMod val="50000"/>
                  </a:schemeClr>
                </a:solidFill>
                <a:latin typeface="+mn-lt"/>
              </a:rPr>
              <a:t>How</a:t>
            </a:r>
            <a:r>
              <a:rPr lang="es-ES" sz="22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 ggplot2 </a:t>
            </a:r>
            <a:r>
              <a:rPr lang="es-ES" sz="2200" dirty="0" err="1">
                <a:solidFill>
                  <a:schemeClr val="bg2">
                    <a:lumMod val="50000"/>
                  </a:schemeClr>
                </a:solidFill>
                <a:latin typeface="+mn-lt"/>
              </a:rPr>
              <a:t>works</a:t>
            </a:r>
            <a:r>
              <a:rPr lang="es-ES" sz="22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?</a:t>
            </a:r>
          </a:p>
          <a:p>
            <a:pPr algn="just">
              <a:lnSpc>
                <a:spcPct val="150000"/>
              </a:lnSpc>
            </a:pPr>
            <a:endParaRPr lang="es-ES" sz="2200" dirty="0">
              <a:solidFill>
                <a:schemeClr val="bg2">
                  <a:lumMod val="50000"/>
                </a:schemeClr>
              </a:solidFill>
              <a:latin typeface="+mn-lt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200" dirty="0" err="1">
                <a:solidFill>
                  <a:schemeClr val="bg2">
                    <a:lumMod val="50000"/>
                  </a:schemeClr>
                </a:solidFill>
                <a:latin typeface="+mn-lt"/>
              </a:rPr>
              <a:t>It</a:t>
            </a:r>
            <a:r>
              <a:rPr lang="es-ES" sz="22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 </a:t>
            </a:r>
            <a:r>
              <a:rPr lang="es-ES" sz="2200" dirty="0" err="1">
                <a:solidFill>
                  <a:schemeClr val="bg2">
                    <a:lumMod val="50000"/>
                  </a:schemeClr>
                </a:solidFill>
                <a:latin typeface="+mn-lt"/>
              </a:rPr>
              <a:t>is</a:t>
            </a:r>
            <a:r>
              <a:rPr lang="es-ES" sz="22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 </a:t>
            </a:r>
            <a:r>
              <a:rPr lang="es-ES" sz="2200" dirty="0" err="1">
                <a:solidFill>
                  <a:schemeClr val="bg2">
                    <a:lumMod val="50000"/>
                  </a:schemeClr>
                </a:solidFill>
                <a:latin typeface="+mn-lt"/>
              </a:rPr>
              <a:t>based</a:t>
            </a:r>
            <a:r>
              <a:rPr lang="es-ES" sz="22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 </a:t>
            </a:r>
            <a:r>
              <a:rPr lang="es-ES" sz="2200" dirty="0" err="1">
                <a:solidFill>
                  <a:schemeClr val="bg2">
                    <a:lumMod val="50000"/>
                  </a:schemeClr>
                </a:solidFill>
                <a:latin typeface="+mn-lt"/>
              </a:rPr>
              <a:t>on</a:t>
            </a:r>
            <a:r>
              <a:rPr lang="es-ES" sz="22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 </a:t>
            </a:r>
            <a:r>
              <a:rPr lang="es-ES" sz="2200" dirty="0" err="1">
                <a:solidFill>
                  <a:schemeClr val="bg2">
                    <a:lumMod val="50000"/>
                  </a:schemeClr>
                </a:solidFill>
                <a:latin typeface="+mn-lt"/>
              </a:rPr>
              <a:t>the</a:t>
            </a:r>
            <a:r>
              <a:rPr lang="es-ES" sz="22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 </a:t>
            </a:r>
            <a:r>
              <a:rPr lang="es-ES" sz="2200" i="1" dirty="0" err="1">
                <a:solidFill>
                  <a:schemeClr val="bg2">
                    <a:lumMod val="50000"/>
                  </a:schemeClr>
                </a:solidFill>
                <a:latin typeface="+mn-lt"/>
              </a:rPr>
              <a:t>Grammar</a:t>
            </a:r>
            <a:r>
              <a:rPr lang="es-ES" sz="2200" i="1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 of </a:t>
            </a:r>
            <a:r>
              <a:rPr lang="es-ES" sz="2200" i="1" dirty="0" err="1">
                <a:solidFill>
                  <a:schemeClr val="bg2">
                    <a:lumMod val="50000"/>
                  </a:schemeClr>
                </a:solidFill>
                <a:latin typeface="+mn-lt"/>
              </a:rPr>
              <a:t>Graphics</a:t>
            </a:r>
            <a:r>
              <a:rPr lang="es-ES" sz="22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 (</a:t>
            </a:r>
            <a:r>
              <a:rPr lang="es-ES" sz="2200" dirty="0" err="1">
                <a:solidFill>
                  <a:schemeClr val="bg2">
                    <a:lumMod val="50000"/>
                  </a:schemeClr>
                </a:solidFill>
                <a:latin typeface="+mn-lt"/>
              </a:rPr>
              <a:t>Wilkinson</a:t>
            </a:r>
            <a:r>
              <a:rPr lang="es-ES" sz="22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 2005)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Grammar tells us that a graphic maps the data to the aesthetic attributes (</a:t>
            </a:r>
            <a:r>
              <a:rPr lang="en-US" sz="2200" dirty="0" err="1">
                <a:solidFill>
                  <a:schemeClr val="bg2">
                    <a:lumMod val="50000"/>
                  </a:schemeClr>
                </a:solidFill>
                <a:latin typeface="+mn-lt"/>
              </a:rPr>
              <a:t>colour</a:t>
            </a:r>
            <a:r>
              <a:rPr lang="en-US" sz="22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, shape, size) of geometric objects (points, lines, bars).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200" dirty="0" err="1">
                <a:solidFill>
                  <a:schemeClr val="bg2">
                    <a:lumMod val="50000"/>
                  </a:schemeClr>
                </a:solidFill>
                <a:latin typeface="+mn-lt"/>
              </a:rPr>
              <a:t>Plot</a:t>
            </a:r>
            <a:r>
              <a:rPr lang="es-ES" sz="22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 </a:t>
            </a:r>
            <a:r>
              <a:rPr lang="es-ES" sz="2200" dirty="0" err="1">
                <a:solidFill>
                  <a:schemeClr val="bg2">
                    <a:lumMod val="50000"/>
                  </a:schemeClr>
                </a:solidFill>
                <a:latin typeface="+mn-lt"/>
              </a:rPr>
              <a:t>may</a:t>
            </a:r>
            <a:r>
              <a:rPr lang="es-ES" sz="22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 </a:t>
            </a:r>
            <a:r>
              <a:rPr lang="es-ES" sz="2200" dirty="0" err="1">
                <a:solidFill>
                  <a:schemeClr val="bg2">
                    <a:lumMod val="50000"/>
                  </a:schemeClr>
                </a:solidFill>
                <a:latin typeface="+mn-lt"/>
              </a:rPr>
              <a:t>also</a:t>
            </a:r>
            <a:r>
              <a:rPr lang="es-ES" sz="22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 </a:t>
            </a:r>
            <a:r>
              <a:rPr lang="es-ES" sz="2200" dirty="0" err="1">
                <a:solidFill>
                  <a:schemeClr val="bg2">
                    <a:lumMod val="50000"/>
                  </a:schemeClr>
                </a:solidFill>
                <a:latin typeface="+mn-lt"/>
              </a:rPr>
              <a:t>include</a:t>
            </a:r>
            <a:r>
              <a:rPr lang="es-ES" sz="22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 </a:t>
            </a:r>
            <a:r>
              <a:rPr lang="es-ES" sz="2200" dirty="0" err="1">
                <a:solidFill>
                  <a:schemeClr val="bg2">
                    <a:lumMod val="50000"/>
                  </a:schemeClr>
                </a:solidFill>
                <a:latin typeface="+mn-lt"/>
              </a:rPr>
              <a:t>statistical</a:t>
            </a:r>
            <a:r>
              <a:rPr lang="es-ES" sz="22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 </a:t>
            </a:r>
            <a:r>
              <a:rPr lang="es-ES" sz="2200" dirty="0" err="1">
                <a:solidFill>
                  <a:schemeClr val="bg2">
                    <a:lumMod val="50000"/>
                  </a:schemeClr>
                </a:solidFill>
                <a:latin typeface="+mn-lt"/>
              </a:rPr>
              <a:t>transformations</a:t>
            </a:r>
            <a:r>
              <a:rPr lang="es-ES" sz="22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 of </a:t>
            </a:r>
            <a:r>
              <a:rPr lang="es-ES" sz="2200" dirty="0" err="1">
                <a:solidFill>
                  <a:schemeClr val="bg2">
                    <a:lumMod val="50000"/>
                  </a:schemeClr>
                </a:solidFill>
                <a:latin typeface="+mn-lt"/>
              </a:rPr>
              <a:t>the</a:t>
            </a:r>
            <a:r>
              <a:rPr lang="es-ES" sz="22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 data and </a:t>
            </a:r>
            <a:r>
              <a:rPr lang="es-ES" sz="2200" dirty="0" err="1">
                <a:solidFill>
                  <a:schemeClr val="bg2">
                    <a:lumMod val="50000"/>
                  </a:schemeClr>
                </a:solidFill>
                <a:latin typeface="+mn-lt"/>
              </a:rPr>
              <a:t>information</a:t>
            </a:r>
            <a:r>
              <a:rPr lang="es-ES" sz="22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 </a:t>
            </a:r>
            <a:r>
              <a:rPr lang="es-ES" sz="2200" dirty="0" err="1">
                <a:solidFill>
                  <a:schemeClr val="bg2">
                    <a:lumMod val="50000"/>
                  </a:schemeClr>
                </a:solidFill>
                <a:latin typeface="+mn-lt"/>
              </a:rPr>
              <a:t>about</a:t>
            </a:r>
            <a:r>
              <a:rPr lang="es-ES" sz="22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 </a:t>
            </a:r>
            <a:r>
              <a:rPr lang="es-ES" sz="2200" dirty="0" err="1">
                <a:solidFill>
                  <a:schemeClr val="bg2">
                    <a:lumMod val="50000"/>
                  </a:schemeClr>
                </a:solidFill>
                <a:latin typeface="+mn-lt"/>
              </a:rPr>
              <a:t>plot’s</a:t>
            </a:r>
            <a:r>
              <a:rPr lang="es-ES" sz="22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 </a:t>
            </a:r>
            <a:r>
              <a:rPr lang="es-ES" sz="2200" dirty="0" err="1">
                <a:solidFill>
                  <a:schemeClr val="bg2">
                    <a:lumMod val="50000"/>
                  </a:schemeClr>
                </a:solidFill>
                <a:latin typeface="+mn-lt"/>
              </a:rPr>
              <a:t>coordinate</a:t>
            </a:r>
            <a:r>
              <a:rPr lang="es-ES" sz="22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 </a:t>
            </a:r>
            <a:r>
              <a:rPr lang="es-ES" sz="2200" dirty="0" err="1">
                <a:solidFill>
                  <a:schemeClr val="bg2">
                    <a:lumMod val="50000"/>
                  </a:schemeClr>
                </a:solidFill>
                <a:latin typeface="+mn-lt"/>
              </a:rPr>
              <a:t>system</a:t>
            </a:r>
            <a:endParaRPr lang="es-ES" sz="2200" dirty="0">
              <a:solidFill>
                <a:schemeClr val="bg2">
                  <a:lumMod val="50000"/>
                </a:schemeClr>
              </a:solidFill>
              <a:latin typeface="+mn-lt"/>
            </a:endParaRPr>
          </a:p>
          <a:p>
            <a:pPr marL="1257300" lvl="2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s-ES" sz="2200" dirty="0">
              <a:solidFill>
                <a:schemeClr val="bg2">
                  <a:lumMod val="5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3775058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1 Marcador de texto"/>
          <p:cNvSpPr>
            <a:spLocks noGrp="1"/>
          </p:cNvSpPr>
          <p:nvPr>
            <p:ph type="body" sz="quarter" idx="10"/>
          </p:nvPr>
        </p:nvSpPr>
        <p:spPr bwMode="auto">
          <a:xfrm>
            <a:off x="3903663" y="654852"/>
            <a:ext cx="6002337" cy="595333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58775" indent="-358775">
              <a:lnSpc>
                <a:spcPct val="150000"/>
              </a:lnSpc>
              <a:buFont typeface="Calibri" pitchFamily="34" charset="0"/>
              <a:buAutoNum type="arabicPeriod"/>
            </a:pPr>
            <a:r>
              <a:rPr lang="en-GB" dirty="0">
                <a:solidFill>
                  <a:srgbClr val="FF0000"/>
                </a:solidFill>
                <a:ea typeface="ＭＳ Ｐゴシック" pitchFamily="34" charset="-128"/>
              </a:rPr>
              <a:t>Elegant graphics for data analysis</a:t>
            </a:r>
          </a:p>
          <a:p>
            <a:pPr marL="358775" indent="-358775">
              <a:lnSpc>
                <a:spcPct val="150000"/>
              </a:lnSpc>
              <a:buFont typeface="Calibri" pitchFamily="34" charset="0"/>
              <a:buAutoNum type="arabicPeriod"/>
            </a:pPr>
            <a:r>
              <a:rPr lang="en-GB" dirty="0">
                <a:solidFill>
                  <a:srgbClr val="FF0000"/>
                </a:solidFill>
                <a:ea typeface="ＭＳ Ｐゴシック" pitchFamily="34" charset="-128"/>
              </a:rPr>
              <a:t>From univariate to bivariate analysis</a:t>
            </a:r>
          </a:p>
          <a:p>
            <a:pPr marL="358775" indent="-358775">
              <a:lnSpc>
                <a:spcPct val="150000"/>
              </a:lnSpc>
              <a:buFont typeface="Calibri" pitchFamily="34" charset="0"/>
              <a:buAutoNum type="arabicPeriod"/>
            </a:pPr>
            <a:r>
              <a:rPr lang="en-US" dirty="0" err="1">
                <a:solidFill>
                  <a:srgbClr val="FF0000"/>
                </a:solidFill>
                <a:ea typeface="ＭＳ Ｐゴシック" pitchFamily="34" charset="-128"/>
              </a:rPr>
              <a:t>Bivariate</a:t>
            </a:r>
            <a:r>
              <a:rPr lang="en-US" dirty="0">
                <a:solidFill>
                  <a:srgbClr val="FF0000"/>
                </a:solidFill>
                <a:ea typeface="ＭＳ Ｐゴシック" pitchFamily="34" charset="-128"/>
              </a:rPr>
              <a:t> analysis</a:t>
            </a:r>
          </a:p>
          <a:p>
            <a:pPr marL="798875" lvl="1" indent="-358775">
              <a:lnSpc>
                <a:spcPct val="150000"/>
              </a:lnSpc>
              <a:buFont typeface="Calibri" pitchFamily="34" charset="0"/>
              <a:buAutoNum type="arabicPeriod"/>
            </a:pPr>
            <a:r>
              <a:rPr lang="en-US" dirty="0">
                <a:solidFill>
                  <a:srgbClr val="FF0000"/>
                </a:solidFill>
                <a:ea typeface="ＭＳ Ｐゴシック" pitchFamily="34" charset="-128"/>
              </a:rPr>
              <a:t>Qualitative </a:t>
            </a:r>
            <a:r>
              <a:rPr lang="en-US" dirty="0" err="1">
                <a:solidFill>
                  <a:srgbClr val="FF0000"/>
                </a:solidFill>
                <a:ea typeface="ＭＳ Ｐゴシック" pitchFamily="34" charset="-128"/>
              </a:rPr>
              <a:t>vs</a:t>
            </a:r>
            <a:r>
              <a:rPr lang="en-US" dirty="0">
                <a:solidFill>
                  <a:srgbClr val="FF0000"/>
                </a:solidFill>
                <a:ea typeface="ＭＳ Ｐゴシック" pitchFamily="34" charset="-128"/>
              </a:rPr>
              <a:t> Qualitative</a:t>
            </a:r>
          </a:p>
          <a:p>
            <a:pPr marL="798875" lvl="1" indent="-358775">
              <a:lnSpc>
                <a:spcPct val="150000"/>
              </a:lnSpc>
              <a:buFont typeface="Calibri" pitchFamily="34" charset="0"/>
              <a:buAutoNum type="arabicPeriod"/>
            </a:pPr>
            <a:r>
              <a:rPr lang="en-US" dirty="0">
                <a:solidFill>
                  <a:srgbClr val="FF0000"/>
                </a:solidFill>
                <a:ea typeface="ＭＳ Ｐゴシック" pitchFamily="34" charset="-128"/>
              </a:rPr>
              <a:t>Qualitative </a:t>
            </a:r>
            <a:r>
              <a:rPr lang="en-US" dirty="0" err="1">
                <a:solidFill>
                  <a:srgbClr val="FF0000"/>
                </a:solidFill>
                <a:ea typeface="ＭＳ Ｐゴシック" pitchFamily="34" charset="-128"/>
              </a:rPr>
              <a:t>vs</a:t>
            </a:r>
            <a:r>
              <a:rPr lang="en-US" dirty="0">
                <a:solidFill>
                  <a:srgbClr val="FF0000"/>
                </a:solidFill>
                <a:ea typeface="ＭＳ Ｐゴシック" pitchFamily="34" charset="-128"/>
              </a:rPr>
              <a:t> Quantitative</a:t>
            </a:r>
          </a:p>
          <a:p>
            <a:pPr marL="798875" lvl="1" indent="-358775">
              <a:lnSpc>
                <a:spcPct val="150000"/>
              </a:lnSpc>
              <a:buFont typeface="Calibri" pitchFamily="34" charset="0"/>
              <a:buAutoNum type="arabicPeriod"/>
            </a:pPr>
            <a:r>
              <a:rPr lang="en-US" dirty="0">
                <a:solidFill>
                  <a:srgbClr val="FF0000"/>
                </a:solidFill>
                <a:ea typeface="ＭＳ Ｐゴシック" pitchFamily="34" charset="-128"/>
              </a:rPr>
              <a:t>Quantitative </a:t>
            </a:r>
            <a:r>
              <a:rPr lang="en-US" dirty="0" err="1">
                <a:solidFill>
                  <a:srgbClr val="FF0000"/>
                </a:solidFill>
                <a:ea typeface="ＭＳ Ｐゴシック" pitchFamily="34" charset="-128"/>
              </a:rPr>
              <a:t>vs</a:t>
            </a:r>
            <a:r>
              <a:rPr lang="en-US" dirty="0">
                <a:solidFill>
                  <a:srgbClr val="FF0000"/>
                </a:solidFill>
                <a:ea typeface="ＭＳ Ｐゴシック" pitchFamily="34" charset="-128"/>
              </a:rPr>
              <a:t> Quantitative</a:t>
            </a:r>
          </a:p>
          <a:p>
            <a:pPr marL="358775" indent="-358775">
              <a:lnSpc>
                <a:spcPct val="150000"/>
              </a:lnSpc>
              <a:buFont typeface="Calibri" pitchFamily="34" charset="0"/>
              <a:buAutoNum type="arabicPeriod"/>
            </a:pPr>
            <a:r>
              <a:rPr lang="en-GB" dirty="0">
                <a:solidFill>
                  <a:srgbClr val="FF0000"/>
                </a:solidFill>
                <a:ea typeface="ＭＳ Ｐゴシック" pitchFamily="34" charset="-128"/>
              </a:rPr>
              <a:t>Correlation</a:t>
            </a:r>
          </a:p>
          <a:p>
            <a:pPr marL="798875" lvl="1" indent="-358775">
              <a:lnSpc>
                <a:spcPct val="150000"/>
              </a:lnSpc>
              <a:buFont typeface="Calibri" pitchFamily="34" charset="0"/>
              <a:buAutoNum type="arabicPeriod"/>
            </a:pPr>
            <a:r>
              <a:rPr lang="en-GB" dirty="0">
                <a:solidFill>
                  <a:srgbClr val="FF0000"/>
                </a:solidFill>
                <a:ea typeface="ＭＳ Ｐゴシック" pitchFamily="34" charset="-128"/>
              </a:rPr>
              <a:t>Definition</a:t>
            </a:r>
          </a:p>
          <a:p>
            <a:pPr marL="798875" lvl="1" indent="-358775">
              <a:lnSpc>
                <a:spcPct val="150000"/>
              </a:lnSpc>
              <a:buFont typeface="Calibri" pitchFamily="34" charset="0"/>
              <a:buAutoNum type="arabicPeriod"/>
            </a:pPr>
            <a:r>
              <a:rPr lang="en-GB" dirty="0">
                <a:solidFill>
                  <a:srgbClr val="FF0000"/>
                </a:solidFill>
                <a:ea typeface="ＭＳ Ｐゴシック" pitchFamily="34" charset="-128"/>
              </a:rPr>
              <a:t>Types of correlation (Pearson, Spearman)</a:t>
            </a:r>
          </a:p>
          <a:p>
            <a:pPr marL="358775" indent="-358775">
              <a:buNone/>
            </a:pPr>
            <a:endParaRPr lang="en-GB" dirty="0">
              <a:ea typeface="ＭＳ Ｐゴシック" pitchFamily="34" charset="-128"/>
            </a:endParaRPr>
          </a:p>
        </p:txBody>
      </p:sp>
      <p:sp>
        <p:nvSpPr>
          <p:cNvPr id="3" name="2 CuadroTexto"/>
          <p:cNvSpPr txBox="1"/>
          <p:nvPr/>
        </p:nvSpPr>
        <p:spPr>
          <a:xfrm>
            <a:off x="3912124" y="113122"/>
            <a:ext cx="5552387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300" b="1" u="sng" dirty="0">
                <a:solidFill>
                  <a:srgbClr val="7D468C"/>
                </a:solidFill>
                <a:latin typeface="+mn-lt"/>
                <a:cs typeface="ＭＳ Ｐゴシック" charset="0"/>
              </a:rPr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87725511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exto"/>
          <p:cNvSpPr>
            <a:spLocks noGrp="1"/>
          </p:cNvSpPr>
          <p:nvPr>
            <p:ph type="body" sz="quarter" idx="11"/>
          </p:nvPr>
        </p:nvSpPr>
        <p:spPr>
          <a:xfrm>
            <a:off x="531147" y="1275803"/>
            <a:ext cx="8751075" cy="424638"/>
          </a:xfrm>
        </p:spPr>
        <p:txBody>
          <a:bodyPr/>
          <a:lstStyle/>
          <a:p>
            <a:r>
              <a:rPr lang="en-GB" dirty="0"/>
              <a:t>Main characteristics of correlation analysis: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sz="quarter" idx="12"/>
          </p:nvPr>
        </p:nvSpPr>
        <p:spPr>
          <a:xfrm>
            <a:off x="552351" y="1736398"/>
            <a:ext cx="8739298" cy="4369760"/>
          </a:xfrm>
        </p:spPr>
        <p:txBody>
          <a:bodyPr lIns="91440" tIns="45720" rIns="91440" bIns="45720" anchor="t"/>
          <a:lstStyle/>
          <a:p>
            <a:pPr marL="179070" indent="-179070">
              <a:lnSpc>
                <a:spcPct val="150000"/>
              </a:lnSpc>
              <a:buFont typeface="Arial" pitchFamily="34" charset="0"/>
              <a:buChar char="•"/>
            </a:pPr>
            <a:r>
              <a:rPr lang="en-GB"/>
              <a:t>Correlation analysis allows </a:t>
            </a:r>
            <a:endParaRPr lang="es-ES"/>
          </a:p>
          <a:p>
            <a:pPr marL="941070" lvl="2" indent="-179070">
              <a:lnSpc>
                <a:spcPct val="150000"/>
              </a:lnSpc>
              <a:buFont typeface="Wingdings" pitchFamily="2" charset="2"/>
              <a:buChar char="§"/>
            </a:pPr>
            <a:r>
              <a:rPr lang="en-GB" sz="2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To study the </a:t>
            </a:r>
            <a:r>
              <a:rPr lang="en-GB" sz="2200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way</a:t>
            </a:r>
            <a:r>
              <a:rPr lang="en-GB" sz="2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 of relation between the two variables</a:t>
            </a:r>
            <a:endParaRPr lang="en-GB" sz="2200" dirty="0">
              <a:solidFill>
                <a:schemeClr val="bg2">
                  <a:lumMod val="50000"/>
                </a:schemeClr>
              </a:solidFill>
              <a:latin typeface="+mn-lt"/>
              <a:ea typeface="+mn-ea"/>
              <a:cs typeface="Calibri"/>
            </a:endParaRPr>
          </a:p>
          <a:p>
            <a:pPr marL="941070" lvl="2" indent="-179070">
              <a:lnSpc>
                <a:spcPct val="150000"/>
              </a:lnSpc>
              <a:buFont typeface="Wingdings" pitchFamily="2" charset="2"/>
              <a:buChar char="§"/>
            </a:pPr>
            <a:r>
              <a:rPr lang="en-GB" sz="220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To quantify</a:t>
            </a:r>
            <a:r>
              <a:rPr lang="en-GB" sz="2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 the intensity of relation</a:t>
            </a:r>
            <a:endParaRPr lang="en-GB" sz="2200" dirty="0">
              <a:solidFill>
                <a:schemeClr val="bg2">
                  <a:lumMod val="50000"/>
                </a:schemeClr>
              </a:solidFill>
              <a:latin typeface="+mn-lt"/>
              <a:ea typeface="+mn-ea"/>
              <a:cs typeface="Calibri"/>
            </a:endParaRPr>
          </a:p>
          <a:p>
            <a:pPr marL="179070" indent="-179070">
              <a:lnSpc>
                <a:spcPct val="150000"/>
              </a:lnSpc>
              <a:buFont typeface="Arial" pitchFamily="34" charset="0"/>
              <a:buChar char="•"/>
              <a:tabLst>
                <a:tab pos="3856038" algn="l"/>
              </a:tabLst>
            </a:pPr>
            <a:r>
              <a:rPr lang="en-GB" dirty="0"/>
              <a:t>Correlation is </a:t>
            </a:r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not causation</a:t>
            </a:r>
            <a:r>
              <a:rPr lang="en-GB"/>
              <a:t>         one thing does not </a:t>
            </a:r>
            <a:r>
              <a:rPr lang="en-GB" dirty="0"/>
              <a:t>causes the other</a:t>
            </a:r>
            <a:endParaRPr lang="en-GB" dirty="0">
              <a:cs typeface="Calibri"/>
            </a:endParaRPr>
          </a:p>
          <a:p>
            <a:pPr marL="179070" indent="-179070">
              <a:lnSpc>
                <a:spcPct val="150000"/>
              </a:lnSpc>
              <a:buFont typeface="Arial" pitchFamily="34" charset="0"/>
              <a:buChar char="•"/>
            </a:pPr>
            <a:r>
              <a:rPr lang="en-GB" dirty="0"/>
              <a:t>In the correlation analysis, the two variables have the </a:t>
            </a:r>
            <a:r>
              <a: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same weight</a:t>
            </a:r>
            <a:endParaRPr lang="en-GB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alibri"/>
            </a:endParaRPr>
          </a:p>
          <a:p>
            <a:pPr marL="179070" indent="-179070">
              <a:lnSpc>
                <a:spcPct val="150000"/>
              </a:lnSpc>
              <a:buFont typeface="Arial" pitchFamily="34" charset="0"/>
              <a:buChar char="•"/>
            </a:pPr>
            <a:r>
              <a:rPr lang="en-GB" dirty="0"/>
              <a:t>The </a:t>
            </a:r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correlation coefficient</a:t>
            </a:r>
            <a:r>
              <a:rPr lang="en-GB"/>
              <a:t> measures the strength of a </a:t>
            </a:r>
            <a:r>
              <a:rPr lang="en-GB" b="1"/>
              <a:t>linear</a:t>
            </a:r>
            <a:r>
              <a:rPr lang="en-GB"/>
              <a:t> relation</a:t>
            </a:r>
            <a:endParaRPr lang="en-GB" dirty="0">
              <a:cs typeface="Calibri"/>
            </a:endParaRPr>
          </a:p>
          <a:p>
            <a:pPr marL="179070" indent="-179070">
              <a:lnSpc>
                <a:spcPct val="150000"/>
              </a:lnSpc>
            </a:pPr>
            <a:endParaRPr lang="en-GB" dirty="0">
              <a:solidFill>
                <a:schemeClr val="bg2">
                  <a:lumMod val="50000"/>
                </a:schemeClr>
              </a:solidFill>
              <a:latin typeface="+mn-lt"/>
              <a:cs typeface="Calibri"/>
            </a:endParaRPr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504727" y="123809"/>
            <a:ext cx="8915400" cy="1143000"/>
          </a:xfrm>
        </p:spPr>
        <p:txBody>
          <a:bodyPr/>
          <a:lstStyle/>
          <a:p>
            <a:pPr>
              <a:buFont typeface="+mj-lt"/>
              <a:buAutoNum type="arabicPeriod" startAt="4"/>
            </a:pPr>
            <a:r>
              <a:rPr lang="en-GB" dirty="0">
                <a:ea typeface="ＭＳ Ｐゴシック" pitchFamily="34" charset="-128"/>
              </a:rPr>
              <a:t>Correlation</a:t>
            </a:r>
            <a:br>
              <a:rPr lang="en-GB" dirty="0">
                <a:ea typeface="ＭＳ Ｐゴシック" pitchFamily="34" charset="-128"/>
              </a:rPr>
            </a:br>
            <a:r>
              <a:rPr lang="en-GB" dirty="0">
                <a:ea typeface="ＭＳ Ｐゴシック" pitchFamily="34" charset="-128"/>
              </a:rPr>
              <a:t>1. Definition</a:t>
            </a:r>
            <a:br>
              <a:rPr lang="en-GB" dirty="0">
                <a:ea typeface="ＭＳ Ｐゴシック" pitchFamily="34" charset="-128"/>
              </a:rPr>
            </a:br>
            <a:endParaRPr lang="en-GB" dirty="0"/>
          </a:p>
        </p:txBody>
      </p:sp>
      <p:sp>
        <p:nvSpPr>
          <p:cNvPr id="10" name="9 Flecha derecha"/>
          <p:cNvSpPr/>
          <p:nvPr/>
        </p:nvSpPr>
        <p:spPr bwMode="auto">
          <a:xfrm>
            <a:off x="4025245" y="3648173"/>
            <a:ext cx="386499" cy="292231"/>
          </a:xfrm>
          <a:prstGeom prst="rightArrow">
            <a:avLst/>
          </a:prstGeom>
          <a:solidFill>
            <a:srgbClr val="99348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exto"/>
          <p:cNvSpPr>
            <a:spLocks noGrp="1"/>
          </p:cNvSpPr>
          <p:nvPr>
            <p:ph type="body" sz="quarter" idx="11"/>
          </p:nvPr>
        </p:nvSpPr>
        <p:spPr>
          <a:xfrm>
            <a:off x="531147" y="1275803"/>
            <a:ext cx="8751075" cy="424638"/>
          </a:xfrm>
        </p:spPr>
        <p:txBody>
          <a:bodyPr/>
          <a:lstStyle/>
          <a:p>
            <a:r>
              <a:rPr lang="en-GB" dirty="0"/>
              <a:t>Pearson correlation coefficient</a:t>
            </a:r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504727" y="123809"/>
            <a:ext cx="8915400" cy="1143000"/>
          </a:xfrm>
        </p:spPr>
        <p:txBody>
          <a:bodyPr/>
          <a:lstStyle/>
          <a:p>
            <a:pPr>
              <a:buFont typeface="+mj-lt"/>
              <a:buAutoNum type="arabicPeriod" startAt="4"/>
            </a:pPr>
            <a:r>
              <a:rPr lang="en-GB" dirty="0">
                <a:ea typeface="ＭＳ Ｐゴシック" pitchFamily="34" charset="-128"/>
              </a:rPr>
              <a:t>Correlation</a:t>
            </a:r>
            <a:br>
              <a:rPr lang="en-GB" dirty="0">
                <a:ea typeface="ＭＳ Ｐゴシック" pitchFamily="34" charset="-128"/>
              </a:rPr>
            </a:br>
            <a:r>
              <a:rPr lang="en-GB" dirty="0">
                <a:ea typeface="ＭＳ Ｐゴシック" pitchFamily="34" charset="-128"/>
              </a:rPr>
              <a:t>2. Types of correlation</a:t>
            </a:r>
            <a:endParaRPr lang="en-GB" dirty="0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179388" indent="-179388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/>
              <a:t>Measures linear correlation between two variables</a:t>
            </a:r>
            <a:endParaRPr lang="en-GB" dirty="0"/>
          </a:p>
          <a:p>
            <a:pPr marL="179388" indent="-179388">
              <a:lnSpc>
                <a:spcPct val="150000"/>
              </a:lnSpc>
              <a:buFont typeface="Arial" pitchFamily="34" charset="0"/>
              <a:buChar char="•"/>
            </a:pPr>
            <a:r>
              <a:rPr lang="en-GB" dirty="0"/>
              <a:t>It is represented by letter </a:t>
            </a:r>
            <a:r>
              <a:rPr lang="en-GB" b="1" dirty="0"/>
              <a:t>r</a:t>
            </a:r>
            <a:r>
              <a:rPr lang="en-GB" dirty="0"/>
              <a:t>. It has no dimensions (no units)</a:t>
            </a:r>
          </a:p>
          <a:p>
            <a:pPr marL="179388" indent="-179388">
              <a:lnSpc>
                <a:spcPct val="150000"/>
              </a:lnSpc>
              <a:buFont typeface="Arial" pitchFamily="34" charset="0"/>
              <a:buChar char="•"/>
            </a:pPr>
            <a:r>
              <a:rPr lang="en-GB" dirty="0"/>
              <a:t>Values go from </a:t>
            </a:r>
            <a:r>
              <a:rPr lang="en-GB" b="1" dirty="0"/>
              <a:t>-1</a:t>
            </a:r>
            <a:r>
              <a:rPr lang="en-GB" dirty="0"/>
              <a:t> to </a:t>
            </a:r>
            <a:r>
              <a:rPr lang="en-GB" b="1" dirty="0"/>
              <a:t>+1</a:t>
            </a:r>
          </a:p>
          <a:p>
            <a:pPr marL="941388" lvl="2" indent="-179388">
              <a:lnSpc>
                <a:spcPct val="150000"/>
              </a:lnSpc>
              <a:buClr>
                <a:srgbClr val="990099"/>
              </a:buClr>
              <a:buSzPct val="90000"/>
              <a:buFont typeface="Wingdings" pitchFamily="2" charset="2"/>
              <a:buChar char="Ø"/>
            </a:pPr>
            <a:r>
              <a:rPr lang="en-GB" sz="2200" b="1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r=0</a:t>
            </a:r>
            <a:r>
              <a:rPr lang="en-GB" sz="2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 indicates no linear relation between the variables</a:t>
            </a:r>
          </a:p>
          <a:p>
            <a:pPr marL="941388" lvl="2" indent="-179388">
              <a:lnSpc>
                <a:spcPct val="150000"/>
              </a:lnSpc>
              <a:buClr>
                <a:srgbClr val="990099"/>
              </a:buClr>
              <a:buSzPct val="90000"/>
              <a:buFont typeface="Wingdings" pitchFamily="2" charset="2"/>
              <a:buChar char="Ø"/>
            </a:pPr>
            <a:r>
              <a:rPr lang="en-GB" sz="2200" b="1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r&gt;0</a:t>
            </a:r>
            <a:r>
              <a:rPr lang="en-GB" sz="2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 indicates direct relation between the variables</a:t>
            </a:r>
          </a:p>
          <a:p>
            <a:pPr marL="941388" lvl="2" indent="-179388">
              <a:lnSpc>
                <a:spcPct val="150000"/>
              </a:lnSpc>
              <a:buClr>
                <a:srgbClr val="990099"/>
              </a:buClr>
              <a:buSzPct val="90000"/>
              <a:buFont typeface="Wingdings" pitchFamily="2" charset="2"/>
              <a:buChar char="Ø"/>
            </a:pPr>
            <a:r>
              <a:rPr lang="en-GB" sz="2200" b="1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r&lt;0</a:t>
            </a:r>
            <a:r>
              <a:rPr lang="en-GB" sz="2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 indicates indirect relation between the variables</a:t>
            </a:r>
          </a:p>
          <a:p>
            <a:pPr marL="941388" lvl="2" indent="-179388">
              <a:lnSpc>
                <a:spcPct val="150000"/>
              </a:lnSpc>
              <a:buClr>
                <a:srgbClr val="990099"/>
              </a:buClr>
              <a:buSzPct val="90000"/>
              <a:buFont typeface="Wingdings" pitchFamily="2" charset="2"/>
              <a:buChar char="Ø"/>
            </a:pPr>
            <a:r>
              <a:rPr lang="en-GB" sz="2200" b="1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r=1/-1 </a:t>
            </a:r>
            <a:r>
              <a:rPr lang="en-GB" sz="2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indicates a perfect relation between the variables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exto"/>
          <p:cNvSpPr>
            <a:spLocks noGrp="1"/>
          </p:cNvSpPr>
          <p:nvPr>
            <p:ph type="body" sz="quarter" idx="11"/>
          </p:nvPr>
        </p:nvSpPr>
        <p:spPr>
          <a:xfrm>
            <a:off x="531147" y="1275803"/>
            <a:ext cx="8751075" cy="424638"/>
          </a:xfrm>
        </p:spPr>
        <p:txBody>
          <a:bodyPr/>
          <a:lstStyle/>
          <a:p>
            <a:r>
              <a:rPr lang="en-GB" dirty="0"/>
              <a:t>Pearson correlation coefficient. Examples</a:t>
            </a:r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504727" y="123809"/>
            <a:ext cx="8915400" cy="1143000"/>
          </a:xfrm>
        </p:spPr>
        <p:txBody>
          <a:bodyPr/>
          <a:lstStyle/>
          <a:p>
            <a:pPr>
              <a:buFont typeface="+mj-lt"/>
              <a:buAutoNum type="arabicPeriod" startAt="4"/>
            </a:pPr>
            <a:r>
              <a:rPr lang="en-GB" dirty="0">
                <a:ea typeface="ＭＳ Ｐゴシック" pitchFamily="34" charset="-128"/>
              </a:rPr>
              <a:t>Correlation</a:t>
            </a:r>
            <a:br>
              <a:rPr lang="en-GB" dirty="0">
                <a:ea typeface="ＭＳ Ｐゴシック" pitchFamily="34" charset="-128"/>
              </a:rPr>
            </a:br>
            <a:r>
              <a:rPr lang="en-GB" dirty="0">
                <a:ea typeface="ＭＳ Ｐゴシック" pitchFamily="34" charset="-128"/>
              </a:rPr>
              <a:t>2. Types of correlation </a:t>
            </a:r>
            <a:br>
              <a:rPr lang="en-GB" dirty="0">
                <a:ea typeface="ＭＳ Ｐゴシック" pitchFamily="34" charset="-128"/>
              </a:rPr>
            </a:br>
            <a:endParaRPr lang="en-GB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1142" y="1885360"/>
            <a:ext cx="5280892" cy="2196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1988" y="4116583"/>
            <a:ext cx="5118363" cy="25481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49122" y="3297935"/>
            <a:ext cx="2290714" cy="20664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3 Título"/>
          <p:cNvSpPr>
            <a:spLocks noGrp="1"/>
          </p:cNvSpPr>
          <p:nvPr>
            <p:ph type="title"/>
          </p:nvPr>
        </p:nvSpPr>
        <p:spPr>
          <a:xfrm>
            <a:off x="495300" y="0"/>
            <a:ext cx="8915400" cy="1143000"/>
          </a:xfrm>
        </p:spPr>
        <p:txBody>
          <a:bodyPr/>
          <a:lstStyle/>
          <a:p>
            <a:pPr>
              <a:buFont typeface="+mj-lt"/>
              <a:buAutoNum type="arabicPeriod" startAt="4"/>
            </a:pPr>
            <a:r>
              <a:rPr lang="en-GB" dirty="0">
                <a:ea typeface="ＭＳ Ｐゴシック" pitchFamily="34" charset="-128"/>
              </a:rPr>
              <a:t>Correlation</a:t>
            </a:r>
            <a:br>
              <a:rPr lang="en-GB" dirty="0">
                <a:ea typeface="ＭＳ Ｐゴシック" pitchFamily="34" charset="-128"/>
              </a:rPr>
            </a:br>
            <a:r>
              <a:rPr lang="en-GB" dirty="0">
                <a:ea typeface="ＭＳ Ｐゴシック" pitchFamily="34" charset="-128"/>
              </a:rPr>
              <a:t>2. Types of correlation</a:t>
            </a:r>
            <a:endParaRPr lang="en-GB" dirty="0"/>
          </a:p>
        </p:txBody>
      </p:sp>
      <p:sp>
        <p:nvSpPr>
          <p:cNvPr id="6" name="5 CuadroTexto"/>
          <p:cNvSpPr txBox="1"/>
          <p:nvPr/>
        </p:nvSpPr>
        <p:spPr>
          <a:xfrm>
            <a:off x="470647" y="1479176"/>
            <a:ext cx="904987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Study the relationship between </a:t>
            </a:r>
            <a:r>
              <a:rPr lang="en-US" sz="2200" i="1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peso</a:t>
            </a:r>
            <a:r>
              <a:rPr lang="en-US" sz="22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 and </a:t>
            </a:r>
            <a:r>
              <a:rPr lang="en-US" sz="2200" i="1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body mass index (</a:t>
            </a:r>
            <a:r>
              <a:rPr lang="en-US" sz="2200" i="1" dirty="0" err="1">
                <a:solidFill>
                  <a:schemeClr val="bg2">
                    <a:lumMod val="50000"/>
                  </a:schemeClr>
                </a:solidFill>
                <a:latin typeface="+mn-lt"/>
              </a:rPr>
              <a:t>imc</a:t>
            </a:r>
            <a:r>
              <a:rPr lang="en-US" sz="2200" i="1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)</a:t>
            </a:r>
            <a:r>
              <a:rPr lang="en-US" sz="22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:</a:t>
            </a:r>
          </a:p>
        </p:txBody>
      </p:sp>
      <p:sp>
        <p:nvSpPr>
          <p:cNvPr id="7" name="6 Rectángulo"/>
          <p:cNvSpPr/>
          <p:nvPr/>
        </p:nvSpPr>
        <p:spPr>
          <a:xfrm>
            <a:off x="768723" y="2143035"/>
            <a:ext cx="618340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solidFill>
                  <a:srgbClr val="3366FF"/>
                </a:solidFill>
                <a:latin typeface="Consolas" pitchFamily="49" charset="0"/>
                <a:cs typeface="Consolas" pitchFamily="49" charset="0"/>
              </a:rPr>
              <a:t>	imc      peso</a:t>
            </a:r>
          </a:p>
          <a:p>
            <a:r>
              <a:rPr lang="it-IT" dirty="0">
                <a:solidFill>
                  <a:srgbClr val="3366FF"/>
                </a:solidFill>
                <a:latin typeface="Consolas" pitchFamily="49" charset="0"/>
                <a:cs typeface="Consolas" pitchFamily="49" charset="0"/>
              </a:rPr>
              <a:t>imc  1.0000000 0.8927967</a:t>
            </a:r>
          </a:p>
          <a:p>
            <a:r>
              <a:rPr lang="it-IT" dirty="0">
                <a:solidFill>
                  <a:srgbClr val="3366FF"/>
                </a:solidFill>
                <a:latin typeface="Consolas" pitchFamily="49" charset="0"/>
                <a:cs typeface="Consolas" pitchFamily="49" charset="0"/>
              </a:rPr>
              <a:t>peso 0.8927967 1.0000000</a:t>
            </a:r>
            <a:endParaRPr lang="ca-ES" dirty="0">
              <a:solidFill>
                <a:srgbClr val="3366FF"/>
              </a:solidFill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18212" y="2079812"/>
            <a:ext cx="4257395" cy="42573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exto"/>
          <p:cNvSpPr>
            <a:spLocks noGrp="1"/>
          </p:cNvSpPr>
          <p:nvPr>
            <p:ph type="body" sz="quarter" idx="11"/>
          </p:nvPr>
        </p:nvSpPr>
        <p:spPr>
          <a:xfrm>
            <a:off x="531147" y="1275803"/>
            <a:ext cx="8751075" cy="424638"/>
          </a:xfrm>
        </p:spPr>
        <p:txBody>
          <a:bodyPr/>
          <a:lstStyle/>
          <a:p>
            <a:r>
              <a:rPr lang="en-GB" dirty="0"/>
              <a:t>Pearson correlation coefficient. How to in R?</a:t>
            </a:r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504727" y="123809"/>
            <a:ext cx="8915400" cy="1143000"/>
          </a:xfrm>
        </p:spPr>
        <p:txBody>
          <a:bodyPr/>
          <a:lstStyle/>
          <a:p>
            <a:pPr>
              <a:buFont typeface="+mj-lt"/>
              <a:buAutoNum type="arabicPeriod" startAt="4"/>
            </a:pPr>
            <a:r>
              <a:rPr lang="en-GB" dirty="0">
                <a:ea typeface="ＭＳ Ｐゴシック" pitchFamily="34" charset="-128"/>
              </a:rPr>
              <a:t>Correlation</a:t>
            </a:r>
            <a:br>
              <a:rPr lang="en-GB" dirty="0">
                <a:ea typeface="ＭＳ Ｐゴシック" pitchFamily="34" charset="-128"/>
              </a:rPr>
            </a:br>
            <a:r>
              <a:rPr lang="en-GB" dirty="0">
                <a:ea typeface="ＭＳ Ｐゴシック" pitchFamily="34" charset="-128"/>
              </a:rPr>
              <a:t>2. Types of correlation </a:t>
            </a:r>
            <a:br>
              <a:rPr lang="en-GB" dirty="0">
                <a:ea typeface="ＭＳ Ｐゴシック" pitchFamily="34" charset="-128"/>
              </a:rPr>
            </a:br>
            <a:endParaRPr lang="en-GB" dirty="0"/>
          </a:p>
        </p:txBody>
      </p:sp>
      <p:sp>
        <p:nvSpPr>
          <p:cNvPr id="14" name="13 CuadroTexto"/>
          <p:cNvSpPr txBox="1"/>
          <p:nvPr/>
        </p:nvSpPr>
        <p:spPr>
          <a:xfrm>
            <a:off x="2628463" y="4156797"/>
            <a:ext cx="40936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20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Don’t forget to look the graphic!!</a:t>
            </a:r>
          </a:p>
        </p:txBody>
      </p:sp>
      <p:sp>
        <p:nvSpPr>
          <p:cNvPr id="11" name="10 CuadroTexto"/>
          <p:cNvSpPr txBox="1"/>
          <p:nvPr/>
        </p:nvSpPr>
        <p:spPr>
          <a:xfrm>
            <a:off x="591671" y="1721224"/>
            <a:ext cx="859267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ca-ES" sz="2200" b="1" dirty="0" err="1">
                <a:latin typeface="+mn-lt"/>
              </a:rPr>
              <a:t>Bone</a:t>
            </a:r>
            <a:r>
              <a:rPr lang="ca-ES" sz="2200" b="1" dirty="0">
                <a:latin typeface="+mn-lt"/>
              </a:rPr>
              <a:t> </a:t>
            </a:r>
            <a:r>
              <a:rPr lang="ca-ES" sz="2200" b="1" dirty="0" err="1">
                <a:latin typeface="+mn-lt"/>
              </a:rPr>
              <a:t>density</a:t>
            </a:r>
            <a:r>
              <a:rPr lang="ca-ES" sz="2200" b="1" dirty="0">
                <a:latin typeface="+mn-lt"/>
              </a:rPr>
              <a:t> </a:t>
            </a:r>
            <a:r>
              <a:rPr lang="ca-ES" sz="2200" dirty="0">
                <a:latin typeface="+mn-lt"/>
              </a:rPr>
              <a:t>and </a:t>
            </a:r>
            <a:r>
              <a:rPr lang="ca-ES" sz="2200" b="1" dirty="0" err="1">
                <a:latin typeface="+mn-lt"/>
              </a:rPr>
              <a:t>age</a:t>
            </a:r>
            <a:r>
              <a:rPr lang="ca-ES" sz="2200" dirty="0">
                <a:latin typeface="+mn-lt"/>
              </a:rPr>
              <a:t> </a:t>
            </a:r>
            <a:r>
              <a:rPr lang="ca-ES" sz="2200" dirty="0" err="1">
                <a:latin typeface="+mn-lt"/>
              </a:rPr>
              <a:t>are</a:t>
            </a:r>
            <a:r>
              <a:rPr lang="ca-ES" sz="2200" dirty="0">
                <a:latin typeface="+mn-lt"/>
              </a:rPr>
              <a:t> </a:t>
            </a:r>
            <a:r>
              <a:rPr lang="ca-ES" sz="2200" dirty="0" err="1">
                <a:latin typeface="+mn-lt"/>
              </a:rPr>
              <a:t>correlated</a:t>
            </a:r>
            <a:r>
              <a:rPr lang="ca-ES" sz="2200" dirty="0">
                <a:latin typeface="+mn-lt"/>
              </a:rPr>
              <a:t>?</a:t>
            </a:r>
          </a:p>
        </p:txBody>
      </p:sp>
      <p:sp>
        <p:nvSpPr>
          <p:cNvPr id="3" name="Rectángulo 2"/>
          <p:cNvSpPr/>
          <p:nvPr/>
        </p:nvSpPr>
        <p:spPr>
          <a:xfrm>
            <a:off x="634536" y="2392318"/>
            <a:ext cx="742538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600" dirty="0" err="1">
                <a:solidFill>
                  <a:srgbClr val="3366FF"/>
                </a:solidFill>
                <a:latin typeface="Consolas" panose="020B0609020204030204" pitchFamily="49" charset="0"/>
              </a:rPr>
              <a:t>cor</a:t>
            </a:r>
            <a:r>
              <a:rPr lang="es-ES" sz="1600" dirty="0">
                <a:solidFill>
                  <a:srgbClr val="3366FF"/>
                </a:solidFill>
                <a:latin typeface="Consolas" panose="020B0609020204030204" pitchFamily="49" charset="0"/>
              </a:rPr>
              <a:t>(</a:t>
            </a:r>
            <a:r>
              <a:rPr lang="es-ES" sz="1600" dirty="0" err="1">
                <a:solidFill>
                  <a:srgbClr val="3366FF"/>
                </a:solidFill>
                <a:latin typeface="Consolas" panose="020B0609020204030204" pitchFamily="49" charset="0"/>
              </a:rPr>
              <a:t>osteoporosis$bua</a:t>
            </a:r>
            <a:r>
              <a:rPr lang="es-ES" sz="1600" dirty="0">
                <a:solidFill>
                  <a:srgbClr val="3366FF"/>
                </a:solidFill>
                <a:latin typeface="Consolas" panose="020B0609020204030204" pitchFamily="49" charset="0"/>
              </a:rPr>
              <a:t>, </a:t>
            </a:r>
            <a:r>
              <a:rPr lang="es-ES" sz="1600" dirty="0" err="1">
                <a:solidFill>
                  <a:srgbClr val="3366FF"/>
                </a:solidFill>
                <a:latin typeface="Consolas" panose="020B0609020204030204" pitchFamily="49" charset="0"/>
              </a:rPr>
              <a:t>osteoporosis$edad</a:t>
            </a:r>
            <a:r>
              <a:rPr lang="es-ES" sz="1600" dirty="0">
                <a:solidFill>
                  <a:srgbClr val="3366FF"/>
                </a:solidFill>
                <a:latin typeface="Consolas" panose="020B0609020204030204" pitchFamily="49" charset="0"/>
              </a:rPr>
              <a:t>, </a:t>
            </a:r>
            <a:r>
              <a:rPr lang="es-ES" sz="1600" dirty="0" err="1">
                <a:solidFill>
                  <a:srgbClr val="3366FF"/>
                </a:solidFill>
                <a:latin typeface="Consolas" panose="020B0609020204030204" pitchFamily="49" charset="0"/>
              </a:rPr>
              <a:t>method</a:t>
            </a:r>
            <a:r>
              <a:rPr lang="es-ES" sz="1600" dirty="0">
                <a:solidFill>
                  <a:srgbClr val="3366FF"/>
                </a:solidFill>
                <a:latin typeface="Consolas" panose="020B0609020204030204" pitchFamily="49" charset="0"/>
              </a:rPr>
              <a:t> = "</a:t>
            </a:r>
            <a:r>
              <a:rPr lang="es-ES" sz="1600" dirty="0" err="1">
                <a:solidFill>
                  <a:srgbClr val="3366FF"/>
                </a:solidFill>
                <a:latin typeface="Consolas" panose="020B0609020204030204" pitchFamily="49" charset="0"/>
              </a:rPr>
              <a:t>pearson</a:t>
            </a:r>
            <a:r>
              <a:rPr lang="es-ES" sz="1600" dirty="0">
                <a:solidFill>
                  <a:srgbClr val="3366FF"/>
                </a:solidFill>
                <a:latin typeface="Consolas" panose="020B0609020204030204" pitchFamily="49" charset="0"/>
              </a:rPr>
              <a:t>")</a:t>
            </a:r>
          </a:p>
          <a:p>
            <a:endParaRPr lang="es-ES" sz="1600" dirty="0">
              <a:solidFill>
                <a:srgbClr val="3366FF"/>
              </a:solidFill>
              <a:latin typeface="Consolas" panose="020B0609020204030204" pitchFamily="49" charset="0"/>
            </a:endParaRPr>
          </a:p>
          <a:p>
            <a:r>
              <a:rPr lang="es-ES" sz="1600" dirty="0">
                <a:latin typeface="Consolas" panose="020B0609020204030204" pitchFamily="49" charset="0"/>
              </a:rPr>
              <a:t>[1] -0.3601883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exto"/>
          <p:cNvSpPr>
            <a:spLocks noGrp="1"/>
          </p:cNvSpPr>
          <p:nvPr>
            <p:ph type="body" sz="quarter" idx="11"/>
          </p:nvPr>
        </p:nvSpPr>
        <p:spPr>
          <a:xfrm>
            <a:off x="531147" y="1275803"/>
            <a:ext cx="8751075" cy="424638"/>
          </a:xfrm>
        </p:spPr>
        <p:txBody>
          <a:bodyPr/>
          <a:lstStyle/>
          <a:p>
            <a:r>
              <a:rPr lang="en-GB" dirty="0"/>
              <a:t>Pearson correlation coefficient. How to in R-commander?</a:t>
            </a:r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504727" y="123809"/>
            <a:ext cx="8915400" cy="1143000"/>
          </a:xfrm>
        </p:spPr>
        <p:txBody>
          <a:bodyPr/>
          <a:lstStyle/>
          <a:p>
            <a:pPr>
              <a:buFont typeface="+mj-lt"/>
              <a:buAutoNum type="arabicPeriod" startAt="4"/>
            </a:pPr>
            <a:r>
              <a:rPr lang="en-GB" dirty="0">
                <a:ea typeface="ＭＳ Ｐゴシック" pitchFamily="34" charset="-128"/>
              </a:rPr>
              <a:t>Correlation</a:t>
            </a:r>
            <a:br>
              <a:rPr lang="en-GB" dirty="0">
                <a:ea typeface="ＭＳ Ｐゴシック" pitchFamily="34" charset="-128"/>
              </a:rPr>
            </a:br>
            <a:r>
              <a:rPr lang="en-GB" dirty="0">
                <a:ea typeface="ＭＳ Ｐゴシック" pitchFamily="34" charset="-128"/>
              </a:rPr>
              <a:t>2. Types of correlation </a:t>
            </a:r>
            <a:br>
              <a:rPr lang="en-GB" dirty="0">
                <a:ea typeface="ＭＳ Ｐゴシック" pitchFamily="34" charset="-128"/>
              </a:rPr>
            </a:br>
            <a:endParaRPr lang="en-GB" dirty="0"/>
          </a:p>
        </p:txBody>
      </p:sp>
      <p:sp>
        <p:nvSpPr>
          <p:cNvPr id="3" name="Rectángulo 2"/>
          <p:cNvSpPr/>
          <p:nvPr/>
        </p:nvSpPr>
        <p:spPr>
          <a:xfrm>
            <a:off x="590035" y="2010202"/>
            <a:ext cx="6173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err="1">
                <a:solidFill>
                  <a:srgbClr val="3366FF"/>
                </a:solidFill>
                <a:latin typeface="Consolas" panose="020B0609020204030204" pitchFamily="49" charset="0"/>
              </a:rPr>
              <a:t>ggplot</a:t>
            </a:r>
            <a:r>
              <a:rPr lang="es-ES" dirty="0">
                <a:solidFill>
                  <a:srgbClr val="3366FF"/>
                </a:solidFill>
                <a:latin typeface="Consolas" panose="020B0609020204030204" pitchFamily="49" charset="0"/>
              </a:rPr>
              <a:t>(osteoporosis, aes(x = edad, y = </a:t>
            </a:r>
            <a:r>
              <a:rPr lang="es-ES" dirty="0" err="1">
                <a:solidFill>
                  <a:srgbClr val="3366FF"/>
                </a:solidFill>
                <a:latin typeface="Consolas" panose="020B0609020204030204" pitchFamily="49" charset="0"/>
              </a:rPr>
              <a:t>bua</a:t>
            </a:r>
            <a:r>
              <a:rPr lang="es-ES" dirty="0">
                <a:solidFill>
                  <a:srgbClr val="3366FF"/>
                </a:solidFill>
                <a:latin typeface="Consolas" panose="020B0609020204030204" pitchFamily="49" charset="0"/>
              </a:rPr>
              <a:t>)) + </a:t>
            </a:r>
          </a:p>
          <a:p>
            <a:r>
              <a:rPr lang="es-ES" dirty="0">
                <a:solidFill>
                  <a:srgbClr val="3366FF"/>
                </a:solidFill>
                <a:latin typeface="Consolas" panose="020B0609020204030204" pitchFamily="49" charset="0"/>
              </a:rPr>
              <a:t>  </a:t>
            </a:r>
            <a:r>
              <a:rPr lang="es-ES" dirty="0" err="1">
                <a:solidFill>
                  <a:srgbClr val="3366FF"/>
                </a:solidFill>
                <a:latin typeface="Consolas" panose="020B0609020204030204" pitchFamily="49" charset="0"/>
              </a:rPr>
              <a:t>geom_point</a:t>
            </a:r>
            <a:r>
              <a:rPr lang="es-ES" dirty="0">
                <a:solidFill>
                  <a:srgbClr val="3366FF"/>
                </a:solidFill>
                <a:latin typeface="Consolas" panose="020B0609020204030204" pitchFamily="49" charset="0"/>
              </a:rPr>
              <a:t>()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5189" y="2852111"/>
            <a:ext cx="6159545" cy="3865823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exto"/>
          <p:cNvSpPr>
            <a:spLocks noGrp="1"/>
          </p:cNvSpPr>
          <p:nvPr>
            <p:ph type="body" sz="quarter" idx="11"/>
          </p:nvPr>
        </p:nvSpPr>
        <p:spPr>
          <a:xfrm>
            <a:off x="531147" y="1275803"/>
            <a:ext cx="8751075" cy="424638"/>
          </a:xfrm>
        </p:spPr>
        <p:txBody>
          <a:bodyPr/>
          <a:lstStyle/>
          <a:p>
            <a:r>
              <a:rPr lang="en-GB" dirty="0"/>
              <a:t>Pearson correlation coefficient. How to in R?</a:t>
            </a:r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504727" y="123809"/>
            <a:ext cx="8915400" cy="1143000"/>
          </a:xfrm>
        </p:spPr>
        <p:txBody>
          <a:bodyPr/>
          <a:lstStyle/>
          <a:p>
            <a:pPr>
              <a:buFont typeface="+mj-lt"/>
              <a:buAutoNum type="arabicPeriod" startAt="4"/>
            </a:pPr>
            <a:r>
              <a:rPr lang="en-GB" dirty="0">
                <a:ea typeface="ＭＳ Ｐゴシック" pitchFamily="34" charset="-128"/>
              </a:rPr>
              <a:t>Correlation</a:t>
            </a:r>
            <a:br>
              <a:rPr lang="en-GB" dirty="0">
                <a:ea typeface="ＭＳ Ｐゴシック" pitchFamily="34" charset="-128"/>
              </a:rPr>
            </a:br>
            <a:r>
              <a:rPr lang="en-GB" dirty="0">
                <a:ea typeface="ＭＳ Ｐゴシック" pitchFamily="34" charset="-128"/>
              </a:rPr>
              <a:t>2. Types of correlation </a:t>
            </a:r>
            <a:br>
              <a:rPr lang="en-GB" dirty="0">
                <a:ea typeface="ＭＳ Ｐゴシック" pitchFamily="34" charset="-128"/>
              </a:rPr>
            </a:br>
            <a:endParaRPr lang="en-GB" dirty="0"/>
          </a:p>
        </p:txBody>
      </p:sp>
      <p:sp>
        <p:nvSpPr>
          <p:cNvPr id="5" name="4 Rectángulo"/>
          <p:cNvSpPr/>
          <p:nvPr/>
        </p:nvSpPr>
        <p:spPr>
          <a:xfrm>
            <a:off x="521240" y="1863485"/>
            <a:ext cx="855466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just">
              <a:lnSpc>
                <a:spcPct val="150000"/>
              </a:lnSpc>
            </a:pPr>
            <a:r>
              <a:rPr lang="en-US" dirty="0">
                <a:solidFill>
                  <a:srgbClr val="7D468C"/>
                </a:solidFill>
              </a:rPr>
              <a:t>Exercise 1</a:t>
            </a:r>
            <a:r>
              <a:rPr lang="en-US" dirty="0"/>
              <a:t>.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Do you think that exists a relationship between 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peso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and </a:t>
            </a:r>
            <a:r>
              <a:rPr lang="en-US" i="1" dirty="0" err="1">
                <a:solidFill>
                  <a:schemeClr val="bg1">
                    <a:lumMod val="50000"/>
                  </a:schemeClr>
                </a:solidFill>
              </a:rPr>
              <a:t>talla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? What type of relationship? Show a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scatterplot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of the values.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504727" y="123809"/>
            <a:ext cx="8915400" cy="1143000"/>
          </a:xfrm>
        </p:spPr>
        <p:txBody>
          <a:bodyPr/>
          <a:lstStyle/>
          <a:p>
            <a:pPr>
              <a:buFont typeface="+mj-lt"/>
              <a:buAutoNum type="arabicPeriod" startAt="4"/>
            </a:pPr>
            <a:r>
              <a:rPr lang="en-GB" dirty="0">
                <a:ea typeface="ＭＳ Ｐゴシック" pitchFamily="34" charset="-128"/>
              </a:rPr>
              <a:t>Correlation. Exercises</a:t>
            </a:r>
            <a:br>
              <a:rPr lang="en-GB" dirty="0">
                <a:ea typeface="ＭＳ Ｐゴシック" pitchFamily="34" charset="-128"/>
              </a:rPr>
            </a:br>
            <a:r>
              <a:rPr lang="en-GB" dirty="0">
                <a:ea typeface="ＭＳ Ｐゴシック" pitchFamily="34" charset="-128"/>
              </a:rPr>
              <a:t/>
            </a:r>
            <a:br>
              <a:rPr lang="en-GB" dirty="0">
                <a:ea typeface="ＭＳ Ｐゴシック" pitchFamily="34" charset="-128"/>
              </a:rPr>
            </a:br>
            <a:endParaRPr lang="en-GB" dirty="0"/>
          </a:p>
        </p:txBody>
      </p:sp>
      <p:sp>
        <p:nvSpPr>
          <p:cNvPr id="14" name="13 Marcador de texto"/>
          <p:cNvSpPr>
            <a:spLocks noGrp="1"/>
          </p:cNvSpPr>
          <p:nvPr>
            <p:ph type="body" sz="quarter" idx="11"/>
          </p:nvPr>
        </p:nvSpPr>
        <p:spPr>
          <a:xfrm>
            <a:off x="531147" y="1436058"/>
            <a:ext cx="2803724" cy="527213"/>
          </a:xfrm>
        </p:spPr>
        <p:txBody>
          <a:bodyPr/>
          <a:lstStyle/>
          <a:p>
            <a:pPr marL="0" indent="0" algn="just"/>
            <a:r>
              <a:rPr lang="en-US" dirty="0"/>
              <a:t>Exercise 1. </a:t>
            </a:r>
            <a:r>
              <a:rPr lang="en-US" dirty="0" err="1"/>
              <a:t>pes</a:t>
            </a:r>
            <a:r>
              <a:rPr lang="en-US" i="1" dirty="0" err="1"/>
              <a:t>o</a:t>
            </a:r>
            <a:r>
              <a:rPr lang="en-US" dirty="0" err="1"/>
              <a:t>~</a:t>
            </a:r>
            <a:r>
              <a:rPr lang="en-US" i="1" dirty="0" err="1"/>
              <a:t>talla</a:t>
            </a:r>
            <a:endParaRPr lang="en-US" b="0" i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8" name="7 Rectángulo"/>
          <p:cNvSpPr/>
          <p:nvPr/>
        </p:nvSpPr>
        <p:spPr>
          <a:xfrm>
            <a:off x="5833849" y="2407777"/>
            <a:ext cx="355581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latin typeface="Consolas" pitchFamily="49" charset="0"/>
                <a:cs typeface="Consolas" pitchFamily="49" charset="0"/>
              </a:rPr>
              <a:t>	peso     talla</a:t>
            </a:r>
          </a:p>
          <a:p>
            <a:r>
              <a:rPr lang="it-IT" dirty="0">
                <a:latin typeface="Consolas" pitchFamily="49" charset="0"/>
                <a:cs typeface="Consolas" pitchFamily="49" charset="0"/>
              </a:rPr>
              <a:t>peso  1.0000000 </a:t>
            </a:r>
            <a:r>
              <a:rPr lang="it-IT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0.2311058</a:t>
            </a:r>
          </a:p>
          <a:p>
            <a:r>
              <a:rPr lang="it-IT" dirty="0">
                <a:latin typeface="Consolas" pitchFamily="49" charset="0"/>
                <a:cs typeface="Consolas" pitchFamily="49" charset="0"/>
              </a:rPr>
              <a:t>talla </a:t>
            </a:r>
            <a:r>
              <a:rPr lang="it-IT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0.2311058</a:t>
            </a:r>
            <a:r>
              <a:rPr lang="it-IT" dirty="0">
                <a:latin typeface="Consolas" pitchFamily="49" charset="0"/>
                <a:cs typeface="Consolas" pitchFamily="49" charset="0"/>
              </a:rPr>
              <a:t> 1.0000000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2129050"/>
            <a:ext cx="4287032" cy="4287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exto"/>
          <p:cNvSpPr>
            <a:spLocks noGrp="1"/>
          </p:cNvSpPr>
          <p:nvPr>
            <p:ph type="body" sz="quarter" idx="11"/>
          </p:nvPr>
        </p:nvSpPr>
        <p:spPr>
          <a:xfrm>
            <a:off x="286050" y="1275803"/>
            <a:ext cx="8751075" cy="424638"/>
          </a:xfrm>
        </p:spPr>
        <p:txBody>
          <a:bodyPr/>
          <a:lstStyle/>
          <a:p>
            <a:r>
              <a:rPr lang="en-GB" dirty="0"/>
              <a:t>Non Parametric correlation: Spearman correlation coefficient</a:t>
            </a:r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504727" y="123809"/>
            <a:ext cx="8915400" cy="1143000"/>
          </a:xfrm>
        </p:spPr>
        <p:txBody>
          <a:bodyPr/>
          <a:lstStyle/>
          <a:p>
            <a:pPr>
              <a:buFont typeface="+mj-lt"/>
              <a:buAutoNum type="arabicPeriod" startAt="4"/>
            </a:pPr>
            <a:r>
              <a:rPr lang="en-GB" dirty="0">
                <a:ea typeface="ＭＳ Ｐゴシック" pitchFamily="34" charset="-128"/>
              </a:rPr>
              <a:t>Correlation</a:t>
            </a:r>
            <a:br>
              <a:rPr lang="en-GB" dirty="0">
                <a:ea typeface="ＭＳ Ｐゴシック" pitchFamily="34" charset="-128"/>
              </a:rPr>
            </a:br>
            <a:r>
              <a:rPr lang="en-GB" dirty="0">
                <a:ea typeface="ＭＳ Ｐゴシック" pitchFamily="34" charset="-128"/>
              </a:rPr>
              <a:t>2. Types of correlation </a:t>
            </a:r>
            <a:br>
              <a:rPr lang="en-GB" dirty="0">
                <a:ea typeface="ＭＳ Ｐゴシック" pitchFamily="34" charset="-128"/>
              </a:rPr>
            </a:br>
            <a:endParaRPr lang="en-GB" dirty="0"/>
          </a:p>
        </p:txBody>
      </p:sp>
      <p:sp>
        <p:nvSpPr>
          <p:cNvPr id="6" name="5 Marcador de texto"/>
          <p:cNvSpPr>
            <a:spLocks noGrp="1"/>
          </p:cNvSpPr>
          <p:nvPr>
            <p:ph type="body" sz="quarter" idx="12"/>
          </p:nvPr>
        </p:nvSpPr>
        <p:spPr/>
        <p:txBody>
          <a:bodyPr lIns="91440" tIns="45720" rIns="91440" bIns="45720" anchor="t"/>
          <a:lstStyle/>
          <a:p>
            <a:pPr marL="179070" indent="-179070">
              <a:buFont typeface="Arial" pitchFamily="34" charset="0"/>
              <a:buChar char="•"/>
            </a:pPr>
            <a:r>
              <a:rPr lang="en-GB" dirty="0"/>
              <a:t>Pearson correlation coefficient is severely affected by </a:t>
            </a:r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outliers</a:t>
            </a:r>
            <a:r>
              <a:rPr lang="en-GB" dirty="0"/>
              <a:t> and if the relation </a:t>
            </a:r>
            <a:r>
              <a: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 not linear</a:t>
            </a:r>
            <a:endParaRPr lang="es-ES"/>
          </a:p>
          <a:p>
            <a:pPr marL="179070" indent="-179070">
              <a:buFont typeface="Arial" pitchFamily="34" charset="0"/>
              <a:buChar char="•"/>
            </a:pPr>
            <a:endParaRPr lang="en-GB" dirty="0">
              <a:cs typeface="Calibri"/>
            </a:endParaRPr>
          </a:p>
          <a:p>
            <a:pPr marL="1610995" lvl="4" indent="-10795"/>
            <a:r>
              <a:rPr lang="en-GB" sz="2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Better to use </a:t>
            </a:r>
            <a:r>
              <a:rPr lang="en-GB" sz="2200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Spearman</a:t>
            </a:r>
            <a:r>
              <a:rPr lang="en-GB" sz="2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 correlation coefficient (use the ranks between the numbers instead the values) to calculate the correlation coefficient</a:t>
            </a:r>
            <a:endParaRPr lang="en-GB" sz="2200" dirty="0">
              <a:solidFill>
                <a:schemeClr val="bg2">
                  <a:lumMod val="50000"/>
                </a:schemeClr>
              </a:solidFill>
              <a:latin typeface="+mn-lt"/>
              <a:ea typeface="+mn-ea"/>
              <a:cs typeface="Calibri"/>
            </a:endParaRPr>
          </a:p>
          <a:p>
            <a:pPr marL="1610995" lvl="4" indent="-10795"/>
            <a:endParaRPr lang="en-GB" sz="2200" dirty="0">
              <a:solidFill>
                <a:schemeClr val="bg2">
                  <a:lumMod val="50000"/>
                </a:schemeClr>
              </a:solidFill>
              <a:latin typeface="+mn-lt"/>
              <a:ea typeface="+mn-ea"/>
              <a:cs typeface="Calibri"/>
            </a:endParaRPr>
          </a:p>
          <a:p>
            <a:pPr marL="179070" indent="-179070">
              <a:buFont typeface="Arial" pitchFamily="34" charset="0"/>
              <a:buChar char="•"/>
            </a:pPr>
            <a:r>
              <a:rPr lang="en-GB" dirty="0"/>
              <a:t>Evaluates the </a:t>
            </a:r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monotonic</a:t>
            </a:r>
            <a:r>
              <a:rPr lang="en-GB" dirty="0"/>
              <a:t> relationship between the variables (not the </a:t>
            </a:r>
            <a:r>
              <a:rPr lang="en-GB" b="1" dirty="0"/>
              <a:t>linear</a:t>
            </a:r>
            <a:r>
              <a:rPr lang="en-GB" dirty="0"/>
              <a:t> relationship as Pearson does).</a:t>
            </a:r>
            <a:endParaRPr lang="en-GB" dirty="0">
              <a:cs typeface="Calibri"/>
            </a:endParaRPr>
          </a:p>
          <a:p>
            <a:pPr marL="10795" indent="-10795">
              <a:buFont typeface="Arial" pitchFamily="34" charset="0"/>
              <a:buChar char="•"/>
            </a:pPr>
            <a:endParaRPr lang="en-GB" dirty="0">
              <a:cs typeface="Calibri"/>
            </a:endParaRPr>
          </a:p>
          <a:p>
            <a:pPr marL="1610995" lvl="4" indent="-10795"/>
            <a:r>
              <a:rPr lang="en-GB" sz="2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The variables tend to change together but not necessarily at a constant rate</a:t>
            </a:r>
            <a:endParaRPr lang="en-GB" sz="2200" dirty="0">
              <a:solidFill>
                <a:schemeClr val="bg2">
                  <a:lumMod val="50000"/>
                </a:schemeClr>
              </a:solidFill>
              <a:latin typeface="+mn-lt"/>
              <a:ea typeface="+mn-ea"/>
              <a:cs typeface="Calibri"/>
            </a:endParaRPr>
          </a:p>
        </p:txBody>
      </p:sp>
      <p:sp>
        <p:nvSpPr>
          <p:cNvPr id="7" name="6 Flecha abajo"/>
          <p:cNvSpPr/>
          <p:nvPr/>
        </p:nvSpPr>
        <p:spPr bwMode="auto">
          <a:xfrm>
            <a:off x="3110846" y="2752627"/>
            <a:ext cx="405353" cy="367645"/>
          </a:xfrm>
          <a:prstGeom prst="downArrow">
            <a:avLst/>
          </a:prstGeom>
          <a:solidFill>
            <a:srgbClr val="99348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8" name="7 Flecha abajo"/>
          <p:cNvSpPr/>
          <p:nvPr/>
        </p:nvSpPr>
        <p:spPr bwMode="auto">
          <a:xfrm>
            <a:off x="2828041" y="5410986"/>
            <a:ext cx="245097" cy="273377"/>
          </a:xfrm>
          <a:prstGeom prst="downArrow">
            <a:avLst/>
          </a:prstGeom>
          <a:solidFill>
            <a:srgbClr val="99348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a typeface="ＭＳ Ｐゴシック" pitchFamily="34" charset="-128"/>
              </a:rPr>
              <a:t>Elegant graphics for data analysis</a:t>
            </a:r>
            <a:br>
              <a:rPr lang="en-GB" dirty="0">
                <a:ea typeface="ＭＳ Ｐゴシック" pitchFamily="34" charset="-128"/>
              </a:rPr>
            </a:br>
            <a:endParaRPr lang="en-GB" dirty="0"/>
          </a:p>
        </p:txBody>
      </p:sp>
      <p:sp>
        <p:nvSpPr>
          <p:cNvPr id="2" name="Rectángulo 1"/>
          <p:cNvSpPr/>
          <p:nvPr/>
        </p:nvSpPr>
        <p:spPr>
          <a:xfrm>
            <a:off x="128716" y="1510837"/>
            <a:ext cx="9472483" cy="43242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s-ES" sz="2200" dirty="0" err="1">
                <a:solidFill>
                  <a:schemeClr val="bg2">
                    <a:lumMod val="50000"/>
                  </a:schemeClr>
                </a:solidFill>
              </a:rPr>
              <a:t>Mapping</a:t>
            </a:r>
            <a:r>
              <a:rPr lang="es-ES" sz="22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ES" sz="2200" dirty="0" err="1">
                <a:solidFill>
                  <a:schemeClr val="bg2">
                    <a:lumMod val="50000"/>
                  </a:schemeClr>
                </a:solidFill>
              </a:rPr>
              <a:t>components</a:t>
            </a:r>
            <a:r>
              <a:rPr lang="es-ES" sz="2200" dirty="0">
                <a:solidFill>
                  <a:schemeClr val="bg2">
                    <a:lumMod val="50000"/>
                  </a:schemeClr>
                </a:solidFill>
              </a:rPr>
              <a:t>: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s-ES" sz="2200" dirty="0">
              <a:solidFill>
                <a:schemeClr val="bg2">
                  <a:lumMod val="50000"/>
                </a:schemeClr>
              </a:solidFill>
            </a:endParaRPr>
          </a:p>
          <a:p>
            <a:pPr marL="1257300" lvl="2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sz="2200" b="1" dirty="0" err="1">
                <a:solidFill>
                  <a:schemeClr val="bg2">
                    <a:lumMod val="50000"/>
                  </a:schemeClr>
                </a:solidFill>
              </a:rPr>
              <a:t>Layer</a:t>
            </a:r>
            <a:r>
              <a:rPr lang="es-ES" sz="2200" dirty="0">
                <a:solidFill>
                  <a:schemeClr val="bg2">
                    <a:lumMod val="50000"/>
                  </a:schemeClr>
                </a:solidFill>
              </a:rPr>
              <a:t>: </a:t>
            </a:r>
            <a:r>
              <a:rPr lang="es-ES" sz="2200" dirty="0" err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Geoms</a:t>
            </a:r>
            <a:r>
              <a:rPr lang="es-ES" sz="2200" dirty="0">
                <a:solidFill>
                  <a:schemeClr val="bg2">
                    <a:lumMod val="50000"/>
                  </a:schemeClr>
                </a:solidFill>
              </a:rPr>
              <a:t> (</a:t>
            </a:r>
            <a:r>
              <a:rPr lang="es-ES" sz="2200" dirty="0" err="1">
                <a:solidFill>
                  <a:schemeClr val="bg2">
                    <a:lumMod val="50000"/>
                  </a:schemeClr>
                </a:solidFill>
              </a:rPr>
              <a:t>what</a:t>
            </a:r>
            <a:r>
              <a:rPr lang="es-ES" sz="22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ES" sz="2200" dirty="0" err="1">
                <a:solidFill>
                  <a:schemeClr val="bg2">
                    <a:lumMod val="50000"/>
                  </a:schemeClr>
                </a:solidFill>
              </a:rPr>
              <a:t>you</a:t>
            </a:r>
            <a:r>
              <a:rPr lang="es-ES" sz="22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ES" sz="2200" dirty="0" err="1">
                <a:solidFill>
                  <a:schemeClr val="bg2">
                    <a:lumMod val="50000"/>
                  </a:schemeClr>
                </a:solidFill>
              </a:rPr>
              <a:t>actually</a:t>
            </a:r>
            <a:r>
              <a:rPr lang="es-ES" sz="22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ES" sz="2200" dirty="0" err="1">
                <a:solidFill>
                  <a:schemeClr val="bg2">
                    <a:lumMod val="50000"/>
                  </a:schemeClr>
                </a:solidFill>
              </a:rPr>
              <a:t>see</a:t>
            </a:r>
            <a:r>
              <a:rPr lang="es-ES" sz="2200" dirty="0">
                <a:solidFill>
                  <a:schemeClr val="bg2">
                    <a:lumMod val="50000"/>
                  </a:schemeClr>
                </a:solidFill>
              </a:rPr>
              <a:t> in </a:t>
            </a:r>
            <a:r>
              <a:rPr lang="es-ES" sz="2200" dirty="0" err="1">
                <a:solidFill>
                  <a:schemeClr val="bg2">
                    <a:lumMod val="50000"/>
                  </a:schemeClr>
                </a:solidFill>
              </a:rPr>
              <a:t>the</a:t>
            </a:r>
            <a:r>
              <a:rPr lang="es-ES" sz="22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ES" sz="2200" dirty="0" err="1">
                <a:solidFill>
                  <a:schemeClr val="bg2">
                    <a:lumMod val="50000"/>
                  </a:schemeClr>
                </a:solidFill>
              </a:rPr>
              <a:t>plot</a:t>
            </a:r>
            <a:r>
              <a:rPr lang="es-ES" sz="2200" dirty="0">
                <a:solidFill>
                  <a:schemeClr val="bg2">
                    <a:lumMod val="50000"/>
                  </a:schemeClr>
                </a:solidFill>
              </a:rPr>
              <a:t>: </a:t>
            </a:r>
            <a:r>
              <a:rPr lang="es-ES" sz="2200" dirty="0" err="1">
                <a:solidFill>
                  <a:schemeClr val="bg2">
                    <a:lumMod val="50000"/>
                  </a:schemeClr>
                </a:solidFill>
              </a:rPr>
              <a:t>points</a:t>
            </a:r>
            <a:r>
              <a:rPr lang="es-ES" sz="2200" dirty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es-ES" sz="2200" dirty="0" err="1">
                <a:solidFill>
                  <a:schemeClr val="bg2">
                    <a:lumMod val="50000"/>
                  </a:schemeClr>
                </a:solidFill>
              </a:rPr>
              <a:t>lines</a:t>
            </a:r>
            <a:r>
              <a:rPr lang="es-ES" sz="2200" dirty="0">
                <a:solidFill>
                  <a:schemeClr val="bg2">
                    <a:lumMod val="50000"/>
                  </a:schemeClr>
                </a:solidFill>
              </a:rPr>
              <a:t>,…), </a:t>
            </a:r>
            <a:r>
              <a:rPr lang="es-ES" sz="2200" dirty="0" err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stats</a:t>
            </a:r>
            <a:r>
              <a:rPr lang="es-ES" sz="2200" dirty="0">
                <a:solidFill>
                  <a:schemeClr val="bg2">
                    <a:lumMod val="50000"/>
                  </a:schemeClr>
                </a:solidFill>
              </a:rPr>
              <a:t> (</a:t>
            </a:r>
            <a:r>
              <a:rPr lang="es-ES" sz="2200" dirty="0" err="1">
                <a:solidFill>
                  <a:schemeClr val="bg2">
                    <a:lumMod val="50000"/>
                  </a:schemeClr>
                </a:solidFill>
              </a:rPr>
              <a:t>summarise</a:t>
            </a:r>
            <a:r>
              <a:rPr lang="es-ES" sz="22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ES" sz="2200" dirty="0" err="1">
                <a:solidFill>
                  <a:schemeClr val="bg2">
                    <a:lumMod val="50000"/>
                  </a:schemeClr>
                </a:solidFill>
              </a:rPr>
              <a:t>the</a:t>
            </a:r>
            <a:r>
              <a:rPr lang="es-ES" sz="2200" dirty="0">
                <a:solidFill>
                  <a:schemeClr val="bg2">
                    <a:lumMod val="50000"/>
                  </a:schemeClr>
                </a:solidFill>
              </a:rPr>
              <a:t> data)</a:t>
            </a:r>
          </a:p>
          <a:p>
            <a:pPr marL="1257300" lvl="2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sz="2200" b="1" dirty="0" err="1">
                <a:solidFill>
                  <a:schemeClr val="bg2">
                    <a:lumMod val="50000"/>
                  </a:schemeClr>
                </a:solidFill>
              </a:rPr>
              <a:t>Scales</a:t>
            </a:r>
            <a:r>
              <a:rPr lang="es-ES" sz="2200" dirty="0">
                <a:solidFill>
                  <a:schemeClr val="bg2">
                    <a:lumMod val="50000"/>
                  </a:schemeClr>
                </a:solidFill>
              </a:rPr>
              <a:t>: </a:t>
            </a:r>
            <a:r>
              <a:rPr lang="es-ES" sz="2200" dirty="0" err="1">
                <a:solidFill>
                  <a:schemeClr val="bg2">
                    <a:lumMod val="50000"/>
                  </a:schemeClr>
                </a:solidFill>
              </a:rPr>
              <a:t>how</a:t>
            </a:r>
            <a:r>
              <a:rPr lang="es-ES" sz="22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ES" sz="2200" dirty="0" err="1">
                <a:solidFill>
                  <a:schemeClr val="bg2">
                    <a:lumMod val="50000"/>
                  </a:schemeClr>
                </a:solidFill>
              </a:rPr>
              <a:t>we</a:t>
            </a:r>
            <a:r>
              <a:rPr lang="es-ES" sz="22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ES" sz="2200" dirty="0" err="1">
                <a:solidFill>
                  <a:schemeClr val="bg2">
                    <a:lumMod val="50000"/>
                  </a:schemeClr>
                </a:solidFill>
              </a:rPr>
              <a:t>want</a:t>
            </a:r>
            <a:r>
              <a:rPr lang="es-ES" sz="2200" dirty="0">
                <a:solidFill>
                  <a:schemeClr val="bg2">
                    <a:lumMod val="50000"/>
                  </a:schemeClr>
                </a:solidFill>
              </a:rPr>
              <a:t> to </a:t>
            </a:r>
            <a:r>
              <a:rPr lang="es-ES" sz="2200" dirty="0" err="1">
                <a:solidFill>
                  <a:schemeClr val="bg2">
                    <a:lumMod val="50000"/>
                  </a:schemeClr>
                </a:solidFill>
              </a:rPr>
              <a:t>see</a:t>
            </a:r>
            <a:r>
              <a:rPr lang="es-ES" sz="22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ES" sz="2200" dirty="0" err="1">
                <a:solidFill>
                  <a:schemeClr val="bg2">
                    <a:lumMod val="50000"/>
                  </a:schemeClr>
                </a:solidFill>
              </a:rPr>
              <a:t>the</a:t>
            </a:r>
            <a:r>
              <a:rPr lang="es-ES" sz="2200" dirty="0">
                <a:solidFill>
                  <a:schemeClr val="bg2">
                    <a:lumMod val="50000"/>
                  </a:schemeClr>
                </a:solidFill>
              </a:rPr>
              <a:t> data (</a:t>
            </a:r>
            <a:r>
              <a:rPr lang="es-ES" sz="2200" dirty="0" err="1">
                <a:solidFill>
                  <a:schemeClr val="bg2">
                    <a:lumMod val="50000"/>
                  </a:schemeClr>
                </a:solidFill>
              </a:rPr>
              <a:t>aesthetic</a:t>
            </a:r>
            <a:r>
              <a:rPr lang="es-ES" sz="2200" dirty="0">
                <a:solidFill>
                  <a:schemeClr val="bg2">
                    <a:lumMod val="50000"/>
                  </a:schemeClr>
                </a:solidFill>
              </a:rPr>
              <a:t>). Color, </a:t>
            </a:r>
            <a:r>
              <a:rPr lang="es-ES" sz="2200" dirty="0" err="1">
                <a:solidFill>
                  <a:schemeClr val="bg2">
                    <a:lumMod val="50000"/>
                  </a:schemeClr>
                </a:solidFill>
              </a:rPr>
              <a:t>shapes</a:t>
            </a:r>
            <a:r>
              <a:rPr lang="es-ES" sz="2200" dirty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es-ES" sz="2200" dirty="0" err="1">
                <a:solidFill>
                  <a:schemeClr val="bg2">
                    <a:lumMod val="50000"/>
                  </a:schemeClr>
                </a:solidFill>
              </a:rPr>
              <a:t>legend</a:t>
            </a:r>
            <a:r>
              <a:rPr lang="es-ES" sz="2200" dirty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es-ES" sz="2200" dirty="0" err="1">
                <a:solidFill>
                  <a:schemeClr val="bg2">
                    <a:lumMod val="50000"/>
                  </a:schemeClr>
                </a:solidFill>
              </a:rPr>
              <a:t>axes</a:t>
            </a:r>
            <a:r>
              <a:rPr lang="es-ES" sz="2200" dirty="0">
                <a:solidFill>
                  <a:schemeClr val="bg2">
                    <a:lumMod val="50000"/>
                  </a:schemeClr>
                </a:solidFill>
              </a:rPr>
              <a:t>….</a:t>
            </a:r>
          </a:p>
          <a:p>
            <a:pPr marL="1257300" lvl="2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sz="2200" b="1" dirty="0" err="1">
                <a:solidFill>
                  <a:schemeClr val="bg2">
                    <a:lumMod val="50000"/>
                  </a:schemeClr>
                </a:solidFill>
              </a:rPr>
              <a:t>Coord</a:t>
            </a:r>
            <a:r>
              <a:rPr lang="es-ES" sz="2200" dirty="0">
                <a:solidFill>
                  <a:schemeClr val="bg2">
                    <a:lumMod val="50000"/>
                  </a:schemeClr>
                </a:solidFill>
              </a:rPr>
              <a:t>: </a:t>
            </a:r>
            <a:r>
              <a:rPr lang="es-ES" sz="2200" dirty="0" err="1">
                <a:solidFill>
                  <a:schemeClr val="bg2">
                    <a:lumMod val="50000"/>
                  </a:schemeClr>
                </a:solidFill>
              </a:rPr>
              <a:t>axes</a:t>
            </a:r>
            <a:r>
              <a:rPr lang="es-ES" sz="2200" dirty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es-ES" sz="2200" dirty="0" err="1">
                <a:solidFill>
                  <a:schemeClr val="bg2">
                    <a:lumMod val="50000"/>
                  </a:schemeClr>
                </a:solidFill>
              </a:rPr>
              <a:t>gridlines</a:t>
            </a:r>
            <a:endParaRPr lang="es-ES" sz="2200" dirty="0">
              <a:solidFill>
                <a:schemeClr val="bg2">
                  <a:lumMod val="50000"/>
                </a:schemeClr>
              </a:solidFill>
            </a:endParaRPr>
          </a:p>
          <a:p>
            <a:pPr marL="1257300" lvl="2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sz="2200" b="1" dirty="0" err="1">
                <a:solidFill>
                  <a:schemeClr val="bg2">
                    <a:lumMod val="50000"/>
                  </a:schemeClr>
                </a:solidFill>
              </a:rPr>
              <a:t>Facet</a:t>
            </a:r>
            <a:r>
              <a:rPr lang="es-ES" sz="2200" dirty="0">
                <a:solidFill>
                  <a:schemeClr val="bg2">
                    <a:lumMod val="50000"/>
                  </a:schemeClr>
                </a:solidFill>
              </a:rPr>
              <a:t>: </a:t>
            </a:r>
            <a:r>
              <a:rPr lang="es-ES" sz="2200" dirty="0" err="1">
                <a:solidFill>
                  <a:schemeClr val="bg2">
                    <a:lumMod val="50000"/>
                  </a:schemeClr>
                </a:solidFill>
              </a:rPr>
              <a:t>if</a:t>
            </a:r>
            <a:r>
              <a:rPr lang="es-ES" sz="22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ES" sz="2200" dirty="0" err="1">
                <a:solidFill>
                  <a:schemeClr val="bg2">
                    <a:lumMod val="50000"/>
                  </a:schemeClr>
                </a:solidFill>
              </a:rPr>
              <a:t>you</a:t>
            </a:r>
            <a:r>
              <a:rPr lang="es-ES" sz="22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ES" sz="2200" dirty="0" err="1">
                <a:solidFill>
                  <a:schemeClr val="bg2">
                    <a:lumMod val="50000"/>
                  </a:schemeClr>
                </a:solidFill>
              </a:rPr>
              <a:t>want</a:t>
            </a:r>
            <a:r>
              <a:rPr lang="es-ES" sz="2200" dirty="0">
                <a:solidFill>
                  <a:schemeClr val="bg2">
                    <a:lumMod val="50000"/>
                  </a:schemeClr>
                </a:solidFill>
              </a:rPr>
              <a:t> to divide </a:t>
            </a:r>
            <a:r>
              <a:rPr lang="es-ES" sz="2200" dirty="0" err="1">
                <a:solidFill>
                  <a:schemeClr val="bg2">
                    <a:lumMod val="50000"/>
                  </a:schemeClr>
                </a:solidFill>
              </a:rPr>
              <a:t>your</a:t>
            </a:r>
            <a:r>
              <a:rPr lang="es-ES" sz="2200" dirty="0">
                <a:solidFill>
                  <a:schemeClr val="bg2">
                    <a:lumMod val="50000"/>
                  </a:schemeClr>
                </a:solidFill>
              </a:rPr>
              <a:t> data in </a:t>
            </a:r>
            <a:r>
              <a:rPr lang="es-ES" sz="2200" dirty="0" err="1">
                <a:solidFill>
                  <a:schemeClr val="bg2">
                    <a:lumMod val="50000"/>
                  </a:schemeClr>
                </a:solidFill>
              </a:rPr>
              <a:t>different</a:t>
            </a:r>
            <a:r>
              <a:rPr lang="es-ES" sz="22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ES" sz="2200" dirty="0" err="1">
                <a:solidFill>
                  <a:schemeClr val="bg2">
                    <a:lumMod val="50000"/>
                  </a:schemeClr>
                </a:solidFill>
              </a:rPr>
              <a:t>plots</a:t>
            </a:r>
            <a:endParaRPr lang="es-ES" sz="2200" dirty="0">
              <a:solidFill>
                <a:schemeClr val="bg2">
                  <a:lumMod val="50000"/>
                </a:schemeClr>
              </a:solidFill>
            </a:endParaRPr>
          </a:p>
          <a:p>
            <a:pPr marL="1257300" lvl="2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sz="2200" b="1" dirty="0" err="1">
                <a:solidFill>
                  <a:schemeClr val="bg2">
                    <a:lumMod val="50000"/>
                  </a:schemeClr>
                </a:solidFill>
              </a:rPr>
              <a:t>Theme</a:t>
            </a:r>
            <a:r>
              <a:rPr lang="es-ES" sz="2200" dirty="0">
                <a:solidFill>
                  <a:schemeClr val="bg2">
                    <a:lumMod val="50000"/>
                  </a:schemeClr>
                </a:solidFill>
              </a:rPr>
              <a:t>: Font </a:t>
            </a:r>
            <a:r>
              <a:rPr lang="es-ES" sz="2200" dirty="0" err="1">
                <a:solidFill>
                  <a:schemeClr val="bg2">
                    <a:lumMod val="50000"/>
                  </a:schemeClr>
                </a:solidFill>
              </a:rPr>
              <a:t>size</a:t>
            </a:r>
            <a:r>
              <a:rPr lang="es-ES" sz="2200" dirty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es-ES" sz="2200" dirty="0" err="1">
                <a:solidFill>
                  <a:schemeClr val="bg2">
                    <a:lumMod val="50000"/>
                  </a:schemeClr>
                </a:solidFill>
              </a:rPr>
              <a:t>background</a:t>
            </a:r>
            <a:r>
              <a:rPr lang="es-ES" sz="22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ES" sz="2200" dirty="0" err="1">
                <a:solidFill>
                  <a:schemeClr val="bg2">
                    <a:lumMod val="50000"/>
                  </a:schemeClr>
                </a:solidFill>
              </a:rPr>
              <a:t>colors</a:t>
            </a:r>
            <a:r>
              <a:rPr lang="es-ES" sz="2200" dirty="0">
                <a:solidFill>
                  <a:schemeClr val="bg2">
                    <a:lumMod val="50000"/>
                  </a:schemeClr>
                </a:solidFill>
              </a:rPr>
              <a:t>, …</a:t>
            </a:r>
          </a:p>
        </p:txBody>
      </p:sp>
    </p:spTree>
    <p:extLst>
      <p:ext uri="{BB962C8B-B14F-4D97-AF65-F5344CB8AC3E}">
        <p14:creationId xmlns:p14="http://schemas.microsoft.com/office/powerpoint/2010/main" val="166958007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exto"/>
          <p:cNvSpPr>
            <a:spLocks noGrp="1"/>
          </p:cNvSpPr>
          <p:nvPr>
            <p:ph type="body" sz="quarter" idx="11"/>
          </p:nvPr>
        </p:nvSpPr>
        <p:spPr>
          <a:xfrm>
            <a:off x="286050" y="1275803"/>
            <a:ext cx="8751075" cy="424638"/>
          </a:xfrm>
        </p:spPr>
        <p:txBody>
          <a:bodyPr/>
          <a:lstStyle/>
          <a:p>
            <a:r>
              <a:rPr lang="en-GB" dirty="0"/>
              <a:t>Non Parametric correlation: Spearman correlation coefficient</a:t>
            </a:r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504727" y="123809"/>
            <a:ext cx="8915400" cy="1143000"/>
          </a:xfrm>
        </p:spPr>
        <p:txBody>
          <a:bodyPr/>
          <a:lstStyle/>
          <a:p>
            <a:pPr>
              <a:buFont typeface="+mj-lt"/>
              <a:buAutoNum type="arabicPeriod" startAt="4"/>
            </a:pPr>
            <a:r>
              <a:rPr lang="en-GB" dirty="0">
                <a:ea typeface="ＭＳ Ｐゴシック" pitchFamily="34" charset="-128"/>
              </a:rPr>
              <a:t>Correlation</a:t>
            </a:r>
            <a:br>
              <a:rPr lang="en-GB" dirty="0">
                <a:ea typeface="ＭＳ Ｐゴシック" pitchFamily="34" charset="-128"/>
              </a:rPr>
            </a:br>
            <a:r>
              <a:rPr lang="en-GB" dirty="0">
                <a:ea typeface="ＭＳ Ｐゴシック" pitchFamily="34" charset="-128"/>
              </a:rPr>
              <a:t>2. Types of correlation </a:t>
            </a:r>
            <a:br>
              <a:rPr lang="en-GB" dirty="0">
                <a:ea typeface="ＭＳ Ｐゴシック" pitchFamily="34" charset="-128"/>
              </a:rPr>
            </a:br>
            <a:endParaRPr lang="en-GB" dirty="0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9400" y="2045879"/>
            <a:ext cx="7867846" cy="2543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exto"/>
          <p:cNvSpPr>
            <a:spLocks noGrp="1"/>
          </p:cNvSpPr>
          <p:nvPr>
            <p:ph type="body" sz="quarter" idx="11"/>
          </p:nvPr>
        </p:nvSpPr>
        <p:spPr>
          <a:xfrm>
            <a:off x="286050" y="1275803"/>
            <a:ext cx="8751075" cy="424638"/>
          </a:xfrm>
        </p:spPr>
        <p:txBody>
          <a:bodyPr/>
          <a:lstStyle/>
          <a:p>
            <a:r>
              <a:rPr lang="en-GB" dirty="0"/>
              <a:t>Comparison of Pearson and Spearman coefficients.</a:t>
            </a:r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504727" y="123809"/>
            <a:ext cx="8915400" cy="1143000"/>
          </a:xfrm>
        </p:spPr>
        <p:txBody>
          <a:bodyPr/>
          <a:lstStyle/>
          <a:p>
            <a:pPr>
              <a:buFont typeface="+mj-lt"/>
              <a:buAutoNum type="arabicPeriod" startAt="4"/>
            </a:pPr>
            <a:r>
              <a:rPr lang="en-GB" dirty="0">
                <a:ea typeface="ＭＳ Ｐゴシック" pitchFamily="34" charset="-128"/>
              </a:rPr>
              <a:t>Correlation</a:t>
            </a:r>
            <a:br>
              <a:rPr lang="en-GB" dirty="0">
                <a:ea typeface="ＭＳ Ｐゴシック" pitchFamily="34" charset="-128"/>
              </a:rPr>
            </a:br>
            <a:r>
              <a:rPr lang="en-GB" dirty="0">
                <a:ea typeface="ＭＳ Ｐゴシック" pitchFamily="34" charset="-128"/>
              </a:rPr>
              <a:t>2. Types of correlation </a:t>
            </a:r>
            <a:br>
              <a:rPr lang="en-GB" dirty="0">
                <a:ea typeface="ＭＳ Ｐゴシック" pitchFamily="34" charset="-128"/>
              </a:rPr>
            </a:br>
            <a:endParaRPr lang="en-GB" dirty="0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2504" y="1839224"/>
            <a:ext cx="2112733" cy="1656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17572" y="1828800"/>
            <a:ext cx="2340548" cy="1622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174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892439" y="1757345"/>
            <a:ext cx="2940476" cy="1721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174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45430" y="4228576"/>
            <a:ext cx="1999807" cy="16057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1750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254014" y="4209723"/>
            <a:ext cx="2476277" cy="17103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1751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017933" y="4097287"/>
            <a:ext cx="2271849" cy="17096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10 CuadroTexto"/>
          <p:cNvSpPr txBox="1"/>
          <p:nvPr/>
        </p:nvSpPr>
        <p:spPr>
          <a:xfrm>
            <a:off x="575035" y="6127422"/>
            <a:ext cx="85218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2000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Always</a:t>
            </a:r>
            <a:r>
              <a:rPr lang="en-GB" sz="20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 examine a </a:t>
            </a:r>
            <a:r>
              <a:rPr lang="en-GB" sz="2000" dirty="0" err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scatterplot</a:t>
            </a:r>
            <a:r>
              <a:rPr lang="en-GB" sz="20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 to determine the form of the relationship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exto"/>
          <p:cNvSpPr>
            <a:spLocks noGrp="1"/>
          </p:cNvSpPr>
          <p:nvPr>
            <p:ph type="body" sz="quarter" idx="11"/>
          </p:nvPr>
        </p:nvSpPr>
        <p:spPr>
          <a:xfrm>
            <a:off x="531147" y="1275803"/>
            <a:ext cx="8751075" cy="424638"/>
          </a:xfrm>
        </p:spPr>
        <p:txBody>
          <a:bodyPr/>
          <a:lstStyle/>
          <a:p>
            <a:r>
              <a:rPr lang="en-GB" dirty="0"/>
              <a:t>Spearman correlation coefficient. How to in R?</a:t>
            </a:r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504727" y="123809"/>
            <a:ext cx="8915400" cy="1143000"/>
          </a:xfrm>
        </p:spPr>
        <p:txBody>
          <a:bodyPr/>
          <a:lstStyle/>
          <a:p>
            <a:pPr>
              <a:buFont typeface="+mj-lt"/>
              <a:buAutoNum type="arabicPeriod" startAt="4"/>
            </a:pPr>
            <a:r>
              <a:rPr lang="en-GB" dirty="0">
                <a:ea typeface="ＭＳ Ｐゴシック" pitchFamily="34" charset="-128"/>
              </a:rPr>
              <a:t>Correlation</a:t>
            </a:r>
            <a:br>
              <a:rPr lang="en-GB" dirty="0">
                <a:ea typeface="ＭＳ Ｐゴシック" pitchFamily="34" charset="-128"/>
              </a:rPr>
            </a:br>
            <a:r>
              <a:rPr lang="en-GB" dirty="0">
                <a:ea typeface="ＭＳ Ｐゴシック" pitchFamily="34" charset="-128"/>
              </a:rPr>
              <a:t>2. Types of correlation </a:t>
            </a:r>
            <a:br>
              <a:rPr lang="en-GB" dirty="0">
                <a:ea typeface="ＭＳ Ｐゴシック" pitchFamily="34" charset="-128"/>
              </a:rPr>
            </a:br>
            <a:endParaRPr lang="en-GB" dirty="0"/>
          </a:p>
        </p:txBody>
      </p:sp>
      <p:sp>
        <p:nvSpPr>
          <p:cNvPr id="3" name="Rectángulo 2"/>
          <p:cNvSpPr/>
          <p:nvPr/>
        </p:nvSpPr>
        <p:spPr>
          <a:xfrm>
            <a:off x="531147" y="1911349"/>
            <a:ext cx="836571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600" dirty="0" err="1">
                <a:solidFill>
                  <a:srgbClr val="3366FF"/>
                </a:solidFill>
                <a:latin typeface="Consolas" panose="020B0609020204030204" pitchFamily="49" charset="0"/>
              </a:rPr>
              <a:t>cor</a:t>
            </a:r>
            <a:r>
              <a:rPr lang="es-ES" sz="1600" dirty="0">
                <a:solidFill>
                  <a:srgbClr val="3366FF"/>
                </a:solidFill>
                <a:latin typeface="Consolas" panose="020B0609020204030204" pitchFamily="49" charset="0"/>
              </a:rPr>
              <a:t>(</a:t>
            </a:r>
            <a:r>
              <a:rPr lang="es-ES" sz="1600" dirty="0" err="1">
                <a:solidFill>
                  <a:srgbClr val="3366FF"/>
                </a:solidFill>
                <a:latin typeface="Consolas" panose="020B0609020204030204" pitchFamily="49" charset="0"/>
              </a:rPr>
              <a:t>osteoporosis$bua</a:t>
            </a:r>
            <a:r>
              <a:rPr lang="es-ES" sz="1600" dirty="0">
                <a:solidFill>
                  <a:srgbClr val="3366FF"/>
                </a:solidFill>
                <a:latin typeface="Consolas" panose="020B0609020204030204" pitchFamily="49" charset="0"/>
              </a:rPr>
              <a:t>, </a:t>
            </a:r>
            <a:r>
              <a:rPr lang="es-ES" sz="1600" dirty="0" err="1">
                <a:solidFill>
                  <a:srgbClr val="3366FF"/>
                </a:solidFill>
                <a:latin typeface="Consolas" panose="020B0609020204030204" pitchFamily="49" charset="0"/>
              </a:rPr>
              <a:t>osteoporosis$edad</a:t>
            </a:r>
            <a:r>
              <a:rPr lang="es-ES" sz="1600" dirty="0">
                <a:solidFill>
                  <a:srgbClr val="3366FF"/>
                </a:solidFill>
                <a:latin typeface="Consolas" panose="020B0609020204030204" pitchFamily="49" charset="0"/>
              </a:rPr>
              <a:t>, </a:t>
            </a:r>
            <a:r>
              <a:rPr lang="es-ES" sz="1600" dirty="0" err="1">
                <a:solidFill>
                  <a:srgbClr val="3366FF"/>
                </a:solidFill>
                <a:latin typeface="Consolas" panose="020B0609020204030204" pitchFamily="49" charset="0"/>
              </a:rPr>
              <a:t>method</a:t>
            </a:r>
            <a:r>
              <a:rPr lang="es-ES" sz="1600" dirty="0">
                <a:solidFill>
                  <a:srgbClr val="3366FF"/>
                </a:solidFill>
                <a:latin typeface="Consolas" panose="020B0609020204030204" pitchFamily="49" charset="0"/>
              </a:rPr>
              <a:t> = "</a:t>
            </a:r>
            <a:r>
              <a:rPr lang="es-ES" sz="1600" dirty="0" err="1">
                <a:solidFill>
                  <a:srgbClr val="3366FF"/>
                </a:solidFill>
                <a:latin typeface="Consolas" panose="020B0609020204030204" pitchFamily="49" charset="0"/>
              </a:rPr>
              <a:t>spearman</a:t>
            </a:r>
            <a:r>
              <a:rPr lang="es-ES" sz="1600" dirty="0">
                <a:solidFill>
                  <a:srgbClr val="3366FF"/>
                </a:solidFill>
                <a:latin typeface="Consolas" panose="020B0609020204030204" pitchFamily="49" charset="0"/>
              </a:rPr>
              <a:t>")</a:t>
            </a:r>
          </a:p>
          <a:p>
            <a:endParaRPr lang="es-ES" sz="1600" dirty="0">
              <a:solidFill>
                <a:srgbClr val="3366FF"/>
              </a:solidFill>
              <a:latin typeface="Consolas" panose="020B0609020204030204" pitchFamily="49" charset="0"/>
            </a:endParaRPr>
          </a:p>
          <a:p>
            <a:r>
              <a:rPr lang="es-ES" sz="1600" dirty="0">
                <a:latin typeface="Consolas" panose="020B0609020204030204" pitchFamily="49" charset="0"/>
              </a:rPr>
              <a:t>[1] -0.3540295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exto"/>
          <p:cNvSpPr>
            <a:spLocks noGrp="1"/>
          </p:cNvSpPr>
          <p:nvPr>
            <p:ph type="body" sz="quarter" idx="11"/>
          </p:nvPr>
        </p:nvSpPr>
        <p:spPr>
          <a:xfrm>
            <a:off x="531147" y="1275803"/>
            <a:ext cx="8751075" cy="424638"/>
          </a:xfrm>
        </p:spPr>
        <p:txBody>
          <a:bodyPr/>
          <a:lstStyle/>
          <a:p>
            <a:r>
              <a:rPr lang="en-GB" dirty="0"/>
              <a:t>Correlation matrix</a:t>
            </a:r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504727" y="123809"/>
            <a:ext cx="8915400" cy="1143000"/>
          </a:xfrm>
        </p:spPr>
        <p:txBody>
          <a:bodyPr/>
          <a:lstStyle/>
          <a:p>
            <a:pPr>
              <a:buFont typeface="+mj-lt"/>
              <a:buAutoNum type="arabicPeriod" startAt="4"/>
            </a:pPr>
            <a:r>
              <a:rPr lang="en-GB" dirty="0">
                <a:ea typeface="ＭＳ Ｐゴシック" pitchFamily="34" charset="-128"/>
              </a:rPr>
              <a:t>Correlation</a:t>
            </a:r>
            <a:br>
              <a:rPr lang="en-GB" dirty="0">
                <a:ea typeface="ＭＳ Ｐゴシック" pitchFamily="34" charset="-128"/>
              </a:rPr>
            </a:br>
            <a:r>
              <a:rPr lang="en-GB" dirty="0">
                <a:ea typeface="ＭＳ Ｐゴシック" pitchFamily="34" charset="-128"/>
              </a:rPr>
              <a:t>2. Types of correlation </a:t>
            </a:r>
            <a:br>
              <a:rPr lang="en-GB" dirty="0">
                <a:ea typeface="ＭＳ Ｐゴシック" pitchFamily="34" charset="-128"/>
              </a:rPr>
            </a:br>
            <a:endParaRPr lang="en-GB" dirty="0"/>
          </a:p>
        </p:txBody>
      </p:sp>
      <p:sp>
        <p:nvSpPr>
          <p:cNvPr id="5" name="Rectángulo 4"/>
          <p:cNvSpPr/>
          <p:nvPr/>
        </p:nvSpPr>
        <p:spPr>
          <a:xfrm>
            <a:off x="531146" y="2026678"/>
            <a:ext cx="797853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dirty="0" err="1">
                <a:solidFill>
                  <a:srgbClr val="3366FF"/>
                </a:solidFill>
                <a:latin typeface="Consolas" panose="020B0609020204030204" pitchFamily="49" charset="0"/>
              </a:rPr>
              <a:t>cor</a:t>
            </a:r>
            <a:r>
              <a:rPr lang="es-ES" sz="1400" dirty="0">
                <a:solidFill>
                  <a:srgbClr val="3366FF"/>
                </a:solidFill>
                <a:latin typeface="Consolas" panose="020B0609020204030204" pitchFamily="49" charset="0"/>
              </a:rPr>
              <a:t>(osteoporosis[, c("edad", "peso",  "talla", "</a:t>
            </a:r>
            <a:r>
              <a:rPr lang="es-ES" sz="1400" dirty="0" err="1">
                <a:solidFill>
                  <a:srgbClr val="3366FF"/>
                </a:solidFill>
                <a:latin typeface="Consolas" panose="020B0609020204030204" pitchFamily="49" charset="0"/>
              </a:rPr>
              <a:t>imc</a:t>
            </a:r>
            <a:r>
              <a:rPr lang="es-ES" sz="1400" dirty="0">
                <a:solidFill>
                  <a:srgbClr val="3366FF"/>
                </a:solidFill>
                <a:latin typeface="Consolas" panose="020B0609020204030204" pitchFamily="49" charset="0"/>
              </a:rPr>
              <a:t>", "</a:t>
            </a:r>
            <a:r>
              <a:rPr lang="es-ES" sz="1400" dirty="0" err="1">
                <a:solidFill>
                  <a:srgbClr val="3366FF"/>
                </a:solidFill>
                <a:latin typeface="Consolas" panose="020B0609020204030204" pitchFamily="49" charset="0"/>
              </a:rPr>
              <a:t>bua</a:t>
            </a:r>
            <a:r>
              <a:rPr lang="es-ES" sz="1400" dirty="0">
                <a:solidFill>
                  <a:srgbClr val="3366FF"/>
                </a:solidFill>
                <a:latin typeface="Consolas" panose="020B0609020204030204" pitchFamily="49" charset="0"/>
              </a:rPr>
              <a:t>", "</a:t>
            </a:r>
            <a:r>
              <a:rPr lang="es-ES" sz="1400" dirty="0" err="1">
                <a:solidFill>
                  <a:srgbClr val="3366FF"/>
                </a:solidFill>
                <a:latin typeface="Consolas" panose="020B0609020204030204" pitchFamily="49" charset="0"/>
              </a:rPr>
              <a:t>menarqui</a:t>
            </a:r>
            <a:r>
              <a:rPr lang="es-ES" sz="1400" dirty="0">
                <a:solidFill>
                  <a:srgbClr val="3366FF"/>
                </a:solidFill>
                <a:latin typeface="Consolas" panose="020B0609020204030204" pitchFamily="49" charset="0"/>
              </a:rPr>
              <a:t>")])</a:t>
            </a:r>
          </a:p>
        </p:txBody>
      </p:sp>
      <p:sp>
        <p:nvSpPr>
          <p:cNvPr id="6" name="Rectángulo 5"/>
          <p:cNvSpPr/>
          <p:nvPr/>
        </p:nvSpPr>
        <p:spPr>
          <a:xfrm>
            <a:off x="742335" y="3094324"/>
            <a:ext cx="9513771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dirty="0">
                <a:latin typeface="Consolas" panose="020B0609020204030204" pitchFamily="49" charset="0"/>
              </a:rPr>
              <a:t> 	  edad         peso       talla         </a:t>
            </a:r>
            <a:r>
              <a:rPr lang="es-ES" sz="1400" dirty="0" err="1">
                <a:latin typeface="Consolas" panose="020B0609020204030204" pitchFamily="49" charset="0"/>
              </a:rPr>
              <a:t>imc</a:t>
            </a:r>
            <a:r>
              <a:rPr lang="es-ES" sz="1400" dirty="0">
                <a:latin typeface="Consolas" panose="020B0609020204030204" pitchFamily="49" charset="0"/>
              </a:rPr>
              <a:t>         </a:t>
            </a:r>
            <a:r>
              <a:rPr lang="es-ES" sz="1400" dirty="0" err="1">
                <a:latin typeface="Consolas" panose="020B0609020204030204" pitchFamily="49" charset="0"/>
              </a:rPr>
              <a:t>bua</a:t>
            </a:r>
            <a:r>
              <a:rPr lang="es-ES" sz="1400" dirty="0">
                <a:latin typeface="Consolas" panose="020B0609020204030204" pitchFamily="49" charset="0"/>
              </a:rPr>
              <a:t>       </a:t>
            </a:r>
            <a:r>
              <a:rPr lang="es-ES" sz="1400" dirty="0" err="1">
                <a:latin typeface="Consolas" panose="020B0609020204030204" pitchFamily="49" charset="0"/>
              </a:rPr>
              <a:t>menarqui</a:t>
            </a:r>
            <a:endParaRPr lang="es-ES" sz="1400" dirty="0">
              <a:latin typeface="Consolas" panose="020B0609020204030204" pitchFamily="49" charset="0"/>
            </a:endParaRPr>
          </a:p>
          <a:p>
            <a:r>
              <a:rPr lang="es-ES" sz="1400" dirty="0">
                <a:latin typeface="Consolas" panose="020B0609020204030204" pitchFamily="49" charset="0"/>
              </a:rPr>
              <a:t>edad      1.0000000  0.182629245 -0.16635268  0.26173285 -0.36018834  0.115901253</a:t>
            </a:r>
          </a:p>
          <a:p>
            <a:r>
              <a:rPr lang="es-ES" sz="1400" dirty="0">
                <a:latin typeface="Consolas" panose="020B0609020204030204" pitchFamily="49" charset="0"/>
              </a:rPr>
              <a:t>peso      0.1826292  1.000000000  0.23110585  0.89278635  0.09467837 -0.008526465</a:t>
            </a:r>
          </a:p>
          <a:p>
            <a:r>
              <a:rPr lang="es-ES" sz="1400" dirty="0">
                <a:latin typeface="Consolas" panose="020B0609020204030204" pitchFamily="49" charset="0"/>
              </a:rPr>
              <a:t>talla    -0.1663527  0.231105848  1.00000000 -0.22546438  0.13350207  0.070002843</a:t>
            </a:r>
          </a:p>
          <a:p>
            <a:r>
              <a:rPr lang="es-ES" sz="1400" dirty="0" err="1">
                <a:latin typeface="Consolas" panose="020B0609020204030204" pitchFamily="49" charset="0"/>
              </a:rPr>
              <a:t>imc</a:t>
            </a:r>
            <a:r>
              <a:rPr lang="es-ES" sz="1400" dirty="0">
                <a:latin typeface="Consolas" panose="020B0609020204030204" pitchFamily="49" charset="0"/>
              </a:rPr>
              <a:t>       0.2617329  0.892786346 -0.22546438  1.00000000  0.03415938 -0.041607661</a:t>
            </a:r>
          </a:p>
          <a:p>
            <a:r>
              <a:rPr lang="es-ES" sz="1400" dirty="0" err="1">
                <a:latin typeface="Consolas" panose="020B0609020204030204" pitchFamily="49" charset="0"/>
              </a:rPr>
              <a:t>bua</a:t>
            </a:r>
            <a:r>
              <a:rPr lang="es-ES" sz="1400" dirty="0">
                <a:latin typeface="Consolas" panose="020B0609020204030204" pitchFamily="49" charset="0"/>
              </a:rPr>
              <a:t>      -0.3601883  0.094678365  0.13350207  0.03415938  1.00000000 -0.085935539</a:t>
            </a:r>
          </a:p>
          <a:p>
            <a:r>
              <a:rPr lang="es-ES" sz="1400" dirty="0" err="1">
                <a:latin typeface="Consolas" panose="020B0609020204030204" pitchFamily="49" charset="0"/>
              </a:rPr>
              <a:t>menarqui</a:t>
            </a:r>
            <a:r>
              <a:rPr lang="es-ES" sz="1400" dirty="0">
                <a:latin typeface="Consolas" panose="020B0609020204030204" pitchFamily="49" charset="0"/>
              </a:rPr>
              <a:t>  0.1159013 -0.008526465  0.07000284 -0.04160766 -0.08593554  1.000000000</a:t>
            </a:r>
          </a:p>
        </p:txBody>
      </p:sp>
    </p:spTree>
    <p:extLst>
      <p:ext uri="{BB962C8B-B14F-4D97-AF65-F5344CB8AC3E}">
        <p14:creationId xmlns:p14="http://schemas.microsoft.com/office/powerpoint/2010/main" val="240523513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504727" y="123809"/>
            <a:ext cx="8915400" cy="1143000"/>
          </a:xfrm>
        </p:spPr>
        <p:txBody>
          <a:bodyPr/>
          <a:lstStyle/>
          <a:p>
            <a:pPr>
              <a:buFont typeface="+mj-lt"/>
              <a:buAutoNum type="arabicPeriod" startAt="4"/>
            </a:pPr>
            <a:r>
              <a:rPr lang="en-GB" dirty="0">
                <a:ea typeface="ＭＳ Ｐゴシック" pitchFamily="34" charset="-128"/>
              </a:rPr>
              <a:t>Correlation. Exercises</a:t>
            </a:r>
            <a:br>
              <a:rPr lang="en-GB" dirty="0">
                <a:ea typeface="ＭＳ Ｐゴシック" pitchFamily="34" charset="-128"/>
              </a:rPr>
            </a:br>
            <a:r>
              <a:rPr lang="en-GB" dirty="0">
                <a:ea typeface="ＭＳ Ｐゴシック" pitchFamily="34" charset="-128"/>
              </a:rPr>
              <a:t/>
            </a:r>
            <a:br>
              <a:rPr lang="en-GB" dirty="0">
                <a:ea typeface="ＭＳ Ｐゴシック" pitchFamily="34" charset="-128"/>
              </a:rPr>
            </a:br>
            <a:endParaRPr lang="en-GB" dirty="0"/>
          </a:p>
        </p:txBody>
      </p:sp>
      <p:sp>
        <p:nvSpPr>
          <p:cNvPr id="14" name="13 Marcador de texto"/>
          <p:cNvSpPr>
            <a:spLocks noGrp="1"/>
          </p:cNvSpPr>
          <p:nvPr>
            <p:ph type="body" sz="quarter" idx="11"/>
          </p:nvPr>
        </p:nvSpPr>
        <p:spPr>
          <a:xfrm>
            <a:off x="531147" y="1436058"/>
            <a:ext cx="8751075" cy="5076709"/>
          </a:xfrm>
        </p:spPr>
        <p:txBody>
          <a:bodyPr/>
          <a:lstStyle/>
          <a:p>
            <a:pPr marL="0" indent="0" algn="just"/>
            <a:endParaRPr lang="en-US" b="0" dirty="0">
              <a:solidFill>
                <a:schemeClr val="bg2">
                  <a:lumMod val="50000"/>
                </a:schemeClr>
              </a:solidFill>
            </a:endParaRPr>
          </a:p>
          <a:p>
            <a:pPr marL="0" indent="0" algn="just">
              <a:lnSpc>
                <a:spcPct val="150000"/>
              </a:lnSpc>
            </a:pPr>
            <a:r>
              <a:rPr lang="en-US" dirty="0"/>
              <a:t>Exercise 2. </a:t>
            </a:r>
            <a:r>
              <a:rPr lang="en-US" b="0" dirty="0">
                <a:solidFill>
                  <a:schemeClr val="bg2">
                    <a:lumMod val="50000"/>
                  </a:schemeClr>
                </a:solidFill>
              </a:rPr>
              <a:t>An hypothetic study, published last year that exists a relation between </a:t>
            </a:r>
            <a:r>
              <a:rPr lang="en-US" i="1" dirty="0">
                <a:solidFill>
                  <a:schemeClr val="bg2">
                    <a:lumMod val="50000"/>
                  </a:schemeClr>
                </a:solidFill>
              </a:rPr>
              <a:t>age</a:t>
            </a:r>
            <a:r>
              <a:rPr lang="en-US" b="0" dirty="0">
                <a:solidFill>
                  <a:schemeClr val="bg2">
                    <a:lumMod val="50000"/>
                  </a:schemeClr>
                </a:solidFill>
              </a:rPr>
              <a:t> and </a:t>
            </a:r>
            <a:r>
              <a:rPr lang="en-US" i="1" dirty="0">
                <a:solidFill>
                  <a:schemeClr val="bg2">
                    <a:lumMod val="50000"/>
                  </a:schemeClr>
                </a:solidFill>
              </a:rPr>
              <a:t>systolic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i="1" dirty="0">
                <a:solidFill>
                  <a:schemeClr val="bg2">
                    <a:lumMod val="50000"/>
                  </a:schemeClr>
                </a:solidFill>
              </a:rPr>
              <a:t>blood pressure (</a:t>
            </a:r>
            <a:r>
              <a:rPr lang="en-US" i="1" dirty="0" err="1">
                <a:solidFill>
                  <a:schemeClr val="bg2">
                    <a:lumMod val="50000"/>
                  </a:schemeClr>
                </a:solidFill>
              </a:rPr>
              <a:t>sbp</a:t>
            </a:r>
            <a:r>
              <a:rPr lang="en-US" i="1" dirty="0">
                <a:solidFill>
                  <a:schemeClr val="bg2">
                    <a:lumMod val="50000"/>
                  </a:schemeClr>
                </a:solidFill>
              </a:rPr>
              <a:t>)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? </a:t>
            </a:r>
            <a:r>
              <a:rPr lang="en-US" b="0" dirty="0">
                <a:solidFill>
                  <a:schemeClr val="bg2">
                    <a:lumMod val="50000"/>
                  </a:schemeClr>
                </a:solidFill>
              </a:rPr>
              <a:t>Do you think is it true? Show a </a:t>
            </a:r>
            <a:r>
              <a:rPr lang="en-US" b="0" dirty="0" err="1">
                <a:solidFill>
                  <a:schemeClr val="bg2">
                    <a:lumMod val="50000"/>
                  </a:schemeClr>
                </a:solidFill>
              </a:rPr>
              <a:t>scatterplot</a:t>
            </a:r>
            <a:r>
              <a:rPr lang="en-US" b="0" dirty="0">
                <a:solidFill>
                  <a:schemeClr val="bg2">
                    <a:lumMod val="50000"/>
                  </a:schemeClr>
                </a:solidFill>
              </a:rPr>
              <a:t> of the values? If not, find another variable in the dataset that has a good correlation with </a:t>
            </a:r>
            <a:r>
              <a:rPr lang="en-US" i="1" dirty="0">
                <a:solidFill>
                  <a:schemeClr val="bg2">
                    <a:lumMod val="50000"/>
                  </a:schemeClr>
                </a:solidFill>
              </a:rPr>
              <a:t>systolic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i="1" dirty="0">
                <a:solidFill>
                  <a:schemeClr val="bg2">
                    <a:lumMod val="50000"/>
                  </a:schemeClr>
                </a:solidFill>
              </a:rPr>
              <a:t>blood pressure</a:t>
            </a:r>
            <a:r>
              <a:rPr lang="en-US" b="0" i="1" dirty="0">
                <a:solidFill>
                  <a:schemeClr val="bg2">
                    <a:lumMod val="50000"/>
                  </a:schemeClr>
                </a:solidFill>
              </a:rPr>
              <a:t>.</a:t>
            </a:r>
          </a:p>
          <a:p>
            <a:pPr marL="0" indent="0" algn="just">
              <a:lnSpc>
                <a:spcPct val="150000"/>
              </a:lnSpc>
            </a:pPr>
            <a:endParaRPr lang="en-US" b="0" i="1" dirty="0">
              <a:solidFill>
                <a:schemeClr val="bg2">
                  <a:lumMod val="50000"/>
                </a:schemeClr>
              </a:solidFill>
            </a:endParaRPr>
          </a:p>
          <a:p>
            <a:pPr marL="0" indent="0" algn="just">
              <a:lnSpc>
                <a:spcPct val="150000"/>
              </a:lnSpc>
            </a:pPr>
            <a:r>
              <a:rPr lang="en-US" b="0" i="1" dirty="0">
                <a:solidFill>
                  <a:schemeClr val="bg2">
                    <a:lumMod val="50000"/>
                  </a:schemeClr>
                </a:solidFill>
              </a:rPr>
              <a:t>Use dataset Framingham250.csv</a:t>
            </a:r>
            <a:endParaRPr lang="en-US" b="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a typeface="ＭＳ Ｐゴシック" pitchFamily="34" charset="-128"/>
              </a:rPr>
              <a:t>Elegant graphics for data analysis</a:t>
            </a:r>
            <a:br>
              <a:rPr lang="en-GB" dirty="0">
                <a:ea typeface="ＭＳ Ｐゴシック" pitchFamily="34" charset="-128"/>
              </a:rPr>
            </a:br>
            <a:endParaRPr lang="en-GB" dirty="0"/>
          </a:p>
        </p:txBody>
      </p:sp>
      <p:sp>
        <p:nvSpPr>
          <p:cNvPr id="2" name="CuadroTexto 1"/>
          <p:cNvSpPr txBox="1"/>
          <p:nvPr/>
        </p:nvSpPr>
        <p:spPr>
          <a:xfrm>
            <a:off x="495300" y="1417638"/>
            <a:ext cx="796065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200" dirty="0" err="1">
                <a:solidFill>
                  <a:schemeClr val="bg2">
                    <a:lumMod val="50000"/>
                  </a:schemeClr>
                </a:solidFill>
                <a:latin typeface="+mn-lt"/>
              </a:rPr>
              <a:t>How</a:t>
            </a:r>
            <a:r>
              <a:rPr lang="es-ES" sz="22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 to </a:t>
            </a:r>
            <a:r>
              <a:rPr lang="es-ES" sz="2200" dirty="0" err="1">
                <a:solidFill>
                  <a:schemeClr val="bg2">
                    <a:lumMod val="50000"/>
                  </a:schemeClr>
                </a:solidFill>
                <a:latin typeface="+mn-lt"/>
              </a:rPr>
              <a:t>install</a:t>
            </a:r>
            <a:r>
              <a:rPr lang="es-ES" sz="22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: </a:t>
            </a:r>
            <a:r>
              <a:rPr lang="es-ES" sz="2200" dirty="0" err="1">
                <a:solidFill>
                  <a:srgbClr val="3366FF"/>
                </a:solidFill>
                <a:latin typeface="Consolas" panose="020B0609020204030204" pitchFamily="49" charset="0"/>
              </a:rPr>
              <a:t>install.packages</a:t>
            </a:r>
            <a:r>
              <a:rPr lang="es-ES" sz="2200" dirty="0">
                <a:solidFill>
                  <a:srgbClr val="3366FF"/>
                </a:solidFill>
                <a:latin typeface="Consolas" panose="020B0609020204030204" pitchFamily="49" charset="0"/>
              </a:rPr>
              <a:t>("ggplot2")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200" dirty="0" err="1">
                <a:solidFill>
                  <a:schemeClr val="bg2">
                    <a:lumMod val="50000"/>
                  </a:schemeClr>
                </a:solidFill>
                <a:latin typeface="+mn-lt"/>
              </a:rPr>
              <a:t>First</a:t>
            </a:r>
            <a:r>
              <a:rPr lang="es-ES" sz="22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 </a:t>
            </a:r>
            <a:r>
              <a:rPr lang="es-ES" sz="2200" dirty="0" err="1">
                <a:solidFill>
                  <a:schemeClr val="bg2">
                    <a:lumMod val="50000"/>
                  </a:schemeClr>
                </a:solidFill>
                <a:latin typeface="+mn-lt"/>
              </a:rPr>
              <a:t>steps</a:t>
            </a:r>
            <a:r>
              <a:rPr lang="es-ES" sz="22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. </a:t>
            </a:r>
            <a:r>
              <a:rPr lang="es-ES" sz="2200" dirty="0" err="1">
                <a:solidFill>
                  <a:schemeClr val="bg2">
                    <a:lumMod val="50000"/>
                  </a:schemeClr>
                </a:solidFill>
                <a:latin typeface="+mn-lt"/>
              </a:rPr>
              <a:t>Three</a:t>
            </a:r>
            <a:r>
              <a:rPr lang="es-ES" sz="22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 </a:t>
            </a:r>
            <a:r>
              <a:rPr lang="es-ES" sz="2200" dirty="0" err="1">
                <a:solidFill>
                  <a:schemeClr val="bg2">
                    <a:lumMod val="50000"/>
                  </a:schemeClr>
                </a:solidFill>
                <a:latin typeface="+mn-lt"/>
              </a:rPr>
              <a:t>key</a:t>
            </a:r>
            <a:r>
              <a:rPr lang="es-ES" sz="22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 </a:t>
            </a:r>
            <a:r>
              <a:rPr lang="es-ES" sz="2200" dirty="0" err="1">
                <a:solidFill>
                  <a:schemeClr val="bg2">
                    <a:lumMod val="50000"/>
                  </a:schemeClr>
                </a:solidFill>
                <a:latin typeface="+mn-lt"/>
              </a:rPr>
              <a:t>components</a:t>
            </a:r>
            <a:r>
              <a:rPr lang="es-ES" sz="22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:</a:t>
            </a: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sz="2200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Data</a:t>
            </a: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sz="2200" dirty="0" err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Aesthetic</a:t>
            </a:r>
            <a:r>
              <a:rPr lang="es-ES" sz="22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 </a:t>
            </a:r>
            <a:r>
              <a:rPr lang="es-ES" sz="2200" dirty="0" err="1">
                <a:solidFill>
                  <a:schemeClr val="bg2">
                    <a:lumMod val="50000"/>
                  </a:schemeClr>
                </a:solidFill>
                <a:latin typeface="+mn-lt"/>
              </a:rPr>
              <a:t>mappings</a:t>
            </a:r>
            <a:r>
              <a:rPr lang="es-ES" sz="22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 </a:t>
            </a:r>
            <a:r>
              <a:rPr lang="es-ES" sz="2200" dirty="0" err="1">
                <a:solidFill>
                  <a:schemeClr val="bg2">
                    <a:lumMod val="50000"/>
                  </a:schemeClr>
                </a:solidFill>
                <a:latin typeface="+mn-lt"/>
              </a:rPr>
              <a:t>between</a:t>
            </a:r>
            <a:r>
              <a:rPr lang="es-ES" sz="22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 variables</a:t>
            </a: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sz="22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A </a:t>
            </a:r>
            <a:r>
              <a:rPr lang="es-ES" sz="2200" dirty="0" err="1">
                <a:solidFill>
                  <a:schemeClr val="bg2">
                    <a:lumMod val="50000"/>
                  </a:schemeClr>
                </a:solidFill>
                <a:latin typeface="+mn-lt"/>
              </a:rPr>
              <a:t>least</a:t>
            </a:r>
            <a:r>
              <a:rPr lang="es-ES" sz="22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 </a:t>
            </a:r>
            <a:r>
              <a:rPr lang="es-ES" sz="2200" dirty="0" err="1">
                <a:solidFill>
                  <a:schemeClr val="bg2">
                    <a:lumMod val="50000"/>
                  </a:schemeClr>
                </a:solidFill>
                <a:latin typeface="+mn-lt"/>
              </a:rPr>
              <a:t>one</a:t>
            </a:r>
            <a:r>
              <a:rPr lang="es-ES" sz="22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 </a:t>
            </a:r>
            <a:r>
              <a:rPr lang="es-ES" sz="2200" dirty="0" err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layer</a:t>
            </a:r>
            <a:r>
              <a:rPr lang="es-ES" sz="22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. </a:t>
            </a:r>
            <a:r>
              <a:rPr lang="es-ES" sz="2200" dirty="0" err="1">
                <a:solidFill>
                  <a:schemeClr val="bg2">
                    <a:lumMod val="50000"/>
                  </a:schemeClr>
                </a:solidFill>
                <a:latin typeface="+mn-lt"/>
              </a:rPr>
              <a:t>Usually</a:t>
            </a:r>
            <a:r>
              <a:rPr lang="es-ES" sz="22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 </a:t>
            </a:r>
            <a:r>
              <a:rPr lang="es-ES" sz="2200" dirty="0" err="1">
                <a:solidFill>
                  <a:schemeClr val="bg2">
                    <a:lumMod val="50000"/>
                  </a:schemeClr>
                </a:solidFill>
                <a:latin typeface="+mn-lt"/>
              </a:rPr>
              <a:t>created</a:t>
            </a:r>
            <a:r>
              <a:rPr lang="es-ES" sz="22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 </a:t>
            </a:r>
            <a:r>
              <a:rPr lang="es-ES" sz="2200" dirty="0" err="1">
                <a:solidFill>
                  <a:schemeClr val="bg2">
                    <a:lumMod val="50000"/>
                  </a:schemeClr>
                </a:solidFill>
                <a:latin typeface="+mn-lt"/>
              </a:rPr>
              <a:t>with</a:t>
            </a:r>
            <a:r>
              <a:rPr lang="es-ES" sz="22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 a </a:t>
            </a:r>
            <a:r>
              <a:rPr lang="es-ES" sz="2200" b="1" dirty="0" err="1">
                <a:solidFill>
                  <a:schemeClr val="bg2">
                    <a:lumMod val="50000"/>
                  </a:schemeClr>
                </a:solidFill>
                <a:latin typeface="+mn-lt"/>
              </a:rPr>
              <a:t>geom</a:t>
            </a:r>
            <a:r>
              <a:rPr lang="es-ES" sz="22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 </a:t>
            </a:r>
            <a:r>
              <a:rPr lang="es-ES" sz="2200" dirty="0" err="1">
                <a:solidFill>
                  <a:schemeClr val="bg2">
                    <a:lumMod val="50000"/>
                  </a:schemeClr>
                </a:solidFill>
                <a:latin typeface="+mn-lt"/>
              </a:rPr>
              <a:t>function</a:t>
            </a:r>
            <a:endParaRPr lang="es-ES" sz="2200" dirty="0">
              <a:solidFill>
                <a:schemeClr val="bg2">
                  <a:lumMod val="50000"/>
                </a:schemeClr>
              </a:solidFill>
              <a:latin typeface="+mn-lt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s-ES" sz="2200" dirty="0">
              <a:solidFill>
                <a:schemeClr val="bg2">
                  <a:lumMod val="5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923997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a typeface="ＭＳ Ｐゴシック" pitchFamily="34" charset="-128"/>
              </a:rPr>
              <a:t>Elegant graphics for data analysis</a:t>
            </a:r>
            <a:br>
              <a:rPr lang="en-GB" dirty="0">
                <a:ea typeface="ＭＳ Ｐゴシック" pitchFamily="34" charset="-128"/>
              </a:rPr>
            </a:br>
            <a:endParaRPr lang="en-GB" dirty="0"/>
          </a:p>
        </p:txBody>
      </p:sp>
      <p:sp>
        <p:nvSpPr>
          <p:cNvPr id="2" name="CuadroTexto 1"/>
          <p:cNvSpPr txBox="1"/>
          <p:nvPr/>
        </p:nvSpPr>
        <p:spPr>
          <a:xfrm>
            <a:off x="661956" y="1192887"/>
            <a:ext cx="82550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200" dirty="0" err="1">
                <a:solidFill>
                  <a:schemeClr val="bg2">
                    <a:lumMod val="50000"/>
                  </a:schemeClr>
                </a:solidFill>
                <a:latin typeface="+mn-lt"/>
              </a:rPr>
              <a:t>The</a:t>
            </a:r>
            <a:r>
              <a:rPr lang="es-ES" sz="22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 data: </a:t>
            </a:r>
            <a:r>
              <a:rPr lang="es-ES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(</a:t>
            </a:r>
            <a:r>
              <a:rPr lang="es-ES" dirty="0">
                <a:solidFill>
                  <a:schemeClr val="bg2">
                    <a:lumMod val="50000"/>
                  </a:schemeClr>
                </a:solidFill>
                <a:latin typeface="+mn-lt"/>
                <a:hlinkClick r:id="rId2"/>
              </a:rPr>
              <a:t>https://ggplot2.tidyverse.org/reference/mpg.html</a:t>
            </a:r>
            <a:r>
              <a:rPr lang="es-ES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)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s-ES" sz="2200" dirty="0">
              <a:solidFill>
                <a:schemeClr val="bg2">
                  <a:lumMod val="50000"/>
                </a:schemeClr>
              </a:solidFill>
              <a:latin typeface="+mn-lt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s-ES" sz="2200" dirty="0">
              <a:solidFill>
                <a:schemeClr val="bg2">
                  <a:lumMod val="50000"/>
                </a:schemeClr>
              </a:solidFill>
              <a:latin typeface="+mn-lt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s-ES" sz="2200" dirty="0">
              <a:solidFill>
                <a:schemeClr val="bg2">
                  <a:lumMod val="50000"/>
                </a:schemeClr>
              </a:solidFill>
              <a:latin typeface="+mn-lt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s-ES" sz="2200" dirty="0">
              <a:solidFill>
                <a:schemeClr val="bg2">
                  <a:lumMod val="50000"/>
                </a:schemeClr>
              </a:solidFill>
              <a:latin typeface="+mn-lt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s-ES" sz="2200" dirty="0">
              <a:solidFill>
                <a:schemeClr val="bg2">
                  <a:lumMod val="50000"/>
                </a:schemeClr>
              </a:solidFill>
              <a:latin typeface="+mn-lt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s-ES" sz="2200" dirty="0">
              <a:solidFill>
                <a:schemeClr val="bg2">
                  <a:lumMod val="50000"/>
                </a:schemeClr>
              </a:solidFill>
              <a:latin typeface="+mn-lt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s-ES" sz="2200" dirty="0">
              <a:solidFill>
                <a:schemeClr val="bg2">
                  <a:lumMod val="50000"/>
                </a:schemeClr>
              </a:solidFill>
              <a:latin typeface="+mn-lt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s-ES" sz="2200" dirty="0">
              <a:solidFill>
                <a:schemeClr val="bg2">
                  <a:lumMod val="50000"/>
                </a:schemeClr>
              </a:solidFill>
              <a:latin typeface="+mn-lt"/>
            </a:endParaRPr>
          </a:p>
          <a:p>
            <a:pPr algn="just"/>
            <a:endParaRPr lang="es-ES" sz="2200" dirty="0">
              <a:solidFill>
                <a:schemeClr val="bg2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1251453" y="1531441"/>
            <a:ext cx="1324402" cy="31393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>
                <a:solidFill>
                  <a:srgbClr val="3366FF"/>
                </a:solidFill>
                <a:latin typeface="Consolas" panose="020B0609020204030204" pitchFamily="49" charset="0"/>
              </a:rPr>
              <a:t>head(</a:t>
            </a:r>
            <a:r>
              <a:rPr lang="es-ES" dirty="0" err="1">
                <a:solidFill>
                  <a:srgbClr val="3366FF"/>
                </a:solidFill>
                <a:latin typeface="Consolas" panose="020B0609020204030204" pitchFamily="49" charset="0"/>
              </a:rPr>
              <a:t>mpg</a:t>
            </a:r>
            <a:r>
              <a:rPr lang="es-ES" dirty="0">
                <a:solidFill>
                  <a:srgbClr val="3366FF"/>
                </a:solidFill>
                <a:latin typeface="Consolas" panose="020B0609020204030204" pitchFamily="49" charset="0"/>
              </a:rPr>
              <a:t>)</a:t>
            </a:r>
          </a:p>
          <a:p>
            <a:endParaRPr lang="es-ES" dirty="0">
              <a:solidFill>
                <a:srgbClr val="3366FF"/>
              </a:solidFill>
              <a:latin typeface="Consolas" panose="020B0609020204030204" pitchFamily="49" charset="0"/>
            </a:endParaRPr>
          </a:p>
          <a:p>
            <a:endParaRPr lang="es-ES" dirty="0">
              <a:solidFill>
                <a:srgbClr val="3366FF"/>
              </a:solidFill>
              <a:latin typeface="Consolas" panose="020B0609020204030204" pitchFamily="49" charset="0"/>
            </a:endParaRPr>
          </a:p>
          <a:p>
            <a:endParaRPr lang="es-ES" dirty="0">
              <a:solidFill>
                <a:srgbClr val="3366FF"/>
              </a:solidFill>
              <a:latin typeface="Consolas" panose="020B0609020204030204" pitchFamily="49" charset="0"/>
            </a:endParaRPr>
          </a:p>
          <a:p>
            <a:endParaRPr lang="es-ES" dirty="0">
              <a:solidFill>
                <a:srgbClr val="3366FF"/>
              </a:solidFill>
              <a:latin typeface="Consolas" panose="020B0609020204030204" pitchFamily="49" charset="0"/>
            </a:endParaRPr>
          </a:p>
          <a:p>
            <a:endParaRPr lang="es-ES" dirty="0">
              <a:solidFill>
                <a:srgbClr val="3366FF"/>
              </a:solidFill>
              <a:latin typeface="Consolas" panose="020B0609020204030204" pitchFamily="49" charset="0"/>
            </a:endParaRPr>
          </a:p>
          <a:p>
            <a:endParaRPr lang="es-ES" dirty="0">
              <a:solidFill>
                <a:srgbClr val="3366FF"/>
              </a:solidFill>
              <a:latin typeface="Consolas" panose="020B0609020204030204" pitchFamily="49" charset="0"/>
            </a:endParaRPr>
          </a:p>
          <a:p>
            <a:endParaRPr lang="es-ES" dirty="0">
              <a:solidFill>
                <a:srgbClr val="3366FF"/>
              </a:solidFill>
              <a:latin typeface="Consolas" panose="020B0609020204030204" pitchFamily="49" charset="0"/>
            </a:endParaRPr>
          </a:p>
          <a:p>
            <a:endParaRPr lang="es-ES" dirty="0">
              <a:solidFill>
                <a:srgbClr val="3366FF"/>
              </a:solidFill>
              <a:latin typeface="Consolas" panose="020B0609020204030204" pitchFamily="49" charset="0"/>
            </a:endParaRPr>
          </a:p>
          <a:p>
            <a:endParaRPr lang="es-ES" dirty="0">
              <a:solidFill>
                <a:srgbClr val="3366FF"/>
              </a:solidFill>
              <a:latin typeface="Consolas" panose="020B0609020204030204" pitchFamily="49" charset="0"/>
            </a:endParaRPr>
          </a:p>
          <a:p>
            <a:endParaRPr lang="es-ES" dirty="0">
              <a:solidFill>
                <a:srgbClr val="3366FF"/>
              </a:solidFill>
              <a:latin typeface="Consolas" panose="020B0609020204030204" pitchFamily="49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3"/>
          <a:srcRect t="5303" r="2527"/>
          <a:stretch/>
        </p:blipFill>
        <p:spPr>
          <a:xfrm>
            <a:off x="1363276" y="1945541"/>
            <a:ext cx="8143177" cy="1587442"/>
          </a:xfrm>
          <a:prstGeom prst="rect">
            <a:avLst/>
          </a:prstGeom>
        </p:spPr>
      </p:pic>
      <p:sp>
        <p:nvSpPr>
          <p:cNvPr id="7" name="Rectángulo 6"/>
          <p:cNvSpPr/>
          <p:nvPr/>
        </p:nvSpPr>
        <p:spPr>
          <a:xfrm>
            <a:off x="748005" y="3947083"/>
            <a:ext cx="9073502" cy="3139321"/>
          </a:xfrm>
          <a:prstGeom prst="rect">
            <a:avLst/>
          </a:prstGeom>
        </p:spPr>
        <p:txBody>
          <a:bodyPr wrap="square" numCol="2">
            <a:spAutoFit/>
          </a:bodyPr>
          <a:lstStyle/>
          <a:p>
            <a:r>
              <a:rPr lang="en-GB" sz="1200" dirty="0"/>
              <a:t>A data frame with 234 rows and 11 variables:</a:t>
            </a:r>
          </a:p>
          <a:p>
            <a:endParaRPr lang="en-GB" sz="1100" dirty="0"/>
          </a:p>
          <a:p>
            <a:r>
              <a:rPr lang="en-GB" sz="1100" i="1" dirty="0"/>
              <a:t>manufacturer</a:t>
            </a:r>
            <a:r>
              <a:rPr lang="en-GB" sz="1100" dirty="0"/>
              <a:t>: manufacturer name</a:t>
            </a:r>
          </a:p>
          <a:p>
            <a:endParaRPr lang="en-GB" sz="1100" dirty="0"/>
          </a:p>
          <a:p>
            <a:r>
              <a:rPr lang="en-GB" sz="1100" i="1" dirty="0"/>
              <a:t>model</a:t>
            </a:r>
            <a:r>
              <a:rPr lang="en-GB" sz="1100" dirty="0"/>
              <a:t>: model name</a:t>
            </a:r>
          </a:p>
          <a:p>
            <a:endParaRPr lang="en-GB" sz="1100" dirty="0"/>
          </a:p>
          <a:p>
            <a:r>
              <a:rPr lang="en-GB" sz="1100" i="1" dirty="0" err="1"/>
              <a:t>displ</a:t>
            </a:r>
            <a:r>
              <a:rPr lang="en-GB" sz="1100" dirty="0"/>
              <a:t>: engine displacement, in litres</a:t>
            </a:r>
          </a:p>
          <a:p>
            <a:endParaRPr lang="en-GB" sz="1100" dirty="0"/>
          </a:p>
          <a:p>
            <a:r>
              <a:rPr lang="en-GB" sz="1100" i="1" dirty="0"/>
              <a:t>year</a:t>
            </a:r>
            <a:r>
              <a:rPr lang="en-GB" sz="1100" dirty="0"/>
              <a:t>: year of manufacture</a:t>
            </a:r>
          </a:p>
          <a:p>
            <a:endParaRPr lang="en-GB" sz="1100" dirty="0"/>
          </a:p>
          <a:p>
            <a:r>
              <a:rPr lang="en-GB" sz="1100" i="1" dirty="0"/>
              <a:t>"type" </a:t>
            </a:r>
            <a:r>
              <a:rPr lang="en-GB" sz="1100" dirty="0"/>
              <a:t>of car</a:t>
            </a:r>
          </a:p>
          <a:p>
            <a:endParaRPr lang="en-GB" sz="1100" dirty="0"/>
          </a:p>
          <a:p>
            <a:r>
              <a:rPr lang="en-GB" sz="1100" i="1" dirty="0" err="1"/>
              <a:t>cyl</a:t>
            </a:r>
            <a:r>
              <a:rPr lang="en-GB" sz="1100" dirty="0"/>
              <a:t>: number of cylinders</a:t>
            </a:r>
          </a:p>
          <a:p>
            <a:endParaRPr lang="en-GB" sz="1100" dirty="0"/>
          </a:p>
          <a:p>
            <a:r>
              <a:rPr lang="en-GB" sz="1100" i="1" dirty="0"/>
              <a:t>trans</a:t>
            </a:r>
            <a:r>
              <a:rPr lang="en-GB" sz="1100" dirty="0"/>
              <a:t>: type of transmission</a:t>
            </a:r>
          </a:p>
          <a:p>
            <a:endParaRPr lang="en-GB" sz="1100" dirty="0"/>
          </a:p>
          <a:p>
            <a:endParaRPr lang="en-GB" sz="1100" dirty="0"/>
          </a:p>
          <a:p>
            <a:endParaRPr lang="en-GB" sz="1100" dirty="0"/>
          </a:p>
          <a:p>
            <a:endParaRPr lang="en-GB" sz="1100" i="1" dirty="0"/>
          </a:p>
          <a:p>
            <a:endParaRPr lang="en-GB" sz="1100" i="1" dirty="0"/>
          </a:p>
          <a:p>
            <a:r>
              <a:rPr lang="en-GB" sz="1100" i="1" dirty="0" err="1"/>
              <a:t>drv</a:t>
            </a:r>
            <a:r>
              <a:rPr lang="en-GB" sz="1100" dirty="0"/>
              <a:t>: the type of drive train, where f = front-wheel drive, r = rear wheel drive, 4 = 4wd</a:t>
            </a:r>
          </a:p>
          <a:p>
            <a:endParaRPr lang="en-GB" sz="1100" dirty="0"/>
          </a:p>
          <a:p>
            <a:r>
              <a:rPr lang="en-GB" sz="1100" dirty="0" err="1"/>
              <a:t>cty</a:t>
            </a:r>
            <a:r>
              <a:rPr lang="en-GB" sz="1100" dirty="0"/>
              <a:t>: city miles per gallon</a:t>
            </a:r>
          </a:p>
          <a:p>
            <a:endParaRPr lang="en-GB" sz="1100" dirty="0"/>
          </a:p>
          <a:p>
            <a:r>
              <a:rPr lang="en-GB" sz="1100" dirty="0" err="1"/>
              <a:t>hwy</a:t>
            </a:r>
            <a:r>
              <a:rPr lang="en-GB" sz="1100" dirty="0"/>
              <a:t>: highway miles per gallon</a:t>
            </a:r>
          </a:p>
          <a:p>
            <a:endParaRPr lang="en-GB" sz="1100" dirty="0"/>
          </a:p>
          <a:p>
            <a:r>
              <a:rPr lang="en-GB" sz="1100" dirty="0" err="1"/>
              <a:t>fl</a:t>
            </a:r>
            <a:r>
              <a:rPr lang="en-GB" sz="1100" dirty="0"/>
              <a:t>: fuel type</a:t>
            </a:r>
          </a:p>
          <a:p>
            <a:endParaRPr lang="en-GB" sz="1100" dirty="0"/>
          </a:p>
          <a:p>
            <a:r>
              <a:rPr lang="en-GB" sz="1100" i="1" dirty="0"/>
              <a:t>class</a:t>
            </a:r>
          </a:p>
          <a:p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4884899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a typeface="ＭＳ Ｐゴシック" pitchFamily="34" charset="-128"/>
              </a:rPr>
              <a:t>Elegant graphics for data analysis</a:t>
            </a:r>
            <a:br>
              <a:rPr lang="en-GB" dirty="0">
                <a:ea typeface="ＭＳ Ｐゴシック" pitchFamily="34" charset="-128"/>
              </a:rPr>
            </a:br>
            <a:endParaRPr lang="en-GB" dirty="0"/>
          </a:p>
        </p:txBody>
      </p:sp>
      <p:sp>
        <p:nvSpPr>
          <p:cNvPr id="2" name="CuadroTexto 1"/>
          <p:cNvSpPr txBox="1"/>
          <p:nvPr/>
        </p:nvSpPr>
        <p:spPr>
          <a:xfrm>
            <a:off x="349636" y="1313454"/>
            <a:ext cx="8255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200" dirty="0" err="1">
                <a:solidFill>
                  <a:schemeClr val="bg2">
                    <a:lumMod val="50000"/>
                  </a:schemeClr>
                </a:solidFill>
                <a:latin typeface="+mn-lt"/>
              </a:rPr>
              <a:t>The</a:t>
            </a:r>
            <a:r>
              <a:rPr lang="es-ES" sz="22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 </a:t>
            </a:r>
            <a:r>
              <a:rPr lang="es-ES" sz="2200" dirty="0" err="1">
                <a:solidFill>
                  <a:schemeClr val="bg2">
                    <a:lumMod val="50000"/>
                  </a:schemeClr>
                </a:solidFill>
                <a:latin typeface="+mn-lt"/>
              </a:rPr>
              <a:t>plot</a:t>
            </a:r>
            <a:r>
              <a:rPr lang="es-ES" sz="22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s-ES" sz="2200" dirty="0">
              <a:solidFill>
                <a:schemeClr val="bg2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1242122" y="1860174"/>
            <a:ext cx="512351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>
                <a:solidFill>
                  <a:srgbClr val="3366FF"/>
                </a:solidFill>
                <a:latin typeface="Consolas" panose="020B0609020204030204" pitchFamily="49" charset="0"/>
              </a:rPr>
              <a:t>ggplot</a:t>
            </a:r>
            <a:r>
              <a:rPr lang="es-ES" dirty="0">
                <a:solidFill>
                  <a:srgbClr val="3366FF"/>
                </a:solidFill>
                <a:latin typeface="Consolas" panose="020B0609020204030204" pitchFamily="49" charset="0"/>
              </a:rPr>
              <a:t>(</a:t>
            </a:r>
            <a:r>
              <a:rPr lang="es-ES" dirty="0" err="1">
                <a:solidFill>
                  <a:srgbClr val="3366FF"/>
                </a:solidFill>
                <a:latin typeface="Consolas" panose="020B0609020204030204" pitchFamily="49" charset="0"/>
              </a:rPr>
              <a:t>mpg</a:t>
            </a:r>
            <a:r>
              <a:rPr lang="es-ES" dirty="0">
                <a:solidFill>
                  <a:srgbClr val="3366FF"/>
                </a:solidFill>
                <a:latin typeface="Consolas" panose="020B0609020204030204" pitchFamily="49" charset="0"/>
              </a:rPr>
              <a:t>, aes(x = </a:t>
            </a:r>
            <a:r>
              <a:rPr lang="es-ES" dirty="0" err="1">
                <a:solidFill>
                  <a:srgbClr val="3366FF"/>
                </a:solidFill>
                <a:latin typeface="Consolas" panose="020B0609020204030204" pitchFamily="49" charset="0"/>
              </a:rPr>
              <a:t>displ</a:t>
            </a:r>
            <a:r>
              <a:rPr lang="es-ES" dirty="0">
                <a:solidFill>
                  <a:srgbClr val="3366FF"/>
                </a:solidFill>
                <a:latin typeface="Consolas" panose="020B0609020204030204" pitchFamily="49" charset="0"/>
              </a:rPr>
              <a:t>, y = </a:t>
            </a:r>
            <a:r>
              <a:rPr lang="es-ES" dirty="0" err="1">
                <a:solidFill>
                  <a:srgbClr val="3366FF"/>
                </a:solidFill>
                <a:latin typeface="Consolas" panose="020B0609020204030204" pitchFamily="49" charset="0"/>
              </a:rPr>
              <a:t>hwy</a:t>
            </a:r>
            <a:r>
              <a:rPr lang="es-ES" dirty="0">
                <a:solidFill>
                  <a:srgbClr val="3366FF"/>
                </a:solidFill>
                <a:latin typeface="Consolas" panose="020B0609020204030204" pitchFamily="49" charset="0"/>
              </a:rPr>
              <a:t>)) + </a:t>
            </a:r>
          </a:p>
          <a:p>
            <a:r>
              <a:rPr lang="es-ES" dirty="0">
                <a:solidFill>
                  <a:srgbClr val="3366FF"/>
                </a:solidFill>
                <a:latin typeface="Consolas" panose="020B0609020204030204" pitchFamily="49" charset="0"/>
              </a:rPr>
              <a:t>  </a:t>
            </a:r>
            <a:r>
              <a:rPr lang="es-ES" dirty="0" err="1">
                <a:solidFill>
                  <a:srgbClr val="3366FF"/>
                </a:solidFill>
                <a:latin typeface="Consolas" panose="020B0609020204030204" pitchFamily="49" charset="0"/>
              </a:rPr>
              <a:t>geom_point</a:t>
            </a:r>
            <a:r>
              <a:rPr lang="es-ES" dirty="0">
                <a:solidFill>
                  <a:srgbClr val="3366FF"/>
                </a:solidFill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15" name="Rectángulo redondeado 14"/>
          <p:cNvSpPr/>
          <p:nvPr/>
        </p:nvSpPr>
        <p:spPr bwMode="auto">
          <a:xfrm>
            <a:off x="2184400" y="1864912"/>
            <a:ext cx="468000" cy="324000"/>
          </a:xfrm>
          <a:prstGeom prst="roundRect">
            <a:avLst/>
          </a:prstGeom>
          <a:solidFill>
            <a:srgbClr val="FF0000">
              <a:alpha val="58000"/>
            </a:srgbClr>
          </a:solidFill>
          <a:ln>
            <a:solidFill>
              <a:srgbClr val="FF0000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3200" b="0" i="0" u="none" strike="noStrike" cap="none" normalizeH="0" baseline="0">
              <a:ln>
                <a:noFill/>
              </a:ln>
              <a:solidFill>
                <a:srgbClr val="3366FF"/>
              </a:solidFill>
              <a:effectLst/>
              <a:latin typeface="Calibri" pitchFamily="34" charset="0"/>
            </a:endParaRPr>
          </a:p>
        </p:txBody>
      </p:sp>
      <p:sp>
        <p:nvSpPr>
          <p:cNvPr id="16" name="Rectángulo redondeado 15"/>
          <p:cNvSpPr/>
          <p:nvPr/>
        </p:nvSpPr>
        <p:spPr bwMode="auto">
          <a:xfrm>
            <a:off x="2793137" y="1855581"/>
            <a:ext cx="2904066" cy="324000"/>
          </a:xfrm>
          <a:prstGeom prst="roundRect">
            <a:avLst/>
          </a:prstGeom>
          <a:solidFill>
            <a:srgbClr val="92D050">
              <a:alpha val="58000"/>
            </a:srgbClr>
          </a:solidFill>
          <a:ln>
            <a:solidFill>
              <a:srgbClr val="92D050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3200" b="0" i="0" u="none" strike="noStrike" cap="none" normalizeH="0" baseline="0">
              <a:ln>
                <a:noFill/>
              </a:ln>
              <a:solidFill>
                <a:srgbClr val="3366FF"/>
              </a:solidFill>
              <a:effectLst/>
              <a:latin typeface="Calibri" pitchFamily="34" charset="0"/>
            </a:endParaRPr>
          </a:p>
        </p:txBody>
      </p:sp>
      <p:sp>
        <p:nvSpPr>
          <p:cNvPr id="17" name="Rectángulo redondeado 16"/>
          <p:cNvSpPr/>
          <p:nvPr/>
        </p:nvSpPr>
        <p:spPr bwMode="auto">
          <a:xfrm>
            <a:off x="1487970" y="2201431"/>
            <a:ext cx="1565040" cy="324000"/>
          </a:xfrm>
          <a:prstGeom prst="roundRect">
            <a:avLst/>
          </a:prstGeom>
          <a:solidFill>
            <a:srgbClr val="FFFF00">
              <a:alpha val="58000"/>
            </a:srgbClr>
          </a:solidFill>
          <a:ln>
            <a:solidFill>
              <a:srgbClr val="FFFF00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3200" b="0" i="0" u="none" strike="noStrike" cap="none" normalizeH="0" baseline="0">
              <a:ln>
                <a:noFill/>
              </a:ln>
              <a:solidFill>
                <a:srgbClr val="3366FF"/>
              </a:solidFill>
              <a:effectLst/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2241786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_plantillapresentacions 14-15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02 Lateral">
  <a:themeElements>
    <a:clrScheme name="plantilla_presentacio_elearning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lantilla_presentacio_elearning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99"/>
        </a:solidFill>
        <a:ln w="9525" cap="flat" cmpd="sng" algn="ctr">
          <a:solidFill>
            <a:srgbClr val="EAEAEA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ca-E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99"/>
        </a:solidFill>
        <a:ln w="9525" cap="flat" cmpd="sng" algn="ctr">
          <a:solidFill>
            <a:srgbClr val="EAEAEA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ca-E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</a:defRPr>
        </a:defPPr>
      </a:lstStyle>
    </a:lnDef>
  </a:objectDefaults>
  <a:extraClrSchemeLst>
    <a:extraClrScheme>
      <a:clrScheme name="plantilla_presentacio_elearning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lantilla_presentacio_elearning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lantilla_presentacio_elearning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lantilla_presentacio_elearning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lantilla_presentacio_elearning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lantilla_presentacio_elearning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lantilla_presentacio_elearning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lantilla_presentacio_elearning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lantilla_presentacio_elearning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lantilla_presentacio_elearning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lantilla_presentacio_elearning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lantilla_presentacio_elearning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03 Contingut">
  <a:themeElements>
    <a:clrScheme name="plantilla_presentacio_elearning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lantilla_presentacio_elearning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993489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rtlCol="0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ca-E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</a:defRPr>
        </a:defPPr>
      </a:lstStyle>
    </a:lnDef>
    <a:txDef>
      <a:spPr>
        <a:noFill/>
      </a:spPr>
      <a:bodyPr wrap="square" rtlCol="0">
        <a:spAutoFit/>
      </a:bodyPr>
      <a:lstStyle>
        <a:defPPr algn="just">
          <a:defRPr sz="2200" dirty="0" smtClean="0">
            <a:solidFill>
              <a:schemeClr val="bg2">
                <a:lumMod val="50000"/>
              </a:schemeClr>
            </a:solidFill>
            <a:latin typeface="+mn-lt"/>
          </a:defRPr>
        </a:defPPr>
      </a:lstStyle>
    </a:txDef>
  </a:objectDefaults>
  <a:extraClrSchemeLst>
    <a:extraClrScheme>
      <a:clrScheme name="plantilla_presentacio_elearning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lantilla_presentacio_elearning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lantilla_presentacio_elearning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lantilla_presentacio_elearning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lantilla_presentacio_elearning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lantilla_presentacio_elearning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lantilla_presentacio_elearning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lantilla_presentacio_elearning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lantilla_presentacio_elearning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lantilla_presentacio_elearning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lantilla_presentacio_elearning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lantilla_presentacio_elearning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master_plantillapresentacions 14-15</Template>
  <TotalTime>5886</TotalTime>
  <Words>1969</Words>
  <Application>Microsoft Office PowerPoint</Application>
  <PresentationFormat>A4 (210 x 297 mm)</PresentationFormat>
  <Paragraphs>459</Paragraphs>
  <Slides>64</Slides>
  <Notes>0</Notes>
  <HiddenSlides>1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3</vt:i4>
      </vt:variant>
      <vt:variant>
        <vt:lpstr>Títulos de diapositiva</vt:lpstr>
      </vt:variant>
      <vt:variant>
        <vt:i4>64</vt:i4>
      </vt:variant>
    </vt:vector>
  </HeadingPairs>
  <TitlesOfParts>
    <vt:vector size="73" baseType="lpstr">
      <vt:lpstr>MS PGothic</vt:lpstr>
      <vt:lpstr>MS PGothic</vt:lpstr>
      <vt:lpstr>Arial</vt:lpstr>
      <vt:lpstr>Calibri</vt:lpstr>
      <vt:lpstr>Consolas</vt:lpstr>
      <vt:lpstr>Wingdings</vt:lpstr>
      <vt:lpstr>master_plantillapresentacions 14-15</vt:lpstr>
      <vt:lpstr>02 Lateral</vt:lpstr>
      <vt:lpstr>03 Contingut</vt:lpstr>
      <vt:lpstr>Presentación de PowerPoint</vt:lpstr>
      <vt:lpstr>Presentación de PowerPoint</vt:lpstr>
      <vt:lpstr>Presentación de PowerPoint</vt:lpstr>
      <vt:lpstr>Elegant graphics for data analysis </vt:lpstr>
      <vt:lpstr>Elegant graphics for data analysis </vt:lpstr>
      <vt:lpstr>Elegant graphics for data analysis </vt:lpstr>
      <vt:lpstr>Elegant graphics for data analysis </vt:lpstr>
      <vt:lpstr>Elegant graphics for data analysis </vt:lpstr>
      <vt:lpstr>Elegant graphics for data analysis </vt:lpstr>
      <vt:lpstr>Elegant graphics for data analysis </vt:lpstr>
      <vt:lpstr>Elegant graphics for data analysis </vt:lpstr>
      <vt:lpstr>Elegant graphics for data analysis </vt:lpstr>
      <vt:lpstr>Elegant graphics for data analysis </vt:lpstr>
      <vt:lpstr>Presentación de PowerPoint</vt:lpstr>
      <vt:lpstr>From univariate to Bivariate analysis </vt:lpstr>
      <vt:lpstr>From univariate to Bivariate analysis </vt:lpstr>
      <vt:lpstr>From univariate to Bivariate analysis </vt:lpstr>
      <vt:lpstr>From univariate to Bivariate analysis </vt:lpstr>
      <vt:lpstr>From univariate to Bivariate analysis </vt:lpstr>
      <vt:lpstr>From univariate to Bivariate analysis </vt:lpstr>
      <vt:lpstr>Presentación de PowerPoint</vt:lpstr>
      <vt:lpstr>3. Bivariate analysis </vt:lpstr>
      <vt:lpstr>3. Bivariate analysis </vt:lpstr>
      <vt:lpstr>3. Bivariate analysis </vt:lpstr>
      <vt:lpstr>3. Bivariate analysis </vt:lpstr>
      <vt:lpstr>3. Bivariate analysis </vt:lpstr>
      <vt:lpstr>3. Bivariate analysis </vt:lpstr>
      <vt:lpstr>3. Bivariate analysis  3.1 Qualitative versus qualitative  </vt:lpstr>
      <vt:lpstr>3. Bivariate analysis  3.1 Qualitative versus qualitative  </vt:lpstr>
      <vt:lpstr>3. Bivariate analysis  3.1 Qualitative versus qualitative  </vt:lpstr>
      <vt:lpstr>3. Bivariate analysis  3.1 Qualitative versus qualitative  </vt:lpstr>
      <vt:lpstr>3. Bivariate analysis  3.1 Qualitative versus qualitative  </vt:lpstr>
      <vt:lpstr>3. Bivariate analysis  3.1 Qualitative versus qualitative  </vt:lpstr>
      <vt:lpstr>3. Bivariate analysis  3.1 Qualitative versus qualitative  </vt:lpstr>
      <vt:lpstr>3. Bivariate analysis  3.1 Qualitative versus qualitative  </vt:lpstr>
      <vt:lpstr>3. Bivariate analysis  3.1 Qualitative versus qualitative 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3. Bivariate analysis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Correlation 1. Definition </vt:lpstr>
      <vt:lpstr>Correlation 2. Types of correlation</vt:lpstr>
      <vt:lpstr>Correlation 2. Types of correlation  </vt:lpstr>
      <vt:lpstr>Correlation 2. Types of correlation</vt:lpstr>
      <vt:lpstr>Correlation 2. Types of correlation  </vt:lpstr>
      <vt:lpstr>Correlation 2. Types of correlation  </vt:lpstr>
      <vt:lpstr>Correlation 2. Types of correlation  </vt:lpstr>
      <vt:lpstr>Correlation. Exercises  </vt:lpstr>
      <vt:lpstr>Correlation 2. Types of correlation  </vt:lpstr>
      <vt:lpstr>Correlation 2. Types of correlation  </vt:lpstr>
      <vt:lpstr>Correlation 2. Types of correlation  </vt:lpstr>
      <vt:lpstr>Correlation 2. Types of correlation  </vt:lpstr>
      <vt:lpstr>Correlation 2. Types of correlation  </vt:lpstr>
      <vt:lpstr>Correlation. Exercises  </vt:lpstr>
    </vt:vector>
  </TitlesOfParts>
  <Company>VHIR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Ricardo Gonzalo Sanz</dc:creator>
  <cp:lastModifiedBy>Mota Foix, Miriam</cp:lastModifiedBy>
  <cp:revision>762</cp:revision>
  <dcterms:created xsi:type="dcterms:W3CDTF">2014-10-10T12:20:23Z</dcterms:created>
  <dcterms:modified xsi:type="dcterms:W3CDTF">2022-11-15T11:48:45Z</dcterms:modified>
</cp:coreProperties>
</file>