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68"/>
  </p:notesMasterIdLst>
  <p:handoutMasterIdLst>
    <p:handoutMasterId r:id="rId69"/>
  </p:handoutMasterIdLst>
  <p:sldIdLst>
    <p:sldId id="256" r:id="rId4"/>
    <p:sldId id="257" r:id="rId5"/>
    <p:sldId id="403" r:id="rId6"/>
    <p:sldId id="265" r:id="rId7"/>
    <p:sldId id="408" r:id="rId8"/>
    <p:sldId id="409" r:id="rId9"/>
    <p:sldId id="411" r:id="rId10"/>
    <p:sldId id="410" r:id="rId11"/>
    <p:sldId id="417" r:id="rId12"/>
    <p:sldId id="412" r:id="rId13"/>
    <p:sldId id="413" r:id="rId14"/>
    <p:sldId id="414" r:id="rId15"/>
    <p:sldId id="415" r:id="rId16"/>
    <p:sldId id="405" r:id="rId17"/>
    <p:sldId id="407" r:id="rId18"/>
    <p:sldId id="335" r:id="rId19"/>
    <p:sldId id="336" r:id="rId20"/>
    <p:sldId id="334" r:id="rId21"/>
    <p:sldId id="337" r:id="rId22"/>
    <p:sldId id="385" r:id="rId23"/>
    <p:sldId id="404" r:id="rId24"/>
    <p:sldId id="341" r:id="rId25"/>
    <p:sldId id="392" r:id="rId26"/>
    <p:sldId id="365" r:id="rId27"/>
    <p:sldId id="366" r:id="rId28"/>
    <p:sldId id="367" r:id="rId29"/>
    <p:sldId id="364" r:id="rId30"/>
    <p:sldId id="384" r:id="rId31"/>
    <p:sldId id="343" r:id="rId32"/>
    <p:sldId id="393" r:id="rId33"/>
    <p:sldId id="346" r:id="rId34"/>
    <p:sldId id="395" r:id="rId35"/>
    <p:sldId id="388" r:id="rId36"/>
    <p:sldId id="396" r:id="rId37"/>
    <p:sldId id="389" r:id="rId38"/>
    <p:sldId id="397" r:id="rId39"/>
    <p:sldId id="338" r:id="rId40"/>
    <p:sldId id="344" r:id="rId41"/>
    <p:sldId id="394" r:id="rId42"/>
    <p:sldId id="352" r:id="rId43"/>
    <p:sldId id="398" r:id="rId44"/>
    <p:sldId id="360" r:id="rId45"/>
    <p:sldId id="387" r:id="rId46"/>
    <p:sldId id="353" r:id="rId47"/>
    <p:sldId id="378" r:id="rId48"/>
    <p:sldId id="399" r:id="rId49"/>
    <p:sldId id="379" r:id="rId50"/>
    <p:sldId id="400" r:id="rId51"/>
    <p:sldId id="401" r:id="rId52"/>
    <p:sldId id="406" r:id="rId53"/>
    <p:sldId id="269" r:id="rId54"/>
    <p:sldId id="270" r:id="rId55"/>
    <p:sldId id="271" r:id="rId56"/>
    <p:sldId id="355" r:id="rId57"/>
    <p:sldId id="272" r:id="rId58"/>
    <p:sldId id="273" r:id="rId59"/>
    <p:sldId id="383" r:id="rId60"/>
    <p:sldId id="284" r:id="rId61"/>
    <p:sldId id="275" r:id="rId62"/>
    <p:sldId id="276" r:id="rId63"/>
    <p:sldId id="277" r:id="rId64"/>
    <p:sldId id="278" r:id="rId65"/>
    <p:sldId id="402" r:id="rId66"/>
    <p:sldId id="282" r:id="rId67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800080"/>
    <a:srgbClr val="3366FF"/>
    <a:srgbClr val="F9F9F9"/>
    <a:srgbClr val="990099"/>
    <a:srgbClr val="7D468C"/>
    <a:srgbClr val="993489"/>
    <a:srgbClr val="5D6BD5"/>
    <a:srgbClr val="3E97F8"/>
    <a:srgbClr val="E5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4DCDD-66EF-71CF-2E5D-321320A8B449}" v="136" dt="2021-06-08T11:54:48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46655" autoAdjust="0"/>
  </p:normalViewPr>
  <p:slideViewPr>
    <p:cSldViewPr snapToGrid="0">
      <p:cViewPr varScale="1">
        <p:scale>
          <a:sx n="88" d="100"/>
          <a:sy n="88" d="100"/>
        </p:scale>
        <p:origin x="1354" y="6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80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15/11/2022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56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15/11/2022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/>
              <a:t>Haga clic para modificar el estilo de texto del patrón</a:t>
            </a:r>
          </a:p>
          <a:p>
            <a:pPr lvl="1"/>
            <a:r>
              <a:rPr lang="ca-ES" noProof="0"/>
              <a:t>Segundo nivel</a:t>
            </a:r>
          </a:p>
          <a:p>
            <a:pPr lvl="2"/>
            <a:r>
              <a:rPr lang="ca-ES" noProof="0"/>
              <a:t>Tercer nivel</a:t>
            </a:r>
          </a:p>
          <a:p>
            <a:pPr lvl="3"/>
            <a:r>
              <a:rPr lang="ca-ES" noProof="0"/>
              <a:t>Cuarto nivel</a:t>
            </a:r>
          </a:p>
          <a:p>
            <a:pPr lvl="4"/>
            <a:r>
              <a:rPr lang="ca-ES" noProof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4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/>
              <a:t>Posar aquí el CV del </a:t>
            </a:r>
            <a:r>
              <a:rPr lang="es-ES" dirty="0" err="1"/>
              <a:t>professor</a:t>
            </a:r>
            <a:r>
              <a:rPr lang="es-ES" dirty="0"/>
              <a:t> (</a:t>
            </a:r>
            <a:r>
              <a:rPr lang="es-ES" dirty="0" err="1"/>
              <a:t>escurçat</a:t>
            </a:r>
            <a:r>
              <a:rPr lang="es-ES" dirty="0"/>
              <a:t>, </a:t>
            </a:r>
            <a:r>
              <a:rPr lang="es-ES" dirty="0" err="1"/>
              <a:t>només</a:t>
            </a:r>
            <a:r>
              <a:rPr lang="es-ES" dirty="0"/>
              <a:t> en 1 diapositiva)  OPCIONAL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/>
              <a:t>Posar </a:t>
            </a:r>
            <a:r>
              <a:rPr lang="es-ES" dirty="0" err="1"/>
              <a:t>l’índex</a:t>
            </a:r>
            <a:r>
              <a:rPr lang="es-ES" dirty="0"/>
              <a:t> en </a:t>
            </a:r>
            <a:r>
              <a:rPr lang="es-ES" dirty="0" err="1"/>
              <a:t>aquesta</a:t>
            </a:r>
            <a:r>
              <a:rPr lang="es-ES" dirty="0"/>
              <a:t> diapositiva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/>
              <a:t>Títol</a:t>
            </a:r>
            <a:r>
              <a:rPr lang="es-ES" dirty="0"/>
              <a:t> </a:t>
            </a:r>
            <a:r>
              <a:rPr lang="es-ES" dirty="0" err="1"/>
              <a:t>d’apartatOPCIONAL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/>
              <a:t>Posar el </a:t>
            </a:r>
            <a:r>
              <a:rPr lang="es-ES" dirty="0" err="1"/>
              <a:t>títol</a:t>
            </a:r>
            <a:r>
              <a:rPr lang="es-ES" dirty="0"/>
              <a:t> de la diapositiva </a:t>
            </a:r>
            <a:r>
              <a:rPr lang="es-ES" dirty="0" err="1"/>
              <a:t>amb</a:t>
            </a:r>
            <a:r>
              <a:rPr lang="es-ES" dirty="0"/>
              <a:t> el número de </a:t>
            </a:r>
            <a:r>
              <a:rPr lang="es-ES" dirty="0" err="1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iam.mota@vhir.org" TargetMode="External"/><Relationship Id="rId2" Type="http://schemas.openxmlformats.org/officeDocument/2006/relationships/hyperlink" Target="mailto:ricardo.gonzalo@vhir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ggplot2-barplots-quick-start-guide-r-software-and-data-visualization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" TargetMode="External"/><Relationship Id="rId2" Type="http://schemas.openxmlformats.org/officeDocument/2006/relationships/hyperlink" Target="http://moderngraphics11.pbworks.com/f/ggplot2-Book09hWickham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tat.columbia.edu/~tzheng/files/Rcolor.pdf" TargetMode="External"/><Relationship Id="rId4" Type="http://schemas.openxmlformats.org/officeDocument/2006/relationships/hyperlink" Target="http://www.sthda.com/english/wiki/ggplot2-essentials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scatter-plots-quick-start-guide-r-software-and-data-visualization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gplot2.tidyverse.org/reference/mpg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32699" y="4911725"/>
            <a:ext cx="5871690" cy="162083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smtClean="0">
                <a:latin typeface="+mj-lt"/>
              </a:rPr>
              <a:t>Santi Perez Hoyos</a:t>
            </a:r>
            <a:r>
              <a:rPr sz="1600" b="1" smtClean="0">
                <a:latin typeface="+mj-lt"/>
              </a:rPr>
              <a:t>	</a:t>
            </a:r>
            <a:r>
              <a:rPr sz="1600" b="1" dirty="0">
                <a:latin typeface="+mj-lt"/>
              </a:rPr>
              <a:t>	Miriam Mota Foix</a:t>
            </a: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tabLst>
                <a:tab pos="1439863" algn="l"/>
              </a:tabLst>
              <a:defRPr/>
            </a:pPr>
            <a:r>
              <a:rPr lang="es-ES" sz="1200" b="1" dirty="0">
                <a:latin typeface="+mj-lt"/>
              </a:rPr>
              <a:t>	</a:t>
            </a:r>
            <a:r>
              <a:rPr lang="es-ES" sz="1200" b="1">
                <a:latin typeface="+mj-lt"/>
              </a:rPr>
              <a:t>        </a:t>
            </a:r>
            <a:r>
              <a:rPr lang="en-GB" sz="1200" b="1" smtClean="0">
                <a:latin typeface="+mj-lt"/>
                <a:hlinkClick r:id="rId2"/>
              </a:rPr>
              <a:t>santi.perezhoyos@vhir.org</a:t>
            </a:r>
            <a:r>
              <a:rPr sz="1200" b="1" smtClean="0">
                <a:latin typeface="+mj-lt"/>
              </a:rPr>
              <a:t>        </a:t>
            </a:r>
            <a:r>
              <a:rPr sz="1200" b="1" dirty="0">
                <a:latin typeface="+mj-lt"/>
              </a:rPr>
              <a:t>		</a:t>
            </a:r>
            <a:r>
              <a:rPr sz="1200" b="1" dirty="0">
                <a:latin typeface="+mj-lt"/>
                <a:hlinkClick r:id="rId3"/>
              </a:rPr>
              <a:t>miriam.mota@vhir.org</a:t>
            </a:r>
            <a:endParaRPr sz="12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dirty="0">
              <a:latin typeface="+mj-lt"/>
            </a:endParaRPr>
          </a:p>
          <a:p>
            <a:pPr eaLnBrk="1" hangingPunct="1">
              <a:defRPr/>
            </a:pPr>
            <a:endParaRPr lang="es-ES" dirty="0"/>
          </a:p>
        </p:txBody>
      </p:sp>
      <p:sp>
        <p:nvSpPr>
          <p:cNvPr id="6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28589" y="4386488"/>
            <a:ext cx="9575800" cy="848413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b="1" smtClean="0">
                <a:solidFill>
                  <a:srgbClr val="7D468C"/>
                </a:solidFill>
                <a:latin typeface="+mj-lt"/>
              </a:rPr>
              <a:t>Exploratory 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Data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Analysis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II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and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Plots </a:t>
            </a:r>
            <a:r>
              <a:rPr sz="2400" b="1" dirty="0" err="1">
                <a:solidFill>
                  <a:srgbClr val="7D468C"/>
                </a:solidFill>
                <a:latin typeface="+mj-lt"/>
              </a:rPr>
              <a:t>with</a:t>
            </a:r>
            <a:r>
              <a:rPr sz="2400" b="1" dirty="0">
                <a:solidFill>
                  <a:srgbClr val="7D468C"/>
                </a:solidFill>
                <a:latin typeface="+mj-lt"/>
              </a:rPr>
              <a:t> R</a:t>
            </a:r>
            <a:endParaRPr lang="es-E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275952"/>
            <a:ext cx="6828571" cy="428571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91633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pPr lvl="0"/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822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54567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geom_line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48" y="2310610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2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715432" y="1511068"/>
            <a:ext cx="827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color = manufacturer))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369876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8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495299" y="1511069"/>
            <a:ext cx="92667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manufacturer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shape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=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drv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81" y="2572286"/>
            <a:ext cx="6828571" cy="39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770030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Last week we learned…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We can analyse and describe each variable one by one:</a:t>
            </a:r>
          </a:p>
          <a:p>
            <a:pPr marL="1219200" lvl="2">
              <a:lnSpc>
                <a:spcPct val="150000"/>
              </a:lnSpc>
              <a:buFont typeface="+mj-lt"/>
              <a:buAutoNum type="arabicPeriod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With some measures:</a:t>
            </a:r>
          </a:p>
          <a:p>
            <a:pPr marL="941388" lvl="2" indent="-179388">
              <a:lnSpc>
                <a:spcPct val="150000"/>
              </a:lnSpc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Measures of central tendency		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Measures of dispersion</a:t>
            </a:r>
          </a:p>
          <a:p>
            <a:pPr marL="1447800" lvl="3">
              <a:lnSpc>
                <a:spcPct val="150000"/>
              </a:lnSpc>
              <a:buFont typeface="+mj-lt"/>
              <a:buAutoNum type="arabicPeriod"/>
            </a:pPr>
            <a:endParaRPr lang="en-GB" dirty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 descr="Median (Definition, Formula &amp; Examples) | Calculating Med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3744573"/>
            <a:ext cx="2843168" cy="1453503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Analyze Data Using the Average – BetterExpla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5291428"/>
            <a:ext cx="2843168" cy="1493752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stics – Measures of dispersion: Range - W3s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61" y="4133177"/>
            <a:ext cx="3483661" cy="1905127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2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0" y="1208497"/>
            <a:ext cx="4679524" cy="723998"/>
          </a:xfrm>
        </p:spPr>
        <p:txBody>
          <a:bodyPr/>
          <a:lstStyle/>
          <a:p>
            <a:pPr marL="1219200" lvl="2">
              <a:lnSpc>
                <a:spcPct val="150000"/>
              </a:lnSpc>
              <a:buFont typeface="+mj-lt"/>
              <a:buAutoNum type="arabicPeriod" startAt="2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 graphics</a:t>
            </a:r>
          </a:p>
          <a:p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Picture 2" descr="http://upload.wikimedia.org/wikipedia/commons/thumb/8/8e/Histogram_example.svg/250px-Histogram_exampl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865" y="2055043"/>
            <a:ext cx="2381250" cy="1905000"/>
          </a:xfrm>
          <a:prstGeom prst="rect">
            <a:avLst/>
          </a:prstGeom>
          <a:noFill/>
        </p:spPr>
      </p:pic>
      <p:pic>
        <p:nvPicPr>
          <p:cNvPr id="7" name="Picture 4" descr="http://www.ni.com/cms/images/devzone/tut/a/458074b48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4228" y="1462938"/>
            <a:ext cx="2511883" cy="2585762"/>
          </a:xfrm>
          <a:prstGeom prst="rect">
            <a:avLst/>
          </a:prstGeom>
          <a:noFill/>
        </p:spPr>
      </p:pic>
      <p:pic>
        <p:nvPicPr>
          <p:cNvPr id="1026" name="Picture 2" descr="Examples of Pictographs | Pictorial Representation | Questions on Picto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98" y="4590547"/>
            <a:ext cx="4105113" cy="18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9231" y="1331045"/>
            <a:ext cx="8739298" cy="4890646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univariate</a:t>
            </a:r>
            <a:r>
              <a:rPr lang="en-US" dirty="0"/>
              <a:t> analysis </a:t>
            </a:r>
            <a:r>
              <a:rPr lang="en-US" b="1" dirty="0"/>
              <a:t>only one </a:t>
            </a:r>
            <a:r>
              <a:rPr lang="en-US" dirty="0"/>
              <a:t>variable is analyzed each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	the purpose of the analysis is </a:t>
            </a:r>
            <a:r>
              <a:rPr lang="en-US" b="1" dirty="0"/>
              <a:t>descriptive</a:t>
            </a:r>
          </a:p>
          <a:p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/>
              <a:t>If there are more than one variable in the dataset it could be interesting to guess if: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Does exist a relation between the two variables?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How important is this relation?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Which is the direction of the relation?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535052" y="1743959"/>
            <a:ext cx="377072" cy="677782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4667839" y="1566421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>
                <a:ea typeface="ＭＳ Ｐゴシック" pitchFamily="34" charset="-128"/>
              </a:rPr>
              <a:t>From </a:t>
            </a:r>
            <a:r>
              <a:rPr lang="en-GB" dirty="0" err="1">
                <a:ea typeface="ＭＳ Ｐゴシック" pitchFamily="34" charset="-128"/>
              </a:rPr>
              <a:t>univariate</a:t>
            </a:r>
            <a:r>
              <a:rPr lang="en-GB" dirty="0">
                <a:ea typeface="ＭＳ Ｐゴシック" pitchFamily="34" charset="-128"/>
              </a:rPr>
              <a:t> to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2486" y="1584908"/>
            <a:ext cx="703941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28816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Involves the analysis of </a:t>
            </a:r>
            <a:r>
              <a:rPr lang="en-US" b="1" dirty="0"/>
              <a:t>two</a:t>
            </a:r>
            <a:r>
              <a:rPr lang="en-US" dirty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/>
              <a:t>Bivariate</a:t>
            </a:r>
            <a:r>
              <a:rPr lang="en-US" dirty="0"/>
              <a:t> analysis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Involves the analysis of </a:t>
            </a:r>
            <a:r>
              <a:rPr lang="en-US" b="1" dirty="0"/>
              <a:t>two</a:t>
            </a:r>
            <a:r>
              <a:rPr lang="en-US" dirty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7800" lvl="1" indent="-17780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 differentiating point between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univariate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and bivariate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analysis (a part from the number of variables implicated) is that bivariate analysis goes beyond simply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descriptive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since it study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relationship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between the two variables.</a:t>
            </a: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03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9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554476" y="1760707"/>
            <a:ext cx="83657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Let’s begin by asking if: </a:t>
            </a: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Our experience tells us “yes”, but how good is the correspondence?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267" y="3945312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78091" y="4655025"/>
            <a:ext cx="41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Sample of spousal ages of 10 White American Couples</a:t>
            </a: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1190846" y="2328530"/>
            <a:ext cx="6283842" cy="376984"/>
          </a:xfrm>
          <a:prstGeom prst="roundRect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GB" sz="1600" dirty="0">
                <a:solidFill>
                  <a:schemeClr val="bg1"/>
                </a:solidFill>
              </a:rPr>
              <a:t>People tend to marry other people of about the same age?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654" y="1996501"/>
            <a:ext cx="6172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759" y="4671406"/>
            <a:ext cx="3390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bivariate</a:t>
            </a:r>
            <a:r>
              <a:rPr lang="en-US" dirty="0"/>
              <a:t> analysis?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41" y="1804583"/>
            <a:ext cx="54768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6643992" y="2519464"/>
            <a:ext cx="3015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 older the husband the older the wife.</a:t>
            </a:r>
          </a:p>
          <a:p>
            <a:pPr algn="just"/>
            <a:endParaRPr lang="en-GB" sz="20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It is possible to know age of wives for an husband age.</a:t>
            </a:r>
          </a:p>
        </p:txBody>
      </p:sp>
      <p:sp>
        <p:nvSpPr>
          <p:cNvPr id="13" name="12 Flecha derecha"/>
          <p:cNvSpPr/>
          <p:nvPr/>
        </p:nvSpPr>
        <p:spPr bwMode="auto">
          <a:xfrm>
            <a:off x="6245157" y="2636196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Flecha derecha"/>
          <p:cNvSpPr/>
          <p:nvPr/>
        </p:nvSpPr>
        <p:spPr bwMode="auto">
          <a:xfrm>
            <a:off x="6241914" y="3547354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</a:t>
            </a:r>
            <a:r>
              <a:rPr lang="en-GB" dirty="0" err="1">
                <a:ea typeface="ＭＳ Ｐゴシック" pitchFamily="34" charset="-128"/>
              </a:rPr>
              <a:t>Bivariate</a:t>
            </a:r>
            <a:r>
              <a:rPr lang="en-GB" dirty="0">
                <a:ea typeface="ＭＳ Ｐゴシック" pitchFamily="34" charset="-128"/>
              </a:rPr>
              <a:t>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Some plots to study the relationship between two variables...</a:t>
            </a:r>
          </a:p>
        </p:txBody>
      </p:sp>
      <p:sp>
        <p:nvSpPr>
          <p:cNvPr id="13" name="12 Flecha izquierda y derecha"/>
          <p:cNvSpPr/>
          <p:nvPr/>
        </p:nvSpPr>
        <p:spPr bwMode="auto">
          <a:xfrm>
            <a:off x="3698993" y="4111370"/>
            <a:ext cx="1595336" cy="554476"/>
          </a:xfrm>
          <a:prstGeom prst="left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 cstate="print"/>
          <a:srcRect b="29130"/>
          <a:stretch/>
        </p:blipFill>
        <p:spPr bwMode="auto">
          <a:xfrm>
            <a:off x="3644174" y="3267549"/>
            <a:ext cx="1704975" cy="776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23" y="2231249"/>
            <a:ext cx="16367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63" y="2165687"/>
            <a:ext cx="2312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3524" y="2350513"/>
            <a:ext cx="182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525935" flipH="1">
            <a:off x="6905340" y="2376565"/>
            <a:ext cx="1632837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3770" y="3257923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3826" y="4082036"/>
            <a:ext cx="15795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1515" y="3351957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5710137" y="4173165"/>
            <a:ext cx="179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>
                <a:solidFill>
                  <a:schemeClr val="bg1"/>
                </a:solidFill>
                <a:latin typeface="+mn-lt"/>
              </a:rPr>
              <a:t>Quantitative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/>
              <a:t>qualitative</a:t>
            </a:r>
            <a:r>
              <a:rPr lang="en-GB" dirty="0"/>
              <a:t> variables: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763588" lvl="2" indent="-1588"/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ea typeface="ＭＳ Ｐゴシック" pitchFamily="34" charset="-128"/>
              </a:rPr>
              <a:t>Bivariate</a:t>
            </a:r>
            <a:r>
              <a:rPr lang="en-US" dirty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Qualitative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ea typeface="ＭＳ Ｐゴシック" pitchFamily="34" charset="-128"/>
              </a:rPr>
              <a:t>Quantitative </a:t>
            </a:r>
            <a:r>
              <a:rPr lang="en-US" dirty="0" err="1">
                <a:ea typeface="ＭＳ Ｐゴシック" pitchFamily="34" charset="-128"/>
              </a:rPr>
              <a:t>vs</a:t>
            </a:r>
            <a:r>
              <a:rPr lang="en-US" dirty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069978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/>
              <a:t>qualitative</a:t>
            </a:r>
            <a:r>
              <a:rPr lang="en-GB" dirty="0"/>
              <a:t> variables: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763588" lvl="2" indent="-1588"/>
            <a:r>
              <a:rPr lang="en-GB" sz="18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763588" lvl="2" indent="-1588"/>
            <a:endParaRPr lang="en-GB" sz="18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Count of individuals that simultaneously presents variable 1 (x) and variable 2 (y)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765" y="4443049"/>
            <a:ext cx="3325109" cy="18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 de flecha"/>
          <p:cNvCxnSpPr/>
          <p:nvPr/>
        </p:nvCxnSpPr>
        <p:spPr bwMode="auto">
          <a:xfrm>
            <a:off x="4826524" y="5326144"/>
            <a:ext cx="1093509" cy="1588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464" y="4553147"/>
            <a:ext cx="867739" cy="5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310" y="4420521"/>
            <a:ext cx="3148995" cy="192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2057399" y="62388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Absolute</a:t>
            </a:r>
            <a:endParaRPr lang="ca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212106" y="6292642"/>
            <a:ext cx="111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relative</a:t>
            </a:r>
            <a:endParaRPr lang="ca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764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10950" y="1255631"/>
            <a:ext cx="8739298" cy="4369760"/>
          </a:xfrm>
        </p:spPr>
        <p:txBody>
          <a:bodyPr/>
          <a:lstStyle/>
          <a:p>
            <a:pPr marL="0" indent="0"/>
            <a:r>
              <a:rPr lang="en-GB" dirty="0">
                <a:solidFill>
                  <a:srgbClr val="0070C0"/>
                </a:solidFill>
              </a:rPr>
              <a:t>An study wants to know if there are differences about smoking habits in men and women.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179388" indent="-179388"/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625588" y="2051439"/>
          <a:ext cx="4039236" cy="1229645"/>
        </p:xfrm>
        <a:graphic>
          <a:graphicData uri="http://schemas.openxmlformats.org/drawingml/2006/table">
            <a:tbl>
              <a:tblPr/>
              <a:tblGrid>
                <a:gridCol w="974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8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8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0984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97541" y="2099879"/>
          <a:ext cx="2198525" cy="2957613"/>
        </p:xfrm>
        <a:graphic>
          <a:graphicData uri="http://schemas.openxmlformats.org/drawingml/2006/table">
            <a:tbl>
              <a:tblPr/>
              <a:tblGrid>
                <a:gridCol w="897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Smoking habits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9 Flecha derecha"/>
          <p:cNvSpPr/>
          <p:nvPr/>
        </p:nvSpPr>
        <p:spPr bwMode="auto">
          <a:xfrm>
            <a:off x="2884602" y="2620652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651" y="3443878"/>
            <a:ext cx="4126537" cy="317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Flecha derecha"/>
          <p:cNvSpPr/>
          <p:nvPr/>
        </p:nvSpPr>
        <p:spPr bwMode="auto">
          <a:xfrm>
            <a:off x="2886172" y="4469877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349583" y="1955821"/>
            <a:ext cx="742538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1400">
                <a:solidFill>
                  <a:srgbClr val="0070C0"/>
                </a:solidFill>
                <a:latin typeface="Consolas" panose="020B0609020204030204" pitchFamily="49" charset="0"/>
              </a:rPr>
              <a:t>osteoporosis &lt;- rio::import("datasets/osteoporosis.csv",dec = ",")</a:t>
            </a:r>
          </a:p>
          <a:p>
            <a:endParaRPr lang="ca-ES" sz="140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ca-ES" sz="1400" smtClean="0">
                <a:solidFill>
                  <a:srgbClr val="0070C0"/>
                </a:solidFill>
                <a:latin typeface="Consolas" panose="020B0609020204030204" pitchFamily="49" charset="0"/>
              </a:rPr>
              <a:t>require(gmodels</a:t>
            </a:r>
            <a:r>
              <a:rPr lang="ca-ES" sz="140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a-ES" sz="1400" smtClean="0">
                <a:solidFill>
                  <a:srgbClr val="0070C0"/>
                </a:solidFill>
                <a:latin typeface="Consolas" panose="020B0609020204030204" pitchFamily="49" charset="0"/>
              </a:rPr>
              <a:t>gmodels</a:t>
            </a:r>
            <a:r>
              <a:rPr lang="ca-ES" sz="1400">
                <a:solidFill>
                  <a:srgbClr val="0070C0"/>
                </a:solidFill>
                <a:latin typeface="Consolas" panose="020B0609020204030204" pitchFamily="49" charset="0"/>
              </a:rPr>
              <a:t>::CrossTable(osteoporosis$grupedad, osteoporosis$clasific, prop.c = F, prop.r = F,prop.chisq = F)</a:t>
            </a:r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49583" y="1200284"/>
            <a:ext cx="873829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/>
              <a:t>Let´s do in </a:t>
            </a:r>
            <a:r>
              <a:rPr lang="en-GB"/>
              <a:t>R </a:t>
            </a:r>
            <a:r>
              <a:rPr lang="en-GB" smtClean="0"/>
              <a:t>:</a:t>
            </a:r>
          </a:p>
          <a:p>
            <a:r>
              <a:rPr lang="en-GB">
                <a:solidFill>
                  <a:srgbClr val="3366FF"/>
                </a:solidFill>
              </a:rPr>
              <a:t>Study if the group age (</a:t>
            </a:r>
            <a:r>
              <a:rPr lang="en-GB" i="1">
                <a:solidFill>
                  <a:srgbClr val="3366FF"/>
                </a:solidFill>
              </a:rPr>
              <a:t>grupedad</a:t>
            </a:r>
            <a:r>
              <a:rPr lang="en-GB">
                <a:solidFill>
                  <a:srgbClr val="3366FF"/>
                </a:solidFill>
              </a:rPr>
              <a:t>) of patients, influence in the illness type </a:t>
            </a:r>
            <a:r>
              <a:rPr lang="en-GB" i="1">
                <a:solidFill>
                  <a:srgbClr val="3366FF"/>
                </a:solidFill>
              </a:rPr>
              <a:t>(classific):</a:t>
            </a:r>
          </a:p>
          <a:p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99" y="3017152"/>
            <a:ext cx="4900085" cy="349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52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(data 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4727" y="1108872"/>
            <a:ext cx="1894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83" y="2965621"/>
            <a:ext cx="6828571" cy="366324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(data 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), position = "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dodge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158375"/>
            <a:ext cx="5469925" cy="34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96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Improving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0788" y="1956947"/>
            <a:ext cx="8583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hlinkClick r:id="rId2"/>
              </a:rPr>
              <a:t>http://www.sthda.com/english/wiki/ggplot2-barplots-quick-start-guide-r-software-and-data-visualization</a:t>
            </a:r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s-ES" sz="1200" dirty="0" err="1"/>
              <a:t>Change</a:t>
            </a:r>
            <a:r>
              <a:rPr lang="es-ES" sz="1200" dirty="0"/>
              <a:t> </a:t>
            </a:r>
            <a:r>
              <a:rPr lang="es-ES" sz="1200" dirty="0" err="1"/>
              <a:t>colors</a:t>
            </a:r>
            <a:r>
              <a:rPr lang="es-ES" sz="1200" dirty="0"/>
              <a:t>, </a:t>
            </a:r>
            <a:r>
              <a:rPr lang="es-ES" sz="1200" dirty="0" err="1"/>
              <a:t>legend</a:t>
            </a:r>
            <a:r>
              <a:rPr lang="es-ES" sz="1200" dirty="0"/>
              <a:t> position, </a:t>
            </a:r>
            <a:r>
              <a:rPr lang="es-ES" sz="1200" dirty="0" err="1"/>
              <a:t>labels</a:t>
            </a:r>
            <a:r>
              <a:rPr lang="es-ES" sz="1200" dirty="0"/>
              <a:t> and </a:t>
            </a:r>
            <a:r>
              <a:rPr lang="es-ES" sz="1200" dirty="0" err="1"/>
              <a:t>finally</a:t>
            </a:r>
            <a:r>
              <a:rPr lang="es-ES" sz="1200" dirty="0"/>
              <a:t> </a:t>
            </a:r>
            <a:r>
              <a:rPr lang="es-ES" sz="1200" dirty="0" err="1"/>
              <a:t>save</a:t>
            </a:r>
            <a:r>
              <a:rPr lang="es-ES" sz="1200" dirty="0"/>
              <a:t> </a:t>
            </a:r>
            <a:r>
              <a:rPr lang="es-ES" sz="1200" dirty="0" err="1"/>
              <a:t>it!</a:t>
            </a:r>
            <a:endParaRPr lang="es-ES" sz="1200" dirty="0"/>
          </a:p>
          <a:p>
            <a:endParaRPr lang="es-ES" sz="1200" dirty="0"/>
          </a:p>
          <a:p>
            <a:endParaRPr lang="es-ES" sz="1200" dirty="0"/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scale_fill_manual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(values=c("#8618b1",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blanchedalmond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"red"))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theme(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legend.position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="bottom")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pdf("clasific_grupedad.pdf")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dev.off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3. Bivariate analysis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 3.1 Qualitative versus qualitative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Improving </a:t>
            </a:r>
            <a:r>
              <a:rPr lang="en-GB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41" y="2076975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4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521177" y="1529698"/>
            <a:ext cx="347360" cy="4860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/>
              <a:t>One </a:t>
            </a:r>
            <a:r>
              <a:rPr lang="en-GB" b="1" dirty="0"/>
              <a:t>qualitative</a:t>
            </a:r>
            <a:r>
              <a:rPr lang="en-GB" dirty="0"/>
              <a:t> variable and one </a:t>
            </a:r>
            <a:r>
              <a:rPr lang="en-GB" b="1" dirty="0"/>
              <a:t>quantitative</a:t>
            </a:r>
            <a:r>
              <a:rPr lang="en-GB" dirty="0"/>
              <a:t> variable: </a:t>
            </a:r>
            <a:r>
              <a:rPr lang="en-GB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statistics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GB" dirty="0"/>
          </a:p>
          <a:p>
            <a:pPr marL="941388" lvl="2" indent="-179388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Mean value of the variable in each category for each individual</a:t>
            </a:r>
          </a:p>
          <a:p>
            <a:pPr marL="179388" indent="-179388">
              <a:buFont typeface="Arial" pitchFamily="34" charset="0"/>
              <a:buChar char="•"/>
            </a:pPr>
            <a:endParaRPr lang="en-US" dirty="0"/>
          </a:p>
          <a:p>
            <a:pPr marL="179388" indent="-179388"/>
            <a:endParaRPr lang="en-US" dirty="0"/>
          </a:p>
          <a:p>
            <a:pPr marL="179388" indent="-179388">
              <a:buFont typeface="Arial" pitchFamily="34" charset="0"/>
              <a:buChar char="•"/>
            </a:pPr>
            <a:endParaRPr lang="en-US" sz="2200" dirty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347274" y="2648932"/>
            <a:ext cx="405352" cy="48076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465159" y="1313510"/>
            <a:ext cx="8751075" cy="424638"/>
          </a:xfrm>
        </p:spPr>
        <p:txBody>
          <a:bodyPr lIns="91440" tIns="45720" rIns="91440" bIns="45720" anchor="t"/>
          <a:lstStyle/>
          <a:p>
            <a:r>
              <a:rPr lang="en-GB"/>
              <a:t>Let´s do it in R: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05216" y="1887226"/>
            <a:ext cx="8893307" cy="4369760"/>
          </a:xfrm>
        </p:spPr>
        <p:txBody>
          <a:bodyPr lIns="91440" tIns="45720" rIns="91440" bIns="45720" anchor="t"/>
          <a:lstStyle/>
          <a:p>
            <a:pPr marL="0" indent="0"/>
            <a:r>
              <a:rPr lang="en-US" sz="2000" dirty="0">
                <a:solidFill>
                  <a:schemeClr val="tx1"/>
                </a:solidFill>
              </a:rPr>
              <a:t>Study if bone density (</a:t>
            </a:r>
            <a:r>
              <a:rPr lang="en-US" sz="2000" i="1" dirty="0" err="1">
                <a:solidFill>
                  <a:schemeClr val="tx1"/>
                </a:solidFill>
              </a:rPr>
              <a:t>bua</a:t>
            </a:r>
            <a:r>
              <a:rPr lang="en-US" sz="2000" i="1" dirty="0">
                <a:solidFill>
                  <a:schemeClr val="tx1"/>
                </a:solidFill>
              </a:rPr>
              <a:t>) </a:t>
            </a:r>
            <a:r>
              <a:rPr lang="en-US" sz="2000">
                <a:solidFill>
                  <a:schemeClr val="tx1"/>
                </a:solidFill>
              </a:rPr>
              <a:t>changes depending the age group</a:t>
            </a: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21551" y="1385739"/>
            <a:ext cx="265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32754" y="2697555"/>
            <a:ext cx="7911838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GB">
                <a:solidFill>
                  <a:srgbClr val="0070C0"/>
                </a:solidFill>
                <a:latin typeface="Arial"/>
                <a:cs typeface="Arial"/>
              </a:rPr>
              <a:t>library(dplyr)</a:t>
            </a:r>
            <a:endParaRPr lang="es-ES">
              <a:solidFill>
                <a:srgbClr val="0070C0"/>
              </a:solidFill>
            </a:endParaRPr>
          </a:p>
          <a:p>
            <a:r>
              <a:rPr lang="en-GB">
                <a:solidFill>
                  <a:srgbClr val="0070C0"/>
                </a:solidFill>
                <a:latin typeface="Arial"/>
                <a:cs typeface="Arial"/>
              </a:rPr>
              <a:t>osteoporosis %&gt;% </a:t>
            </a:r>
            <a:endParaRPr lang="en-GB">
              <a:solidFill>
                <a:srgbClr val="0070C0"/>
              </a:solidFill>
            </a:endParaRPr>
          </a:p>
          <a:p>
            <a:r>
              <a:rPr lang="en-GB">
                <a:solidFill>
                  <a:srgbClr val="0070C0"/>
                </a:solidFill>
                <a:latin typeface="Arial"/>
                <a:cs typeface="Arial"/>
              </a:rPr>
              <a:t>  group_by(grupedad) %&gt;%</a:t>
            </a:r>
            <a:endParaRPr lang="en-GB">
              <a:solidFill>
                <a:srgbClr val="0070C0"/>
              </a:solidFill>
            </a:endParaRPr>
          </a:p>
          <a:p>
            <a:r>
              <a:rPr lang="en-GB">
                <a:solidFill>
                  <a:srgbClr val="0070C0"/>
                </a:solidFill>
                <a:latin typeface="Arial"/>
                <a:cs typeface="Arial"/>
              </a:rPr>
              <a:t>  summarize(mean(edad))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>
              <a:solidFill>
                <a:srgbClr val="3366FF"/>
              </a:solidFill>
              <a:latin typeface="Consolas" pitchFamily="49" charset="0"/>
            </a:endParaRPr>
          </a:p>
          <a:p>
            <a:r>
              <a:rPr lang="en-GB" dirty="0">
                <a:solidFill>
                  <a:srgbClr val="3366FF"/>
                </a:solidFill>
                <a:latin typeface="Consolas" pitchFamily="49" charset="0"/>
              </a:rPr>
              <a:t> </a:t>
            </a:r>
            <a:r>
              <a:rPr lang="en-GB" b="1" dirty="0">
                <a:latin typeface="Consolas" pitchFamily="49" charset="0"/>
              </a:rPr>
              <a:t>45-49    50-54    55-59    60-64    65-69 </a:t>
            </a:r>
          </a:p>
          <a:p>
            <a:r>
              <a:rPr lang="en-GB" dirty="0">
                <a:latin typeface="Consolas" pitchFamily="49" charset="0"/>
              </a:rPr>
              <a:t>78.75926 75.05150 71.43182 64.89147 60.66667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8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4"/>
          <p:cNvSpPr txBox="1"/>
          <p:nvPr/>
        </p:nvSpPr>
        <p:spPr>
          <a:xfrm>
            <a:off x="824299" y="1348800"/>
            <a:ext cx="82574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R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powerful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tool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Hadley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Wickam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(2009)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introduced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modern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(and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perhaps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easier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way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Extensions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ggplot2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GGally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ggrepel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…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ES" dirty="0" err="1"/>
              <a:t>Hadley</a:t>
            </a:r>
            <a:r>
              <a:rPr lang="es-ES" dirty="0"/>
              <a:t> </a:t>
            </a:r>
            <a:r>
              <a:rPr lang="es-ES" dirty="0" err="1"/>
              <a:t>Wickam</a:t>
            </a:r>
            <a:r>
              <a:rPr lang="es-ES" dirty="0"/>
              <a:t> </a:t>
            </a:r>
            <a:r>
              <a:rPr lang="es-ES" dirty="0" err="1"/>
              <a:t>book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http://moderngraphics11.pbworks.com/f/ggplot2-Book09hWickham.pdf</a:t>
            </a:r>
            <a:endParaRPr lang="es-ES" dirty="0"/>
          </a:p>
          <a:p>
            <a:r>
              <a:rPr lang="es-ES" dirty="0">
                <a:hlinkClick r:id="rId3"/>
              </a:rPr>
              <a:t>https://ggplot2-book.org/</a:t>
            </a:r>
            <a:endParaRPr lang="es-ES" dirty="0"/>
          </a:p>
          <a:p>
            <a:endParaRPr lang="es-ES" dirty="0"/>
          </a:p>
          <a:p>
            <a:r>
              <a:rPr lang="es-ES" dirty="0"/>
              <a:t>STHDA (</a:t>
            </a:r>
            <a:r>
              <a:rPr lang="en-US" dirty="0"/>
              <a:t>Statistical tools for high-throughput data analysis</a:t>
            </a:r>
            <a:r>
              <a:rPr lang="es-ES" dirty="0"/>
              <a:t>)</a:t>
            </a:r>
          </a:p>
          <a:p>
            <a:r>
              <a:rPr lang="es-ES" dirty="0">
                <a:hlinkClick r:id="rId4"/>
              </a:rPr>
              <a:t>http://www.sthda.com/english/wiki/ggplot2-essentials</a:t>
            </a:r>
            <a:endParaRPr lang="es-ES" dirty="0"/>
          </a:p>
          <a:p>
            <a:endParaRPr lang="es-ES" dirty="0"/>
          </a:p>
          <a:p>
            <a:r>
              <a:rPr lang="es-ES" dirty="0"/>
              <a:t>R </a:t>
            </a:r>
            <a:r>
              <a:rPr lang="es-ES" dirty="0" err="1"/>
              <a:t>Colors</a:t>
            </a:r>
            <a:endParaRPr lang="es-ES" dirty="0"/>
          </a:p>
          <a:p>
            <a:r>
              <a:rPr lang="es-ES" dirty="0">
                <a:hlinkClick r:id="rId5"/>
              </a:rPr>
              <a:t>http://www.stat.columbia.edu/~tzheng/files/Rcolor.pdf</a:t>
            </a:r>
            <a:endParaRPr lang="es-E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dirty="0">
                <a:latin typeface="+mn-lt"/>
                <a:ea typeface="ＭＳ Ｐゴシック"/>
                <a:cs typeface="Arial"/>
              </a:rPr>
              <a:t>Study if bone density (</a:t>
            </a:r>
            <a:r>
              <a:rPr lang="en-US" i="1" err="1">
                <a:latin typeface="+mn-lt"/>
                <a:ea typeface="ＭＳ Ｐゴシック"/>
                <a:cs typeface="Arial"/>
              </a:rPr>
              <a:t>bua</a:t>
            </a:r>
            <a:r>
              <a:rPr lang="en-US" i="1" dirty="0">
                <a:latin typeface="+mn-lt"/>
                <a:ea typeface="ＭＳ Ｐゴシック"/>
                <a:cs typeface="Arial"/>
              </a:rPr>
              <a:t>) </a:t>
            </a:r>
            <a:r>
              <a:rPr lang="en-US">
                <a:latin typeface="+mn-lt"/>
                <a:ea typeface="ＭＳ Ｐゴシック"/>
                <a:cs typeface="Arial"/>
              </a:rPr>
              <a:t>is related with the age group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&lt;-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geom_boxplot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fill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='#A4A4A4', color="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darkred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9" y="2919339"/>
            <a:ext cx="5657036" cy="3550441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latin typeface="+mn-lt"/>
                <a:ea typeface="ＭＳ Ｐゴシック"/>
                <a:cs typeface="Arial"/>
              </a:rPr>
              <a:t>Study if bone density (</a:t>
            </a:r>
            <a:r>
              <a:rPr lang="en-US" i="1">
                <a:latin typeface="+mn-lt"/>
                <a:ea typeface="ＭＳ Ｐゴシック"/>
                <a:cs typeface="Arial"/>
              </a:rPr>
              <a:t>bua) </a:t>
            </a:r>
            <a:r>
              <a:rPr lang="en-US">
                <a:latin typeface="+mn-lt"/>
                <a:ea typeface="ＭＳ Ｐゴシック"/>
                <a:cs typeface="Arial"/>
              </a:rPr>
              <a:t>is </a:t>
            </a:r>
            <a:r>
              <a:rPr lang="en-US">
                <a:latin typeface="Arial"/>
                <a:cs typeface="Arial"/>
              </a:rPr>
              <a:t>related with the age group</a:t>
            </a:r>
          </a:p>
          <a:p>
            <a:pPr marL="0" indent="0"/>
            <a:endParaRPr lang="en-US" dirty="0"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8504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Box plot with points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0.2 : degree of jitter in x direction</a:t>
            </a:r>
          </a:p>
          <a:p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(shape = 16, position =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position_jitter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(0.2)) +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	labs(x = "Age Group", y = "Women", title = "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disease classified by age group")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3137588"/>
            <a:ext cx="5771039" cy="36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6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0306" y="1418104"/>
            <a:ext cx="8757787" cy="4369760"/>
          </a:xfrm>
        </p:spPr>
        <p:txBody>
          <a:bodyPr lIns="91440" tIns="45720" rIns="91440" bIns="45720" anchor="t"/>
          <a:lstStyle/>
          <a:p>
            <a:r>
              <a:rPr lang="ca-ES" err="1"/>
              <a:t>Exercise</a:t>
            </a:r>
            <a:endParaRPr lang="ca-ES"/>
          </a:p>
          <a:p>
            <a:endParaRPr lang="ca-ES" dirty="0"/>
          </a:p>
          <a:p>
            <a:r>
              <a:rPr lang="en-GB">
                <a:solidFill>
                  <a:srgbClr val="3366FF"/>
                </a:solidFill>
              </a:rPr>
              <a:t>Study the relationship between </a:t>
            </a:r>
            <a:r>
              <a:rPr lang="en-GB" i="1" err="1">
                <a:solidFill>
                  <a:srgbClr val="3366FF"/>
                </a:solidFill>
              </a:rPr>
              <a:t>menop</a:t>
            </a:r>
            <a:r>
              <a:rPr lang="en-GB" i="1" dirty="0">
                <a:solidFill>
                  <a:srgbClr val="3366FF"/>
                </a:solidFill>
              </a:rPr>
              <a:t> </a:t>
            </a:r>
            <a:r>
              <a:rPr lang="en-GB" dirty="0">
                <a:solidFill>
                  <a:srgbClr val="3366FF"/>
                </a:solidFill>
              </a:rPr>
              <a:t> and group of illness (</a:t>
            </a:r>
            <a:r>
              <a:rPr lang="en-GB" i="1" err="1">
                <a:solidFill>
                  <a:srgbClr val="3366FF"/>
                </a:solidFill>
              </a:rPr>
              <a:t>classific</a:t>
            </a:r>
            <a:r>
              <a:rPr lang="en-GB" dirty="0">
                <a:solidFill>
                  <a:srgbClr val="3366FF"/>
                </a:solidFill>
              </a:rPr>
              <a:t>)</a:t>
            </a:r>
          </a:p>
          <a:p>
            <a:endParaRPr lang="en-GB" i="1" dirty="0">
              <a:solidFill>
                <a:srgbClr val="3366FF"/>
              </a:solidFill>
            </a:endParaRPr>
          </a:p>
          <a:p>
            <a:endParaRPr lang="en-GB" sz="2000" i="1" dirty="0">
              <a:solidFill>
                <a:srgbClr val="3366FF"/>
              </a:solidFill>
            </a:endParaRPr>
          </a:p>
          <a:p>
            <a:r>
              <a:rPr lang="en-US">
                <a:solidFill>
                  <a:srgbClr val="3366FF"/>
                </a:solidFill>
              </a:rPr>
              <a:t>Study </a:t>
            </a:r>
            <a:r>
              <a:rPr lang="en-GB">
                <a:solidFill>
                  <a:srgbClr val="3366FF"/>
                </a:solidFill>
                <a:ea typeface="+mn-lt"/>
                <a:cs typeface="+mn-lt"/>
              </a:rPr>
              <a:t>the relationship between </a:t>
            </a:r>
            <a:r>
              <a:rPr lang="en-US" i="1">
                <a:solidFill>
                  <a:srgbClr val="3366FF"/>
                </a:solidFill>
              </a:rPr>
              <a:t>peso</a:t>
            </a:r>
            <a:r>
              <a:rPr lang="en-US">
                <a:solidFill>
                  <a:srgbClr val="3366FF"/>
                </a:solidFill>
              </a:rPr>
              <a:t> iand group of illness</a:t>
            </a:r>
            <a:r>
              <a:rPr lang="en-GB" dirty="0">
                <a:solidFill>
                  <a:srgbClr val="3366FF"/>
                </a:solidFill>
              </a:rPr>
              <a:t> (</a:t>
            </a:r>
            <a:r>
              <a:rPr lang="en-GB" i="1" err="1">
                <a:solidFill>
                  <a:srgbClr val="3366FF"/>
                </a:solidFill>
              </a:rPr>
              <a:t>classific</a:t>
            </a:r>
            <a:r>
              <a:rPr lang="en-GB" dirty="0">
                <a:solidFill>
                  <a:srgbClr val="3366FF"/>
                </a:solidFill>
              </a:rPr>
              <a:t>).</a:t>
            </a:r>
            <a:endParaRPr lang="en-US" dirty="0">
              <a:solidFill>
                <a:srgbClr val="3366FF"/>
              </a:solidFill>
            </a:endParaRPr>
          </a:p>
          <a:p>
            <a:endParaRPr lang="ca-ES" dirty="0"/>
          </a:p>
          <a:p>
            <a:endParaRPr lang="ca-ES" dirty="0"/>
          </a:p>
          <a:p>
            <a:endParaRPr lang="ca-ES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</a:t>
            </a:r>
            <a:r>
              <a:rPr kumimoji="0" lang="en-GB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1860697"/>
            <a:ext cx="8739298" cy="4369760"/>
          </a:xfrm>
        </p:spPr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/>
              <a:t>Two </a:t>
            </a:r>
            <a:r>
              <a:rPr lang="en-GB" b="1" dirty="0" err="1"/>
              <a:t>quantitatives</a:t>
            </a:r>
            <a:r>
              <a:rPr lang="en-GB" dirty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The way to study the relation will depend on the variable types: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2421924"/>
            <a:ext cx="6677025" cy="41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 bwMode="auto">
          <a:xfrm>
            <a:off x="3566898" y="2577705"/>
            <a:ext cx="38650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7 Rectángulo"/>
          <p:cNvSpPr/>
          <p:nvPr/>
        </p:nvSpPr>
        <p:spPr bwMode="auto">
          <a:xfrm>
            <a:off x="4643006" y="2577705"/>
            <a:ext cx="43974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04727" y="1473197"/>
            <a:ext cx="606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# Basic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scatter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plot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peso,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30" y="2392370"/>
            <a:ext cx="5813556" cy="383797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9675" y="6564702"/>
            <a:ext cx="79498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hlinkClick r:id="rId3"/>
              </a:rPr>
              <a:t>http://www.sthda.com/english/wiki/ggplot2-scatter-plots-quick-start-guide-r-software-and-data-visualization</a:t>
            </a:r>
            <a:endParaRPr lang="es-ES" sz="1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83351" y="1384624"/>
            <a:ext cx="8739298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Change the point size, and shape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(size = 1, shape = 1)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93" y="2584160"/>
            <a:ext cx="6828571" cy="390061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42924" y="1384624"/>
            <a:ext cx="9363076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Color the points depending of another variable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shape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69" y="2654938"/>
            <a:ext cx="6357253" cy="3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GB" dirty="0"/>
              <a:t>But not always</a:t>
            </a:r>
            <a:r>
              <a:rPr lang="en-GB"/>
              <a:t> the correlation is good!</a:t>
            </a: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39" y="2603905"/>
            <a:ext cx="6505750" cy="408310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D7EB0D7-E9ED-4628-B3CD-BDBC071FC28D}"/>
              </a:ext>
            </a:extLst>
          </p:cNvPr>
          <p:cNvSpPr txBox="1"/>
          <p:nvPr/>
        </p:nvSpPr>
        <p:spPr>
          <a:xfrm>
            <a:off x="159029" y="4471919"/>
            <a:ext cx="241491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  <a:t>Whatever you compute</a:t>
            </a:r>
            <a:r>
              <a:rPr lang="en-GB" b="1" dirty="0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  <a:t/>
            </a:r>
            <a:br>
              <a:rPr lang="en-GB" b="1" dirty="0">
                <a:solidFill>
                  <a:srgbClr val="7D468C"/>
                </a:solidFill>
                <a:latin typeface="+mn-lt"/>
                <a:ea typeface="ＭＳ Ｐゴシック"/>
                <a:cs typeface="Arial"/>
              </a:rPr>
            </a:br>
            <a:r>
              <a:rPr lang="en-GB" b="1">
                <a:solidFill>
                  <a:srgbClr val="7D468C"/>
                </a:solidFill>
                <a:latin typeface="Calibri"/>
                <a:ea typeface="ＭＳ Ｐゴシック"/>
                <a:cs typeface="Arial"/>
              </a:rPr>
              <a:t>Always look at the data!</a:t>
            </a:r>
            <a:endParaRPr lang="en-GB" b="1" dirty="0">
              <a:solidFill>
                <a:srgbClr val="7D468C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60284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578474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97287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405682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716692" y="1515762"/>
            <a:ext cx="8839200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ggplot2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works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based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Grammar</a:t>
            </a:r>
            <a:r>
              <a:rPr lang="es-E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Graphics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Wilkinson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2005)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Grammar tells us that a graphic maps the data to the aesthetic attributes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colour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shape, size) of geometric objects (points, lines, bars).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may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also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include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statistical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transformations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 and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information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about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plot’s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coordinate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system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7750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>
                <a:solidFill>
                  <a:srgbClr val="FF0000"/>
                </a:solidFill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772551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Main characteristics of correlation analysis: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 lIns="91440" tIns="45720" rIns="91440" bIns="45720" anchor="t"/>
          <a:lstStyle/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/>
              <a:t>Correlation analysis allows </a:t>
            </a:r>
            <a:endParaRPr lang="es-ES"/>
          </a:p>
          <a:p>
            <a:pPr marL="941070" lvl="2" indent="-17907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To study the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way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of relation between the two variables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941070" lvl="2" indent="-179070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To quantify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the intensity of relation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  <a:tabLst>
                <a:tab pos="3856038" algn="l"/>
              </a:tabLst>
            </a:pPr>
            <a:r>
              <a:rPr lang="en-GB" dirty="0"/>
              <a:t>Correlation is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/>
              <a:t>         one thing does not </a:t>
            </a:r>
            <a:r>
              <a:rPr lang="en-GB" dirty="0"/>
              <a:t>causes the other</a:t>
            </a:r>
            <a:endParaRPr lang="en-GB" dirty="0"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In the correlation analysis, the two variables have the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weight</a:t>
            </a:r>
            <a:endParaRPr lang="en-GB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  <a:p>
            <a:pPr marL="179070" indent="-17907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coefficient</a:t>
            </a:r>
            <a:r>
              <a:rPr lang="en-GB"/>
              <a:t> measures the strength of a </a:t>
            </a:r>
            <a:r>
              <a:rPr lang="en-GB" b="1"/>
              <a:t>linear</a:t>
            </a:r>
            <a:r>
              <a:rPr lang="en-GB"/>
              <a:t> relation</a:t>
            </a:r>
            <a:endParaRPr lang="en-GB" dirty="0">
              <a:cs typeface="Calibri"/>
            </a:endParaRPr>
          </a:p>
          <a:p>
            <a:pPr marL="179070" indent="-179070">
              <a:lnSpc>
                <a:spcPct val="150000"/>
              </a:lnSpc>
            </a:pPr>
            <a:endParaRPr lang="en-GB" dirty="0">
              <a:solidFill>
                <a:schemeClr val="bg2">
                  <a:lumMod val="50000"/>
                </a:schemeClr>
              </a:solidFill>
              <a:latin typeface="+mn-lt"/>
              <a:cs typeface="Calibri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1. Definition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9 Flecha derecha"/>
          <p:cNvSpPr/>
          <p:nvPr/>
        </p:nvSpPr>
        <p:spPr bwMode="auto">
          <a:xfrm>
            <a:off x="4025245" y="3648173"/>
            <a:ext cx="386499" cy="292231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Measures linear correlation between two variables</a:t>
            </a:r>
            <a:endParaRPr lang="en-GB" dirty="0"/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It is represented by letter </a:t>
            </a:r>
            <a:r>
              <a:rPr lang="en-GB" b="1" dirty="0"/>
              <a:t>r</a:t>
            </a:r>
            <a:r>
              <a:rPr lang="en-GB" dirty="0"/>
              <a:t>. It has no dimensions (no units)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Values go from </a:t>
            </a:r>
            <a:r>
              <a:rPr lang="en-GB" b="1" dirty="0"/>
              <a:t>-1</a:t>
            </a:r>
            <a:r>
              <a:rPr lang="en-GB" dirty="0"/>
              <a:t> to </a:t>
            </a:r>
            <a:r>
              <a:rPr lang="en-GB" b="1" dirty="0"/>
              <a:t>+1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no linear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r&gt;0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r&lt;0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indirect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r=1/-1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indicates a perfect relation between the variables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Examples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42" y="1885360"/>
            <a:ext cx="5280892" cy="219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988" y="4116583"/>
            <a:ext cx="5118363" cy="254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9122" y="3297935"/>
            <a:ext cx="2290714" cy="20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470647" y="1479176"/>
            <a:ext cx="904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Study the relationship between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peso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and 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body mass index (</a:t>
            </a:r>
            <a:r>
              <a:rPr lang="en-US" sz="2200" i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imc</a:t>
            </a:r>
            <a:r>
              <a:rPr lang="en-US" sz="2200" i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8723" y="2143035"/>
            <a:ext cx="6183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	imc      peso</a:t>
            </a:r>
          </a:p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imc  1.0000000 0.8927967</a:t>
            </a:r>
          </a:p>
          <a:p>
            <a:r>
              <a:rPr lang="it-IT" dirty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peso 0.8927967 1.0000000</a:t>
            </a:r>
            <a:endParaRPr lang="ca-ES" dirty="0">
              <a:solidFill>
                <a:srgbClr val="3366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212" y="2079812"/>
            <a:ext cx="4257395" cy="425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28463" y="4156797"/>
            <a:ext cx="409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Don’t forget to look the graphic!!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91671" y="1721224"/>
            <a:ext cx="8592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err="1">
                <a:latin typeface="+mn-lt"/>
              </a:rPr>
              <a:t>Bone</a:t>
            </a:r>
            <a:r>
              <a:rPr lang="ca-ES" sz="2200" b="1" dirty="0">
                <a:latin typeface="+mn-lt"/>
              </a:rPr>
              <a:t> </a:t>
            </a:r>
            <a:r>
              <a:rPr lang="ca-ES" sz="2200" b="1" dirty="0" err="1">
                <a:latin typeface="+mn-lt"/>
              </a:rPr>
              <a:t>density</a:t>
            </a:r>
            <a:r>
              <a:rPr lang="ca-ES" sz="2200" b="1" dirty="0">
                <a:latin typeface="+mn-lt"/>
              </a:rPr>
              <a:t> </a:t>
            </a:r>
            <a:r>
              <a:rPr lang="ca-ES" sz="2200" dirty="0">
                <a:latin typeface="+mn-lt"/>
              </a:rPr>
              <a:t>and </a:t>
            </a:r>
            <a:r>
              <a:rPr lang="ca-ES" sz="2200" b="1" dirty="0" err="1">
                <a:latin typeface="+mn-lt"/>
              </a:rPr>
              <a:t>age</a:t>
            </a:r>
            <a:r>
              <a:rPr lang="ca-ES" sz="2200" dirty="0">
                <a:latin typeface="+mn-lt"/>
              </a:rPr>
              <a:t> </a:t>
            </a:r>
            <a:r>
              <a:rPr lang="ca-ES" sz="2200" dirty="0" err="1">
                <a:latin typeface="+mn-lt"/>
              </a:rPr>
              <a:t>are</a:t>
            </a:r>
            <a:r>
              <a:rPr lang="ca-ES" sz="2200" dirty="0">
                <a:latin typeface="+mn-lt"/>
              </a:rPr>
              <a:t> </a:t>
            </a:r>
            <a:r>
              <a:rPr lang="ca-ES" sz="2200" dirty="0" err="1">
                <a:latin typeface="+mn-lt"/>
              </a:rPr>
              <a:t>correlated</a:t>
            </a:r>
            <a:r>
              <a:rPr lang="ca-ES" sz="2200" dirty="0">
                <a:latin typeface="+mn-lt"/>
              </a:rPr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4536" y="2392318"/>
            <a:ext cx="7425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pearson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-0.3601883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R-commander?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90035" y="2010202"/>
            <a:ext cx="617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2852111"/>
            <a:ext cx="6159545" cy="386582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Pearson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521240" y="1863485"/>
            <a:ext cx="8554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dirty="0">
                <a:solidFill>
                  <a:srgbClr val="7D468C"/>
                </a:solidFill>
              </a:rPr>
              <a:t>Exercise 1</a:t>
            </a:r>
            <a:r>
              <a:rPr lang="en-US" dirty="0"/>
              <a:t>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 you think that exists a relationship between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peso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? What type of relationship? Show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scatterplot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of the values.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Correlation. Exercises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/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2803724" cy="527213"/>
          </a:xfrm>
        </p:spPr>
        <p:txBody>
          <a:bodyPr/>
          <a:lstStyle/>
          <a:p>
            <a:pPr marL="0" indent="0" algn="just"/>
            <a:r>
              <a:rPr lang="en-US" dirty="0"/>
              <a:t>Exercise 1. </a:t>
            </a:r>
            <a:r>
              <a:rPr lang="en-US" dirty="0" err="1"/>
              <a:t>pes</a:t>
            </a:r>
            <a:r>
              <a:rPr lang="en-US" i="1" dirty="0" err="1"/>
              <a:t>o</a:t>
            </a:r>
            <a:r>
              <a:rPr lang="en-US" dirty="0" err="1"/>
              <a:t>~</a:t>
            </a:r>
            <a:r>
              <a:rPr lang="en-US" i="1" dirty="0" err="1"/>
              <a:t>talla</a:t>
            </a:r>
            <a:endParaRPr lang="en-US" b="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33849" y="2407777"/>
            <a:ext cx="3555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>
                <a:latin typeface="Consolas" pitchFamily="49" charset="0"/>
                <a:cs typeface="Consolas" pitchFamily="49" charset="0"/>
              </a:rPr>
              <a:t>	peso     talla</a:t>
            </a:r>
          </a:p>
          <a:p>
            <a:r>
              <a:rPr lang="it-IT" dirty="0">
                <a:latin typeface="Consolas" pitchFamily="49" charset="0"/>
                <a:cs typeface="Consolas" pitchFamily="49" charset="0"/>
              </a:rPr>
              <a:t>peso  1.0000000 </a:t>
            </a:r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</a:p>
          <a:p>
            <a:r>
              <a:rPr lang="it-IT" dirty="0">
                <a:latin typeface="Consolas" pitchFamily="49" charset="0"/>
                <a:cs typeface="Consolas" pitchFamily="49" charset="0"/>
              </a:rPr>
              <a:t>talla </a:t>
            </a:r>
            <a:r>
              <a:rPr lang="it-IT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  <a:r>
              <a:rPr lang="it-IT" dirty="0">
                <a:latin typeface="Consolas" pitchFamily="49" charset="0"/>
                <a:cs typeface="Consolas" pitchFamily="49" charset="0"/>
              </a:rPr>
              <a:t> 1.0000000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29050"/>
            <a:ext cx="4287032" cy="428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Non Parametric correlation: Spearman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 marL="179070" indent="-179070">
              <a:buFont typeface="Arial" pitchFamily="34" charset="0"/>
              <a:buChar char="•"/>
            </a:pPr>
            <a:r>
              <a:rPr lang="en-GB" dirty="0"/>
              <a:t>Pearson correlation coefficient is severely affected by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r>
              <a:rPr lang="en-GB" dirty="0"/>
              <a:t> and if the relation </a:t>
            </a:r>
            <a:r>
              <a:rPr lang="en-GB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 linear</a:t>
            </a:r>
            <a:endParaRPr lang="es-ES"/>
          </a:p>
          <a:p>
            <a:pPr marL="179070" indent="-179070">
              <a:buFont typeface="Arial" pitchFamily="34" charset="0"/>
              <a:buChar char="•"/>
            </a:pPr>
            <a:endParaRPr lang="en-GB" dirty="0">
              <a:cs typeface="Calibri"/>
            </a:endParaRPr>
          </a:p>
          <a:p>
            <a:pPr marL="1610995" lvl="4" indent="-10795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Better to use 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Spearman</a:t>
            </a:r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correlation coefficient (use the ranks between the numbers instead the values) to calculate the correlation coefficient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610995" lvl="4" indent="-10795"/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  <a:p>
            <a:pPr marL="179070" indent="-179070">
              <a:buFont typeface="Arial" pitchFamily="34" charset="0"/>
              <a:buChar char="•"/>
            </a:pPr>
            <a:r>
              <a:rPr lang="en-GB" dirty="0"/>
              <a:t>Evaluates the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</a:t>
            </a:r>
            <a:r>
              <a:rPr lang="en-GB" dirty="0"/>
              <a:t> relationship between the variables (not the </a:t>
            </a:r>
            <a:r>
              <a:rPr lang="en-GB" b="1" dirty="0"/>
              <a:t>linear</a:t>
            </a:r>
            <a:r>
              <a:rPr lang="en-GB" dirty="0"/>
              <a:t> relationship as Pearson does).</a:t>
            </a:r>
            <a:endParaRPr lang="en-GB" dirty="0">
              <a:cs typeface="Calibri"/>
            </a:endParaRPr>
          </a:p>
          <a:p>
            <a:pPr marL="10795" indent="-10795">
              <a:buFont typeface="Arial" pitchFamily="34" charset="0"/>
              <a:buChar char="•"/>
            </a:pPr>
            <a:endParaRPr lang="en-GB" dirty="0">
              <a:cs typeface="Calibri"/>
            </a:endParaRPr>
          </a:p>
          <a:p>
            <a:pPr marL="1610995" lvl="4" indent="-10795"/>
            <a:r>
              <a:rPr lang="en-GB" sz="220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variables tend to change together but not necessarily at a constant rate</a:t>
            </a:r>
            <a:endParaRPr lang="en-GB" sz="2200" dirty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Calibri"/>
            </a:endParaRPr>
          </a:p>
        </p:txBody>
      </p:sp>
      <p:sp>
        <p:nvSpPr>
          <p:cNvPr id="7" name="6 Flecha abajo"/>
          <p:cNvSpPr/>
          <p:nvPr/>
        </p:nvSpPr>
        <p:spPr bwMode="auto">
          <a:xfrm>
            <a:off x="3110846" y="2752627"/>
            <a:ext cx="405353" cy="36764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828041" y="5410986"/>
            <a:ext cx="245097" cy="27337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128716" y="1510837"/>
            <a:ext cx="947248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Mapping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Layer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what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actually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points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lines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,…),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summarise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data)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Scales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aesthetic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). Color,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shapes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legend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….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Coord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gridlines</a:t>
            </a: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Facet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to divide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 in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different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plots</a:t>
            </a: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Theme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Font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background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colors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6695800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Non Parametric correlation: Spearman correlation coefficient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00" y="2045879"/>
            <a:ext cx="7867846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/>
              <a:t>Comparison of Pearson and Spearman coefficients.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504" y="1839224"/>
            <a:ext cx="2112733" cy="16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72" y="1828800"/>
            <a:ext cx="2340548" cy="16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439" y="1757345"/>
            <a:ext cx="2940476" cy="172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430" y="4228576"/>
            <a:ext cx="1999807" cy="16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4014" y="4209723"/>
            <a:ext cx="2476277" cy="171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7933" y="4097287"/>
            <a:ext cx="2271849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575035" y="6127422"/>
            <a:ext cx="852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Always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examine a </a:t>
            </a:r>
            <a:r>
              <a:rPr lang="en-GB" sz="20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scatterplot</a:t>
            </a:r>
            <a:r>
              <a:rPr lang="en-GB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determine the form of the relationship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Spearman correlation coefficient. How to in R?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31147" y="1911349"/>
            <a:ext cx="8365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spearman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-0.3540295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/>
              <a:t>Correlation matrix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>2. Types of correlation 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531146" y="2026678"/>
            <a:ext cx="7978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2335" y="3094324"/>
            <a:ext cx="95137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	  edad         peso       talla         </a:t>
            </a:r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  </a:t>
            </a:r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 </a:t>
            </a:r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1400" dirty="0">
                <a:latin typeface="Consolas" panose="020B0609020204030204" pitchFamily="49" charset="0"/>
              </a:rPr>
              <a:t>edad      1.0000000  0.182629245 -0.16635268  0.26173285 -0.36018834  0.115901253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peso      0.1826292  1.000000000  0.23110585  0.89278635  0.09467837 -0.008526465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talla    -0.1663527  0.231105848  1.00000000 -0.22546438  0.13350207  0.070002843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0.2617329  0.892786346 -0.22546438  1.00000000  0.03415938 -0.041607661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-0.3601883  0.094678365  0.13350207  0.03415938  1.00000000 -0.085935539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r>
              <a:rPr lang="es-ES" sz="1400" dirty="0">
                <a:latin typeface="Consolas" panose="020B0609020204030204" pitchFamily="49" charset="0"/>
              </a:rPr>
              <a:t>  0.1159013 -0.008526465  0.07000284 -0.04160766 -0.08593554  1.000000000</a:t>
            </a:r>
          </a:p>
        </p:txBody>
      </p:sp>
    </p:spTree>
    <p:extLst>
      <p:ext uri="{BB962C8B-B14F-4D97-AF65-F5344CB8AC3E}">
        <p14:creationId xmlns:p14="http://schemas.microsoft.com/office/powerpoint/2010/main" val="2405235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>
                <a:ea typeface="ＭＳ Ｐゴシック" pitchFamily="34" charset="-128"/>
              </a:rPr>
              <a:t>Correlation. Exercises</a:t>
            </a:r>
            <a:br>
              <a:rPr lang="en-GB" dirty="0">
                <a:ea typeface="ＭＳ Ｐゴシック" pitchFamily="34" charset="-128"/>
              </a:rPr>
            </a:br>
            <a:r>
              <a:rPr lang="en-GB" dirty="0">
                <a:ea typeface="ＭＳ Ｐゴシック" pitchFamily="34" charset="-128"/>
              </a:rPr>
              <a:t/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8751075" cy="5076709"/>
          </a:xfrm>
        </p:spPr>
        <p:txBody>
          <a:bodyPr/>
          <a:lstStyle/>
          <a:p>
            <a:pPr marL="0" indent="0" algn="just"/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dirty="0"/>
              <a:t>Exercise 2.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An hypothetic study, published last year that exists a relation between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blood pressure (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sbp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Do you think is it true? Show a </a:t>
            </a:r>
            <a:r>
              <a:rPr lang="en-US" b="0" dirty="0" err="1">
                <a:solidFill>
                  <a:schemeClr val="bg2">
                    <a:lumMod val="50000"/>
                  </a:schemeClr>
                </a:solidFill>
              </a:rPr>
              <a:t>scatterplot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of the values? If not, find another variable in the dataset that has a good correlation with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blood pressure</a:t>
            </a:r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b="0" i="1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b="0" i="1" dirty="0">
                <a:solidFill>
                  <a:schemeClr val="bg2">
                    <a:lumMod val="50000"/>
                  </a:schemeClr>
                </a:solidFill>
              </a:rPr>
              <a:t>Use dataset Framingham250.csv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495300" y="1417638"/>
            <a:ext cx="796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sz="2200" dirty="0" err="1">
                <a:solidFill>
                  <a:srgbClr val="3366FF"/>
                </a:solidFill>
                <a:latin typeface="Consolas" panose="020B0609020204030204" pitchFamily="49" charset="0"/>
              </a:rPr>
              <a:t>install.packages</a:t>
            </a:r>
            <a:r>
              <a:rPr lang="es-ES" sz="2200" dirty="0">
                <a:solidFill>
                  <a:srgbClr val="3366FF"/>
                </a:solidFill>
                <a:latin typeface="Consolas" panose="020B0609020204030204" pitchFamily="49" charset="0"/>
              </a:rPr>
              <a:t>("ggplot2")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First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steps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Three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key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components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Aesthetic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mappings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between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variables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least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one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layer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Usually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created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geom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function</a:t>
            </a: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39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661956" y="1192887"/>
            <a:ext cx="825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data: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https://ggplot2.tidyverse.org/reference/mpg.html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51453" y="1531441"/>
            <a:ext cx="132440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head(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5303" r="2527"/>
          <a:stretch/>
        </p:blipFill>
        <p:spPr>
          <a:xfrm>
            <a:off x="1363276" y="1945541"/>
            <a:ext cx="8143177" cy="15874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8005" y="3947083"/>
            <a:ext cx="9073502" cy="3139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GB" sz="1200" dirty="0"/>
              <a:t>A data frame with 234 rows and 11 variables:</a:t>
            </a:r>
          </a:p>
          <a:p>
            <a:endParaRPr lang="en-GB" sz="1100" dirty="0"/>
          </a:p>
          <a:p>
            <a:r>
              <a:rPr lang="en-GB" sz="1100" i="1" dirty="0"/>
              <a:t>manufacturer</a:t>
            </a:r>
            <a:r>
              <a:rPr lang="en-GB" sz="1100" dirty="0"/>
              <a:t>: manufacturer name</a:t>
            </a:r>
          </a:p>
          <a:p>
            <a:endParaRPr lang="en-GB" sz="1100" dirty="0"/>
          </a:p>
          <a:p>
            <a:r>
              <a:rPr lang="en-GB" sz="1100" i="1" dirty="0"/>
              <a:t>model</a:t>
            </a:r>
            <a:r>
              <a:rPr lang="en-GB" sz="1100" dirty="0"/>
              <a:t>: model name</a:t>
            </a:r>
          </a:p>
          <a:p>
            <a:endParaRPr lang="en-GB" sz="1100" dirty="0"/>
          </a:p>
          <a:p>
            <a:r>
              <a:rPr lang="en-GB" sz="1100" i="1" dirty="0" err="1"/>
              <a:t>displ</a:t>
            </a:r>
            <a:r>
              <a:rPr lang="en-GB" sz="1100" dirty="0"/>
              <a:t>: engine displacement, in litres</a:t>
            </a:r>
          </a:p>
          <a:p>
            <a:endParaRPr lang="en-GB" sz="1100" dirty="0"/>
          </a:p>
          <a:p>
            <a:r>
              <a:rPr lang="en-GB" sz="1100" i="1" dirty="0"/>
              <a:t>year</a:t>
            </a:r>
            <a:r>
              <a:rPr lang="en-GB" sz="1100" dirty="0"/>
              <a:t>: year of manufacture</a:t>
            </a:r>
          </a:p>
          <a:p>
            <a:endParaRPr lang="en-GB" sz="1100" dirty="0"/>
          </a:p>
          <a:p>
            <a:r>
              <a:rPr lang="en-GB" sz="1100" i="1" dirty="0"/>
              <a:t>"type" </a:t>
            </a:r>
            <a:r>
              <a:rPr lang="en-GB" sz="1100" dirty="0"/>
              <a:t>of car</a:t>
            </a:r>
          </a:p>
          <a:p>
            <a:endParaRPr lang="en-GB" sz="1100" dirty="0"/>
          </a:p>
          <a:p>
            <a:r>
              <a:rPr lang="en-GB" sz="1100" i="1" dirty="0" err="1"/>
              <a:t>cyl</a:t>
            </a:r>
            <a:r>
              <a:rPr lang="en-GB" sz="1100" dirty="0"/>
              <a:t>: number of cylinders</a:t>
            </a:r>
          </a:p>
          <a:p>
            <a:endParaRPr lang="en-GB" sz="1100" dirty="0"/>
          </a:p>
          <a:p>
            <a:r>
              <a:rPr lang="en-GB" sz="1100" i="1" dirty="0"/>
              <a:t>trans</a:t>
            </a:r>
            <a:r>
              <a:rPr lang="en-GB" sz="1100" dirty="0"/>
              <a:t>: type of transmission</a:t>
            </a:r>
          </a:p>
          <a:p>
            <a:endParaRPr lang="en-GB" sz="1100" dirty="0"/>
          </a:p>
          <a:p>
            <a:endParaRPr lang="en-GB" sz="1100" dirty="0"/>
          </a:p>
          <a:p>
            <a:endParaRPr lang="en-GB" sz="1100" dirty="0"/>
          </a:p>
          <a:p>
            <a:endParaRPr lang="en-GB" sz="1100" i="1" dirty="0"/>
          </a:p>
          <a:p>
            <a:endParaRPr lang="en-GB" sz="1100" i="1" dirty="0"/>
          </a:p>
          <a:p>
            <a:r>
              <a:rPr lang="en-GB" sz="1100" i="1" dirty="0" err="1"/>
              <a:t>drv</a:t>
            </a:r>
            <a:r>
              <a:rPr lang="en-GB" sz="1100" dirty="0"/>
              <a:t>: the type of drive train, where f = front-wheel drive, r = rear wheel drive, 4 = 4wd</a:t>
            </a:r>
          </a:p>
          <a:p>
            <a:endParaRPr lang="en-GB" sz="1100" dirty="0"/>
          </a:p>
          <a:p>
            <a:r>
              <a:rPr lang="en-GB" sz="1100" dirty="0" err="1"/>
              <a:t>cty</a:t>
            </a:r>
            <a:r>
              <a:rPr lang="en-GB" sz="1100" dirty="0"/>
              <a:t>: city miles per gallon</a:t>
            </a:r>
          </a:p>
          <a:p>
            <a:endParaRPr lang="en-GB" sz="1100" dirty="0"/>
          </a:p>
          <a:p>
            <a:r>
              <a:rPr lang="en-GB" sz="1100" dirty="0" err="1"/>
              <a:t>hwy</a:t>
            </a:r>
            <a:r>
              <a:rPr lang="en-GB" sz="1100" dirty="0"/>
              <a:t>: highway miles per gallon</a:t>
            </a:r>
          </a:p>
          <a:p>
            <a:endParaRPr lang="en-GB" sz="1100" dirty="0"/>
          </a:p>
          <a:p>
            <a:r>
              <a:rPr lang="en-GB" sz="1100" dirty="0" err="1"/>
              <a:t>fl</a:t>
            </a:r>
            <a:r>
              <a:rPr lang="en-GB" sz="1100" dirty="0"/>
              <a:t>: fuel type</a:t>
            </a:r>
          </a:p>
          <a:p>
            <a:endParaRPr lang="en-GB" sz="1100" dirty="0"/>
          </a:p>
          <a:p>
            <a:r>
              <a:rPr lang="en-GB" sz="1100" i="1" dirty="0"/>
              <a:t>class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848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ＭＳ Ｐゴシック" pitchFamily="34" charset="-128"/>
              </a:rPr>
              <a:t>Elegant graphics for data analysis</a:t>
            </a:r>
            <a:br>
              <a:rPr lang="en-GB" dirty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2122" y="1860174"/>
            <a:ext cx="5123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184400" y="1864912"/>
            <a:ext cx="468000" cy="324000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2793137" y="1855581"/>
            <a:ext cx="2904066" cy="324000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1487970" y="2201431"/>
            <a:ext cx="1565040" cy="324000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4178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7018</TotalTime>
  <Words>1969</Words>
  <Application>Microsoft Office PowerPoint</Application>
  <PresentationFormat>A4 (210 x 297 mm)</PresentationFormat>
  <Paragraphs>459</Paragraphs>
  <Slides>64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64</vt:i4>
      </vt:variant>
    </vt:vector>
  </HeadingPairs>
  <TitlesOfParts>
    <vt:vector size="73" baseType="lpstr">
      <vt:lpstr>MS PGothic</vt:lpstr>
      <vt:lpstr>MS PGothic</vt:lpstr>
      <vt:lpstr>Arial</vt:lpstr>
      <vt:lpstr>Calibri</vt:lpstr>
      <vt:lpstr>Consolas</vt:lpstr>
      <vt:lpstr>Wingdings</vt:lpstr>
      <vt:lpstr>master_plantillapresentacions 14-15</vt:lpstr>
      <vt:lpstr>02 Lateral</vt:lpstr>
      <vt:lpstr>03 Contingut</vt:lpstr>
      <vt:lpstr>Presentación de PowerPoint</vt:lpstr>
      <vt:lpstr>Presentación de PowerPoint</vt:lpstr>
      <vt:lpstr>Presentación de PowerPoint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Presentación de PowerPoint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Presentación de PowerPoint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Bivariate analysis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Correlation 1. Definition </vt:lpstr>
      <vt:lpstr>Correlation 2. Types of correlation</vt:lpstr>
      <vt:lpstr>Correlation 2. Types of correlation  </vt:lpstr>
      <vt:lpstr>Correlation 2. Types of correlation</vt:lpstr>
      <vt:lpstr>Correlation 2. Types of correlation  </vt:lpstr>
      <vt:lpstr>Correlation 2. Types of correlation  </vt:lpstr>
      <vt:lpstr>Correlation 2. Types of correlation  </vt:lpstr>
      <vt:lpstr>Correlation. Exercises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Correlation. Exercises  </vt:lpstr>
    </vt:vector>
  </TitlesOfParts>
  <Company>VHIR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Mota Foix, Miriam</cp:lastModifiedBy>
  <cp:revision>763</cp:revision>
  <dcterms:created xsi:type="dcterms:W3CDTF">2014-10-10T12:20:23Z</dcterms:created>
  <dcterms:modified xsi:type="dcterms:W3CDTF">2022-11-16T06:40:27Z</dcterms:modified>
</cp:coreProperties>
</file>