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41" r:id="rId2"/>
    <p:sldId id="343" r:id="rId3"/>
    <p:sldId id="344" r:id="rId4"/>
    <p:sldId id="345" r:id="rId5"/>
    <p:sldId id="346" r:id="rId6"/>
    <p:sldId id="402" r:id="rId7"/>
    <p:sldId id="403" r:id="rId8"/>
    <p:sldId id="347" r:id="rId9"/>
    <p:sldId id="404" r:id="rId10"/>
    <p:sldId id="348" r:id="rId11"/>
    <p:sldId id="349" r:id="rId12"/>
    <p:sldId id="342" r:id="rId13"/>
    <p:sldId id="367" r:id="rId14"/>
    <p:sldId id="360" r:id="rId15"/>
    <p:sldId id="351" r:id="rId16"/>
    <p:sldId id="361" r:id="rId17"/>
    <p:sldId id="362" r:id="rId18"/>
    <p:sldId id="363" r:id="rId19"/>
    <p:sldId id="386" r:id="rId20"/>
    <p:sldId id="365" r:id="rId21"/>
    <p:sldId id="366" r:id="rId22"/>
    <p:sldId id="352" r:id="rId23"/>
    <p:sldId id="358" r:id="rId24"/>
    <p:sldId id="356" r:id="rId25"/>
    <p:sldId id="359" r:id="rId26"/>
    <p:sldId id="374" r:id="rId27"/>
    <p:sldId id="375" r:id="rId28"/>
    <p:sldId id="376" r:id="rId29"/>
    <p:sldId id="377" r:id="rId30"/>
    <p:sldId id="373" r:id="rId31"/>
    <p:sldId id="378" r:id="rId32"/>
    <p:sldId id="400" r:id="rId33"/>
    <p:sldId id="401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</p:sldIdLst>
  <p:sldSz cx="9906000" cy="6858000" type="A4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489"/>
    <a:srgbClr val="990099"/>
    <a:srgbClr val="6600CC"/>
    <a:srgbClr val="7D468C"/>
    <a:srgbClr val="4B1943"/>
    <a:srgbClr val="F0D4EB"/>
    <a:srgbClr val="DFA5D4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4183" autoAdjust="0"/>
  </p:normalViewPr>
  <p:slideViewPr>
    <p:cSldViewPr>
      <p:cViewPr varScale="1">
        <p:scale>
          <a:sx n="79" d="100"/>
          <a:sy n="79" d="100"/>
        </p:scale>
        <p:origin x="1320" y="8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A074A11B-D2F8-4D18-98F9-83F065DD2C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CF51909F-CA79-4DFE-8996-8AF526BEFC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930CC4-D9BF-4688-B599-F0B3D3244E3F}" type="datetimeFigureOut">
              <a:rPr lang="ca-ES"/>
              <a:pPr>
                <a:defRPr/>
              </a:pPr>
              <a:t>6/5/2021</a:t>
            </a:fld>
            <a:endParaRPr lang="ca-ES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C94EA683-B033-4915-85DF-D36A8F3A6C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381AD72D-0491-4440-80D8-FED0FDEB0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17723C86-A9A3-4350-969B-EEBB2B9B51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7A0467F1-3C39-41D3-B2BB-DCFD458B2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C1AF12-8E31-4C0C-B90A-1C7E3ECD4094}" type="slidenum">
              <a:rPr lang="ca-ES" altLang="es-ES"/>
              <a:pPr>
                <a:defRPr/>
              </a:pPr>
              <a:t>‹Nº›</a:t>
            </a:fld>
            <a:endParaRPr lang="ca-ES" altLang="es-ES"/>
          </a:p>
        </p:txBody>
      </p:sp>
    </p:spTree>
    <p:extLst>
      <p:ext uri="{BB962C8B-B14F-4D97-AF65-F5344CB8AC3E}">
        <p14:creationId xmlns:p14="http://schemas.microsoft.com/office/powerpoint/2010/main" val="90800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EFB3A0AD-C675-4FB9-A2FA-9C0FCC1784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D38B0F-7AC2-4E9A-A286-AADF70761744}" type="slidenum">
              <a:rPr lang="en-US" altLang="ca-ES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ca-ES">
              <a:solidFill>
                <a:srgbClr val="000000"/>
              </a:solidFill>
              <a:latin typeface="Arial" panose="020B0604020202020204" pitchFamily="34" charset="0"/>
              <a:cs typeface="DejaVu Sans" pitchFamily="34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78255135-57A0-48AB-B19A-8EE352C3D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995C97A-CFAB-483C-B3B1-6D42E3AEF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0925"/>
            <a:ext cx="5678488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79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1384C49-3923-4461-8AA7-988378E5F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DA4344-0EEC-4396-9895-80C9155CF0ED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54F4511-90E9-4E27-A9E1-760C7F8F8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8EC7B34-CDF6-4CE7-9D96-303039675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4263451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03D56DD-2E26-445A-88B4-C07AF3852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08B7AE-15F6-44F3-A326-69FC2DB08AC7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0581CC0-C7C6-438F-9046-6E55B89C7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BD59F1C-4EB4-44CC-BA29-B0C38B319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3795413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C4AEB84-A1EC-42A4-85BF-6144C147B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935394-63AB-4DEB-83FE-1AD5614996B0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25CC4F3-E70B-457F-AA28-99AEABFF2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28F153F-9CD1-4A33-99E3-90FB0E0DA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3325668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>
            <a:extLst>
              <a:ext uri="{FF2B5EF4-FFF2-40B4-BE49-F238E27FC236}">
                <a16:creationId xmlns:a16="http://schemas.microsoft.com/office/drawing/2014/main" id="{A8FCAEE9-77F4-43A3-937E-DF3FA5179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642B7D-5661-4916-B0F1-31B0655C451F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26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3D1958C4-D718-4B01-93B9-605138B1B7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>
            <a:extLst>
              <a:ext uri="{FF2B5EF4-FFF2-40B4-BE49-F238E27FC236}">
                <a16:creationId xmlns:a16="http://schemas.microsoft.com/office/drawing/2014/main" id="{FC98A4EE-97A1-4E22-869F-62BF922D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8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4">
            <a:extLst>
              <a:ext uri="{FF2B5EF4-FFF2-40B4-BE49-F238E27FC236}">
                <a16:creationId xmlns:a16="http://schemas.microsoft.com/office/drawing/2014/main" id="{0196C307-CA3B-4FB1-A252-1C4ED8A371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1152B0-6AC2-43AB-97B0-055FEBC20B44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27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DB07378A-46B4-4EE3-BB8F-605D699D3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>
            <a:extLst>
              <a:ext uri="{FF2B5EF4-FFF2-40B4-BE49-F238E27FC236}">
                <a16:creationId xmlns:a16="http://schemas.microsoft.com/office/drawing/2014/main" id="{5FE66F75-B9B6-41A3-8D1D-FE1D315B6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12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4">
            <a:extLst>
              <a:ext uri="{FF2B5EF4-FFF2-40B4-BE49-F238E27FC236}">
                <a16:creationId xmlns:a16="http://schemas.microsoft.com/office/drawing/2014/main" id="{0651A54B-8030-4B0B-A010-97C2504B7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4503C9-A5CF-458E-ADB9-0D20C5582A36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28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B5A0CC09-6878-44F9-88C6-D80C8BF479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837DD5BA-7088-41D5-BEE9-E64560C35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0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>
            <a:extLst>
              <a:ext uri="{FF2B5EF4-FFF2-40B4-BE49-F238E27FC236}">
                <a16:creationId xmlns:a16="http://schemas.microsoft.com/office/drawing/2014/main" id="{FCF3931D-C9A2-4407-84CB-693425BD42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582277-6B9C-4493-AFF1-2F9057D34975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29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72A493FA-B168-471B-8005-63B344AC7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>
            <a:extLst>
              <a:ext uri="{FF2B5EF4-FFF2-40B4-BE49-F238E27FC236}">
                <a16:creationId xmlns:a16="http://schemas.microsoft.com/office/drawing/2014/main" id="{4B050E41-E666-4FFC-963C-2DA0F024D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97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BCF48E0-C396-47E8-9B45-CAFD753A50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CDEC86-93CA-4486-8DDB-6E88C7069270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8A7F4C1-DB76-4AE5-91E9-ADD95EFC5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E0A11A0-F71F-449B-A9B6-77E28CFCE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2875788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31378F-F109-48A1-A8C8-F88FE24F8E04}" type="slidenum">
              <a:rPr lang="es-ES" altLang="ca-ES"/>
              <a:pPr>
                <a:defRPr/>
              </a:pPr>
              <a:t>33</a:t>
            </a:fld>
            <a:endParaRPr lang="es-ES" altLang="ca-ES"/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807658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36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26375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>
            <a:extLst>
              <a:ext uri="{FF2B5EF4-FFF2-40B4-BE49-F238E27FC236}">
                <a16:creationId xmlns:a16="http://schemas.microsoft.com/office/drawing/2014/main" id="{9F8339CB-1157-4F64-B7A8-1749399A81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D257B9-65AA-4BA2-AD64-E027925BA2BF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11D440BB-1030-4E4E-9770-0CFCEDBBF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id="{03452979-6FF2-4640-838D-6BE7E7719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55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37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790196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38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82530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39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  <p:sp>
        <p:nvSpPr>
          <p:cNvPr id="2" name="Marcador de nota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3066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4AC8F-7465-43E5-9EB4-C38299997FBA}" type="slidenum">
              <a:rPr lang="es-ES" altLang="ca-ES"/>
              <a:pPr>
                <a:defRPr/>
              </a:pPr>
              <a:t>40</a:t>
            </a:fld>
            <a:endParaRPr lang="es-ES" altLang="ca-ES"/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59576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ACD3892-1D76-4FDD-8159-EF294BF272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ACC12F-9184-4773-9CAB-7261AC3F808F}" type="slidenum">
              <a:rPr lang="ca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ca-ES" altLang="es-ES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82378DD-A01F-4B13-AD5B-4156604CAB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66763"/>
            <a:ext cx="5545138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6DDAE16-B626-4CF7-8B0C-D271AFFA1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83095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>
            <a:extLst>
              <a:ext uri="{FF2B5EF4-FFF2-40B4-BE49-F238E27FC236}">
                <a16:creationId xmlns:a16="http://schemas.microsoft.com/office/drawing/2014/main" id="{A87F1683-5830-407D-B831-329896C822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F92E31-4298-4B30-A5C5-5BDA487C487A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4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9789FC0A-6A9B-441D-A0C5-6EDD9D90F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A8788C0D-140A-438F-A2C9-7366F2DA2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5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4">
            <a:extLst>
              <a:ext uri="{FF2B5EF4-FFF2-40B4-BE49-F238E27FC236}">
                <a16:creationId xmlns:a16="http://schemas.microsoft.com/office/drawing/2014/main" id="{D42EA531-1B5A-46CA-86D3-33CE06766A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271E6B-4627-4100-8B74-918FCD81B268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5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279E8331-4144-4F8A-A1C4-CC0E95C0F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E5066902-E4E8-4002-9E95-04AB9F78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6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9C1D7EE-D2AE-48F8-8BFD-A8BBD95B7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31F7A33-BCE7-4F99-98C5-5ECC09371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ca-ES"/>
          </a:p>
        </p:txBody>
      </p:sp>
    </p:spTree>
    <p:extLst>
      <p:ext uri="{BB962C8B-B14F-4D97-AF65-F5344CB8AC3E}">
        <p14:creationId xmlns:p14="http://schemas.microsoft.com/office/powerpoint/2010/main" val="152086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4">
            <a:extLst>
              <a:ext uri="{FF2B5EF4-FFF2-40B4-BE49-F238E27FC236}">
                <a16:creationId xmlns:a16="http://schemas.microsoft.com/office/drawing/2014/main" id="{44E019D0-EF4D-4AE3-888B-8D6D442EA1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6A3E9F-8057-4A9B-9E28-0A8A614EFCEA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14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B03026F2-367D-4384-A790-354A7B697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BFCE6F2D-7A67-4220-B011-D3168D18E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0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4A262F6-6E8A-47F2-BD1E-CEA11454A6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0C5217-2EB3-44DA-B39F-A709B21C3A4E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72D8085-1AF3-482E-BEE8-1A48686ED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68DAA93-BDBA-4E7A-AE60-35F7CF70C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403417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21E58D8-96A9-4689-AE9B-9AC9B39A0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7E3A8E-8CEE-4FA3-984A-C00FB2EC854D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EFF2D24-4DE2-4686-A689-8247A62B2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BF8496A-AA10-4A1B-AB89-33FF07301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175932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8EC158FB-4C33-4B5A-B43A-BA256C422D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FD8B136C-7168-4ADC-BBE4-20DA7FF381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FDA32244-A38D-4B93-95DA-ECA2978C6E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327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5834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8725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_b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1217" y="0"/>
            <a:ext cx="8899686" cy="11303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217" y="2132856"/>
            <a:ext cx="8899686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80436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908050" y="228600"/>
            <a:ext cx="8420100" cy="7239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</p:spTree>
    <p:extLst>
      <p:ext uri="{BB962C8B-B14F-4D97-AF65-F5344CB8AC3E}">
        <p14:creationId xmlns:p14="http://schemas.microsoft.com/office/powerpoint/2010/main" val="358211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495300" y="277814"/>
            <a:ext cx="8915400" cy="11398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95300" y="1600201"/>
            <a:ext cx="437515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035550" y="1600201"/>
            <a:ext cx="437515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95300" y="3941763"/>
            <a:ext cx="437515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5550" y="3941763"/>
            <a:ext cx="437515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F488C0-554D-43BB-91B1-AB5F1AF991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/>
              <a:t>Bioestadística FMCS Reus URV</a:t>
            </a:r>
            <a:endParaRPr lang="ca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926F0CB-E7AF-451A-AA02-C3A7D0C52A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 altLang="en-US"/>
              <a:t>Curs 2012-13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064BDBB-CC70-4A16-B3A3-2AC8442CCD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88F0B4F1-8E14-4E2B-B84E-04A580C70211}" type="slidenum">
              <a:rPr lang="ca-ES" altLang="en-US"/>
              <a:pPr>
                <a:defRPr/>
              </a:pPr>
              <a:t>‹Nº›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1615484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ítulo, 2 objetos y 1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2" y="457202"/>
            <a:ext cx="8994775" cy="7397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88951" y="1412875"/>
            <a:ext cx="438785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88951" y="3865565"/>
            <a:ext cx="4387850" cy="23002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contenido"/>
          <p:cNvSpPr>
            <a:spLocks noGrp="1"/>
          </p:cNvSpPr>
          <p:nvPr>
            <p:ph sz="half" idx="3"/>
          </p:nvPr>
        </p:nvSpPr>
        <p:spPr>
          <a:xfrm>
            <a:off x="5029201" y="1412875"/>
            <a:ext cx="4387850" cy="4752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AAF94728-D29E-49D6-9DE7-EAFDFDB3B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20975" y="6248400"/>
            <a:ext cx="6048375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s-ES"/>
              <a:t>Tema 7: Contrastes de hipótesis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817AD5CD-F95D-44B9-9D81-E812F884EA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40788" y="6248400"/>
            <a:ext cx="5715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EAF3DAAF-C079-480D-9098-91934C0D08C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8" name="7 Marcador de fecha">
            <a:extLst>
              <a:ext uri="{FF2B5EF4-FFF2-40B4-BE49-F238E27FC236}">
                <a16:creationId xmlns:a16="http://schemas.microsoft.com/office/drawing/2014/main" id="{75A8B540-6423-49EA-9F12-D4728E33925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154238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</p:spTree>
    <p:extLst>
      <p:ext uri="{BB962C8B-B14F-4D97-AF65-F5344CB8AC3E}">
        <p14:creationId xmlns:p14="http://schemas.microsoft.com/office/powerpoint/2010/main" val="1982416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7814"/>
            <a:ext cx="8915400" cy="11398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95300" y="1600201"/>
            <a:ext cx="8915400" cy="4530725"/>
          </a:xfrm>
          <a:prstGeom prst="rect">
            <a:avLst/>
          </a:prstGeo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158AD423-C2FF-42A8-9A26-F00C4552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/>
              <a:t>Bioestadística FMCS Reus URV</a:t>
            </a:r>
            <a:endParaRPr lang="ca-ES" altLang="en-U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9C76EDDC-E9C6-4149-B28C-D03FB16B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 altLang="en-US"/>
              <a:t>Curs 2012-13</a:t>
            </a: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7C44BDCF-18C9-4EC5-9FA9-F913393E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71B4443F-F2A6-4A19-924E-251D5EB3CD46}" type="slidenum">
              <a:rPr lang="ca-ES" altLang="en-US"/>
              <a:pPr>
                <a:defRPr/>
              </a:pPr>
              <a:t>‹Nº›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34640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  <p:extLst>
      <p:ext uri="{BB962C8B-B14F-4D97-AF65-F5344CB8AC3E}">
        <p14:creationId xmlns:p14="http://schemas.microsoft.com/office/powerpoint/2010/main" val="17849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3529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9377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846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2790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6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2431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3240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ondo_pantalla">
            <a:extLst>
              <a:ext uri="{FF2B5EF4-FFF2-40B4-BE49-F238E27FC236}">
                <a16:creationId xmlns:a16="http://schemas.microsoft.com/office/drawing/2014/main" id="{CCAF3C77-4CD8-4F0F-80B9-2B62F995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34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>
            <a:extLst>
              <a:ext uri="{FF2B5EF4-FFF2-40B4-BE49-F238E27FC236}">
                <a16:creationId xmlns:a16="http://schemas.microsoft.com/office/drawing/2014/main" id="{6BA5EE00-F852-40F5-AC3D-401979410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1028" name="Picture 12">
            <a:extLst>
              <a:ext uri="{FF2B5EF4-FFF2-40B4-BE49-F238E27FC236}">
                <a16:creationId xmlns:a16="http://schemas.microsoft.com/office/drawing/2014/main" id="{FE731025-5339-48A4-8C82-8C086191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9" name="Picture 14">
            <a:extLst>
              <a:ext uri="{FF2B5EF4-FFF2-40B4-BE49-F238E27FC236}">
                <a16:creationId xmlns:a16="http://schemas.microsoft.com/office/drawing/2014/main" id="{374C5469-6D85-45C0-AA9D-A10EA0C9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Line 11">
            <a:extLst>
              <a:ext uri="{FF2B5EF4-FFF2-40B4-BE49-F238E27FC236}">
                <a16:creationId xmlns:a16="http://schemas.microsoft.com/office/drawing/2014/main" id="{4586876E-F5A1-4162-BA5C-44F783891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5" r:id="rId14"/>
    <p:sldLayoutId id="2147483896" r:id="rId15"/>
    <p:sldLayoutId id="2147483897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mailto:sant.i.perezhoyos@vhir.org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0.w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26" Type="http://schemas.openxmlformats.org/officeDocument/2006/relationships/image" Target="../media/image35.jpeg"/><Relationship Id="rId39" Type="http://schemas.openxmlformats.org/officeDocument/2006/relationships/image" Target="../media/image48.jpeg"/><Relationship Id="rId3" Type="http://schemas.openxmlformats.org/officeDocument/2006/relationships/image" Target="../media/image12.jpeg"/><Relationship Id="rId21" Type="http://schemas.openxmlformats.org/officeDocument/2006/relationships/image" Target="../media/image30.jpeg"/><Relationship Id="rId34" Type="http://schemas.openxmlformats.org/officeDocument/2006/relationships/image" Target="../media/image43.jpeg"/><Relationship Id="rId42" Type="http://schemas.openxmlformats.org/officeDocument/2006/relationships/image" Target="../media/image51.wmf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5" Type="http://schemas.openxmlformats.org/officeDocument/2006/relationships/image" Target="../media/image34.jpeg"/><Relationship Id="rId33" Type="http://schemas.openxmlformats.org/officeDocument/2006/relationships/image" Target="../media/image42.jpeg"/><Relationship Id="rId38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jpeg"/><Relationship Id="rId20" Type="http://schemas.openxmlformats.org/officeDocument/2006/relationships/image" Target="../media/image29.jpeg"/><Relationship Id="rId29" Type="http://schemas.openxmlformats.org/officeDocument/2006/relationships/image" Target="../media/image38.jpeg"/><Relationship Id="rId41" Type="http://schemas.openxmlformats.org/officeDocument/2006/relationships/image" Target="../media/image5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24" Type="http://schemas.openxmlformats.org/officeDocument/2006/relationships/image" Target="../media/image33.jpeg"/><Relationship Id="rId32" Type="http://schemas.openxmlformats.org/officeDocument/2006/relationships/image" Target="../media/image41.jpeg"/><Relationship Id="rId37" Type="http://schemas.openxmlformats.org/officeDocument/2006/relationships/image" Target="../media/image46.jpeg"/><Relationship Id="rId40" Type="http://schemas.openxmlformats.org/officeDocument/2006/relationships/image" Target="../media/image49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23" Type="http://schemas.openxmlformats.org/officeDocument/2006/relationships/image" Target="../media/image32.jpeg"/><Relationship Id="rId28" Type="http://schemas.openxmlformats.org/officeDocument/2006/relationships/image" Target="../media/image37.jpeg"/><Relationship Id="rId36" Type="http://schemas.openxmlformats.org/officeDocument/2006/relationships/image" Target="../media/image45.jpeg"/><Relationship Id="rId10" Type="http://schemas.openxmlformats.org/officeDocument/2006/relationships/image" Target="../media/image19.jpeg"/><Relationship Id="rId19" Type="http://schemas.openxmlformats.org/officeDocument/2006/relationships/image" Target="../media/image28.jpeg"/><Relationship Id="rId31" Type="http://schemas.openxmlformats.org/officeDocument/2006/relationships/image" Target="../media/image40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Relationship Id="rId22" Type="http://schemas.openxmlformats.org/officeDocument/2006/relationships/image" Target="../media/image31.jpeg"/><Relationship Id="rId27" Type="http://schemas.openxmlformats.org/officeDocument/2006/relationships/image" Target="../media/image36.jpeg"/><Relationship Id="rId30" Type="http://schemas.openxmlformats.org/officeDocument/2006/relationships/image" Target="../media/image39.jpeg"/><Relationship Id="rId35" Type="http://schemas.openxmlformats.org/officeDocument/2006/relationships/image" Target="../media/image44.jpeg"/><Relationship Id="rId43" Type="http://schemas.openxmlformats.org/officeDocument/2006/relationships/image" Target="../media/image5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71.png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>
            <a:extLst>
              <a:ext uri="{FF2B5EF4-FFF2-40B4-BE49-F238E27FC236}">
                <a16:creationId xmlns:a16="http://schemas.microsoft.com/office/drawing/2014/main" id="{C0D05AF9-418F-4FE6-9011-A2DD1C6A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3" y="3175"/>
            <a:ext cx="99869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1">
            <a:extLst>
              <a:ext uri="{FF2B5EF4-FFF2-40B4-BE49-F238E27FC236}">
                <a16:creationId xmlns:a16="http://schemas.microsoft.com/office/drawing/2014/main" id="{CEEEFC6D-0563-4CE0-BB3E-3A4005BD1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400550"/>
            <a:ext cx="755491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Principles</a:t>
            </a:r>
            <a:r>
              <a:rPr lang="es-ES" altLang="ca-ES" sz="22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 of </a:t>
            </a:r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Hypothesis</a:t>
            </a:r>
            <a:r>
              <a:rPr lang="es-ES" altLang="ca-ES" sz="22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testing</a:t>
            </a:r>
            <a:endParaRPr lang="es-ES" altLang="ca-ES" sz="2200" u="none" dirty="0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  <a:p>
            <a:pPr algn="r" eaLnBrk="1" hangingPunct="1"/>
            <a:r>
              <a:rPr lang="es-ES" altLang="ca-ES" sz="16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UEB – VHIR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</a:rPr>
              <a:t>Santiago Pérez-</a:t>
            </a:r>
            <a:r>
              <a:rPr lang="es-ES" altLang="ca-ES" sz="1600" b="1" u="none" dirty="0" err="1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</a:rPr>
              <a:t>Hoyos,Alex</a:t>
            </a:r>
            <a:r>
              <a:rPr lang="es-ES" altLang="ca-ES" sz="1600" b="1" u="none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</a:rPr>
              <a:t> Sánchez-Pla, </a:t>
            </a:r>
            <a:r>
              <a:rPr lang="es-ES" altLang="ca-ES" sz="1600" b="1" u="none" dirty="0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</a:rPr>
              <a:t>Miriam Mota and Ricardo Gonzalo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  <a:hlinkClick r:id="rId4"/>
              </a:rPr>
              <a:t>santi.perezhoyos@vhir.org</a:t>
            </a:r>
            <a:endParaRPr lang="es-ES" altLang="ca-ES" sz="1600" b="1" u="none" dirty="0">
              <a:solidFill>
                <a:srgbClr val="80808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Droid Sans Fallback" charset="0"/>
            </a:endParaRPr>
          </a:p>
          <a:p>
            <a:pPr algn="r" eaLnBrk="1" hangingPunct="1"/>
            <a:endParaRPr lang="es-ES" altLang="ca-ES" sz="3200" u="none" dirty="0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</p:txBody>
      </p:sp>
      <p:sp>
        <p:nvSpPr>
          <p:cNvPr id="7172" name="Text Box 2">
            <a:extLst>
              <a:ext uri="{FF2B5EF4-FFF2-40B4-BE49-F238E27FC236}">
                <a16:creationId xmlns:a16="http://schemas.microsoft.com/office/drawing/2014/main" id="{5CB50F94-D00B-4516-BF99-3958BBC49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s-ES" altLang="ca-ES" sz="3200" u="none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</p:txBody>
      </p:sp>
      <p:grpSp>
        <p:nvGrpSpPr>
          <p:cNvPr id="7173" name="Group 2">
            <a:extLst>
              <a:ext uri="{FF2B5EF4-FFF2-40B4-BE49-F238E27FC236}">
                <a16:creationId xmlns:a16="http://schemas.microsoft.com/office/drawing/2014/main" id="{5B8C2972-47F8-462B-AB0D-3A0EDF0643EE}"/>
              </a:ext>
            </a:extLst>
          </p:cNvPr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7174" name="Group 3">
              <a:extLst>
                <a:ext uri="{FF2B5EF4-FFF2-40B4-BE49-F238E27FC236}">
                  <a16:creationId xmlns:a16="http://schemas.microsoft.com/office/drawing/2014/main" id="{C2912EDE-0AD3-4C83-9A42-D0749D2EB7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7182" name="Picture 4">
                <a:extLst>
                  <a:ext uri="{FF2B5EF4-FFF2-40B4-BE49-F238E27FC236}">
                    <a16:creationId xmlns:a16="http://schemas.microsoft.com/office/drawing/2014/main" id="{1A1094A7-1CBC-4BBA-9003-7AE16B27EA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83" name="Picture 5">
                <a:extLst>
                  <a:ext uri="{FF2B5EF4-FFF2-40B4-BE49-F238E27FC236}">
                    <a16:creationId xmlns:a16="http://schemas.microsoft.com/office/drawing/2014/main" id="{CC86FBA2-B963-4E27-BE69-00841AD524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175" name="Group 6">
              <a:extLst>
                <a:ext uri="{FF2B5EF4-FFF2-40B4-BE49-F238E27FC236}">
                  <a16:creationId xmlns:a16="http://schemas.microsoft.com/office/drawing/2014/main" id="{0AC8E565-D0DF-49CA-9B46-B6DBF083D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7176" name="Group 7">
                <a:extLst>
                  <a:ext uri="{FF2B5EF4-FFF2-40B4-BE49-F238E27FC236}">
                    <a16:creationId xmlns:a16="http://schemas.microsoft.com/office/drawing/2014/main" id="{6588DB80-632B-40DB-A141-9531E22C7B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7178" name="Picture 8">
                  <a:extLst>
                    <a:ext uri="{FF2B5EF4-FFF2-40B4-BE49-F238E27FC236}">
                      <a16:creationId xmlns:a16="http://schemas.microsoft.com/office/drawing/2014/main" id="{8173578C-03E7-4DB8-9345-21C902D4E9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79" name="Picture 9">
                  <a:extLst>
                    <a:ext uri="{FF2B5EF4-FFF2-40B4-BE49-F238E27FC236}">
                      <a16:creationId xmlns:a16="http://schemas.microsoft.com/office/drawing/2014/main" id="{91DF11E4-6CDD-4760-A688-743C942034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80" name="Picture 10">
                  <a:extLst>
                    <a:ext uri="{FF2B5EF4-FFF2-40B4-BE49-F238E27FC236}">
                      <a16:creationId xmlns:a16="http://schemas.microsoft.com/office/drawing/2014/main" id="{25EA3FCA-7AAC-4CF8-BC7E-D319083B09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81" name="Picture 11">
                  <a:extLst>
                    <a:ext uri="{FF2B5EF4-FFF2-40B4-BE49-F238E27FC236}">
                      <a16:creationId xmlns:a16="http://schemas.microsoft.com/office/drawing/2014/main" id="{CD65C1A9-B0FC-4422-B868-A08564F9CD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7177" name="Picture 12">
                <a:extLst>
                  <a:ext uri="{FF2B5EF4-FFF2-40B4-BE49-F238E27FC236}">
                    <a16:creationId xmlns:a16="http://schemas.microsoft.com/office/drawing/2014/main" id="{6647B0C2-ECDD-4A4B-BD8D-FFEB0BE058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E721B44-4ADD-4C97-BCCD-469DD94D38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5300" y="1743868"/>
            <a:ext cx="89154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altLang="ca-ES" sz="2600" dirty="0" err="1">
                <a:solidFill>
                  <a:srgbClr val="993489"/>
                </a:solidFill>
              </a:rPr>
              <a:t>We</a:t>
            </a:r>
            <a:r>
              <a:rPr lang="es-ES_tradnl" altLang="ca-ES" sz="2600" dirty="0">
                <a:solidFill>
                  <a:srgbClr val="993489"/>
                </a:solidFill>
              </a:rPr>
              <a:t> can </a:t>
            </a:r>
            <a:r>
              <a:rPr lang="es-ES_tradnl" altLang="ca-ES" sz="2600" dirty="0" err="1">
                <a:solidFill>
                  <a:srgbClr val="993489"/>
                </a:solidFill>
              </a:rPr>
              <a:t>establish</a:t>
            </a:r>
            <a:r>
              <a:rPr lang="es-ES_tradnl" altLang="ca-ES" sz="2600" dirty="0">
                <a:solidFill>
                  <a:srgbClr val="993489"/>
                </a:solidFill>
              </a:rPr>
              <a:t> </a:t>
            </a:r>
            <a:r>
              <a:rPr lang="es-ES_tradnl" altLang="ca-ES" sz="2600" dirty="0" err="1">
                <a:solidFill>
                  <a:srgbClr val="993489"/>
                </a:solidFill>
              </a:rPr>
              <a:t>two</a:t>
            </a:r>
            <a:r>
              <a:rPr lang="es-ES_tradnl" altLang="ca-ES" sz="2600" dirty="0">
                <a:solidFill>
                  <a:srgbClr val="993489"/>
                </a:solidFill>
              </a:rPr>
              <a:t>  </a:t>
            </a:r>
            <a:r>
              <a:rPr lang="es-ES_tradnl" altLang="ca-ES" sz="2600" dirty="0" err="1">
                <a:solidFill>
                  <a:srgbClr val="993489"/>
                </a:solidFill>
              </a:rPr>
              <a:t>basic</a:t>
            </a:r>
            <a:r>
              <a:rPr lang="es-ES_tradnl" altLang="ca-ES" sz="2600" dirty="0">
                <a:solidFill>
                  <a:srgbClr val="993489"/>
                </a:solidFill>
              </a:rPr>
              <a:t> </a:t>
            </a:r>
            <a:r>
              <a:rPr lang="es-ES_tradnl" altLang="ca-ES" sz="2600" dirty="0" err="1">
                <a:solidFill>
                  <a:srgbClr val="993489"/>
                </a:solidFill>
              </a:rPr>
              <a:t>hypothesis</a:t>
            </a:r>
            <a:endParaRPr lang="es-ES_tradnl" altLang="ca-ES" dirty="0">
              <a:solidFill>
                <a:srgbClr val="993489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6BE36D-2893-4154-8A41-8933AB98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"</a:t>
            </a:r>
            <a:r>
              <a:rPr lang="es-ES" dirty="0" err="1"/>
              <a:t>Null</a:t>
            </a:r>
            <a:r>
              <a:rPr lang="es-ES" dirty="0"/>
              <a:t>" and </a:t>
            </a:r>
            <a:r>
              <a:rPr lang="es-ES" dirty="0" err="1"/>
              <a:t>the</a:t>
            </a:r>
            <a:r>
              <a:rPr lang="es-ES" dirty="0"/>
              <a:t> "</a:t>
            </a:r>
            <a:r>
              <a:rPr lang="es-ES" dirty="0" err="1"/>
              <a:t>Alternative</a:t>
            </a:r>
            <a:r>
              <a:rPr lang="es-ES" dirty="0"/>
              <a:t>"</a:t>
            </a:r>
            <a:endParaRPr lang="ca-ES" dirty="0"/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0068E5E8-5E0C-4E90-A818-7CB582428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2171700"/>
            <a:ext cx="4583112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(H</a:t>
            </a:r>
            <a:r>
              <a:rPr lang="es-ES_tradnl" altLang="ca-ES" sz="3600" u="none" baseline="-250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s-ES_tradnl" altLang="ca-ES" u="none" dirty="0">
              <a:solidFill>
                <a:srgbClr val="6600CC"/>
              </a:solidFill>
            </a:endParaRP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CF9F3571-157F-4173-A488-2C909227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2913063"/>
            <a:ext cx="82550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u="none" dirty="0" err="1">
                <a:solidFill>
                  <a:srgbClr val="993489"/>
                </a:solidFill>
              </a:rPr>
              <a:t>Outcome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observed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by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chance</a:t>
            </a:r>
            <a:r>
              <a:rPr lang="es-ES_tradnl" altLang="ca-ES" sz="2600" u="none" dirty="0">
                <a:solidFill>
                  <a:srgbClr val="993489"/>
                </a:solidFill>
              </a:rPr>
              <a:t>.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b="1" i="1" u="none" dirty="0">
                <a:solidFill>
                  <a:srgbClr val="993489"/>
                </a:solidFill>
              </a:rPr>
              <a:t>No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relationship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among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exposure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and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disease</a:t>
            </a:r>
            <a:r>
              <a:rPr lang="es-ES_tradnl" altLang="ca-ES" sz="2600" u="none" dirty="0">
                <a:solidFill>
                  <a:srgbClr val="993489"/>
                </a:solidFill>
              </a:rPr>
              <a:t>.</a:t>
            </a:r>
            <a:endParaRPr lang="es-ES_tradnl" altLang="ca-ES" u="none" dirty="0">
              <a:solidFill>
                <a:srgbClr val="993489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ABDBCC8C-58F0-42A4-8D91-2E64B440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841" y="4137270"/>
            <a:ext cx="6015038" cy="646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(H</a:t>
            </a:r>
            <a:r>
              <a:rPr lang="es-ES_tradnl" altLang="ca-ES" sz="3600" u="none" baseline="-250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s-ES_tradnl" altLang="ca-ES" u="none" dirty="0">
              <a:solidFill>
                <a:srgbClr val="6600CC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573B0F1-5F69-411A-88AE-5C0B12ECA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5040313"/>
            <a:ext cx="86583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b="1" i="1" u="none" dirty="0" err="1">
                <a:solidFill>
                  <a:srgbClr val="993489"/>
                </a:solidFill>
              </a:rPr>
              <a:t>There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relationship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among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exposure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and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disease</a:t>
            </a:r>
            <a:r>
              <a:rPr lang="es-ES_tradnl" altLang="ca-ES" sz="2600" u="none" dirty="0">
                <a:solidFill>
                  <a:srgbClr val="993489"/>
                </a:solidFill>
              </a:rPr>
              <a:t>.</a:t>
            </a:r>
            <a:endParaRPr lang="es-ES_tradnl" altLang="ca-ES" u="none" dirty="0">
              <a:solidFill>
                <a:srgbClr val="9934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 autoUpdateAnimBg="0"/>
      <p:bldP spid="106499" grpId="0" autoUpdateAnimBg="0"/>
      <p:bldP spid="106500" grpId="0" autoUpdateAnimBg="0"/>
      <p:bldP spid="7" grpId="0" autoUpdateAnimBg="0"/>
      <p:bldP spid="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AF6DDB6-96F5-4ABB-B253-E1B66BC1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Select</a:t>
            </a:r>
            <a:r>
              <a:rPr lang="es-ES" dirty="0"/>
              <a:t> a test </a:t>
            </a:r>
            <a:r>
              <a:rPr lang="es-ES" dirty="0" err="1"/>
              <a:t>statistic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measures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discrepancy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data and </a:t>
            </a:r>
            <a:r>
              <a:rPr lang="es-ES" dirty="0" err="1"/>
              <a:t>null</a:t>
            </a:r>
            <a:r>
              <a:rPr lang="es-ES" dirty="0"/>
              <a:t>.</a:t>
            </a:r>
          </a:p>
          <a:p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approaches</a:t>
            </a:r>
            <a:endParaRPr lang="es-E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Look </a:t>
            </a:r>
            <a:r>
              <a:rPr lang="es-ES" dirty="0" err="1"/>
              <a:t>for</a:t>
            </a:r>
            <a:r>
              <a:rPr lang="es-ES" dirty="0"/>
              <a:t> a "</a:t>
            </a:r>
            <a:r>
              <a:rPr lang="es-ES" dirty="0" err="1"/>
              <a:t>cut</a:t>
            </a:r>
            <a:r>
              <a:rPr lang="es-ES" dirty="0"/>
              <a:t>-off" </a:t>
            </a:r>
            <a:r>
              <a:rPr lang="es-ES" dirty="0" err="1"/>
              <a:t>or</a:t>
            </a:r>
            <a:r>
              <a:rPr lang="es-ES" dirty="0"/>
              <a:t> "</a:t>
            </a:r>
            <a:r>
              <a:rPr lang="es-ES" dirty="0" err="1"/>
              <a:t>critical-value</a:t>
            </a:r>
            <a:r>
              <a:rPr lang="es-ES" dirty="0"/>
              <a:t>" </a:t>
            </a:r>
            <a:r>
              <a:rPr lang="es-ES" dirty="0" err="1"/>
              <a:t>such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greater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cut</a:t>
            </a:r>
            <a:r>
              <a:rPr lang="es-ES" dirty="0"/>
              <a:t>-off lead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rejecting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</a:t>
            </a:r>
            <a:r>
              <a:rPr lang="es-ES" dirty="0" err="1"/>
              <a:t>hypothesis</a:t>
            </a:r>
            <a:r>
              <a:rPr lang="es-E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Compute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observe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greater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observed</a:t>
            </a:r>
            <a:r>
              <a:rPr lang="es-ES" dirty="0"/>
              <a:t> </a:t>
            </a:r>
            <a:r>
              <a:rPr lang="es-ES" i="1" dirty="0" err="1"/>
              <a:t>if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null</a:t>
            </a:r>
            <a:r>
              <a:rPr lang="es-ES" i="1" dirty="0"/>
              <a:t> </a:t>
            </a:r>
            <a:r>
              <a:rPr lang="es-ES" i="1" dirty="0" err="1"/>
              <a:t>were</a:t>
            </a:r>
            <a:r>
              <a:rPr lang="es-ES" i="1" dirty="0"/>
              <a:t> true.</a:t>
            </a:r>
            <a:endParaRPr lang="ca-ES" i="1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D7DB77FD-7127-4EE9-A1B4-2C09D1A61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5256" y="332656"/>
            <a:ext cx="8915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sz="3600" dirty="0" err="1">
                <a:cs typeface="Arial" panose="020B0604020202020204" pitchFamily="34" charset="0"/>
              </a:rPr>
              <a:t>How</a:t>
            </a:r>
            <a:r>
              <a:rPr lang="es-ES_tradnl" altLang="ca-ES" sz="3600" dirty="0">
                <a:cs typeface="Arial" panose="020B0604020202020204" pitchFamily="34" charset="0"/>
              </a:rPr>
              <a:t> </a:t>
            </a:r>
            <a:r>
              <a:rPr lang="es-ES_tradnl" altLang="ca-ES" sz="3600" dirty="0" err="1">
                <a:cs typeface="Arial" panose="020B0604020202020204" pitchFamily="34" charset="0"/>
              </a:rPr>
              <a:t>to</a:t>
            </a:r>
            <a:r>
              <a:rPr lang="es-ES_tradnl" altLang="ca-ES" sz="3600" dirty="0">
                <a:cs typeface="Arial" panose="020B0604020202020204" pitchFamily="34" charset="0"/>
              </a:rPr>
              <a:t> decide </a:t>
            </a:r>
            <a:r>
              <a:rPr lang="es-ES_tradnl" altLang="ca-ES" sz="3600" dirty="0" err="1">
                <a:cs typeface="Arial" panose="020B0604020202020204" pitchFamily="34" charset="0"/>
              </a:rPr>
              <a:t>which</a:t>
            </a:r>
            <a:r>
              <a:rPr lang="es-ES_tradnl" altLang="ca-ES" sz="3600" dirty="0">
                <a:cs typeface="Arial" panose="020B0604020202020204" pitchFamily="34" charset="0"/>
              </a:rPr>
              <a:t> </a:t>
            </a:r>
            <a:r>
              <a:rPr lang="es-ES_tradnl" altLang="ca-ES" sz="3600" dirty="0" err="1">
                <a:cs typeface="Arial" panose="020B0604020202020204" pitchFamily="34" charset="0"/>
              </a:rPr>
              <a:t>hypothesis</a:t>
            </a:r>
            <a:r>
              <a:rPr lang="es-ES_tradnl" altLang="ca-ES" sz="3600" dirty="0">
                <a:cs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ol 2">
            <a:extLst>
              <a:ext uri="{FF2B5EF4-FFF2-40B4-BE49-F238E27FC236}">
                <a16:creationId xmlns:a16="http://schemas.microsoft.com/office/drawing/2014/main" id="{46ACB85F-F386-4ADD-83D9-EDB22985F5D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ca-ES" sz="3600"/>
              <a:t>Hypothesis Testing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E929BFE-3049-43B5-ACB0-F151FE402F5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88950" y="1052513"/>
            <a:ext cx="8915400" cy="4954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>
              <a:spcBef>
                <a:spcPct val="50000"/>
              </a:spcBef>
            </a:pPr>
            <a:r>
              <a:rPr lang="en-GB" altLang="ca-ES" sz="3200"/>
              <a:t>Test population hypothesis  from samples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</a:rPr>
              <a:t>Stablish Null Hypothesis(H</a:t>
            </a:r>
            <a:r>
              <a:rPr lang="en-GB" altLang="ca-ES" sz="2800" baseline="-25000">
                <a:solidFill>
                  <a:srgbClr val="C00000"/>
                </a:solidFill>
              </a:rPr>
              <a:t>0</a:t>
            </a:r>
            <a:r>
              <a:rPr lang="en-GB" altLang="ca-ES" sz="2800">
                <a:solidFill>
                  <a:srgbClr val="C00000"/>
                </a:solidFill>
              </a:rPr>
              <a:t>)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</a:rPr>
              <a:t>Stablish Alternative Hypothesis (H</a:t>
            </a:r>
            <a:r>
              <a:rPr lang="en-GB" altLang="ca-ES" sz="2800" baseline="-25000">
                <a:solidFill>
                  <a:srgbClr val="C00000"/>
                </a:solidFill>
                <a:cs typeface="Tahoma" panose="020B0604030504040204" pitchFamily="34" charset="0"/>
              </a:rPr>
              <a:t>α</a:t>
            </a: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)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Select statistical test to calculate probability </a:t>
            </a:r>
            <a:r>
              <a:rPr lang="en-GB" altLang="ca-ES" sz="2800" b="1" i="1">
                <a:solidFill>
                  <a:srgbClr val="C00000"/>
                </a:solidFill>
                <a:cs typeface="Tahoma" panose="020B0604030504040204" pitchFamily="34" charset="0"/>
              </a:rPr>
              <a:t>under Null Hypothesis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Decide after comparing test value with a critical value or probability under null hypothesis.</a:t>
            </a:r>
            <a:endParaRPr lang="en-GB" altLang="ca-ES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normal-uni-95">
            <a:extLst>
              <a:ext uri="{FF2B5EF4-FFF2-40B4-BE49-F238E27FC236}">
                <a16:creationId xmlns:a16="http://schemas.microsoft.com/office/drawing/2014/main" id="{4C39EDCD-644B-45EF-9CD6-D56A5986F18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4365625"/>
            <a:ext cx="4383087" cy="192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Picture 3" descr="normal-uni-5">
            <a:extLst>
              <a:ext uri="{FF2B5EF4-FFF2-40B4-BE49-F238E27FC236}">
                <a16:creationId xmlns:a16="http://schemas.microsoft.com/office/drawing/2014/main" id="{C2B8EAA6-A1E5-4437-84DB-3F93FA48F09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4217988"/>
            <a:ext cx="4513263" cy="2105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4">
            <a:extLst>
              <a:ext uri="{FF2B5EF4-FFF2-40B4-BE49-F238E27FC236}">
                <a16:creationId xmlns:a16="http://schemas.microsoft.com/office/drawing/2014/main" id="{7CC40278-887B-44BA-BD5E-B591D4A08BD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95300" y="277813"/>
            <a:ext cx="8915400" cy="695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ca-ES" dirty="0" err="1"/>
              <a:t>One-sided</a:t>
            </a:r>
            <a:r>
              <a:rPr lang="ca-ES" altLang="ca-ES" dirty="0"/>
              <a:t> </a:t>
            </a:r>
            <a:r>
              <a:rPr lang="ca-ES" altLang="ca-ES" dirty="0" err="1"/>
              <a:t>vs</a:t>
            </a:r>
            <a:r>
              <a:rPr lang="ca-ES" altLang="ca-ES" dirty="0"/>
              <a:t> </a:t>
            </a:r>
            <a:r>
              <a:rPr lang="ca-ES" altLang="ca-ES" dirty="0" err="1"/>
              <a:t>Two-sided</a:t>
            </a:r>
            <a:endParaRPr lang="ca-ES" altLang="ca-ES" dirty="0"/>
          </a:p>
        </p:txBody>
      </p:sp>
      <p:pic>
        <p:nvPicPr>
          <p:cNvPr id="86021" name="Picture 5" descr="normal-bil-10">
            <a:extLst>
              <a:ext uri="{FF2B5EF4-FFF2-40B4-BE49-F238E27FC236}">
                <a16:creationId xmlns:a16="http://schemas.microsoft.com/office/drawing/2014/main" id="{A2BD4920-D368-4956-ACB1-467CDAECD99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2276475"/>
            <a:ext cx="4378325" cy="183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Text Box 6">
            <a:extLst>
              <a:ext uri="{FF2B5EF4-FFF2-40B4-BE49-F238E27FC236}">
                <a16:creationId xmlns:a16="http://schemas.microsoft.com/office/drawing/2014/main" id="{FF6DE735-89FA-4598-A5F7-45C5616C8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373188"/>
            <a:ext cx="897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u="none">
                <a:latin typeface="Comic Sans MS" panose="030F0702030302020204" pitchFamily="66" charset="0"/>
              </a:rPr>
              <a:t>Critical value depends on the type of alternative Hypothesis</a:t>
            </a:r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6320853B-5828-4D91-96AB-75FD12EA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4335463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dirty="0" err="1">
                <a:solidFill>
                  <a:srgbClr val="FF3300"/>
                </a:solidFill>
                <a:latin typeface="Comic Sans MS" panose="030F0702030302020204" pitchFamily="66" charset="0"/>
              </a:rPr>
              <a:t>One-sided</a:t>
            </a:r>
            <a:endParaRPr lang="ca-ES" altLang="ca-ES" b="1" dirty="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86024" name="Text Box 8">
            <a:extLst>
              <a:ext uri="{FF2B5EF4-FFF2-40B4-BE49-F238E27FC236}">
                <a16:creationId xmlns:a16="http://schemas.microsoft.com/office/drawing/2014/main" id="{C45BCCB1-5EC8-4D60-8052-D81053B39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3" y="4270375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dirty="0" err="1">
                <a:solidFill>
                  <a:srgbClr val="FF3300"/>
                </a:solidFill>
                <a:latin typeface="Comic Sans MS" panose="030F0702030302020204" pitchFamily="66" charset="0"/>
              </a:rPr>
              <a:t>One-sided</a:t>
            </a:r>
            <a:endParaRPr lang="ca-ES" altLang="ca-ES" b="1" dirty="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86025" name="Text Box 9">
            <a:extLst>
              <a:ext uri="{FF2B5EF4-FFF2-40B4-BE49-F238E27FC236}">
                <a16:creationId xmlns:a16="http://schemas.microsoft.com/office/drawing/2014/main" id="{4B1DCD5B-098B-4CF3-8100-EC4924542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263" y="2033588"/>
            <a:ext cx="1345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dirty="0" err="1">
                <a:solidFill>
                  <a:srgbClr val="FF3300"/>
                </a:solidFill>
                <a:latin typeface="Comic Sans MS" panose="030F0702030302020204" pitchFamily="66" charset="0"/>
              </a:rPr>
              <a:t>Two-sided</a:t>
            </a:r>
            <a:endParaRPr lang="ca-ES" altLang="ca-ES" b="1" dirty="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86026" name="Oval 10">
            <a:extLst>
              <a:ext uri="{FF2B5EF4-FFF2-40B4-BE49-F238E27FC236}">
                <a16:creationId xmlns:a16="http://schemas.microsoft.com/office/drawing/2014/main" id="{FCD4FD56-54BD-4497-A2A9-3195CC3C4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5730875"/>
            <a:ext cx="739775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>
              <a:solidFill>
                <a:srgbClr val="993489"/>
              </a:solidFill>
            </a:endParaRPr>
          </a:p>
        </p:txBody>
      </p:sp>
      <p:sp>
        <p:nvSpPr>
          <p:cNvPr id="86027" name="Oval 11">
            <a:extLst>
              <a:ext uri="{FF2B5EF4-FFF2-40B4-BE49-F238E27FC236}">
                <a16:creationId xmlns:a16="http://schemas.microsoft.com/office/drawing/2014/main" id="{DAB57058-5A2C-4A2B-987C-D65CF507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13" y="5702300"/>
            <a:ext cx="739775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>
              <a:solidFill>
                <a:srgbClr val="993489"/>
              </a:solidFill>
            </a:endParaRPr>
          </a:p>
        </p:txBody>
      </p:sp>
      <p:sp>
        <p:nvSpPr>
          <p:cNvPr id="86028" name="Oval 12">
            <a:extLst>
              <a:ext uri="{FF2B5EF4-FFF2-40B4-BE49-F238E27FC236}">
                <a16:creationId xmlns:a16="http://schemas.microsoft.com/office/drawing/2014/main" id="{351C4183-D604-4EFF-872B-01876ACD8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3533775"/>
            <a:ext cx="738187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/>
          </a:p>
        </p:txBody>
      </p:sp>
      <p:sp>
        <p:nvSpPr>
          <p:cNvPr id="86029" name="Oval 13">
            <a:extLst>
              <a:ext uri="{FF2B5EF4-FFF2-40B4-BE49-F238E27FC236}">
                <a16:creationId xmlns:a16="http://schemas.microsoft.com/office/drawing/2014/main" id="{087034DC-B9CD-4EFD-86A3-D43DFBE0B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3546475"/>
            <a:ext cx="738188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/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464042EC-6336-4C02-967E-616F6910D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5989638"/>
            <a:ext cx="1176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993489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: m &lt; </a:t>
            </a:r>
          </a:p>
        </p:txBody>
      </p:sp>
      <p:sp>
        <p:nvSpPr>
          <p:cNvPr id="86031" name="Text Box 15">
            <a:extLst>
              <a:ext uri="{FF2B5EF4-FFF2-40B4-BE49-F238E27FC236}">
                <a16:creationId xmlns:a16="http://schemas.microsoft.com/office/drawing/2014/main" id="{B556FE63-9233-479E-B5D8-0C596A6A3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850" y="5999163"/>
            <a:ext cx="1174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993489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: m &gt; </a:t>
            </a:r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6C846548-8BD4-4804-8E19-31DB2828F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5" y="2020888"/>
            <a:ext cx="1274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FF3300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:  m ≠ </a:t>
            </a: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77E8482C-BA0F-48EF-826D-F210C29B4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596900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>
                <a:solidFill>
                  <a:srgbClr val="99348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26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/>
      <p:bldP spid="86023" grpId="0"/>
      <p:bldP spid="86024" grpId="0"/>
      <p:bldP spid="86025" grpId="0"/>
      <p:bldP spid="86026" grpId="0" animBg="1"/>
      <p:bldP spid="86027" grpId="0" animBg="1"/>
      <p:bldP spid="86028" grpId="0" animBg="1"/>
      <p:bldP spid="86029" grpId="0" animBg="1"/>
      <p:bldP spid="86030" grpId="0"/>
      <p:bldP spid="86031" grpId="0"/>
      <p:bldP spid="860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CA1226C4-424B-4D8A-8881-73048C5D2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CA647B60-F556-48E8-AB9A-9CD827E88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4C1B73AE-8053-4239-8F98-2C1E2CEE8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253E1F7D-771A-4AA2-9F6D-062028CF5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274638"/>
            <a:ext cx="8134350" cy="50323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lvl1pPr eaLnBrk="0">
              <a:lnSpc>
                <a:spcPct val="98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 b="1">
                <a:solidFill>
                  <a:srgbClr val="7D468C"/>
                </a:solidFill>
                <a:latin typeface="Calibri" pitchFamily="34" charset="0"/>
                <a:ea typeface="MS PGothic" pitchFamily="34" charset="-128"/>
              </a:defRPr>
            </a:lvl1pPr>
            <a:lvl2pPr eaLnBrk="0">
              <a:spcAft>
                <a:spcPts val="113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spcAft>
                <a:spcPts val="85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4D4D4D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spcAft>
                <a:spcPts val="57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spcAft>
                <a:spcPts val="2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s-ES" altLang="ca-ES" sz="3600" u="none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endParaRPr lang="es-ES" altLang="ca-ES" sz="3600" u="non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A5756324-31C3-475D-9E4F-E6FA4114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92150"/>
            <a:ext cx="9213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endParaRPr lang="es-ES" altLang="ca-ES" sz="700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Null</a:t>
            </a:r>
            <a:r>
              <a:rPr lang="es-ES" altLang="ca-ES" sz="2200" b="1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b="1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hypothesis</a:t>
            </a:r>
            <a:r>
              <a:rPr lang="es-ES" altLang="ca-ES" sz="2200" b="1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(H</a:t>
            </a:r>
            <a:r>
              <a:rPr lang="es-ES" altLang="ca-ES" sz="2200" b="1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sz="2200" b="1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):</a:t>
            </a:r>
          </a:p>
          <a:p>
            <a:pPr eaLnBrk="1" hangingPunct="1">
              <a:spcAft>
                <a:spcPts val="1425"/>
              </a:spcAft>
            </a:pPr>
            <a:endParaRPr lang="es-ES" altLang="ca-ES" sz="2200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Alternative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b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hypothesis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(H</a:t>
            </a:r>
            <a:r>
              <a:rPr lang="es-ES" altLang="ca-ES" sz="2200" b="1" u="none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α 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=H</a:t>
            </a:r>
            <a:r>
              <a:rPr lang="es-ES" altLang="ca-ES" sz="2200" b="1" u="none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=H</a:t>
            </a:r>
            <a:r>
              <a:rPr lang="es-ES" altLang="ca-ES" sz="2200" b="1" u="none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):</a:t>
            </a:r>
            <a:r>
              <a:rPr lang="es-ES" altLang="ca-ES" sz="20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0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0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0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opposite</a:t>
            </a:r>
            <a:r>
              <a:rPr lang="es-ES" altLang="ca-ES" sz="20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idea</a:t>
            </a:r>
          </a:p>
          <a:p>
            <a:pPr eaLnBrk="1" hangingPunct="1">
              <a:spcAft>
                <a:spcPts val="1425"/>
              </a:spcAft>
            </a:pPr>
            <a:endParaRPr lang="es-ES" altLang="ca-ES" sz="2200" b="1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endParaRPr lang="es-ES" altLang="ca-ES" sz="2200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Under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null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hypothesis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,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all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samples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of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a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given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size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could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be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selected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and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their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sample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means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could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be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computed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sampling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distribuion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would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be: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E2CF9B7B-E9AF-4BF7-AECA-E9885BECF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1635125"/>
            <a:ext cx="9321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0:</a:t>
            </a:r>
            <a:r>
              <a:rPr lang="es-ES" altLang="ca-ES" sz="1600" b="1" u="none" baseline="-20000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The mean of BUA values is 70.0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E07D2D18-1546-4F91-B1A6-02E2C0B2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2781300"/>
            <a:ext cx="68786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857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  <a:buFontTx/>
              <a:buChar char="-"/>
            </a:pP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H1: The mean of the bua values is not equal to 70.0 (Bilateral)</a:t>
            </a:r>
          </a:p>
          <a:p>
            <a:pPr eaLnBrk="1" hangingPunct="1">
              <a:lnSpc>
                <a:spcPct val="94000"/>
              </a:lnSpc>
              <a:buFontTx/>
              <a:buChar char="-"/>
            </a:pP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H1: The mean of the bua values is higher(lower) than 70.0 (Unilateral)</a:t>
            </a:r>
          </a:p>
        </p:txBody>
      </p:sp>
      <p:pic>
        <p:nvPicPr>
          <p:cNvPr id="26633" name="Picture 9">
            <a:extLst>
              <a:ext uri="{FF2B5EF4-FFF2-40B4-BE49-F238E27FC236}">
                <a16:creationId xmlns:a16="http://schemas.microsoft.com/office/drawing/2014/main" id="{3DCB0D8F-B53E-435E-B4D9-1D6CA88F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4427538"/>
            <a:ext cx="49657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34" name="Text Box 10">
            <a:extLst>
              <a:ext uri="{FF2B5EF4-FFF2-40B4-BE49-F238E27FC236}">
                <a16:creationId xmlns:a16="http://schemas.microsoft.com/office/drawing/2014/main" id="{699CF217-E0EB-4FAD-8513-81D565747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3" y="6053138"/>
            <a:ext cx="581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= 70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4B574C1D-5D15-46B3-B86D-6D5C8FAA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4427538"/>
            <a:ext cx="2411412" cy="971550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only accepted if clear evidence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that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not true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2F22B65F-ABED-44A2-911F-D74E4116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4392613"/>
            <a:ext cx="2555875" cy="682625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18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unlikely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3D490B4D-72A0-4B75-AB26-7BD10ABC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6383338"/>
            <a:ext cx="581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= 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ol 2">
            <a:extLst>
              <a:ext uri="{FF2B5EF4-FFF2-40B4-BE49-F238E27FC236}">
                <a16:creationId xmlns:a16="http://schemas.microsoft.com/office/drawing/2014/main" id="{22B47D06-7321-4485-9272-E1BAB7F4529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376238"/>
            <a:ext cx="8915400" cy="971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ca-ES"/>
              <a:t>Accepting or rejecting the NULL</a:t>
            </a: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E070D836-C68B-42FE-BEBE-BFE36CFE1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565400"/>
            <a:ext cx="7529513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676" name="Text Box 10">
            <a:extLst>
              <a:ext uri="{FF2B5EF4-FFF2-40B4-BE49-F238E27FC236}">
                <a16:creationId xmlns:a16="http://schemas.microsoft.com/office/drawing/2014/main" id="{DD10E9D1-D229-4F76-B4DD-8F854369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93850"/>
            <a:ext cx="4086225" cy="971550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only accepted if clear evidence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that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not true</a:t>
            </a:r>
          </a:p>
        </p:txBody>
      </p:sp>
      <p:sp>
        <p:nvSpPr>
          <p:cNvPr id="28677" name="Text Box 11">
            <a:extLst>
              <a:ext uri="{FF2B5EF4-FFF2-40B4-BE49-F238E27FC236}">
                <a16:creationId xmlns:a16="http://schemas.microsoft.com/office/drawing/2014/main" id="{272DD328-1B25-4946-A35F-23EA714A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392738"/>
            <a:ext cx="2555875" cy="1223962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If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observed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mean = 58 </a:t>
            </a:r>
            <a:r>
              <a:rPr lang="es-ES" altLang="ca-ES" sz="1600" u="none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can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not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be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rejected</a:t>
            </a:r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(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does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not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mean </a:t>
            </a:r>
            <a:r>
              <a:rPr lang="es-ES" altLang="ca-ES" sz="1600" u="none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can be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accepted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!!)</a:t>
            </a:r>
          </a:p>
        </p:txBody>
      </p:sp>
      <p:sp>
        <p:nvSpPr>
          <p:cNvPr id="28678" name="Text Box 12">
            <a:extLst>
              <a:ext uri="{FF2B5EF4-FFF2-40B4-BE49-F238E27FC236}">
                <a16:creationId xmlns:a16="http://schemas.microsoft.com/office/drawing/2014/main" id="{2B79E657-3E7D-4EED-BFCF-7B4CFF059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5392738"/>
            <a:ext cx="7985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2200">
                <a:solidFill>
                  <a:srgbClr val="000000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</a:t>
            </a: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 = 70</a:t>
            </a:r>
          </a:p>
        </p:txBody>
      </p:sp>
      <p:sp>
        <p:nvSpPr>
          <p:cNvPr id="28679" name="AutoShape 13">
            <a:extLst>
              <a:ext uri="{FF2B5EF4-FFF2-40B4-BE49-F238E27FC236}">
                <a16:creationId xmlns:a16="http://schemas.microsoft.com/office/drawing/2014/main" id="{1A8E905F-E1E1-4C3F-B5B7-7AA50DCC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5275263"/>
            <a:ext cx="144463" cy="233362"/>
          </a:xfrm>
          <a:prstGeom prst="upArrow">
            <a:avLst>
              <a:gd name="adj1" fmla="val 50000"/>
              <a:gd name="adj2" fmla="val 40384"/>
            </a:avLst>
          </a:prstGeom>
          <a:solidFill>
            <a:srgbClr val="808080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8680" name="Text Box 15">
            <a:extLst>
              <a:ext uri="{FF2B5EF4-FFF2-40B4-BE49-F238E27FC236}">
                <a16:creationId xmlns:a16="http://schemas.microsoft.com/office/drawing/2014/main" id="{2C839923-5322-40C9-8E3C-BF55ED3C7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5508625"/>
            <a:ext cx="2555875" cy="682625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18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rejected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7 Marcador de número de diapositiva">
            <a:extLst>
              <a:ext uri="{FF2B5EF4-FFF2-40B4-BE49-F238E27FC236}">
                <a16:creationId xmlns:a16="http://schemas.microsoft.com/office/drawing/2014/main" id="{AE42E406-9D87-43B1-92AE-1F6496C2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384550" y="6248400"/>
            <a:ext cx="31369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10B913-4D83-42DC-AF88-A95253DE48FD}" type="slidenum">
              <a:rPr lang="es-ES" altLang="ca-ES"/>
              <a:pPr/>
              <a:t>16</a:t>
            </a:fld>
            <a:endParaRPr lang="es-ES" altLang="ca-ES"/>
          </a:p>
        </p:txBody>
      </p:sp>
      <p:sp>
        <p:nvSpPr>
          <p:cNvPr id="29699" name="8 Marcador de fecha">
            <a:extLst>
              <a:ext uri="{FF2B5EF4-FFF2-40B4-BE49-F238E27FC236}">
                <a16:creationId xmlns:a16="http://schemas.microsoft.com/office/drawing/2014/main" id="{5D09DBFC-F749-4F79-BFBF-C5B8553360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7099300" y="6243638"/>
            <a:ext cx="2311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ca-ES"/>
              <a:t>Bioestadística. U. Málaga.</a:t>
            </a:r>
          </a:p>
        </p:txBody>
      </p:sp>
      <p:pic>
        <p:nvPicPr>
          <p:cNvPr id="444418" name="Picture 2" descr="seq1-0">
            <a:extLst>
              <a:ext uri="{FF2B5EF4-FFF2-40B4-BE49-F238E27FC236}">
                <a16:creationId xmlns:a16="http://schemas.microsoft.com/office/drawing/2014/main" id="{1ECD9D93-5FEF-4E2D-AFCD-A8409DB2A5C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449638"/>
            <a:ext cx="7194550" cy="335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6">
            <a:extLst>
              <a:ext uri="{FF2B5EF4-FFF2-40B4-BE49-F238E27FC236}">
                <a16:creationId xmlns:a16="http://schemas.microsoft.com/office/drawing/2014/main" id="{73ACC294-52CF-474C-8B89-DD340AFADB3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600075" y="292100"/>
            <a:ext cx="8994775" cy="523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600"/>
              <a:t>Critical Value	</a:t>
            </a:r>
          </a:p>
        </p:txBody>
      </p:sp>
      <p:sp>
        <p:nvSpPr>
          <p:cNvPr id="444427" name="Oval 11">
            <a:extLst>
              <a:ext uri="{FF2B5EF4-FFF2-40B4-BE49-F238E27FC236}">
                <a16:creationId xmlns:a16="http://schemas.microsoft.com/office/drawing/2014/main" id="{3D3F4727-33E6-46B4-BEB4-B080D86E1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825" y="4067175"/>
            <a:ext cx="5521325" cy="2460625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sp>
        <p:nvSpPr>
          <p:cNvPr id="444432" name="Text Box 16">
            <a:extLst>
              <a:ext uri="{FF2B5EF4-FFF2-40B4-BE49-F238E27FC236}">
                <a16:creationId xmlns:a16="http://schemas.microsoft.com/office/drawing/2014/main" id="{3AFB44B6-E0EE-419A-8328-4D85A355D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512" y="5300699"/>
            <a:ext cx="378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400" u="none" dirty="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400" u="none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9704" name="9 CuadroTexto">
            <a:extLst>
              <a:ext uri="{FF2B5EF4-FFF2-40B4-BE49-F238E27FC236}">
                <a16:creationId xmlns:a16="http://schemas.microsoft.com/office/drawing/2014/main" id="{FE3BC031-5114-4442-978E-BA770EF87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6092825"/>
            <a:ext cx="20875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ca-ES" u="none" dirty="0" err="1"/>
              <a:t>Critical</a:t>
            </a:r>
            <a:r>
              <a:rPr lang="es-ES_tradnl" altLang="ca-ES" u="none" dirty="0"/>
              <a:t> </a:t>
            </a:r>
            <a:r>
              <a:rPr lang="es-ES_tradnl" altLang="ca-ES" u="none" dirty="0" err="1"/>
              <a:t>value</a:t>
            </a:r>
            <a:r>
              <a:rPr lang="es-ES_tradnl" altLang="ca-ES" sz="2000" b="1" i="1" u="none" dirty="0"/>
              <a:t>:  </a:t>
            </a:r>
            <a:r>
              <a:rPr lang="es-ES_tradnl" altLang="ca-ES" sz="2000" b="1" i="1" u="none" dirty="0" err="1"/>
              <a:t>t</a:t>
            </a:r>
            <a:r>
              <a:rPr lang="es-ES_tradnl" altLang="ca-ES" sz="2000" b="1" i="1" u="none" baseline="-25000" dirty="0" err="1">
                <a:latin typeface="Symbol" panose="05050102010706020507" pitchFamily="18" charset="2"/>
                <a:ea typeface="STFangsong" panose="020B0503020204020204" pitchFamily="2" charset="-122"/>
              </a:rPr>
              <a:t>a</a:t>
            </a:r>
            <a:endParaRPr lang="es-ES_tradnl" altLang="ca-ES" b="1" i="1" u="none" baseline="-25000" dirty="0">
              <a:latin typeface="Symbol" panose="05050102010706020507" pitchFamily="18" charset="2"/>
              <a:ea typeface="STFangsong" panose="020B0503020204020204" pitchFamily="2" charset="-122"/>
            </a:endParaRPr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id="{24FFFAF1-60A3-4326-8532-27F3673EAFB2}"/>
              </a:ext>
            </a:extLst>
          </p:cNvPr>
          <p:cNvSpPr txBox="1">
            <a:spLocks/>
          </p:cNvSpPr>
          <p:nvPr/>
        </p:nvSpPr>
        <p:spPr>
          <a:xfrm>
            <a:off x="415925" y="1082675"/>
            <a:ext cx="9178925" cy="226218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latin typeface="+mn-lt"/>
                <a:cs typeface="+mn-cs"/>
              </a:rPr>
              <a:t>At </a:t>
            </a:r>
            <a:r>
              <a:rPr lang="ca-ES" sz="2400" u="none" kern="0" dirty="0" err="1">
                <a:latin typeface="+mn-lt"/>
                <a:cs typeface="+mn-cs"/>
              </a:rPr>
              <a:t>which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value</a:t>
            </a:r>
            <a:r>
              <a:rPr lang="ca-ES" sz="2400" u="none" kern="0" dirty="0">
                <a:latin typeface="+mn-lt"/>
                <a:cs typeface="+mn-cs"/>
              </a:rPr>
              <a:t> of </a:t>
            </a:r>
            <a:r>
              <a:rPr lang="ca-ES" sz="2400" u="none" kern="0" dirty="0" err="1">
                <a:latin typeface="+mn-lt"/>
                <a:cs typeface="+mn-cs"/>
              </a:rPr>
              <a:t>the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sample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mean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does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one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change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from</a:t>
            </a:r>
            <a:r>
              <a:rPr lang="ca-ES" sz="2400" u="none" kern="0" dirty="0">
                <a:latin typeface="+mn-lt"/>
                <a:cs typeface="+mn-cs"/>
              </a:rPr>
              <a:t> non-</a:t>
            </a:r>
            <a:r>
              <a:rPr lang="ca-ES" sz="2400" u="none" kern="0" dirty="0" err="1">
                <a:latin typeface="+mn-lt"/>
                <a:cs typeface="+mn-cs"/>
              </a:rPr>
              <a:t>rejecting</a:t>
            </a:r>
            <a:r>
              <a:rPr lang="ca-ES" sz="2400" u="none" kern="0" dirty="0">
                <a:latin typeface="+mn-lt"/>
                <a:cs typeface="+mn-cs"/>
              </a:rPr>
              <a:t> to </a:t>
            </a:r>
            <a:r>
              <a:rPr lang="ca-ES" sz="2400" u="none" kern="0" dirty="0" err="1">
                <a:latin typeface="+mn-lt"/>
                <a:cs typeface="+mn-cs"/>
              </a:rPr>
              <a:t>rejecting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the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null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hypothesis</a:t>
            </a:r>
            <a:r>
              <a:rPr lang="ca-ES" sz="2400" u="none" kern="0" dirty="0">
                <a:latin typeface="+mn-lt"/>
                <a:cs typeface="+mn-cs"/>
              </a:rPr>
              <a:t>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>
                <a:latin typeface="+mn-lt"/>
                <a:cs typeface="+mn-cs"/>
              </a:rPr>
              <a:t>A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selected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such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that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 </a:t>
            </a:r>
            <a:r>
              <a:rPr lang="ca-ES" sz="2000" u="none" kern="0" dirty="0" err="1">
                <a:latin typeface="+mn-lt"/>
                <a:cs typeface="+mn-cs"/>
              </a:rPr>
              <a:t>probability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that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sample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mean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exceeds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it</a:t>
            </a:r>
            <a:r>
              <a:rPr lang="ca-ES" sz="2000" u="none" kern="0" dirty="0">
                <a:latin typeface="+mn-lt"/>
                <a:cs typeface="+mn-cs"/>
              </a:rPr>
              <a:t>, </a:t>
            </a:r>
            <a:r>
              <a:rPr lang="ca-ES" sz="2000" u="none" kern="0" dirty="0" err="1">
                <a:latin typeface="+mn-lt"/>
                <a:cs typeface="+mn-cs"/>
              </a:rPr>
              <a:t>if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null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hypothesis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true</a:t>
            </a:r>
            <a:r>
              <a:rPr lang="ca-ES" sz="2000" u="none" kern="0" dirty="0">
                <a:latin typeface="+mn-lt"/>
                <a:cs typeface="+mn-cs"/>
              </a:rPr>
              <a:t>, is “</a:t>
            </a:r>
            <a:r>
              <a:rPr lang="ca-ES" sz="2000" u="none" kern="0" dirty="0" err="1">
                <a:latin typeface="+mn-lt"/>
                <a:cs typeface="+mn-cs"/>
              </a:rPr>
              <a:t>small</a:t>
            </a:r>
            <a:r>
              <a:rPr lang="ca-ES" sz="2000" u="none" kern="0" dirty="0">
                <a:latin typeface="+mn-lt"/>
                <a:cs typeface="+mn-cs"/>
              </a:rPr>
              <a:t>”, (for </a:t>
            </a:r>
            <a:r>
              <a:rPr lang="ca-ES" sz="2000" u="none" kern="0" dirty="0" err="1">
                <a:latin typeface="+mn-lt"/>
                <a:cs typeface="+mn-cs"/>
              </a:rPr>
              <a:t>example</a:t>
            </a:r>
            <a:r>
              <a:rPr lang="ca-ES" sz="2000" u="none" kern="0" dirty="0">
                <a:latin typeface="+mn-lt"/>
                <a:cs typeface="+mn-cs"/>
              </a:rPr>
              <a:t> 5%).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  <a:cs typeface="+mn-cs"/>
              </a:rPr>
              <a:t>This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called</a:t>
            </a:r>
            <a:r>
              <a:rPr lang="ca-ES" sz="2000" u="none" kern="0" dirty="0">
                <a:latin typeface="+mn-lt"/>
                <a:cs typeface="+mn-cs"/>
              </a:rPr>
              <a:t> “</a:t>
            </a:r>
            <a:r>
              <a:rPr lang="ca-ES" sz="2000" u="none" kern="0" dirty="0" err="1">
                <a:latin typeface="+mn-lt"/>
                <a:cs typeface="+mn-cs"/>
              </a:rPr>
              <a:t>Critical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” </a:t>
            </a:r>
            <a:r>
              <a:rPr lang="es-ES_tradnl" altLang="ca-ES" sz="2000" b="1" i="1" u="none" dirty="0" err="1"/>
              <a:t>t</a:t>
            </a:r>
            <a:r>
              <a:rPr lang="es-ES_tradnl" altLang="ca-ES" sz="2000" b="1" i="1" u="none" baseline="-25000" dirty="0" err="1">
                <a:latin typeface="Symbol" panose="05050102010706020507" pitchFamily="18" charset="2"/>
                <a:ea typeface="STFangsong" panose="020B0503020204020204" pitchFamily="2" charset="-122"/>
              </a:rPr>
              <a:t>a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and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probability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called</a:t>
            </a:r>
            <a:r>
              <a:rPr lang="ca-ES" sz="2000" u="none" kern="0" dirty="0">
                <a:latin typeface="+mn-lt"/>
                <a:cs typeface="+mn-cs"/>
              </a:rPr>
              <a:t> “</a:t>
            </a:r>
            <a:r>
              <a:rPr lang="ca-ES" sz="2000" u="none" kern="0" dirty="0" err="1">
                <a:latin typeface="+mn-lt"/>
                <a:cs typeface="+mn-cs"/>
              </a:rPr>
              <a:t>significance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level</a:t>
            </a:r>
            <a:r>
              <a:rPr lang="ca-ES" sz="2000" u="none" kern="0" dirty="0">
                <a:latin typeface="+mn-lt"/>
                <a:cs typeface="+mn-cs"/>
              </a:rPr>
              <a:t> (</a:t>
            </a:r>
            <a:r>
              <a:rPr lang="ca-ES" sz="2000" u="none" kern="0" dirty="0">
                <a:latin typeface="Symbol" pitchFamily="18" charset="2"/>
              </a:rPr>
              <a:t>a</a:t>
            </a:r>
            <a:r>
              <a:rPr lang="ca-ES" sz="2000" u="none" kern="0" dirty="0">
                <a:latin typeface="+mn-lt"/>
                <a:cs typeface="+mn-cs"/>
              </a:rPr>
              <a:t>)” </a:t>
            </a:r>
            <a:r>
              <a:rPr lang="ca-ES" sz="2000" u="none" kern="0" dirty="0" err="1">
                <a:latin typeface="+mn-lt"/>
                <a:cs typeface="+mn-cs"/>
              </a:rPr>
              <a:t>and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it</a:t>
            </a:r>
            <a:r>
              <a:rPr lang="ca-ES" sz="2000" u="none" kern="0" dirty="0">
                <a:latin typeface="+mn-lt"/>
                <a:cs typeface="+mn-cs"/>
              </a:rPr>
              <a:t> is set to be </a:t>
            </a:r>
            <a:r>
              <a:rPr lang="ca-ES" sz="2000" u="none" kern="0" dirty="0" err="1">
                <a:latin typeface="+mn-lt"/>
                <a:cs typeface="+mn-cs"/>
              </a:rPr>
              <a:t>small</a:t>
            </a:r>
            <a:r>
              <a:rPr lang="ca-ES" sz="2000" u="none" kern="0" dirty="0">
                <a:latin typeface="+mn-lt"/>
                <a:cs typeface="+mn-cs"/>
              </a:rPr>
              <a:t>.</a:t>
            </a:r>
          </a:p>
        </p:txBody>
      </p:sp>
      <p:cxnSp>
        <p:nvCxnSpPr>
          <p:cNvPr id="29706" name="13 Conector recto">
            <a:extLst>
              <a:ext uri="{FF2B5EF4-FFF2-40B4-BE49-F238E27FC236}">
                <a16:creationId xmlns:a16="http://schemas.microsoft.com/office/drawing/2014/main" id="{FAF00C22-7111-468A-8665-C3591E027E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76963" y="5949950"/>
            <a:ext cx="0" cy="287338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14 Conector recto">
            <a:extLst>
              <a:ext uri="{FF2B5EF4-FFF2-40B4-BE49-F238E27FC236}">
                <a16:creationId xmlns:a16="http://schemas.microsoft.com/office/drawing/2014/main" id="{DBC85DC7-B06F-48C2-A930-72A55DEA20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84350" y="4868863"/>
            <a:ext cx="2952750" cy="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9708" name="Object 2">
            <a:extLst>
              <a:ext uri="{FF2B5EF4-FFF2-40B4-BE49-F238E27FC236}">
                <a16:creationId xmlns:a16="http://schemas.microsoft.com/office/drawing/2014/main" id="{32DAEE49-7D01-4532-930C-80A1D0314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5075" y="4149725"/>
          <a:ext cx="8175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380835" imgH="342751" progId="Equation.3">
                  <p:embed/>
                </p:oleObj>
              </mc:Choice>
              <mc:Fallback>
                <p:oleObj name="Ecuación" r:id="rId4" imgW="380835" imgH="34275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4149725"/>
                        <a:ext cx="8175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58ACB03-2E7A-482E-87B2-FE1A4BB4F8CD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7217" y="5706018"/>
            <a:ext cx="79209" cy="282032"/>
          </a:xfrm>
          <a:prstGeom prst="straightConnector1">
            <a:avLst/>
          </a:prstGeom>
          <a:noFill/>
          <a:ln w="9525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7" grpId="0" animBg="1"/>
      <p:bldP spid="4444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eq1-1">
            <a:extLst>
              <a:ext uri="{FF2B5EF4-FFF2-40B4-BE49-F238E27FC236}">
                <a16:creationId xmlns:a16="http://schemas.microsoft.com/office/drawing/2014/main" id="{4D134FB2-15B8-4777-B083-4228D3263A32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3040063"/>
            <a:ext cx="8626475" cy="2909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5">
            <a:extLst>
              <a:ext uri="{FF2B5EF4-FFF2-40B4-BE49-F238E27FC236}">
                <a16:creationId xmlns:a16="http://schemas.microsoft.com/office/drawing/2014/main" id="{3167EDE6-6F83-414E-B765-EA42C8D59093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384175" y="387350"/>
            <a:ext cx="8994775" cy="59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/>
              <a:t>Example: Critical value and Sample mean</a:t>
            </a:r>
          </a:p>
        </p:txBody>
      </p:sp>
      <p:sp>
        <p:nvSpPr>
          <p:cNvPr id="446470" name="AutoShape 6">
            <a:extLst>
              <a:ext uri="{FF2B5EF4-FFF2-40B4-BE49-F238E27FC236}">
                <a16:creationId xmlns:a16="http://schemas.microsoft.com/office/drawing/2014/main" id="{9A5A60B9-E901-483C-9AD3-DB0C86C0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6021388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446471" name="Object 7">
            <a:extLst>
              <a:ext uri="{FF2B5EF4-FFF2-40B4-BE49-F238E27FC236}">
                <a16:creationId xmlns:a16="http://schemas.microsoft.com/office/drawing/2014/main" id="{8D05F6A4-937E-4E1F-B02A-A238FBBCD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584805"/>
              </p:ext>
            </p:extLst>
          </p:nvPr>
        </p:nvGraphicFramePr>
        <p:xfrm>
          <a:off x="3273425" y="6381750"/>
          <a:ext cx="8874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203040" progId="Equation.DSMT4">
                  <p:embed/>
                </p:oleObj>
              </mc:Choice>
              <mc:Fallback>
                <p:oleObj name="Equation" r:id="rId4" imgW="48240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6381750"/>
                        <a:ext cx="887413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2" name="Text Box 8">
            <a:extLst>
              <a:ext uri="{FF2B5EF4-FFF2-40B4-BE49-F238E27FC236}">
                <a16:creationId xmlns:a16="http://schemas.microsoft.com/office/drawing/2014/main" id="{8F11D9A9-EA42-4D81-BF4A-D1CF98AA8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3933825"/>
            <a:ext cx="1935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We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cannot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reject</a:t>
            </a:r>
            <a:endParaRPr lang="es-ES" altLang="ca-ES" u="none" dirty="0">
              <a:solidFill>
                <a:srgbClr val="FF3300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</p:txBody>
      </p:sp>
      <p:sp>
        <p:nvSpPr>
          <p:cNvPr id="446473" name="Text Box 9">
            <a:extLst>
              <a:ext uri="{FF2B5EF4-FFF2-40B4-BE49-F238E27FC236}">
                <a16:creationId xmlns:a16="http://schemas.microsoft.com/office/drawing/2014/main" id="{238CC0CF-A603-4D3E-9F8E-569549412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6011863"/>
            <a:ext cx="1528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sz="2000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  <a:endParaRPr lang="es-ES" altLang="ca-ES" dirty="0">
              <a:latin typeface="Tahoma" panose="020B0604030504040204" pitchFamily="34" charset="0"/>
            </a:endParaRPr>
          </a:p>
        </p:txBody>
      </p:sp>
      <p:sp>
        <p:nvSpPr>
          <p:cNvPr id="31752" name="Text Box 14">
            <a:extLst>
              <a:ext uri="{FF2B5EF4-FFF2-40B4-BE49-F238E27FC236}">
                <a16:creationId xmlns:a16="http://schemas.microsoft.com/office/drawing/2014/main" id="{E1A4D75C-F97D-43CD-ADF0-93426D44F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373688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1753" name="10 CuadroTexto">
            <a:extLst>
              <a:ext uri="{FF2B5EF4-FFF2-40B4-BE49-F238E27FC236}">
                <a16:creationId xmlns:a16="http://schemas.microsoft.com/office/drawing/2014/main" id="{99BE53E5-602B-4757-B75A-787C5268A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6021388"/>
            <a:ext cx="662361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ca-ES" sz="3200" b="1" u="none" baseline="-25000" dirty="0">
                <a:latin typeface="Symbol" panose="05050102010706020507" pitchFamily="18" charset="2"/>
              </a:rPr>
              <a:t>79.7</a:t>
            </a:r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id="{BBC6C630-27E5-4B37-9989-3F921470E362}"/>
              </a:ext>
            </a:extLst>
          </p:cNvPr>
          <p:cNvSpPr txBox="1">
            <a:spLocks/>
          </p:cNvSpPr>
          <p:nvPr/>
        </p:nvSpPr>
        <p:spPr>
          <a:xfrm>
            <a:off x="273050" y="1196975"/>
            <a:ext cx="9488488" cy="14398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i="1" u="none" kern="0" dirty="0" err="1">
                <a:latin typeface="+mn-lt"/>
                <a:cs typeface="+mn-cs"/>
              </a:rPr>
              <a:t>If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>
                <a:latin typeface="Symbol" pitchFamily="18" charset="2"/>
              </a:rPr>
              <a:t>s </a:t>
            </a:r>
            <a:r>
              <a:rPr lang="ca-ES" sz="2400" i="1" u="none" kern="0" dirty="0">
                <a:latin typeface="+mn-lt"/>
                <a:cs typeface="+mn-cs"/>
              </a:rPr>
              <a:t>=17, n =25 </a:t>
            </a:r>
            <a:r>
              <a:rPr lang="ca-ES" sz="2400" i="1" u="none" kern="0" dirty="0" err="1">
                <a:latin typeface="+mn-lt"/>
                <a:cs typeface="+mn-cs"/>
              </a:rPr>
              <a:t>and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>
                <a:latin typeface="Symbol" pitchFamily="18" charset="2"/>
              </a:rPr>
              <a:t>a=</a:t>
            </a:r>
            <a:r>
              <a:rPr lang="ca-ES" sz="2400" i="1" u="none" kern="0" dirty="0">
                <a:latin typeface="+mn-lt"/>
                <a:cs typeface="+mn-cs"/>
              </a:rPr>
              <a:t>0.05 </a:t>
            </a:r>
            <a:r>
              <a:rPr lang="ca-ES" sz="2400" i="1" u="none" kern="0" dirty="0" err="1">
                <a:latin typeface="+mn-lt"/>
                <a:cs typeface="+mn-cs"/>
              </a:rPr>
              <a:t>the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 err="1">
                <a:latin typeface="+mn-lt"/>
                <a:cs typeface="+mn-cs"/>
              </a:rPr>
              <a:t>critical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 err="1">
                <a:latin typeface="+mn-lt"/>
                <a:cs typeface="+mn-cs"/>
              </a:rPr>
              <a:t>value</a:t>
            </a:r>
            <a:r>
              <a:rPr lang="ca-ES" sz="2400" i="1" u="none" kern="0" dirty="0">
                <a:latin typeface="+mn-lt"/>
                <a:cs typeface="+mn-cs"/>
              </a:rPr>
              <a:t> is 79.7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</a:rPr>
              <a:t>With</a:t>
            </a:r>
            <a:r>
              <a:rPr lang="ca-ES" sz="2000" u="none" kern="0" dirty="0">
                <a:latin typeface="+mn-lt"/>
              </a:rPr>
              <a:t> a </a:t>
            </a:r>
            <a:r>
              <a:rPr lang="ca-ES" sz="2000" u="none" kern="0" dirty="0" err="1">
                <a:latin typeface="+mn-lt"/>
              </a:rPr>
              <a:t>sample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mean</a:t>
            </a:r>
            <a:r>
              <a:rPr lang="ca-ES" sz="2000" u="none" kern="0" dirty="0">
                <a:latin typeface="+mn-lt"/>
              </a:rPr>
              <a:t> of 74 </a:t>
            </a:r>
            <a:r>
              <a:rPr lang="ca-ES" sz="2000" u="none" kern="0" dirty="0" err="1">
                <a:latin typeface="+mn-lt"/>
              </a:rPr>
              <a:t>we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will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not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reject</a:t>
            </a:r>
            <a:r>
              <a:rPr lang="ca-ES" sz="2000" u="none" kern="0" dirty="0">
                <a:latin typeface="+mn-lt"/>
              </a:rPr>
              <a:t> H</a:t>
            </a:r>
            <a:r>
              <a:rPr lang="ca-ES" sz="2000" u="none" kern="0" baseline="-25000" dirty="0">
                <a:latin typeface="+mn-lt"/>
              </a:rPr>
              <a:t>0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/>
              <a:t>With</a:t>
            </a:r>
            <a:r>
              <a:rPr lang="ca-ES" sz="2000" u="none" kern="0" dirty="0"/>
              <a:t> a </a:t>
            </a:r>
            <a:r>
              <a:rPr lang="ca-ES" sz="2000" u="none" kern="0" dirty="0" err="1"/>
              <a:t>sample</a:t>
            </a:r>
            <a:r>
              <a:rPr lang="ca-ES" sz="2000" u="none" kern="0" dirty="0"/>
              <a:t> </a:t>
            </a:r>
            <a:r>
              <a:rPr lang="ca-ES" sz="2000" u="none" kern="0" dirty="0" err="1"/>
              <a:t>mean</a:t>
            </a:r>
            <a:r>
              <a:rPr lang="ca-ES" sz="2000" u="none" kern="0" dirty="0"/>
              <a:t> of 83 </a:t>
            </a:r>
            <a:r>
              <a:rPr lang="ca-ES" sz="2000" u="none" kern="0" dirty="0" err="1"/>
              <a:t>we</a:t>
            </a:r>
            <a:r>
              <a:rPr lang="ca-ES" sz="2000" u="none" kern="0" dirty="0"/>
              <a:t> </a:t>
            </a:r>
            <a:r>
              <a:rPr lang="ca-ES" sz="2000" u="none" kern="0" dirty="0" err="1"/>
              <a:t>will</a:t>
            </a:r>
            <a:r>
              <a:rPr lang="ca-ES" sz="2000" u="none" kern="0" dirty="0"/>
              <a:t> t </a:t>
            </a:r>
            <a:r>
              <a:rPr lang="ca-ES" sz="2000" u="none" kern="0" dirty="0" err="1"/>
              <a:t>reject</a:t>
            </a:r>
            <a:r>
              <a:rPr lang="ca-ES" sz="2000" u="none" kern="0" dirty="0"/>
              <a:t> </a:t>
            </a:r>
            <a:r>
              <a:rPr lang="ca-ES" sz="2000" u="none" kern="0" dirty="0">
                <a:latin typeface="+mn-lt"/>
              </a:rPr>
              <a:t>H</a:t>
            </a:r>
            <a:r>
              <a:rPr lang="ca-ES" sz="2000" u="none" kern="0" baseline="-25000" dirty="0">
                <a:latin typeface="+mn-lt"/>
              </a:rPr>
              <a:t>0</a:t>
            </a:r>
            <a:br>
              <a:rPr lang="ca-ES" sz="2000" b="1" u="none" kern="0" dirty="0">
                <a:latin typeface="+mn-lt"/>
                <a:cs typeface="+mn-cs"/>
              </a:rPr>
            </a:br>
            <a:r>
              <a:rPr lang="ca-ES" sz="2400" u="none" kern="0" dirty="0">
                <a:latin typeface="+mn-lt"/>
                <a:cs typeface="+mn-cs"/>
              </a:rPr>
              <a:t> 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912DF28C-8512-4906-8336-617A4200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5978525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E6045B6C-8093-43E9-9570-BAB4AA3B4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242241"/>
              </p:ext>
            </p:extLst>
          </p:nvPr>
        </p:nvGraphicFramePr>
        <p:xfrm>
          <a:off x="5737225" y="6483176"/>
          <a:ext cx="10017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760" imgH="203040" progId="Equation.DSMT4">
                  <p:embed/>
                </p:oleObj>
              </mc:Choice>
              <mc:Fallback>
                <p:oleObj name="Equation" r:id="rId6" imgW="54576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6483176"/>
                        <a:ext cx="1001713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757" name="15 Conector recto">
            <a:extLst>
              <a:ext uri="{FF2B5EF4-FFF2-40B4-BE49-F238E27FC236}">
                <a16:creationId xmlns:a16="http://schemas.microsoft.com/office/drawing/2014/main" id="{3E6ADFA7-E022-4AA4-B047-E5BAB2D21B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4868863"/>
            <a:ext cx="0" cy="10080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17 Conector recto">
            <a:extLst>
              <a:ext uri="{FF2B5EF4-FFF2-40B4-BE49-F238E27FC236}">
                <a16:creationId xmlns:a16="http://schemas.microsoft.com/office/drawing/2014/main" id="{15D2AFD4-7752-4173-9DB3-7EF4E784CB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76963" y="5661025"/>
            <a:ext cx="0" cy="2159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19 Conector recto">
            <a:extLst>
              <a:ext uri="{FF2B5EF4-FFF2-40B4-BE49-F238E27FC236}">
                <a16:creationId xmlns:a16="http://schemas.microsoft.com/office/drawing/2014/main" id="{5E258723-2F5F-4169-9DD2-2E68B7D5E66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5084763"/>
            <a:ext cx="358775" cy="288925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21 Conector recto">
            <a:extLst>
              <a:ext uri="{FF2B5EF4-FFF2-40B4-BE49-F238E27FC236}">
                <a16:creationId xmlns:a16="http://schemas.microsoft.com/office/drawing/2014/main" id="{0FAFD5CC-540C-4A0A-9948-7BFC5C2DD63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5157788"/>
            <a:ext cx="647700" cy="5032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22 Conector recto">
            <a:extLst>
              <a:ext uri="{FF2B5EF4-FFF2-40B4-BE49-F238E27FC236}">
                <a16:creationId xmlns:a16="http://schemas.microsoft.com/office/drawing/2014/main" id="{91CFF8EC-5F5F-4751-8D52-4822E4D12C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00475" y="5229225"/>
            <a:ext cx="792163" cy="6477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23 Conector recto">
            <a:extLst>
              <a:ext uri="{FF2B5EF4-FFF2-40B4-BE49-F238E27FC236}">
                <a16:creationId xmlns:a16="http://schemas.microsoft.com/office/drawing/2014/main" id="{824D8EDD-48F3-4934-BF09-A10A4A5B705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0838" y="5300663"/>
            <a:ext cx="720725" cy="5762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24 Conector recto">
            <a:extLst>
              <a:ext uri="{FF2B5EF4-FFF2-40B4-BE49-F238E27FC236}">
                <a16:creationId xmlns:a16="http://schemas.microsoft.com/office/drawing/2014/main" id="{D9094515-8977-4309-B106-DB42B908BF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92638" y="5445125"/>
            <a:ext cx="504825" cy="4318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34 Conector recto">
            <a:extLst>
              <a:ext uri="{FF2B5EF4-FFF2-40B4-BE49-F238E27FC236}">
                <a16:creationId xmlns:a16="http://schemas.microsoft.com/office/drawing/2014/main" id="{ECFC50A3-0636-4B1B-8EC6-E6C90F29A3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81563" y="5445125"/>
            <a:ext cx="503237" cy="4318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35 Conector recto">
            <a:extLst>
              <a:ext uri="{FF2B5EF4-FFF2-40B4-BE49-F238E27FC236}">
                <a16:creationId xmlns:a16="http://schemas.microsoft.com/office/drawing/2014/main" id="{010794A1-A463-4D8D-A696-718ECF0E25D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13363" y="5589588"/>
            <a:ext cx="360362" cy="2873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36 Conector recto">
            <a:extLst>
              <a:ext uri="{FF2B5EF4-FFF2-40B4-BE49-F238E27FC236}">
                <a16:creationId xmlns:a16="http://schemas.microsoft.com/office/drawing/2014/main" id="{69C4C9E9-3056-44C3-805E-489876B20E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73725" y="5589588"/>
            <a:ext cx="358775" cy="2873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41 Conector recto">
            <a:extLst>
              <a:ext uri="{FF2B5EF4-FFF2-40B4-BE49-F238E27FC236}">
                <a16:creationId xmlns:a16="http://schemas.microsoft.com/office/drawing/2014/main" id="{66C8BEBA-E798-447F-8474-2352C55E8C6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05525" y="5661025"/>
            <a:ext cx="287338" cy="2159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43 Conector recto">
            <a:extLst>
              <a:ext uri="{FF2B5EF4-FFF2-40B4-BE49-F238E27FC236}">
                <a16:creationId xmlns:a16="http://schemas.microsoft.com/office/drawing/2014/main" id="{9B88A3E4-AEA8-4233-A880-73E6D4EBBD5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65888" y="5732463"/>
            <a:ext cx="215900" cy="1444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8">
            <a:extLst>
              <a:ext uri="{FF2B5EF4-FFF2-40B4-BE49-F238E27FC236}">
                <a16:creationId xmlns:a16="http://schemas.microsoft.com/office/drawing/2014/main" id="{DE04EB30-9167-42D2-91E7-EC284539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4125913"/>
            <a:ext cx="19351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We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reject</a:t>
            </a:r>
            <a:endParaRPr lang="es-ES" altLang="ca-ES" u="none" dirty="0">
              <a:solidFill>
                <a:srgbClr val="FF3300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0" grpId="0" animBg="1"/>
      <p:bldP spid="446472" grpId="0"/>
      <p:bldP spid="446473" grpId="0"/>
      <p:bldP spid="13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>
            <a:extLst>
              <a:ext uri="{FF2B5EF4-FFF2-40B4-BE49-F238E27FC236}">
                <a16:creationId xmlns:a16="http://schemas.microsoft.com/office/drawing/2014/main" id="{D76F805B-FB6F-4B9A-AD35-1A1D7447037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381000" y="333375"/>
            <a:ext cx="8994775" cy="708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4000"/>
              <a:t>P values: The alternative</a:t>
            </a:r>
          </a:p>
        </p:txBody>
      </p:sp>
      <p:sp>
        <p:nvSpPr>
          <p:cNvPr id="15" name="12 Marcador de texto">
            <a:extLst>
              <a:ext uri="{FF2B5EF4-FFF2-40B4-BE49-F238E27FC236}">
                <a16:creationId xmlns:a16="http://schemas.microsoft.com/office/drawing/2014/main" id="{D396D8B9-49D2-497E-8532-F5C13EA65C7F}"/>
              </a:ext>
            </a:extLst>
          </p:cNvPr>
          <p:cNvSpPr txBox="1">
            <a:spLocks/>
          </p:cNvSpPr>
          <p:nvPr/>
        </p:nvSpPr>
        <p:spPr>
          <a:xfrm>
            <a:off x="415925" y="1304925"/>
            <a:ext cx="9074150" cy="16557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have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based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our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decision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about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rejecting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H</a:t>
            </a:r>
            <a:r>
              <a:rPr lang="ca-ES" sz="2400" u="none" kern="0" baseline="-25000" dirty="0">
                <a:solidFill>
                  <a:srgbClr val="993489"/>
                </a:solidFill>
                <a:latin typeface="+mn-lt"/>
                <a:cs typeface="+mn-cs"/>
              </a:rPr>
              <a:t>0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on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comparing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i.e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 73) 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with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i.e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 79.7)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Instead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can compare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of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observing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least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(p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with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significance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level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(</a:t>
            </a:r>
            <a:r>
              <a:rPr lang="ca-ES" sz="2400" u="none" kern="0" dirty="0">
                <a:solidFill>
                  <a:srgbClr val="993489"/>
                </a:solidFill>
                <a:latin typeface="Symbol" pitchFamily="18" charset="2"/>
              </a:rPr>
              <a:t>a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which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of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observing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least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),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smaller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alfa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only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bigger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In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such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situation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decide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to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reject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H0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probabiliy</a:t>
            </a:r>
            <a:r>
              <a:rPr lang="ca-ES" sz="2400" u="none" kern="0" dirty="0">
                <a:solidFill>
                  <a:srgbClr val="993489"/>
                </a:solidFill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</a:rPr>
              <a:t>bigger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</a:rPr>
              <a:t> alfa </a:t>
            </a:r>
            <a:r>
              <a:rPr lang="ca-ES" sz="2400" u="none" kern="0" dirty="0" err="1">
                <a:solidFill>
                  <a:srgbClr val="993489"/>
                </a:solidFill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only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</a:rPr>
              <a:t>smaller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</a:rPr>
              <a:t>.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solidFill>
                  <a:srgbClr val="993489"/>
                </a:solidFill>
              </a:rPr>
              <a:t>In </a:t>
            </a:r>
            <a:r>
              <a:rPr lang="ca-ES" sz="2400" u="none" kern="0" dirty="0" err="1">
                <a:solidFill>
                  <a:srgbClr val="993489"/>
                </a:solidFill>
              </a:rPr>
              <a:t>such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situation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cannot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reject</a:t>
            </a:r>
            <a:r>
              <a:rPr lang="ca-ES" sz="2400" u="none" kern="0" dirty="0">
                <a:solidFill>
                  <a:srgbClr val="993489"/>
                </a:solidFill>
              </a:rPr>
              <a:t> H0 so </a:t>
            </a:r>
            <a:r>
              <a:rPr lang="ca-ES" sz="2400" u="none" kern="0" dirty="0" err="1">
                <a:solidFill>
                  <a:srgbClr val="993489"/>
                </a:solidFill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accept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it</a:t>
            </a:r>
            <a:endParaRPr lang="ca-ES" sz="2400" u="none" kern="0" dirty="0">
              <a:solidFill>
                <a:srgbClr val="993489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Both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criteria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p-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are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valid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for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testing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hypotheses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6">
            <a:extLst>
              <a:ext uri="{FF2B5EF4-FFF2-40B4-BE49-F238E27FC236}">
                <a16:creationId xmlns:a16="http://schemas.microsoft.com/office/drawing/2014/main" id="{C514B12D-D961-4389-8F2B-9A7F67122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s-ES" sz="4000"/>
              <a:t>Example: P-value vs critical value</a:t>
            </a:r>
          </a:p>
        </p:txBody>
      </p:sp>
      <p:pic>
        <p:nvPicPr>
          <p:cNvPr id="8" name="Picture 2" descr="seq1-2">
            <a:extLst>
              <a:ext uri="{FF2B5EF4-FFF2-40B4-BE49-F238E27FC236}">
                <a16:creationId xmlns:a16="http://schemas.microsoft.com/office/drawing/2014/main" id="{07758AA3-5529-466F-8170-7E500CDD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3033713"/>
            <a:ext cx="8626475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seq1-3">
            <a:extLst>
              <a:ext uri="{FF2B5EF4-FFF2-40B4-BE49-F238E27FC236}">
                <a16:creationId xmlns:a16="http://schemas.microsoft.com/office/drawing/2014/main" id="{77FF961D-3C51-443D-85BC-FC0ABB31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2970213"/>
            <a:ext cx="862806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AutoShape 6">
            <a:extLst>
              <a:ext uri="{FF2B5EF4-FFF2-40B4-BE49-F238E27FC236}">
                <a16:creationId xmlns:a16="http://schemas.microsoft.com/office/drawing/2014/main" id="{14D2E7A5-9E47-4020-9C26-0CAF4BE9E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6138863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sp>
        <p:nvSpPr>
          <p:cNvPr id="35846" name="Text Box 8">
            <a:extLst>
              <a:ext uri="{FF2B5EF4-FFF2-40B4-BE49-F238E27FC236}">
                <a16:creationId xmlns:a16="http://schemas.microsoft.com/office/drawing/2014/main" id="{1EF6CA96-DD9D-42B3-B822-36F4F6E19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4581525"/>
            <a:ext cx="193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000" u="none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sz="2000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sz="2000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sz="2000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sz="2000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A990174F-4D7E-483F-8357-0223EE6A1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738" y="5257800"/>
            <a:ext cx="14750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3200" dirty="0">
                <a:solidFill>
                  <a:srgbClr val="33CC33"/>
                </a:solidFill>
                <a:latin typeface="Tahoma" panose="020B0604030504040204" pitchFamily="34" charset="0"/>
              </a:rPr>
              <a:t>P=</a:t>
            </a:r>
            <a:r>
              <a:rPr lang="es-ES" altLang="ca-ES" sz="2400" dirty="0">
                <a:solidFill>
                  <a:srgbClr val="33CC33"/>
                </a:solidFill>
                <a:latin typeface="Tahoma" panose="020B0604030504040204" pitchFamily="34" charset="0"/>
              </a:rPr>
              <a:t>0.406</a:t>
            </a:r>
            <a:endParaRPr lang="es-ES" altLang="ca-ES" sz="3200" dirty="0">
              <a:solidFill>
                <a:srgbClr val="33CC33"/>
              </a:solidFill>
              <a:latin typeface="Tahoma" panose="020B060403050404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B1435FA-DBC0-4B57-9D77-FE28BB305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3389313"/>
            <a:ext cx="46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40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E6AE3B93-70C4-48E0-B3CE-7AF6388B3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3448050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5850" name="Text Box 14">
            <a:extLst>
              <a:ext uri="{FF2B5EF4-FFF2-40B4-BE49-F238E27FC236}">
                <a16:creationId xmlns:a16="http://schemas.microsoft.com/office/drawing/2014/main" id="{83FA72F0-639B-4DAA-8D33-0F8B9A789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5370513"/>
            <a:ext cx="123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a= </a:t>
            </a:r>
            <a:r>
              <a:rPr lang="es-ES" altLang="ca-ES" sz="2400">
                <a:solidFill>
                  <a:srgbClr val="0000FF"/>
                </a:solidFill>
                <a:latin typeface="Symbol" panose="05050102010706020507" pitchFamily="18" charset="2"/>
              </a:rPr>
              <a:t>0.05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6" name="Objecte 2">
            <a:extLst>
              <a:ext uri="{FF2B5EF4-FFF2-40B4-BE49-F238E27FC236}">
                <a16:creationId xmlns:a16="http://schemas.microsoft.com/office/drawing/2014/main" id="{C54F1E6C-81BF-43FC-B051-84C82BD31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4838" y="6127750"/>
          <a:ext cx="1012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558558" imgH="203112" progId="Equation.3">
                  <p:embed/>
                </p:oleObj>
              </mc:Choice>
              <mc:Fallback>
                <p:oleObj name="Ecuación" r:id="rId4" imgW="558558" imgH="203112" progId="Equation.3">
                  <p:embed/>
                  <p:pic>
                    <p:nvPicPr>
                      <p:cNvPr id="0" name="Object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6127750"/>
                        <a:ext cx="101282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7">
            <a:extLst>
              <a:ext uri="{FF2B5EF4-FFF2-40B4-BE49-F238E27FC236}">
                <a16:creationId xmlns:a16="http://schemas.microsoft.com/office/drawing/2014/main" id="{EE9509A0-7C62-41E3-8C44-2149AE81D6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394618"/>
              </p:ext>
            </p:extLst>
          </p:nvPr>
        </p:nvGraphicFramePr>
        <p:xfrm>
          <a:off x="2716213" y="6527800"/>
          <a:ext cx="854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9800" imgH="203040" progId="Equation.DSMT4">
                  <p:embed/>
                </p:oleObj>
              </mc:Choice>
              <mc:Fallback>
                <p:oleObj name="Equation" r:id="rId6" imgW="46980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6527800"/>
                        <a:ext cx="85407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id="{0200C463-FB3C-4D2D-97A6-638EFC8C0694}"/>
              </a:ext>
            </a:extLst>
          </p:cNvPr>
          <p:cNvSpPr/>
          <p:nvPr/>
        </p:nvSpPr>
        <p:spPr>
          <a:xfrm>
            <a:off x="765175" y="1385888"/>
            <a:ext cx="8291513" cy="97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b="1" i="1" u="none" kern="0" dirty="0" err="1"/>
              <a:t>If</a:t>
            </a:r>
            <a:r>
              <a:rPr lang="ca-ES" b="1" i="1" u="none" kern="0" dirty="0"/>
              <a:t> </a:t>
            </a:r>
            <a:r>
              <a:rPr lang="ca-ES" b="1" i="1" u="none" kern="0" dirty="0">
                <a:latin typeface="Symbol" pitchFamily="18" charset="2"/>
              </a:rPr>
              <a:t>s </a:t>
            </a:r>
            <a:r>
              <a:rPr lang="ca-ES" b="1" i="1" u="none" kern="0" dirty="0"/>
              <a:t>=17, n =25  </a:t>
            </a:r>
            <a:r>
              <a:rPr lang="ca-ES" b="1" i="1" u="none" kern="0" dirty="0" err="1"/>
              <a:t>and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the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sample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mean</a:t>
            </a:r>
            <a:r>
              <a:rPr lang="ca-ES" b="1" i="1" u="none" kern="0" dirty="0"/>
              <a:t> is 73 </a:t>
            </a:r>
            <a:r>
              <a:rPr lang="ca-ES" b="1" i="1" u="none" kern="0" dirty="0" err="1"/>
              <a:t>then</a:t>
            </a:r>
            <a:endParaRPr lang="ca-ES" b="1" i="1" u="none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u="none" kern="0" dirty="0" err="1"/>
              <a:t>The</a:t>
            </a:r>
            <a:r>
              <a:rPr lang="ca-ES" u="none" kern="0" dirty="0"/>
              <a:t> </a:t>
            </a:r>
            <a:r>
              <a:rPr lang="ca-ES" u="none" kern="0" dirty="0" err="1"/>
              <a:t>probability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</a:t>
            </a:r>
            <a:r>
              <a:rPr lang="ca-ES" u="none" kern="0" dirty="0" err="1"/>
              <a:t>assuming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H0 is </a:t>
            </a:r>
            <a:r>
              <a:rPr lang="ca-ES" u="none" kern="0" dirty="0" err="1"/>
              <a:t>true</a:t>
            </a:r>
            <a:r>
              <a:rPr lang="ca-ES" u="none" kern="0" dirty="0"/>
              <a:t>, </a:t>
            </a:r>
            <a:r>
              <a:rPr lang="ca-ES" u="none" kern="0" dirty="0" err="1"/>
              <a:t>that</a:t>
            </a:r>
            <a:r>
              <a:rPr lang="ca-ES" u="none" kern="0" dirty="0"/>
              <a:t> is m=70, </a:t>
            </a:r>
            <a:r>
              <a:rPr lang="ca-ES" u="none" kern="0" dirty="0" err="1"/>
              <a:t>we</a:t>
            </a:r>
            <a:r>
              <a:rPr lang="ca-ES" u="none" kern="0" dirty="0"/>
              <a:t> can </a:t>
            </a:r>
            <a:r>
              <a:rPr lang="ca-ES" u="none" kern="0" dirty="0" err="1"/>
              <a:t>observe</a:t>
            </a:r>
            <a:r>
              <a:rPr lang="ca-ES" u="none" kern="0" dirty="0"/>
              <a:t> </a:t>
            </a:r>
            <a:r>
              <a:rPr lang="ca-ES" u="none" kern="0" dirty="0" err="1"/>
              <a:t>by</a:t>
            </a:r>
            <a:r>
              <a:rPr lang="ca-ES" u="none" kern="0" dirty="0"/>
              <a:t> </a:t>
            </a:r>
            <a:r>
              <a:rPr lang="ca-ES" u="none" kern="0" dirty="0" err="1"/>
              <a:t>chance</a:t>
            </a:r>
            <a:r>
              <a:rPr lang="ca-ES" u="none" kern="0" dirty="0"/>
              <a:t> a </a:t>
            </a:r>
            <a:r>
              <a:rPr lang="ca-ES" u="none" kern="0" dirty="0" err="1"/>
              <a:t>sample</a:t>
            </a:r>
            <a:r>
              <a:rPr lang="ca-ES" u="none" kern="0" dirty="0"/>
              <a:t> </a:t>
            </a:r>
            <a:r>
              <a:rPr lang="ca-ES" u="none" kern="0" dirty="0" err="1"/>
              <a:t>greater</a:t>
            </a:r>
            <a:r>
              <a:rPr lang="ca-ES" u="none" kern="0" dirty="0"/>
              <a:t> </a:t>
            </a:r>
            <a:r>
              <a:rPr lang="ca-ES" u="none" kern="0" dirty="0" err="1"/>
              <a:t>than</a:t>
            </a:r>
            <a:r>
              <a:rPr lang="ca-ES" u="none" kern="0" dirty="0"/>
              <a:t> 73 is: 0.406</a:t>
            </a:r>
          </a:p>
        </p:txBody>
      </p:sp>
      <p:sp>
        <p:nvSpPr>
          <p:cNvPr id="35854" name="Rectangle 5">
            <a:extLst>
              <a:ext uri="{FF2B5EF4-FFF2-40B4-BE49-F238E27FC236}">
                <a16:creationId xmlns:a16="http://schemas.microsoft.com/office/drawing/2014/main" id="{660D6006-4311-45F0-9907-4638D631A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488942"/>
            <a:ext cx="418383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E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pnorm</a:t>
            </a:r>
            <a:r>
              <a:rPr lang="en-US" altLang="es-E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(q=74, mean=70, </a:t>
            </a:r>
            <a:r>
              <a:rPr lang="en-US" altLang="es-E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sd</a:t>
            </a:r>
            <a:r>
              <a:rPr lang="en-US" altLang="es-E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=17, </a:t>
            </a:r>
            <a:r>
              <a:rPr lang="en-US" altLang="es-E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lower.tail</a:t>
            </a:r>
            <a:r>
              <a:rPr lang="en-US" altLang="es-E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=FALSE)</a:t>
            </a:r>
            <a:endParaRPr lang="es-ES" altLang="es-ES" dirty="0"/>
          </a:p>
        </p:txBody>
      </p:sp>
      <p:sp>
        <p:nvSpPr>
          <p:cNvPr id="35855" name="Rectángulo 19">
            <a:extLst>
              <a:ext uri="{FF2B5EF4-FFF2-40B4-BE49-F238E27FC236}">
                <a16:creationId xmlns:a16="http://schemas.microsoft.com/office/drawing/2014/main" id="{7362CD00-716C-4CEB-95DD-ACF0CA43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4713288"/>
            <a:ext cx="4437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We cannot reject the null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F572CD51-3120-4141-A2D6-B813093D6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06203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43970900-F556-48CC-B23D-1B04AD113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163512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51A8413B-9FE8-49FB-B83B-BDFAB11A2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3C6C485D-A341-4E62-819D-FAC671BF1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971550"/>
            <a:ext cx="95027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6390" name="Text Box 5">
            <a:extLst>
              <a:ext uri="{FF2B5EF4-FFF2-40B4-BE49-F238E27FC236}">
                <a16:creationId xmlns:a16="http://schemas.microsoft.com/office/drawing/2014/main" id="{A2EFB956-C85C-4848-B883-425CC928B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368300"/>
            <a:ext cx="8135937" cy="50323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1425"/>
              </a:spcAft>
              <a:defRPr/>
            </a:pP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The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objectives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of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statistical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inference</a:t>
            </a:r>
            <a:endParaRPr lang="es-ES" altLang="ca-ES" sz="3200" u="none" dirty="0">
              <a:solidFill>
                <a:schemeClr val="tx2"/>
              </a:solidFill>
              <a:latin typeface="Verdana" pitchFamily="34" charset="0"/>
              <a:ea typeface="+mn-ea"/>
            </a:endParaRPr>
          </a:p>
        </p:txBody>
      </p:sp>
      <p:sp>
        <p:nvSpPr>
          <p:cNvPr id="9223" name="Oval 6">
            <a:extLst>
              <a:ext uri="{FF2B5EF4-FFF2-40B4-BE49-F238E27FC236}">
                <a16:creationId xmlns:a16="http://schemas.microsoft.com/office/drawing/2014/main" id="{BA8E914C-191E-4C0E-9AB5-CB00CFC2A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2541588"/>
            <a:ext cx="1063625" cy="798512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224" name="Picture 7">
            <a:extLst>
              <a:ext uri="{FF2B5EF4-FFF2-40B4-BE49-F238E27FC236}">
                <a16:creationId xmlns:a16="http://schemas.microsoft.com/office/drawing/2014/main" id="{04C9D146-2268-4ACA-B748-136E45349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3021013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5" name="Picture 8">
            <a:extLst>
              <a:ext uri="{FF2B5EF4-FFF2-40B4-BE49-F238E27FC236}">
                <a16:creationId xmlns:a16="http://schemas.microsoft.com/office/drawing/2014/main" id="{64551854-8821-4A88-8383-707ACE8BC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66065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6" name="Picture 9">
            <a:extLst>
              <a:ext uri="{FF2B5EF4-FFF2-40B4-BE49-F238E27FC236}">
                <a16:creationId xmlns:a16="http://schemas.microsoft.com/office/drawing/2014/main" id="{94E6D82A-30F1-45C9-B7DD-B831CF8C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981325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7" name="Picture 10">
            <a:extLst>
              <a:ext uri="{FF2B5EF4-FFF2-40B4-BE49-F238E27FC236}">
                <a16:creationId xmlns:a16="http://schemas.microsoft.com/office/drawing/2014/main" id="{C02ED073-E545-4173-B4B7-D08EB821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900363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8" name="Picture 11">
            <a:extLst>
              <a:ext uri="{FF2B5EF4-FFF2-40B4-BE49-F238E27FC236}">
                <a16:creationId xmlns:a16="http://schemas.microsoft.com/office/drawing/2014/main" id="{981FBB8E-0EAA-48A4-BE15-62793CE97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620963"/>
            <a:ext cx="2016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9" name="Picture 12">
            <a:extLst>
              <a:ext uri="{FF2B5EF4-FFF2-40B4-BE49-F238E27FC236}">
                <a16:creationId xmlns:a16="http://schemas.microsoft.com/office/drawing/2014/main" id="{2128C7A3-C5EB-402C-9C97-DEAFBE90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620963"/>
            <a:ext cx="2016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0" name="Picture 13">
            <a:extLst>
              <a:ext uri="{FF2B5EF4-FFF2-40B4-BE49-F238E27FC236}">
                <a16:creationId xmlns:a16="http://schemas.microsoft.com/office/drawing/2014/main" id="{E99C40EF-9FDD-4002-ACB1-647B6E7D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820988"/>
            <a:ext cx="196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1" name="Picture 14">
            <a:extLst>
              <a:ext uri="{FF2B5EF4-FFF2-40B4-BE49-F238E27FC236}">
                <a16:creationId xmlns:a16="http://schemas.microsoft.com/office/drawing/2014/main" id="{40E2B2FE-FAAB-49F1-A124-3FF3758D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820988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2" name="Picture 15">
            <a:extLst>
              <a:ext uri="{FF2B5EF4-FFF2-40B4-BE49-F238E27FC236}">
                <a16:creationId xmlns:a16="http://schemas.microsoft.com/office/drawing/2014/main" id="{5061FBD3-5D59-4647-ACB1-FAE61A5AF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816100"/>
            <a:ext cx="3984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3" name="Picture 16">
            <a:extLst>
              <a:ext uri="{FF2B5EF4-FFF2-40B4-BE49-F238E27FC236}">
                <a16:creationId xmlns:a16="http://schemas.microsoft.com/office/drawing/2014/main" id="{FC7CB38C-4ACC-40A3-815E-738225FF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8494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4" name="Picture 17">
            <a:extLst>
              <a:ext uri="{FF2B5EF4-FFF2-40B4-BE49-F238E27FC236}">
                <a16:creationId xmlns:a16="http://schemas.microsoft.com/office/drawing/2014/main" id="{9B0833B6-6D30-4531-A7FA-AFC31A8D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1909763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5" name="Picture 18">
            <a:extLst>
              <a:ext uri="{FF2B5EF4-FFF2-40B4-BE49-F238E27FC236}">
                <a16:creationId xmlns:a16="http://schemas.microsoft.com/office/drawing/2014/main" id="{5246A6DA-22FD-4933-8119-678BC4BAE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19097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6" name="Picture 19">
            <a:extLst>
              <a:ext uri="{FF2B5EF4-FFF2-40B4-BE49-F238E27FC236}">
                <a16:creationId xmlns:a16="http://schemas.microsoft.com/office/drawing/2014/main" id="{7228BAD1-17EB-4E2A-A249-8A1639C0E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184943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7" name="Picture 20">
            <a:extLst>
              <a:ext uri="{FF2B5EF4-FFF2-40B4-BE49-F238E27FC236}">
                <a16:creationId xmlns:a16="http://schemas.microsoft.com/office/drawing/2014/main" id="{5811071A-76A4-46DE-8BF3-8A470916B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18780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8" name="Picture 21">
            <a:extLst>
              <a:ext uri="{FF2B5EF4-FFF2-40B4-BE49-F238E27FC236}">
                <a16:creationId xmlns:a16="http://schemas.microsoft.com/office/drawing/2014/main" id="{7D2DFEC2-DADD-4F6A-8367-E25FD1270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8494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9" name="Picture 22">
            <a:extLst>
              <a:ext uri="{FF2B5EF4-FFF2-40B4-BE49-F238E27FC236}">
                <a16:creationId xmlns:a16="http://schemas.microsoft.com/office/drawing/2014/main" id="{409EEBE1-E03A-479C-9774-175E413E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181610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0" name="Picture 23">
            <a:extLst>
              <a:ext uri="{FF2B5EF4-FFF2-40B4-BE49-F238E27FC236}">
                <a16:creationId xmlns:a16="http://schemas.microsoft.com/office/drawing/2014/main" id="{3C6E1530-D075-4334-9242-327DDE4E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8494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1" name="Picture 24">
            <a:extLst>
              <a:ext uri="{FF2B5EF4-FFF2-40B4-BE49-F238E27FC236}">
                <a16:creationId xmlns:a16="http://schemas.microsoft.com/office/drawing/2014/main" id="{5787A255-6B47-42F0-B2B3-A0238DDD2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18780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2" name="Picture 25">
            <a:extLst>
              <a:ext uri="{FF2B5EF4-FFF2-40B4-BE49-F238E27FC236}">
                <a16:creationId xmlns:a16="http://schemas.microsoft.com/office/drawing/2014/main" id="{9CB3E254-E9BF-480D-B8C9-3D9F517C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18780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3" name="Picture 26">
            <a:extLst>
              <a:ext uri="{FF2B5EF4-FFF2-40B4-BE49-F238E27FC236}">
                <a16:creationId xmlns:a16="http://schemas.microsoft.com/office/drawing/2014/main" id="{3597FDC5-7A67-4026-873C-B3C43143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1816100"/>
            <a:ext cx="3889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4" name="Picture 27">
            <a:extLst>
              <a:ext uri="{FF2B5EF4-FFF2-40B4-BE49-F238E27FC236}">
                <a16:creationId xmlns:a16="http://schemas.microsoft.com/office/drawing/2014/main" id="{E0DA5A2A-A001-4102-99A9-188FBDCED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8494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5" name="Picture 28">
            <a:extLst>
              <a:ext uri="{FF2B5EF4-FFF2-40B4-BE49-F238E27FC236}">
                <a16:creationId xmlns:a16="http://schemas.microsoft.com/office/drawing/2014/main" id="{DD7ADF8D-5026-4AEE-83CD-B7E6601B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184400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6" name="Picture 29">
            <a:extLst>
              <a:ext uri="{FF2B5EF4-FFF2-40B4-BE49-F238E27FC236}">
                <a16:creationId xmlns:a16="http://schemas.microsoft.com/office/drawing/2014/main" id="{13021220-8342-4E9B-8882-2F6CCB79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1939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7" name="Picture 30">
            <a:extLst>
              <a:ext uri="{FF2B5EF4-FFF2-40B4-BE49-F238E27FC236}">
                <a16:creationId xmlns:a16="http://schemas.microsoft.com/office/drawing/2014/main" id="{0E40DBA3-6AB7-4C84-9143-1DE015BD4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255838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8" name="Picture 31">
            <a:extLst>
              <a:ext uri="{FF2B5EF4-FFF2-40B4-BE49-F238E27FC236}">
                <a16:creationId xmlns:a16="http://schemas.microsoft.com/office/drawing/2014/main" id="{4DD07484-DD3D-43FE-B77E-075F89D36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558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9" name="Picture 32">
            <a:extLst>
              <a:ext uri="{FF2B5EF4-FFF2-40B4-BE49-F238E27FC236}">
                <a16:creationId xmlns:a16="http://schemas.microsoft.com/office/drawing/2014/main" id="{7006E3FB-821A-4F7C-BAEC-9BB50F70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1939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0" name="Picture 33">
            <a:extLst>
              <a:ext uri="{FF2B5EF4-FFF2-40B4-BE49-F238E27FC236}">
                <a16:creationId xmlns:a16="http://schemas.microsoft.com/office/drawing/2014/main" id="{93A22F24-4D93-401B-A169-431FBBE2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2240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1" name="Picture 34">
            <a:extLst>
              <a:ext uri="{FF2B5EF4-FFF2-40B4-BE49-F238E27FC236}">
                <a16:creationId xmlns:a16="http://schemas.microsoft.com/office/drawing/2014/main" id="{34CBE25E-6405-469E-96BA-59665203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1939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2" name="Picture 35">
            <a:extLst>
              <a:ext uri="{FF2B5EF4-FFF2-40B4-BE49-F238E27FC236}">
                <a16:creationId xmlns:a16="http://schemas.microsoft.com/office/drawing/2014/main" id="{08971401-7BD8-45CF-B157-870F2157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16376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3" name="Picture 36">
            <a:extLst>
              <a:ext uri="{FF2B5EF4-FFF2-40B4-BE49-F238E27FC236}">
                <a16:creationId xmlns:a16="http://schemas.microsoft.com/office/drawing/2014/main" id="{FF0DFB44-25BC-41C8-A16C-15271A3D0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1939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4" name="Picture 37">
            <a:extLst>
              <a:ext uri="{FF2B5EF4-FFF2-40B4-BE49-F238E27FC236}">
                <a16:creationId xmlns:a16="http://schemas.microsoft.com/office/drawing/2014/main" id="{CBD3B52B-F7BB-4A77-A8F9-42E9C1C0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240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5" name="Picture 38">
            <a:extLst>
              <a:ext uri="{FF2B5EF4-FFF2-40B4-BE49-F238E27FC236}">
                <a16:creationId xmlns:a16="http://schemas.microsoft.com/office/drawing/2014/main" id="{D48F80F3-4CF2-4195-A5AB-58C3640B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240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6" name="Picture 39">
            <a:extLst>
              <a:ext uri="{FF2B5EF4-FFF2-40B4-BE49-F238E27FC236}">
                <a16:creationId xmlns:a16="http://schemas.microsoft.com/office/drawing/2014/main" id="{73C59065-FA05-4A20-BEE7-E5BE7A22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184400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7" name="Picture 40">
            <a:extLst>
              <a:ext uri="{FF2B5EF4-FFF2-40B4-BE49-F238E27FC236}">
                <a16:creationId xmlns:a16="http://schemas.microsoft.com/office/drawing/2014/main" id="{073AFEBA-4C8E-4E60-AC63-C6DCB664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1844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8" name="Picture 41">
            <a:extLst>
              <a:ext uri="{FF2B5EF4-FFF2-40B4-BE49-F238E27FC236}">
                <a16:creationId xmlns:a16="http://schemas.microsoft.com/office/drawing/2014/main" id="{77507014-936C-4ED9-82B4-969E804B4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46856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9" name="Picture 42">
            <a:extLst>
              <a:ext uri="{FF2B5EF4-FFF2-40B4-BE49-F238E27FC236}">
                <a16:creationId xmlns:a16="http://schemas.microsoft.com/office/drawing/2014/main" id="{50E18210-6CC9-4A5B-BE96-0BEA407F1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4987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0" name="Picture 43">
            <a:extLst>
              <a:ext uri="{FF2B5EF4-FFF2-40B4-BE49-F238E27FC236}">
                <a16:creationId xmlns:a16="http://schemas.microsoft.com/office/drawing/2014/main" id="{3AC4BABC-A202-432B-A597-EE10E4EF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559050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1" name="Picture 44">
            <a:extLst>
              <a:ext uri="{FF2B5EF4-FFF2-40B4-BE49-F238E27FC236}">
                <a16:creationId xmlns:a16="http://schemas.microsoft.com/office/drawing/2014/main" id="{865737B4-CBF7-4C23-A0BD-56F35BE0C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59050"/>
            <a:ext cx="327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2" name="Picture 45">
            <a:extLst>
              <a:ext uri="{FF2B5EF4-FFF2-40B4-BE49-F238E27FC236}">
                <a16:creationId xmlns:a16="http://schemas.microsoft.com/office/drawing/2014/main" id="{7CCA1D40-3364-4BC5-919A-CC0B9693F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4987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3" name="Picture 46">
            <a:extLst>
              <a:ext uri="{FF2B5EF4-FFF2-40B4-BE49-F238E27FC236}">
                <a16:creationId xmlns:a16="http://schemas.microsoft.com/office/drawing/2014/main" id="{F792CE64-E9C8-49F1-AE3F-E301994F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288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4" name="Picture 47">
            <a:extLst>
              <a:ext uri="{FF2B5EF4-FFF2-40B4-BE49-F238E27FC236}">
                <a16:creationId xmlns:a16="http://schemas.microsoft.com/office/drawing/2014/main" id="{031CDD7A-17D4-464F-B463-99BA7E71D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498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5" name="Picture 48">
            <a:extLst>
              <a:ext uri="{FF2B5EF4-FFF2-40B4-BE49-F238E27FC236}">
                <a16:creationId xmlns:a16="http://schemas.microsoft.com/office/drawing/2014/main" id="{FF321E2C-8668-491F-BDF3-5AD587C5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46856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6" name="Picture 49">
            <a:extLst>
              <a:ext uri="{FF2B5EF4-FFF2-40B4-BE49-F238E27FC236}">
                <a16:creationId xmlns:a16="http://schemas.microsoft.com/office/drawing/2014/main" id="{4A2B80C8-69A4-41F5-8867-016FB6B4D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4892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7" name="Picture 50">
            <a:extLst>
              <a:ext uri="{FF2B5EF4-FFF2-40B4-BE49-F238E27FC236}">
                <a16:creationId xmlns:a16="http://schemas.microsoft.com/office/drawing/2014/main" id="{259E66C3-59C1-4C42-AAFE-D197DD045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495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8" name="Picture 51">
            <a:extLst>
              <a:ext uri="{FF2B5EF4-FFF2-40B4-BE49-F238E27FC236}">
                <a16:creationId xmlns:a16="http://schemas.microsoft.com/office/drawing/2014/main" id="{AEEE7F64-4670-4E21-9006-FD4F92004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288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9" name="Picture 52">
            <a:extLst>
              <a:ext uri="{FF2B5EF4-FFF2-40B4-BE49-F238E27FC236}">
                <a16:creationId xmlns:a16="http://schemas.microsoft.com/office/drawing/2014/main" id="{42381846-DB21-4CCB-B88F-74A964C1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4685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0" name="Picture 53">
            <a:extLst>
              <a:ext uri="{FF2B5EF4-FFF2-40B4-BE49-F238E27FC236}">
                <a16:creationId xmlns:a16="http://schemas.microsoft.com/office/drawing/2014/main" id="{C4F2ABEB-7B7E-4F16-AC7F-BD3E68C89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498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1" name="Picture 54">
            <a:extLst>
              <a:ext uri="{FF2B5EF4-FFF2-40B4-BE49-F238E27FC236}">
                <a16:creationId xmlns:a16="http://schemas.microsoft.com/office/drawing/2014/main" id="{24980CB4-19EA-4C0F-BEE2-14BF46749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79558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2" name="Picture 55">
            <a:extLst>
              <a:ext uri="{FF2B5EF4-FFF2-40B4-BE49-F238E27FC236}">
                <a16:creationId xmlns:a16="http://schemas.microsoft.com/office/drawing/2014/main" id="{27EE5FC7-9149-4773-8883-B2C335D6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8257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3" name="Picture 56">
            <a:extLst>
              <a:ext uri="{FF2B5EF4-FFF2-40B4-BE49-F238E27FC236}">
                <a16:creationId xmlns:a16="http://schemas.microsoft.com/office/drawing/2014/main" id="{C6BB9522-2C05-4F35-9788-34F45A3C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288766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4" name="Picture 57">
            <a:extLst>
              <a:ext uri="{FF2B5EF4-FFF2-40B4-BE49-F238E27FC236}">
                <a16:creationId xmlns:a16="http://schemas.microsoft.com/office/drawing/2014/main" id="{9266C280-7AC7-48E3-8FB6-5E6A6550E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2887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5" name="Picture 58">
            <a:extLst>
              <a:ext uri="{FF2B5EF4-FFF2-40B4-BE49-F238E27FC236}">
                <a16:creationId xmlns:a16="http://schemas.microsoft.com/office/drawing/2014/main" id="{9D1F073A-A9EC-4DF4-AB75-A14CBEB2E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825750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6" name="Picture 59">
            <a:extLst>
              <a:ext uri="{FF2B5EF4-FFF2-40B4-BE49-F238E27FC236}">
                <a16:creationId xmlns:a16="http://schemas.microsoft.com/office/drawing/2014/main" id="{FDD9FE05-91E3-483E-9A88-2C5601C15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28559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7" name="Picture 60">
            <a:extLst>
              <a:ext uri="{FF2B5EF4-FFF2-40B4-BE49-F238E27FC236}">
                <a16:creationId xmlns:a16="http://schemas.microsoft.com/office/drawing/2014/main" id="{3F360C70-4EE3-484C-8C00-93C7A05D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282575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8" name="Picture 61">
            <a:extLst>
              <a:ext uri="{FF2B5EF4-FFF2-40B4-BE49-F238E27FC236}">
                <a16:creationId xmlns:a16="http://schemas.microsoft.com/office/drawing/2014/main" id="{6CD74FBB-FC16-4AAA-9E49-4E10E2AF9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279558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9" name="Picture 62">
            <a:extLst>
              <a:ext uri="{FF2B5EF4-FFF2-40B4-BE49-F238E27FC236}">
                <a16:creationId xmlns:a16="http://schemas.microsoft.com/office/drawing/2014/main" id="{F969142B-F6CE-43C0-9202-5CEAE9C0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8257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0" name="Picture 63">
            <a:extLst>
              <a:ext uri="{FF2B5EF4-FFF2-40B4-BE49-F238E27FC236}">
                <a16:creationId xmlns:a16="http://schemas.microsoft.com/office/drawing/2014/main" id="{35E0707F-ECA1-4102-B37C-E6C660763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28559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1" name="Picture 64">
            <a:extLst>
              <a:ext uri="{FF2B5EF4-FFF2-40B4-BE49-F238E27FC236}">
                <a16:creationId xmlns:a16="http://schemas.microsoft.com/office/drawing/2014/main" id="{2C37A475-BAE9-47CF-85CC-D350BAD40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8559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2" name="Picture 65">
            <a:extLst>
              <a:ext uri="{FF2B5EF4-FFF2-40B4-BE49-F238E27FC236}">
                <a16:creationId xmlns:a16="http://schemas.microsoft.com/office/drawing/2014/main" id="{43A27101-9453-4F23-9E7C-BB7F3347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27955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3" name="Picture 66">
            <a:extLst>
              <a:ext uri="{FF2B5EF4-FFF2-40B4-BE49-F238E27FC236}">
                <a16:creationId xmlns:a16="http://schemas.microsoft.com/office/drawing/2014/main" id="{48FD7102-957C-49A1-87D8-BD55EC3D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282575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4" name="Picture 67">
            <a:extLst>
              <a:ext uri="{FF2B5EF4-FFF2-40B4-BE49-F238E27FC236}">
                <a16:creationId xmlns:a16="http://schemas.microsoft.com/office/drawing/2014/main" id="{E884A1D0-2FCE-49FB-A50C-5F4103AD3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07975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5" name="Picture 68">
            <a:extLst>
              <a:ext uri="{FF2B5EF4-FFF2-40B4-BE49-F238E27FC236}">
                <a16:creationId xmlns:a16="http://schemas.microsoft.com/office/drawing/2014/main" id="{D0220FFB-0000-4BE1-AFF6-0F347DAB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1099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6" name="Picture 69">
            <a:extLst>
              <a:ext uri="{FF2B5EF4-FFF2-40B4-BE49-F238E27FC236}">
                <a16:creationId xmlns:a16="http://schemas.microsoft.com/office/drawing/2014/main" id="{BE60FF92-4CA1-4804-A19F-639DB2F9D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171825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7" name="Picture 70">
            <a:extLst>
              <a:ext uri="{FF2B5EF4-FFF2-40B4-BE49-F238E27FC236}">
                <a16:creationId xmlns:a16="http://schemas.microsoft.com/office/drawing/2014/main" id="{A282660E-CF34-46F0-88BF-9CFC23B12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1718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8" name="Picture 71">
            <a:extLst>
              <a:ext uri="{FF2B5EF4-FFF2-40B4-BE49-F238E27FC236}">
                <a16:creationId xmlns:a16="http://schemas.microsoft.com/office/drawing/2014/main" id="{1C9166CE-CF67-431C-BCA4-07992B70D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1099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9" name="Picture 72">
            <a:extLst>
              <a:ext uri="{FF2B5EF4-FFF2-40B4-BE49-F238E27FC236}">
                <a16:creationId xmlns:a16="http://schemas.microsoft.com/office/drawing/2014/main" id="{6826120C-A29B-4C89-A86E-B90B2E9A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1400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0" name="Picture 73">
            <a:extLst>
              <a:ext uri="{FF2B5EF4-FFF2-40B4-BE49-F238E27FC236}">
                <a16:creationId xmlns:a16="http://schemas.microsoft.com/office/drawing/2014/main" id="{43D5C26C-7EA9-46D9-B697-34F54C7C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1099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1" name="Picture 74">
            <a:extLst>
              <a:ext uri="{FF2B5EF4-FFF2-40B4-BE49-F238E27FC236}">
                <a16:creationId xmlns:a16="http://schemas.microsoft.com/office/drawing/2014/main" id="{A60C6476-4749-4BAD-B0BC-DAA77E77D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079750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2" name="Picture 75">
            <a:extLst>
              <a:ext uri="{FF2B5EF4-FFF2-40B4-BE49-F238E27FC236}">
                <a16:creationId xmlns:a16="http://schemas.microsoft.com/office/drawing/2014/main" id="{88C2BE81-49E6-4BF9-83BE-DCE96B9DF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1099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3" name="Picture 76">
            <a:extLst>
              <a:ext uri="{FF2B5EF4-FFF2-40B4-BE49-F238E27FC236}">
                <a16:creationId xmlns:a16="http://schemas.microsoft.com/office/drawing/2014/main" id="{A47653F9-5441-4D26-AF29-0421A940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1400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4" name="Picture 77">
            <a:extLst>
              <a:ext uri="{FF2B5EF4-FFF2-40B4-BE49-F238E27FC236}">
                <a16:creationId xmlns:a16="http://schemas.microsoft.com/office/drawing/2014/main" id="{35078EE7-5087-4022-AE03-1F7C96316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1400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5" name="Picture 78">
            <a:extLst>
              <a:ext uri="{FF2B5EF4-FFF2-40B4-BE49-F238E27FC236}">
                <a16:creationId xmlns:a16="http://schemas.microsoft.com/office/drawing/2014/main" id="{EE9D5503-15A6-4660-AA3E-735892915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10038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6" name="Picture 79">
            <a:extLst>
              <a:ext uri="{FF2B5EF4-FFF2-40B4-BE49-F238E27FC236}">
                <a16:creationId xmlns:a16="http://schemas.microsoft.com/office/drawing/2014/main" id="{56D0F4FC-B0C0-4A6F-97C0-D3288C68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1099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7" name="Picture 80">
            <a:extLst>
              <a:ext uri="{FF2B5EF4-FFF2-40B4-BE49-F238E27FC236}">
                <a16:creationId xmlns:a16="http://schemas.microsoft.com/office/drawing/2014/main" id="{F449F6F4-FE81-4EA1-81F1-A81F8C0D5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405188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8" name="Picture 81">
            <a:extLst>
              <a:ext uri="{FF2B5EF4-FFF2-40B4-BE49-F238E27FC236}">
                <a16:creationId xmlns:a16="http://schemas.microsoft.com/office/drawing/2014/main" id="{753FC435-6EC9-464B-9FA3-7106BA8A9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4353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9" name="Picture 82">
            <a:extLst>
              <a:ext uri="{FF2B5EF4-FFF2-40B4-BE49-F238E27FC236}">
                <a16:creationId xmlns:a16="http://schemas.microsoft.com/office/drawing/2014/main" id="{22910C5E-8788-4A1C-90CB-7A76DB699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98850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0" name="Picture 83">
            <a:extLst>
              <a:ext uri="{FF2B5EF4-FFF2-40B4-BE49-F238E27FC236}">
                <a16:creationId xmlns:a16="http://schemas.microsoft.com/office/drawing/2014/main" id="{09ADFE30-50DF-42B9-94F2-648B6514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498850"/>
            <a:ext cx="3270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1" name="Picture 84">
            <a:extLst>
              <a:ext uri="{FF2B5EF4-FFF2-40B4-BE49-F238E27FC236}">
                <a16:creationId xmlns:a16="http://schemas.microsoft.com/office/drawing/2014/main" id="{4BFB6748-095F-4821-A93A-80D97FF24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43535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2" name="Picture 85">
            <a:extLst>
              <a:ext uri="{FF2B5EF4-FFF2-40B4-BE49-F238E27FC236}">
                <a16:creationId xmlns:a16="http://schemas.microsoft.com/office/drawing/2014/main" id="{1CC4AD85-322B-4E56-B4E8-87E02D02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4655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3" name="Picture 86">
            <a:extLst>
              <a:ext uri="{FF2B5EF4-FFF2-40B4-BE49-F238E27FC236}">
                <a16:creationId xmlns:a16="http://schemas.microsoft.com/office/drawing/2014/main" id="{FB475F56-3EBF-4416-A18A-787937178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4353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4" name="Picture 87">
            <a:extLst>
              <a:ext uri="{FF2B5EF4-FFF2-40B4-BE49-F238E27FC236}">
                <a16:creationId xmlns:a16="http://schemas.microsoft.com/office/drawing/2014/main" id="{68E00679-4A96-4E46-9F0E-E7A37A6CF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405188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5" name="Picture 88">
            <a:extLst>
              <a:ext uri="{FF2B5EF4-FFF2-40B4-BE49-F238E27FC236}">
                <a16:creationId xmlns:a16="http://schemas.microsoft.com/office/drawing/2014/main" id="{994D0F83-2967-4864-8AFA-F413458DE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4353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6" name="Picture 89">
            <a:extLst>
              <a:ext uri="{FF2B5EF4-FFF2-40B4-BE49-F238E27FC236}">
                <a16:creationId xmlns:a16="http://schemas.microsoft.com/office/drawing/2014/main" id="{539EB0C9-B182-440E-85FF-C234BACAF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4655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7" name="Picture 90">
            <a:extLst>
              <a:ext uri="{FF2B5EF4-FFF2-40B4-BE49-F238E27FC236}">
                <a16:creationId xmlns:a16="http://schemas.microsoft.com/office/drawing/2014/main" id="{6E3ECCFD-DDFD-421A-939A-B1000B0C4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465513"/>
            <a:ext cx="3286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8" name="Picture 91">
            <a:extLst>
              <a:ext uri="{FF2B5EF4-FFF2-40B4-BE49-F238E27FC236}">
                <a16:creationId xmlns:a16="http://schemas.microsoft.com/office/drawing/2014/main" id="{60E0241E-429D-4FA0-A71D-EBF01BE59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40518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9" name="Picture 92">
            <a:extLst>
              <a:ext uri="{FF2B5EF4-FFF2-40B4-BE49-F238E27FC236}">
                <a16:creationId xmlns:a16="http://schemas.microsoft.com/office/drawing/2014/main" id="{91501F19-62EB-4464-AEEB-3FA343B5D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4353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0" name="Picture 93">
            <a:extLst>
              <a:ext uri="{FF2B5EF4-FFF2-40B4-BE49-F238E27FC236}">
                <a16:creationId xmlns:a16="http://schemas.microsoft.com/office/drawing/2014/main" id="{86EB99CC-ECF2-4680-AB52-7074B06B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5126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1" name="Picture 94">
            <a:extLst>
              <a:ext uri="{FF2B5EF4-FFF2-40B4-BE49-F238E27FC236}">
                <a16:creationId xmlns:a16="http://schemas.microsoft.com/office/drawing/2014/main" id="{B9B1C503-47FB-4F20-B6B5-F24ACD0CF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783013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2" name="Picture 95">
            <a:extLst>
              <a:ext uri="{FF2B5EF4-FFF2-40B4-BE49-F238E27FC236}">
                <a16:creationId xmlns:a16="http://schemas.microsoft.com/office/drawing/2014/main" id="{EDA407B3-1884-490D-B3AC-396297BE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844925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3" name="Picture 96">
            <a:extLst>
              <a:ext uri="{FF2B5EF4-FFF2-40B4-BE49-F238E27FC236}">
                <a16:creationId xmlns:a16="http://schemas.microsoft.com/office/drawing/2014/main" id="{4FD002F9-C3D5-4A1D-9E97-05DC535F9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449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4" name="Picture 97">
            <a:extLst>
              <a:ext uri="{FF2B5EF4-FFF2-40B4-BE49-F238E27FC236}">
                <a16:creationId xmlns:a16="http://schemas.microsoft.com/office/drawing/2014/main" id="{6CBAA6B7-63CE-4D25-B89C-344784FD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7830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5" name="Picture 98">
            <a:extLst>
              <a:ext uri="{FF2B5EF4-FFF2-40B4-BE49-F238E27FC236}">
                <a16:creationId xmlns:a16="http://schemas.microsoft.com/office/drawing/2014/main" id="{7750AD4E-9E42-4E74-AB11-B20F5CBA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8115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6" name="Picture 99">
            <a:extLst>
              <a:ext uri="{FF2B5EF4-FFF2-40B4-BE49-F238E27FC236}">
                <a16:creationId xmlns:a16="http://schemas.microsoft.com/office/drawing/2014/main" id="{B81F9801-C909-467E-973C-7025C843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7830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7" name="Picture 100">
            <a:extLst>
              <a:ext uri="{FF2B5EF4-FFF2-40B4-BE49-F238E27FC236}">
                <a16:creationId xmlns:a16="http://schemas.microsoft.com/office/drawing/2014/main" id="{42B42719-167D-491F-8ED1-5D1E9526B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75126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8" name="Picture 101">
            <a:extLst>
              <a:ext uri="{FF2B5EF4-FFF2-40B4-BE49-F238E27FC236}">
                <a16:creationId xmlns:a16="http://schemas.microsoft.com/office/drawing/2014/main" id="{5E9BCBD9-8C55-4892-A21E-312913C7C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7734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9" name="Picture 102">
            <a:extLst>
              <a:ext uri="{FF2B5EF4-FFF2-40B4-BE49-F238E27FC236}">
                <a16:creationId xmlns:a16="http://schemas.microsoft.com/office/drawing/2014/main" id="{B1FCCEA3-EC73-4933-8606-46DBCE78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115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0" name="Picture 103">
            <a:extLst>
              <a:ext uri="{FF2B5EF4-FFF2-40B4-BE49-F238E27FC236}">
                <a16:creationId xmlns:a16="http://schemas.microsoft.com/office/drawing/2014/main" id="{E57145A4-637B-4979-B637-CF2E3209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115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1" name="Picture 104">
            <a:extLst>
              <a:ext uri="{FF2B5EF4-FFF2-40B4-BE49-F238E27FC236}">
                <a16:creationId xmlns:a16="http://schemas.microsoft.com/office/drawing/2014/main" id="{F7E222E5-E39C-4EFF-9975-B2CA490A4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7512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2" name="Picture 105">
            <a:extLst>
              <a:ext uri="{FF2B5EF4-FFF2-40B4-BE49-F238E27FC236}">
                <a16:creationId xmlns:a16="http://schemas.microsoft.com/office/drawing/2014/main" id="{865AD951-001A-45D8-9BFC-2D008EC6E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7830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3" name="Picture 106">
            <a:extLst>
              <a:ext uri="{FF2B5EF4-FFF2-40B4-BE49-F238E27FC236}">
                <a16:creationId xmlns:a16="http://schemas.microsoft.com/office/drawing/2014/main" id="{18F0F15D-6A94-4B6E-A205-C985C6A7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05606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4" name="Picture 107">
            <a:extLst>
              <a:ext uri="{FF2B5EF4-FFF2-40B4-BE49-F238E27FC236}">
                <a16:creationId xmlns:a16="http://schemas.microsoft.com/office/drawing/2014/main" id="{C2C6B807-8C29-4E20-B510-A097A1CF4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0862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5" name="Picture 108">
            <a:extLst>
              <a:ext uri="{FF2B5EF4-FFF2-40B4-BE49-F238E27FC236}">
                <a16:creationId xmlns:a16="http://schemas.microsoft.com/office/drawing/2014/main" id="{DD1608EF-5572-46A8-935D-632187C40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148138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6" name="Picture 109">
            <a:extLst>
              <a:ext uri="{FF2B5EF4-FFF2-40B4-BE49-F238E27FC236}">
                <a16:creationId xmlns:a16="http://schemas.microsoft.com/office/drawing/2014/main" id="{AAA1825B-6E22-44CD-AF0F-E4374BCA5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48138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7" name="Picture 110">
            <a:extLst>
              <a:ext uri="{FF2B5EF4-FFF2-40B4-BE49-F238E27FC236}">
                <a16:creationId xmlns:a16="http://schemas.microsoft.com/office/drawing/2014/main" id="{5FFA1D47-FD6A-435E-9BA1-5785A352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0862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8" name="Picture 111">
            <a:extLst>
              <a:ext uri="{FF2B5EF4-FFF2-40B4-BE49-F238E27FC236}">
                <a16:creationId xmlns:a16="http://schemas.microsoft.com/office/drawing/2014/main" id="{00A71103-C690-414B-91E4-9174ED99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163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9" name="Picture 112">
            <a:extLst>
              <a:ext uri="{FF2B5EF4-FFF2-40B4-BE49-F238E27FC236}">
                <a16:creationId xmlns:a16="http://schemas.microsoft.com/office/drawing/2014/main" id="{86EC6673-FDD9-4623-8B80-6A174EF4C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08622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0" name="Picture 113">
            <a:extLst>
              <a:ext uri="{FF2B5EF4-FFF2-40B4-BE49-F238E27FC236}">
                <a16:creationId xmlns:a16="http://schemas.microsoft.com/office/drawing/2014/main" id="{21D991A4-B41C-4117-9C6B-71B164CE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05606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1" name="Picture 114">
            <a:extLst>
              <a:ext uri="{FF2B5EF4-FFF2-40B4-BE49-F238E27FC236}">
                <a16:creationId xmlns:a16="http://schemas.microsoft.com/office/drawing/2014/main" id="{665A969A-DE40-45A1-9A27-D9BA0CBB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0862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2" name="Picture 115">
            <a:extLst>
              <a:ext uri="{FF2B5EF4-FFF2-40B4-BE49-F238E27FC236}">
                <a16:creationId xmlns:a16="http://schemas.microsoft.com/office/drawing/2014/main" id="{046D8DF0-3609-4694-9847-EF8E33A41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1638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3" name="Picture 116">
            <a:extLst>
              <a:ext uri="{FF2B5EF4-FFF2-40B4-BE49-F238E27FC236}">
                <a16:creationId xmlns:a16="http://schemas.microsoft.com/office/drawing/2014/main" id="{042A6A3E-2EF1-4049-9400-79757338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1638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4" name="Picture 117">
            <a:extLst>
              <a:ext uri="{FF2B5EF4-FFF2-40B4-BE49-F238E27FC236}">
                <a16:creationId xmlns:a16="http://schemas.microsoft.com/office/drawing/2014/main" id="{FE2590EF-5579-43E3-8E92-4CFF0E321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0560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5" name="Picture 118">
            <a:extLst>
              <a:ext uri="{FF2B5EF4-FFF2-40B4-BE49-F238E27FC236}">
                <a16:creationId xmlns:a16="http://schemas.microsoft.com/office/drawing/2014/main" id="{4EAEBC0A-3E07-4F0C-A1D1-490D88935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08622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6" name="Picture 119">
            <a:extLst>
              <a:ext uri="{FF2B5EF4-FFF2-40B4-BE49-F238E27FC236}">
                <a16:creationId xmlns:a16="http://schemas.microsoft.com/office/drawing/2014/main" id="{E09B8FE6-EBFA-4B9A-9C26-D50E951F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38308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7" name="Picture 120">
            <a:extLst>
              <a:ext uri="{FF2B5EF4-FFF2-40B4-BE49-F238E27FC236}">
                <a16:creationId xmlns:a16="http://schemas.microsoft.com/office/drawing/2014/main" id="{0CBE9ED5-58E9-4EB5-87DD-2A277613D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41483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8" name="Picture 121">
            <a:extLst>
              <a:ext uri="{FF2B5EF4-FFF2-40B4-BE49-F238E27FC236}">
                <a16:creationId xmlns:a16="http://schemas.microsoft.com/office/drawing/2014/main" id="{72F9F3E0-E881-40EB-A193-14D4D5E02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476750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9" name="Picture 122">
            <a:extLst>
              <a:ext uri="{FF2B5EF4-FFF2-40B4-BE49-F238E27FC236}">
                <a16:creationId xmlns:a16="http://schemas.microsoft.com/office/drawing/2014/main" id="{540438C7-EB1D-40A0-8709-D1F2B8AE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47675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0" name="Picture 123">
            <a:extLst>
              <a:ext uri="{FF2B5EF4-FFF2-40B4-BE49-F238E27FC236}">
                <a16:creationId xmlns:a16="http://schemas.microsoft.com/office/drawing/2014/main" id="{B9E2A420-06E0-4CC2-B020-395D3FDB1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4148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1" name="Picture 124">
            <a:extLst>
              <a:ext uri="{FF2B5EF4-FFF2-40B4-BE49-F238E27FC236}">
                <a16:creationId xmlns:a16="http://schemas.microsoft.com/office/drawing/2014/main" id="{D58A707F-A0E1-4F28-BD68-3E140F57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443413"/>
            <a:ext cx="3873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2" name="Picture 125">
            <a:extLst>
              <a:ext uri="{FF2B5EF4-FFF2-40B4-BE49-F238E27FC236}">
                <a16:creationId xmlns:a16="http://schemas.microsoft.com/office/drawing/2014/main" id="{9D34A4AA-B93E-414A-9879-C423B9E5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41483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3" name="Picture 126">
            <a:extLst>
              <a:ext uri="{FF2B5EF4-FFF2-40B4-BE49-F238E27FC236}">
                <a16:creationId xmlns:a16="http://schemas.microsoft.com/office/drawing/2014/main" id="{9FE99725-9944-41D6-9AD9-5687F31B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38308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4" name="Picture 127">
            <a:extLst>
              <a:ext uri="{FF2B5EF4-FFF2-40B4-BE49-F238E27FC236}">
                <a16:creationId xmlns:a16="http://schemas.microsoft.com/office/drawing/2014/main" id="{6FEB2C7E-FBEC-4C3E-A83B-C29C60471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41483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5" name="Picture 128">
            <a:extLst>
              <a:ext uri="{FF2B5EF4-FFF2-40B4-BE49-F238E27FC236}">
                <a16:creationId xmlns:a16="http://schemas.microsoft.com/office/drawing/2014/main" id="{D6CC70A8-5BE1-4BF4-8C93-CA8B2DA9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4443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6" name="Picture 129">
            <a:extLst>
              <a:ext uri="{FF2B5EF4-FFF2-40B4-BE49-F238E27FC236}">
                <a16:creationId xmlns:a16="http://schemas.microsoft.com/office/drawing/2014/main" id="{2EB6965A-1241-416A-B300-ED5D0CEC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443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7" name="Picture 130">
            <a:extLst>
              <a:ext uri="{FF2B5EF4-FFF2-40B4-BE49-F238E27FC236}">
                <a16:creationId xmlns:a16="http://schemas.microsoft.com/office/drawing/2014/main" id="{88BD3443-26E0-4FC1-82DC-2DDCF9B6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76091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8" name="Picture 131">
            <a:extLst>
              <a:ext uri="{FF2B5EF4-FFF2-40B4-BE49-F238E27FC236}">
                <a16:creationId xmlns:a16="http://schemas.microsoft.com/office/drawing/2014/main" id="{1A835EBB-FE4B-41DA-85B2-8BBC034F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383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9" name="Picture 132">
            <a:extLst>
              <a:ext uri="{FF2B5EF4-FFF2-40B4-BE49-F238E27FC236}">
                <a16:creationId xmlns:a16="http://schemas.microsoft.com/office/drawing/2014/main" id="{E58E465D-A24C-4227-A42E-7E6856421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41483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0" name="Picture 133">
            <a:extLst>
              <a:ext uri="{FF2B5EF4-FFF2-40B4-BE49-F238E27FC236}">
                <a16:creationId xmlns:a16="http://schemas.microsoft.com/office/drawing/2014/main" id="{E71657B2-B8AE-4052-8FE1-AD22BEE5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66725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1" name="Picture 134">
            <a:extLst>
              <a:ext uri="{FF2B5EF4-FFF2-40B4-BE49-F238E27FC236}">
                <a16:creationId xmlns:a16="http://schemas.microsoft.com/office/drawing/2014/main" id="{B282B39A-4A34-4A39-9D05-EDD5BA68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6974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2" name="Picture 135">
            <a:extLst>
              <a:ext uri="{FF2B5EF4-FFF2-40B4-BE49-F238E27FC236}">
                <a16:creationId xmlns:a16="http://schemas.microsoft.com/office/drawing/2014/main" id="{D861AA16-F2F0-43E5-8417-239091D14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7609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3" name="Picture 136">
            <a:extLst>
              <a:ext uri="{FF2B5EF4-FFF2-40B4-BE49-F238E27FC236}">
                <a16:creationId xmlns:a16="http://schemas.microsoft.com/office/drawing/2014/main" id="{A8BAFEC9-21B1-45D4-ACCB-5D823E5D7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697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4" name="Picture 137">
            <a:extLst>
              <a:ext uri="{FF2B5EF4-FFF2-40B4-BE49-F238E27FC236}">
                <a16:creationId xmlns:a16="http://schemas.microsoft.com/office/drawing/2014/main" id="{BA3FE01A-279A-4BF2-B36D-D03F3BC2E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7291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5" name="Picture 138">
            <a:extLst>
              <a:ext uri="{FF2B5EF4-FFF2-40B4-BE49-F238E27FC236}">
                <a16:creationId xmlns:a16="http://schemas.microsoft.com/office/drawing/2014/main" id="{D31727D1-2684-4EF8-8164-24D50FC9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6974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6" name="Picture 139">
            <a:extLst>
              <a:ext uri="{FF2B5EF4-FFF2-40B4-BE49-F238E27FC236}">
                <a16:creationId xmlns:a16="http://schemas.microsoft.com/office/drawing/2014/main" id="{992BBB19-80A2-4058-950B-4E88E785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667250"/>
            <a:ext cx="3984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7" name="Picture 140">
            <a:extLst>
              <a:ext uri="{FF2B5EF4-FFF2-40B4-BE49-F238E27FC236}">
                <a16:creationId xmlns:a16="http://schemas.microsoft.com/office/drawing/2014/main" id="{08172DE2-EB98-4AFE-BD46-95DDA58F5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6974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8" name="Picture 141">
            <a:extLst>
              <a:ext uri="{FF2B5EF4-FFF2-40B4-BE49-F238E27FC236}">
                <a16:creationId xmlns:a16="http://schemas.microsoft.com/office/drawing/2014/main" id="{BDFAC42E-EC6E-4CC4-83A5-6EBD2A93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7291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9" name="Picture 142">
            <a:extLst>
              <a:ext uri="{FF2B5EF4-FFF2-40B4-BE49-F238E27FC236}">
                <a16:creationId xmlns:a16="http://schemas.microsoft.com/office/drawing/2014/main" id="{55776A20-5BCD-4EBB-A2AB-6D36936B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4748213"/>
            <a:ext cx="3254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0" name="Picture 143">
            <a:extLst>
              <a:ext uri="{FF2B5EF4-FFF2-40B4-BE49-F238E27FC236}">
                <a16:creationId xmlns:a16="http://schemas.microsoft.com/office/drawing/2014/main" id="{87019835-E54C-45CE-82EF-1DD28A07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6672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1" name="Picture 144">
            <a:extLst>
              <a:ext uri="{FF2B5EF4-FFF2-40B4-BE49-F238E27FC236}">
                <a16:creationId xmlns:a16="http://schemas.microsoft.com/office/drawing/2014/main" id="{F60C3A99-FF0B-4C3D-9819-74AAEDEB8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46894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62" name="Oval 145">
            <a:extLst>
              <a:ext uri="{FF2B5EF4-FFF2-40B4-BE49-F238E27FC236}">
                <a16:creationId xmlns:a16="http://schemas.microsoft.com/office/drawing/2014/main" id="{AE9873B0-0C3D-4AB8-ABBD-8617689B3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1401763"/>
            <a:ext cx="4794250" cy="403225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63" name="Oval 146">
            <a:extLst>
              <a:ext uri="{FF2B5EF4-FFF2-40B4-BE49-F238E27FC236}">
                <a16:creationId xmlns:a16="http://schemas.microsoft.com/office/drawing/2014/main" id="{C708B68E-52DD-4477-BF00-B105B3D57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641475"/>
            <a:ext cx="1082675" cy="747713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364" name="Picture 147">
            <a:extLst>
              <a:ext uri="{FF2B5EF4-FFF2-40B4-BE49-F238E27FC236}">
                <a16:creationId xmlns:a16="http://schemas.microsoft.com/office/drawing/2014/main" id="{8882C0F8-0EA7-4ABE-BA60-E07504EC8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790700"/>
            <a:ext cx="2428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5" name="Picture 148">
            <a:extLst>
              <a:ext uri="{FF2B5EF4-FFF2-40B4-BE49-F238E27FC236}">
                <a16:creationId xmlns:a16="http://schemas.microsoft.com/office/drawing/2014/main" id="{E3F94053-35B9-4B09-86AD-D18A4A263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1865313"/>
            <a:ext cx="242887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6" name="Picture 149">
            <a:extLst>
              <a:ext uri="{FF2B5EF4-FFF2-40B4-BE49-F238E27FC236}">
                <a16:creationId xmlns:a16="http://schemas.microsoft.com/office/drawing/2014/main" id="{231CAD6E-FF56-48E2-8AC5-FFF1B334F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901825"/>
            <a:ext cx="24288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7" name="Picture 150">
            <a:extLst>
              <a:ext uri="{FF2B5EF4-FFF2-40B4-BE49-F238E27FC236}">
                <a16:creationId xmlns:a16="http://schemas.microsoft.com/office/drawing/2014/main" id="{98B471BB-2BA5-4832-8A12-B340D861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089150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8" name="Picture 151">
            <a:extLst>
              <a:ext uri="{FF2B5EF4-FFF2-40B4-BE49-F238E27FC236}">
                <a16:creationId xmlns:a16="http://schemas.microsoft.com/office/drawing/2014/main" id="{82C6944F-317C-457E-B17D-ECCA2462D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125663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9" name="Picture 152">
            <a:extLst>
              <a:ext uri="{FF2B5EF4-FFF2-40B4-BE49-F238E27FC236}">
                <a16:creationId xmlns:a16="http://schemas.microsoft.com/office/drawing/2014/main" id="{28E0BF13-C262-403D-819A-178CF403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677988"/>
            <a:ext cx="2365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0" name="Picture 153">
            <a:extLst>
              <a:ext uri="{FF2B5EF4-FFF2-40B4-BE49-F238E27FC236}">
                <a16:creationId xmlns:a16="http://schemas.microsoft.com/office/drawing/2014/main" id="{0ADF7B0B-273E-4764-9CD7-CA6B659BC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752600"/>
            <a:ext cx="2047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1" name="Picture 154">
            <a:extLst>
              <a:ext uri="{FF2B5EF4-FFF2-40B4-BE49-F238E27FC236}">
                <a16:creationId xmlns:a16="http://schemas.microsoft.com/office/drawing/2014/main" id="{8C16A3C8-A520-45F6-B1CA-4ED22714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125663"/>
            <a:ext cx="23653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72" name="Oval 155">
            <a:extLst>
              <a:ext uri="{FF2B5EF4-FFF2-40B4-BE49-F238E27FC236}">
                <a16:creationId xmlns:a16="http://schemas.microsoft.com/office/drawing/2014/main" id="{9547AD1E-2A48-4C87-B28B-217DF456B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2305050"/>
            <a:ext cx="1135062" cy="782638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373" name="Picture 156">
            <a:extLst>
              <a:ext uri="{FF2B5EF4-FFF2-40B4-BE49-F238E27FC236}">
                <a16:creationId xmlns:a16="http://schemas.microsoft.com/office/drawing/2014/main" id="{E5CE3AB2-A642-485A-985B-AA5E456F2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382838"/>
            <a:ext cx="2476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4" name="Picture 157">
            <a:extLst>
              <a:ext uri="{FF2B5EF4-FFF2-40B4-BE49-F238E27FC236}">
                <a16:creationId xmlns:a16="http://schemas.microsoft.com/office/drawing/2014/main" id="{70212FED-0886-4472-A203-6AEEDB61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382838"/>
            <a:ext cx="2492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5" name="Picture 158">
            <a:extLst>
              <a:ext uri="{FF2B5EF4-FFF2-40B4-BE49-F238E27FC236}">
                <a16:creationId xmlns:a16="http://schemas.microsoft.com/office/drawing/2014/main" id="{38CF16B4-8281-47AA-8090-AB2D8D90E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617788"/>
            <a:ext cx="17621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6" name="Picture 159">
            <a:extLst>
              <a:ext uri="{FF2B5EF4-FFF2-40B4-BE49-F238E27FC236}">
                <a16:creationId xmlns:a16="http://schemas.microsoft.com/office/drawing/2014/main" id="{FA9DA44C-B446-41CA-8483-B08E82E65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257810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7" name="Picture 160">
            <a:extLst>
              <a:ext uri="{FF2B5EF4-FFF2-40B4-BE49-F238E27FC236}">
                <a16:creationId xmlns:a16="http://schemas.microsoft.com/office/drawing/2014/main" id="{B3CB8BF0-2BF7-4AE1-9BCB-22A4C9499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1712913" y="2651125"/>
            <a:ext cx="2492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8" name="Picture 161">
            <a:extLst>
              <a:ext uri="{FF2B5EF4-FFF2-40B4-BE49-F238E27FC236}">
                <a16:creationId xmlns:a16="http://schemas.microsoft.com/office/drawing/2014/main" id="{7974536A-5DDB-449A-9083-875648CEC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813050"/>
            <a:ext cx="2492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9" name="Picture 162">
            <a:extLst>
              <a:ext uri="{FF2B5EF4-FFF2-40B4-BE49-F238E27FC236}">
                <a16:creationId xmlns:a16="http://schemas.microsoft.com/office/drawing/2014/main" id="{C03C6491-7B92-4897-8985-90C70D74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344738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80" name="Picture 163">
            <a:extLst>
              <a:ext uri="{FF2B5EF4-FFF2-40B4-BE49-F238E27FC236}">
                <a16:creationId xmlns:a16="http://schemas.microsoft.com/office/drawing/2014/main" id="{F3F26D04-7211-4CB3-A3E2-E9591169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281305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81" name="AutoShape 164">
            <a:extLst>
              <a:ext uri="{FF2B5EF4-FFF2-40B4-BE49-F238E27FC236}">
                <a16:creationId xmlns:a16="http://schemas.microsoft.com/office/drawing/2014/main" id="{3BF2FFB9-D371-49B2-A620-281EFDAE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5002213"/>
            <a:ext cx="2374900" cy="384175"/>
          </a:xfrm>
          <a:prstGeom prst="rightArrow">
            <a:avLst>
              <a:gd name="adj1" fmla="val 50000"/>
              <a:gd name="adj2" fmla="val 154574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2" name="AutoShape 165">
            <a:extLst>
              <a:ext uri="{FF2B5EF4-FFF2-40B4-BE49-F238E27FC236}">
                <a16:creationId xmlns:a16="http://schemas.microsoft.com/office/drawing/2014/main" id="{08EABB9C-ECD3-423D-AE11-35479DC4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073275"/>
            <a:ext cx="2376487" cy="215900"/>
          </a:xfrm>
          <a:prstGeom prst="leftArrow">
            <a:avLst>
              <a:gd name="adj1" fmla="val 50000"/>
              <a:gd name="adj2" fmla="val 275235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3" name="Text Box 166">
            <a:extLst>
              <a:ext uri="{FF2B5EF4-FFF2-40B4-BE49-F238E27FC236}">
                <a16:creationId xmlns:a16="http://schemas.microsoft.com/office/drawing/2014/main" id="{EA56FB55-5E95-4747-A12B-375270AFD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1036638"/>
            <a:ext cx="13065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Hypothesis</a:t>
            </a:r>
          </a:p>
        </p:txBody>
      </p:sp>
      <p:sp>
        <p:nvSpPr>
          <p:cNvPr id="9384" name="Text Box 167">
            <a:extLst>
              <a:ext uri="{FF2B5EF4-FFF2-40B4-BE49-F238E27FC236}">
                <a16:creationId xmlns:a16="http://schemas.microsoft.com/office/drawing/2014/main" id="{BDD32B96-A85B-4CF9-874A-18DCDC7EE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1785938"/>
            <a:ext cx="19256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Samples</a:t>
            </a:r>
          </a:p>
          <a:p>
            <a:pPr eaLnBrk="1" hangingPunct="1"/>
            <a:endParaRPr lang="es-ES" altLang="ca-ES" sz="1400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(sampling techniques)</a:t>
            </a:r>
          </a:p>
        </p:txBody>
      </p:sp>
      <p:sp>
        <p:nvSpPr>
          <p:cNvPr id="9385" name="AutoShape 168">
            <a:extLst>
              <a:ext uri="{FF2B5EF4-FFF2-40B4-BE49-F238E27FC236}">
                <a16:creationId xmlns:a16="http://schemas.microsoft.com/office/drawing/2014/main" id="{7D348D1B-B5FA-43E3-9D80-3ADFB8D1D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6" name="Text Box 169">
            <a:extLst>
              <a:ext uri="{FF2B5EF4-FFF2-40B4-BE49-F238E27FC236}">
                <a16:creationId xmlns:a16="http://schemas.microsoft.com/office/drawing/2014/main" id="{45716ED4-7EE8-4EAE-8301-C1A18D651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4638" y="5000625"/>
            <a:ext cx="3876676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Conclusions</a:t>
            </a:r>
            <a:r>
              <a:rPr lang="es-ES" altLang="ca-ES">
                <a:solidFill>
                  <a:srgbClr val="000000"/>
                </a:solidFill>
                <a:ea typeface="ＭＳ Ｐゴシック" panose="020B0600070205080204" pitchFamily="34" charset="-128"/>
              </a:rPr>
              <a:t> based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 the observed data</a:t>
            </a:r>
          </a:p>
          <a:p>
            <a:pPr algn="ctr" eaLnBrk="1" hangingPunct="1"/>
            <a:endParaRPr lang="es-ES" altLang="ca-ES" sz="600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(Statistical inference)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	(Parameters estimation)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		</a:t>
            </a:r>
            <a:r>
              <a:rPr lang="es-ES" altLang="ca-ES" sz="2000" b="1" u="none">
                <a:solidFill>
                  <a:srgbClr val="990099"/>
                </a:solidFill>
                <a:ea typeface="ＭＳ Ｐゴシック" panose="020B0600070205080204" pitchFamily="34" charset="-128"/>
              </a:rPr>
              <a:t>(Hypothesis testing)</a:t>
            </a:r>
          </a:p>
        </p:txBody>
      </p:sp>
      <p:sp>
        <p:nvSpPr>
          <p:cNvPr id="9387" name="AutoShape 170">
            <a:extLst>
              <a:ext uri="{FF2B5EF4-FFF2-40B4-BE49-F238E27FC236}">
                <a16:creationId xmlns:a16="http://schemas.microsoft.com/office/drawing/2014/main" id="{8B4C2AB5-A46A-41C6-99EA-467FC2154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8" name="AutoShape 171">
            <a:extLst>
              <a:ext uri="{FF2B5EF4-FFF2-40B4-BE49-F238E27FC236}">
                <a16:creationId xmlns:a16="http://schemas.microsoft.com/office/drawing/2014/main" id="{2309D465-70EF-4EE7-A5E1-BC259C2C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9" name="Text Box 172">
            <a:extLst>
              <a:ext uri="{FF2B5EF4-FFF2-40B4-BE49-F238E27FC236}">
                <a16:creationId xmlns:a16="http://schemas.microsoft.com/office/drawing/2014/main" id="{A1858B82-F43D-41E6-9C9E-0B20AB2E2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288" y="5386388"/>
            <a:ext cx="19669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Generalization to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the population</a:t>
            </a:r>
          </a:p>
        </p:txBody>
      </p:sp>
      <p:pic>
        <p:nvPicPr>
          <p:cNvPr id="9390" name="Picture 173">
            <a:extLst>
              <a:ext uri="{FF2B5EF4-FFF2-40B4-BE49-F238E27FC236}">
                <a16:creationId xmlns:a16="http://schemas.microsoft.com/office/drawing/2014/main" id="{5AF22738-473C-4A0E-9001-D95B90C9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671888"/>
            <a:ext cx="8651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91" name="Picture 174">
            <a:extLst>
              <a:ext uri="{FF2B5EF4-FFF2-40B4-BE49-F238E27FC236}">
                <a16:creationId xmlns:a16="http://schemas.microsoft.com/office/drawing/2014/main" id="{D28276AA-31F5-440F-8639-A450F4B8B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497013"/>
            <a:ext cx="5381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92" name="Text Box 175">
            <a:extLst>
              <a:ext uri="{FF2B5EF4-FFF2-40B4-BE49-F238E27FC236}">
                <a16:creationId xmlns:a16="http://schemas.microsoft.com/office/drawing/2014/main" id="{903DA44E-5484-4B9B-B68F-417BAC49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420813"/>
            <a:ext cx="125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Population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 descr="seq2-2">
            <a:extLst>
              <a:ext uri="{FF2B5EF4-FFF2-40B4-BE49-F238E27FC236}">
                <a16:creationId xmlns:a16="http://schemas.microsoft.com/office/drawing/2014/main" id="{4855BC10-61A0-4087-8D4F-41DCBF4A6CE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336800"/>
            <a:ext cx="8872538" cy="299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8516" name="Picture 4" descr="seq2-3">
            <a:extLst>
              <a:ext uri="{FF2B5EF4-FFF2-40B4-BE49-F238E27FC236}">
                <a16:creationId xmlns:a16="http://schemas.microsoft.com/office/drawing/2014/main" id="{41CCD44A-FDDA-49AE-A85B-70A3DF24F8D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2333625"/>
            <a:ext cx="8872538" cy="299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8518" name="Text Box 6">
            <a:extLst>
              <a:ext uri="{FF2B5EF4-FFF2-40B4-BE49-F238E27FC236}">
                <a16:creationId xmlns:a16="http://schemas.microsoft.com/office/drawing/2014/main" id="{CEE9AD12-BF65-4B4F-BEF3-31D630EFF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501332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6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3D898CD8-7BB5-45ED-AE65-E296C7704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4841875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48520" name="Text Box 8">
            <a:extLst>
              <a:ext uri="{FF2B5EF4-FFF2-40B4-BE49-F238E27FC236}">
                <a16:creationId xmlns:a16="http://schemas.microsoft.com/office/drawing/2014/main" id="{14339257-97EF-4448-8E9C-FC4C4061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374015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6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448521" name="Text Box 9">
            <a:extLst>
              <a:ext uri="{FF2B5EF4-FFF2-40B4-BE49-F238E27FC236}">
                <a16:creationId xmlns:a16="http://schemas.microsoft.com/office/drawing/2014/main" id="{D6B4568F-049A-437A-8E41-926692341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3581400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6872" name="AutoShape 10">
            <a:extLst>
              <a:ext uri="{FF2B5EF4-FFF2-40B4-BE49-F238E27FC236}">
                <a16:creationId xmlns:a16="http://schemas.microsoft.com/office/drawing/2014/main" id="{41BE53FD-996F-4FD6-9B5C-CCC71A242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73688"/>
            <a:ext cx="268288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36873" name="Object 11">
            <a:extLst>
              <a:ext uri="{FF2B5EF4-FFF2-40B4-BE49-F238E27FC236}">
                <a16:creationId xmlns:a16="http://schemas.microsoft.com/office/drawing/2014/main" id="{3E4462DD-D459-4110-822B-6A9803E44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845251"/>
              </p:ext>
            </p:extLst>
          </p:nvPr>
        </p:nvGraphicFramePr>
        <p:xfrm>
          <a:off x="5951538" y="5867400"/>
          <a:ext cx="9890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45760" imgH="203040" progId="Equation.DSMT4">
                  <p:embed/>
                </p:oleObj>
              </mc:Choice>
              <mc:Fallback>
                <p:oleObj name="Equation" r:id="rId5" imgW="54576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5867400"/>
                        <a:ext cx="989012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25" name="Text Box 13">
            <a:extLst>
              <a:ext uri="{FF2B5EF4-FFF2-40B4-BE49-F238E27FC236}">
                <a16:creationId xmlns:a16="http://schemas.microsoft.com/office/drawing/2014/main" id="{B0D40F7A-C8B6-4A8F-832E-D8EA88133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6102350"/>
            <a:ext cx="8250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ES" altLang="ca-ES" sz="2400" u="none">
                <a:latin typeface="Tahoma" panose="020B0604030504040204" pitchFamily="34" charset="0"/>
              </a:rPr>
              <a:t>We usually say the test is statistically significant if   </a:t>
            </a:r>
            <a:r>
              <a:rPr lang="es-ES" altLang="ca-ES" sz="2400" u="none">
                <a:solidFill>
                  <a:srgbClr val="FF0000"/>
                </a:solidFill>
                <a:latin typeface="Tahoma" panose="020B0604030504040204" pitchFamily="34" charset="0"/>
              </a:rPr>
              <a:t>p &lt; </a:t>
            </a:r>
            <a:r>
              <a:rPr lang="es-ES" altLang="ca-ES" sz="2400" u="none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91DD0722-D7EF-4F7A-BDBF-D13D5F4A1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388" y="4076700"/>
            <a:ext cx="2360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b="1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Reject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 H</a:t>
            </a:r>
            <a:r>
              <a:rPr lang="es-ES" altLang="ca-ES" b="1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b="1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  <a:p>
            <a:pPr eaLnBrk="1" hangingPunct="1"/>
            <a:r>
              <a:rPr lang="es-ES" altLang="ca-ES" b="1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Accept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  H</a:t>
            </a:r>
            <a:r>
              <a:rPr lang="es-ES" altLang="ca-ES" b="1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1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b="1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&gt;70</a:t>
            </a:r>
          </a:p>
        </p:txBody>
      </p:sp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DBA08A67-079A-4456-842A-4C4923030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5488" y="4292600"/>
          <a:ext cx="1012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558558" imgH="203112" progId="Equation.3">
                  <p:embed/>
                </p:oleObj>
              </mc:Choice>
              <mc:Fallback>
                <p:oleObj name="Ecuación" r:id="rId7" imgW="558558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4292600"/>
                        <a:ext cx="101282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17 Flecha derecha">
            <a:extLst>
              <a:ext uri="{FF2B5EF4-FFF2-40B4-BE49-F238E27FC236}">
                <a16:creationId xmlns:a16="http://schemas.microsoft.com/office/drawing/2014/main" id="{DAA1B8CD-F820-4A56-A9B5-67A09D65B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4365625"/>
            <a:ext cx="576263" cy="142875"/>
          </a:xfrm>
          <a:prstGeom prst="rightArrow">
            <a:avLst>
              <a:gd name="adj1" fmla="val 50000"/>
              <a:gd name="adj2" fmla="val 50417"/>
            </a:avLst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a-ES" altLang="ca-ES"/>
          </a:p>
        </p:txBody>
      </p:sp>
      <p:sp>
        <p:nvSpPr>
          <p:cNvPr id="36878" name="Título 6">
            <a:extLst>
              <a:ext uri="{FF2B5EF4-FFF2-40B4-BE49-F238E27FC236}">
                <a16:creationId xmlns:a16="http://schemas.microsoft.com/office/drawing/2014/main" id="{C614897A-29BD-4329-AD7E-39DC28BC0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809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s-ES" sz="4000"/>
              <a:t>Example: P-value vs critical value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AFDAF4C-8D9C-4AA6-9B69-09D5DA991641}"/>
              </a:ext>
            </a:extLst>
          </p:cNvPr>
          <p:cNvSpPr/>
          <p:nvPr/>
        </p:nvSpPr>
        <p:spPr>
          <a:xfrm>
            <a:off x="765175" y="1385888"/>
            <a:ext cx="8291513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b="1" i="1" u="none" kern="0" dirty="0" err="1"/>
              <a:t>If</a:t>
            </a:r>
            <a:r>
              <a:rPr lang="ca-ES" b="1" i="1" u="none" kern="0" dirty="0"/>
              <a:t> </a:t>
            </a:r>
            <a:r>
              <a:rPr lang="ca-ES" b="1" i="1" u="none" kern="0" dirty="0">
                <a:latin typeface="Symbol" pitchFamily="18" charset="2"/>
              </a:rPr>
              <a:t>s </a:t>
            </a:r>
            <a:r>
              <a:rPr lang="ca-ES" b="1" i="1" u="none" kern="0" dirty="0"/>
              <a:t>=17, n =25  </a:t>
            </a:r>
            <a:r>
              <a:rPr lang="ca-ES" b="1" i="1" u="none" kern="0" dirty="0" err="1"/>
              <a:t>and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the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sample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mean</a:t>
            </a:r>
            <a:r>
              <a:rPr lang="ca-ES" b="1" i="1" u="none" kern="0" dirty="0"/>
              <a:t> is 105 </a:t>
            </a:r>
            <a:r>
              <a:rPr lang="ca-ES" b="1" i="1" u="none" kern="0" dirty="0" err="1"/>
              <a:t>then</a:t>
            </a:r>
            <a:endParaRPr lang="ca-ES" b="1" i="1" u="none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u="none" kern="0" dirty="0" err="1"/>
              <a:t>The</a:t>
            </a:r>
            <a:r>
              <a:rPr lang="ca-ES" u="none" kern="0" dirty="0"/>
              <a:t> </a:t>
            </a:r>
            <a:r>
              <a:rPr lang="ca-ES" u="none" kern="0" dirty="0" err="1"/>
              <a:t>probability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</a:t>
            </a:r>
            <a:r>
              <a:rPr lang="ca-ES" u="none" kern="0" dirty="0" err="1"/>
              <a:t>assuming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H</a:t>
            </a:r>
            <a:r>
              <a:rPr lang="ca-ES" u="none" kern="0" baseline="-25000" dirty="0"/>
              <a:t>0</a:t>
            </a:r>
            <a:r>
              <a:rPr lang="ca-ES" u="none" kern="0" dirty="0"/>
              <a:t> is </a:t>
            </a:r>
            <a:r>
              <a:rPr lang="ca-ES" u="none" kern="0" dirty="0" err="1"/>
              <a:t>true</a:t>
            </a:r>
            <a:r>
              <a:rPr lang="ca-ES" u="none" kern="0" dirty="0"/>
              <a:t>, </a:t>
            </a:r>
            <a:r>
              <a:rPr lang="ca-ES" u="none" kern="0" dirty="0" err="1"/>
              <a:t>that</a:t>
            </a:r>
            <a:r>
              <a:rPr lang="ca-ES" u="none" kern="0" dirty="0"/>
              <a:t> is </a:t>
            </a:r>
            <a:r>
              <a:rPr lang="ca-ES" u="none" kern="0" dirty="0">
                <a:latin typeface="Symbol" panose="05050102010706020507" pitchFamily="18" charset="2"/>
              </a:rPr>
              <a:t>m</a:t>
            </a:r>
            <a:r>
              <a:rPr lang="ca-ES" u="none" kern="0" dirty="0"/>
              <a:t>=70, </a:t>
            </a:r>
            <a:r>
              <a:rPr lang="ca-ES" u="none" kern="0" dirty="0" err="1"/>
              <a:t>it</a:t>
            </a:r>
            <a:r>
              <a:rPr lang="ca-ES" u="none" kern="0" dirty="0"/>
              <a:t> can be </a:t>
            </a:r>
            <a:r>
              <a:rPr lang="ca-ES" u="none" kern="0" dirty="0" err="1"/>
              <a:t>obtained</a:t>
            </a:r>
            <a:r>
              <a:rPr lang="ca-ES" u="none" kern="0" dirty="0"/>
              <a:t> </a:t>
            </a:r>
            <a:r>
              <a:rPr lang="ca-ES" u="none" kern="0" dirty="0" err="1"/>
              <a:t>by</a:t>
            </a:r>
            <a:r>
              <a:rPr lang="ca-ES" u="none" kern="0" dirty="0"/>
              <a:t> </a:t>
            </a:r>
            <a:r>
              <a:rPr lang="ca-ES" u="none" kern="0" dirty="0" err="1"/>
              <a:t>chance</a:t>
            </a:r>
            <a:r>
              <a:rPr lang="ca-ES" u="none" kern="0" dirty="0"/>
              <a:t> a </a:t>
            </a:r>
            <a:r>
              <a:rPr lang="ca-ES" u="none" kern="0" dirty="0" err="1"/>
              <a:t>sample</a:t>
            </a:r>
            <a:r>
              <a:rPr lang="ca-ES" u="none" kern="0" dirty="0"/>
              <a:t> </a:t>
            </a:r>
            <a:r>
              <a:rPr lang="ca-ES" u="none" kern="0" dirty="0" err="1"/>
              <a:t>with</a:t>
            </a:r>
            <a:r>
              <a:rPr lang="ca-ES" u="none" kern="0" dirty="0"/>
              <a:t> a </a:t>
            </a:r>
            <a:r>
              <a:rPr lang="ca-ES" u="none" kern="0" dirty="0" err="1"/>
              <a:t>mean</a:t>
            </a:r>
            <a:r>
              <a:rPr lang="ca-ES" u="none" kern="0" dirty="0"/>
              <a:t> </a:t>
            </a:r>
            <a:r>
              <a:rPr lang="ca-ES" u="none" kern="0" dirty="0" err="1"/>
              <a:t>greater</a:t>
            </a:r>
            <a:r>
              <a:rPr lang="ca-ES" u="none" kern="0" dirty="0"/>
              <a:t> </a:t>
            </a:r>
            <a:r>
              <a:rPr lang="ca-ES" u="none" kern="0" dirty="0" err="1"/>
              <a:t>than</a:t>
            </a:r>
            <a:r>
              <a:rPr lang="ca-ES" u="none" kern="0" dirty="0"/>
              <a:t> 70 is: 0.019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ca-ES" u="none" kern="0" dirty="0"/>
          </a:p>
        </p:txBody>
      </p:sp>
      <p:sp>
        <p:nvSpPr>
          <p:cNvPr id="36880" name="Rectangle 5">
            <a:extLst>
              <a:ext uri="{FF2B5EF4-FFF2-40B4-BE49-F238E27FC236}">
                <a16:creationId xmlns:a16="http://schemas.microsoft.com/office/drawing/2014/main" id="{F89EBA23-12B6-42A9-9B72-7C15EA923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441982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 dirty="0"/>
          </a:p>
        </p:txBody>
      </p:sp>
      <p:sp>
        <p:nvSpPr>
          <p:cNvPr id="36881" name="Rectangle 31">
            <a:extLst>
              <a:ext uri="{FF2B5EF4-FFF2-40B4-BE49-F238E27FC236}">
                <a16:creationId xmlns:a16="http://schemas.microsoft.com/office/drawing/2014/main" id="{CB786968-AC0F-4DBE-9E6D-E8FE92E79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7AEC488-8D28-401C-95BB-A92082DEC65C}"/>
              </a:ext>
            </a:extLst>
          </p:cNvPr>
          <p:cNvSpPr txBox="1"/>
          <p:nvPr/>
        </p:nvSpPr>
        <p:spPr>
          <a:xfrm>
            <a:off x="1208088" y="2318634"/>
            <a:ext cx="6985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s-E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pnorm</a:t>
            </a:r>
            <a:r>
              <a:rPr lang="en-US" altLang="es-E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(q=85, mean=70, </a:t>
            </a:r>
            <a:r>
              <a:rPr lang="en-US" altLang="es-E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sd</a:t>
            </a:r>
            <a:r>
              <a:rPr lang="en-US" altLang="es-E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=17, </a:t>
            </a:r>
            <a:r>
              <a:rPr lang="en-US" altLang="es-E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lower.tail</a:t>
            </a:r>
            <a:r>
              <a:rPr lang="en-US" altLang="es-E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=FALSE)</a:t>
            </a:r>
            <a:endParaRPr lang="es-ES" alt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8" grpId="0" autoUpdateAnimBg="0"/>
      <p:bldP spid="448520" grpId="0" autoUpdateAnimBg="0"/>
      <p:bldP spid="448521" grpId="0" autoUpdateAnimBg="0"/>
      <p:bldP spid="448525" grpId="0" autoUpdateAnimBg="0"/>
      <p:bldP spid="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Marcador de número de diapositiva">
            <a:extLst>
              <a:ext uri="{FF2B5EF4-FFF2-40B4-BE49-F238E27FC236}">
                <a16:creationId xmlns:a16="http://schemas.microsoft.com/office/drawing/2014/main" id="{D34D7F70-0AA4-46BB-92B1-4C1E9A6800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840788" y="6248400"/>
            <a:ext cx="5715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1D4094-6982-432A-A665-F7A9B1B0AE4F}" type="slidenum">
              <a:rPr lang="es-ES" altLang="ca-ES"/>
              <a:pPr eaLnBrk="1" hangingPunct="1"/>
              <a:t>21</a:t>
            </a:fld>
            <a:endParaRPr lang="es-ES" altLang="ca-E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C187982-DFAF-4530-818F-C811B3564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60350"/>
            <a:ext cx="8994775" cy="739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4000"/>
              <a:t>Summary: </a:t>
            </a:r>
            <a:r>
              <a:rPr lang="es-ES" altLang="ca-ES" sz="4000">
                <a:latin typeface="Symbol" panose="05050102010706020507" pitchFamily="18" charset="2"/>
              </a:rPr>
              <a:t>a </a:t>
            </a:r>
            <a:r>
              <a:rPr lang="es-ES" altLang="ca-ES" sz="4000"/>
              <a:t> vs p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BC17ECB6-0CD3-4958-9B7D-32499B6E58C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52450" y="2173288"/>
            <a:ext cx="4545013" cy="331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sz="3000">
                <a:solidFill>
                  <a:srgbClr val="6600CC"/>
                </a:solidFill>
              </a:rPr>
              <a:t>About </a:t>
            </a:r>
            <a:r>
              <a:rPr lang="es-ES" altLang="ca-ES" sz="3000">
                <a:solidFill>
                  <a:srgbClr val="6600CC"/>
                </a:solidFill>
                <a:latin typeface="Symbol" panose="05050102010706020507" pitchFamily="18" charset="2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It is prefixed before experiment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Usually low ( 0.05)</a:t>
            </a:r>
          </a:p>
          <a:p>
            <a:pPr lvl="1">
              <a:lnSpc>
                <a:spcPct val="90000"/>
              </a:lnSpc>
            </a:pPr>
            <a:endParaRPr lang="es-ES" altLang="ca-ES" sz="2600">
              <a:solidFill>
                <a:srgbClr val="993489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Linked with critical value (“knowing one, the other is automatically known)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Unaffected by the sampling process.</a:t>
            </a:r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7A77B627-3631-4711-A80A-13B870F3C71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72050" y="2173288"/>
            <a:ext cx="4383088" cy="293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sz="3000">
                <a:solidFill>
                  <a:srgbClr val="6600CC"/>
                </a:solidFill>
              </a:rPr>
              <a:t>About p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It is calculated after the experiment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Can take any values in (0,1)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After calculation one can know the </a:t>
            </a:r>
            <a:r>
              <a:rPr lang="es-ES" altLang="ca-ES" sz="2600" i="1">
                <a:solidFill>
                  <a:srgbClr val="993489"/>
                </a:solidFill>
              </a:rPr>
              <a:t>achieved significance level</a:t>
            </a:r>
            <a:r>
              <a:rPr lang="es-ES" altLang="ca-ES" sz="2600">
                <a:solidFill>
                  <a:srgbClr val="993489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Depends on the sampling process</a:t>
            </a:r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id="{6CFA8E83-B841-40C0-97F1-3CCDB051C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2944813"/>
            <a:ext cx="8237537" cy="27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1688" indent="-307975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endParaRPr lang="en-US" altLang="ca-ES" sz="26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E3AA1A8-F222-4697-B09B-AAAC322A6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366838"/>
            <a:ext cx="8651875" cy="7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>
                <a:solidFill>
                  <a:srgbClr val="6600CC"/>
                </a:solidFill>
                <a:latin typeface="Symbol" panose="05050102010706020507" pitchFamily="18" charset="2"/>
              </a:rPr>
              <a:t>a 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and P are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related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but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they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are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not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the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same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…</a:t>
            </a:r>
            <a:endParaRPr lang="es-ES" altLang="ca-ES" sz="3000" u="none" kern="0" dirty="0">
              <a:solidFill>
                <a:srgbClr val="6600CC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660"/>
                            </p:stCondLst>
                            <p:childTnLst>
                              <p:par>
                                <p:cTn id="2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 animBg="1"/>
      <p:bldP spid="436228" grpId="0" build="p"/>
      <p:bldP spid="8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AB8EC6-1778-443F-BFEC-BA46C1141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188913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Hypothesis</a:t>
            </a:r>
            <a:endParaRPr lang="es-ES" altLang="ca-ES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DCC8274E-EBF7-41FE-BCA0-3397BE97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058863"/>
            <a:ext cx="487045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Confirmation</a:t>
            </a: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2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id="{3BC30CEC-A2E5-4A7B-BD27-4F35E4511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1773238"/>
            <a:ext cx="8585200" cy="4462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ca-ES" sz="2800" u="none">
                <a:solidFill>
                  <a:srgbClr val="990099"/>
                </a:solidFill>
              </a:rPr>
              <a:t>Aim is to confirm hypothesis about parameters or distributions.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000066"/>
                </a:solidFill>
              </a:rPr>
              <a:t>Goodness of fit test to verify hipothesis about the distribution of variable in population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7D468C"/>
                </a:solidFill>
              </a:rPr>
              <a:t>Does arterial pression in the population follow a normal distribution?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000066"/>
                </a:solidFill>
              </a:rPr>
              <a:t>Test to verify values about a parameter.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7D468C"/>
                </a:solidFill>
              </a:rPr>
              <a:t>Is the average ''bua'' value in our population equal to  70?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7D468C"/>
                </a:solidFill>
              </a:rPr>
              <a:t>Is the proportion of lung cancer cases equal to 2.6%?       </a:t>
            </a:r>
          </a:p>
        </p:txBody>
      </p:sp>
    </p:spTree>
    <p:extLst>
      <p:ext uri="{BB962C8B-B14F-4D97-AF65-F5344CB8AC3E}">
        <p14:creationId xmlns:p14="http://schemas.microsoft.com/office/powerpoint/2010/main" val="105094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9" grpId="0" build="p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D1CB199-C71B-4A13-A8FA-BD14AC074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115888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Hypothesis</a:t>
            </a:r>
            <a:endParaRPr lang="es-ES" altLang="ca-ES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89DE06FA-6EFA-42CF-9E67-2C5CC314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111250"/>
            <a:ext cx="532765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Independence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2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8" name="Text Box 6">
            <a:extLst>
              <a:ext uri="{FF2B5EF4-FFF2-40B4-BE49-F238E27FC236}">
                <a16:creationId xmlns:a16="http://schemas.microsoft.com/office/drawing/2014/main" id="{A908284D-D018-4D98-8663-BDB30B0B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733800"/>
            <a:ext cx="48704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Pruebas de independencia</a:t>
            </a:r>
            <a:endParaRPr lang="es-ES" altLang="ca-E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id="{61E6C2F5-54E3-470F-80CD-5792EA7A3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09750"/>
            <a:ext cx="8585200" cy="4154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2800" u="none">
                <a:solidFill>
                  <a:srgbClr val="990099"/>
                </a:solidFill>
              </a:rPr>
              <a:t>Aim is to test hypothesis  for relation of variables in a population or no differences of a variable in two or more populations</a:t>
            </a:r>
          </a:p>
          <a:p>
            <a:pPr lvl="1" eaLnBrk="1" hangingPunct="1">
              <a:spcBef>
                <a:spcPct val="50000"/>
              </a:spcBef>
            </a:pPr>
            <a:r>
              <a:rPr lang="es-ES" altLang="ca-ES" sz="2400" u="none">
                <a:solidFill>
                  <a:srgbClr val="7D468C"/>
                </a:solidFill>
              </a:rPr>
              <a:t>Is the average ''bua'' value  the same in menopausic and in no menopausic population</a:t>
            </a:r>
            <a:r>
              <a:rPr lang="es-ES_tradnl" altLang="ca-ES" sz="2400" u="none">
                <a:solidFill>
                  <a:srgbClr val="7D468C"/>
                </a:solidFill>
              </a:rPr>
              <a:t>?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ca-ES" sz="2400" u="none">
                <a:solidFill>
                  <a:srgbClr val="7D468C"/>
                </a:solidFill>
              </a:rPr>
              <a:t>Is the proportion of lung cancer cases the same in people with high or low fruit consumption?   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ca-ES" sz="2400" u="none">
                <a:solidFill>
                  <a:srgbClr val="7D468C"/>
                </a:solidFill>
              </a:rPr>
              <a:t>Is CD4 lymphocytes count related with CD8 count in HIV positive?    </a:t>
            </a:r>
          </a:p>
        </p:txBody>
      </p:sp>
    </p:spTree>
    <p:extLst>
      <p:ext uri="{BB962C8B-B14F-4D97-AF65-F5344CB8AC3E}">
        <p14:creationId xmlns:p14="http://schemas.microsoft.com/office/powerpoint/2010/main" val="299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8" grpId="0" build="p" autoUpdateAnimBg="0"/>
      <p:bldP spid="110599" grpId="0" build="p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>
            <a:extLst>
              <a:ext uri="{FF2B5EF4-FFF2-40B4-BE49-F238E27FC236}">
                <a16:creationId xmlns:a16="http://schemas.microsoft.com/office/drawing/2014/main" id="{FB18764B-8FAA-4476-A680-8DEC8234F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557338"/>
            <a:ext cx="9410700" cy="5484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s-ES_tradnl" altLang="ca-ES" sz="2800" u="none">
                <a:solidFill>
                  <a:srgbClr val="990099"/>
                </a:solidFill>
              </a:rPr>
              <a:t>It is assumed that the variable under study follow a particular distribution and values about parameters are tested</a:t>
            </a:r>
            <a:endParaRPr lang="es-ES_tradnl" altLang="ca-ES" sz="2400">
              <a:solidFill>
                <a:srgbClr val="99348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Distribution of proportion of lung cancer is binomial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p= 3%</a:t>
            </a: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BUA is the same in menopausic and non menopausic and variable is normal or symmetric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Menopausic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=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Non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menopausic</a:t>
            </a:r>
            <a:endParaRPr lang="es-ES_tradnl" altLang="ca-ES" sz="2400" u="none">
              <a:solidFill>
                <a:srgbClr val="99009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Distribution is binomial and proportion of lung cancer is the same in high and low fruit consummers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High fruit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=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Low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fruit</a:t>
            </a:r>
          </a:p>
          <a:p>
            <a:pPr algn="ctr" eaLnBrk="1" hangingPunct="1">
              <a:spcBef>
                <a:spcPct val="30000"/>
              </a:spcBef>
            </a:pPr>
            <a:endParaRPr lang="es-ES_tradnl" altLang="ca-ES" sz="2400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D1E5255-BF97-4DE9-8F8E-BEF89DF19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Test</a:t>
            </a:r>
            <a:endParaRPr lang="es-ES" altLang="ca-ES"/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7F85376B-904A-4D5F-AA97-BE625B44C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4150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>
            <a:extLst>
              <a:ext uri="{FF2B5EF4-FFF2-40B4-BE49-F238E27FC236}">
                <a16:creationId xmlns:a16="http://schemas.microsoft.com/office/drawing/2014/main" id="{D8268ED1-05D9-4DE8-AC19-E8372764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557338"/>
            <a:ext cx="9410700" cy="409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s-ES_tradnl" altLang="ca-ES" sz="2800" u="none">
                <a:solidFill>
                  <a:srgbClr val="990099"/>
                </a:solidFill>
              </a:rPr>
              <a:t>No distribution is assumed  and test are related to distribution not to values about parametersç</a:t>
            </a:r>
            <a:endParaRPr lang="es-ES_tradnl" altLang="ca-ES" sz="2400">
              <a:solidFill>
                <a:srgbClr val="99348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Distribution of bua follow a normal distribution</a:t>
            </a:r>
            <a:endParaRPr lang="es-ES_tradnl" altLang="ca-ES" sz="2400" u="none">
              <a:solidFill>
                <a:srgbClr val="7D468C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Bua is the same in menopausic and non menopausic and variable is normal or symmetric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 distribution in Menopausic= Distribution in non menopausic</a:t>
            </a: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Lung cancer is not related to fruit consumption.  They are independent.</a:t>
            </a:r>
          </a:p>
          <a:p>
            <a:pPr algn="ctr" eaLnBrk="1" hangingPunct="1">
              <a:spcBef>
                <a:spcPct val="30000"/>
              </a:spcBef>
            </a:pPr>
            <a:endParaRPr lang="es-ES_tradnl" altLang="ca-ES" sz="2400" u="none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42A596A-B33A-47E5-8B7F-C22F6E93E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Test</a:t>
            </a:r>
            <a:endParaRPr lang="es-ES" altLang="ca-ES"/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07E3C1F9-D3B7-4BF2-A987-28524B83A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 </a:t>
            </a: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56085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3B2FC8C4-B6A7-4B2F-86A3-F3999029C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4993099E-1F9A-4C4A-BF6F-4672065F5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6839D302-16CB-4798-B742-63F00B9A0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08FCFD50-5C0D-4E2E-9064-6E53789A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287338"/>
            <a:ext cx="72739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800" u="none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</a:t>
            </a:r>
            <a:r>
              <a:rPr lang="es-ES" altLang="ca-ES" sz="2800" u="none">
                <a:latin typeface="Calibri" panose="020F0502020204030204" pitchFamily="34" charset="0"/>
                <a:ea typeface="ＭＳ Ｐゴシック" panose="020B0600070205080204" pitchFamily="34" charset="-128"/>
              </a:rPr>
              <a:t>Example: hypothesis testing with R-commander</a:t>
            </a:r>
            <a:endParaRPr lang="es-ES" altLang="ca-ES" sz="2800" u="none">
              <a:solidFill>
                <a:srgbClr val="FFFFF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17B94C75-A71C-45E7-920A-E66233C12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898525"/>
            <a:ext cx="9213850" cy="3781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700" u="none">
              <a:solidFill>
                <a:srgbClr val="7D468C"/>
              </a:solidFill>
              <a:latin typeface="Calibri" charset="0"/>
            </a:endParaRPr>
          </a:p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u="none">
                <a:solidFill>
                  <a:srgbClr val="7D468C"/>
                </a:solidFill>
                <a:latin typeface="Calibri" charset="0"/>
              </a:rPr>
              <a:t>Our assumptions: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b="1" u="none">
                <a:solidFill>
                  <a:srgbClr val="7D468C"/>
                </a:solidFill>
                <a:latin typeface="Calibri" charset="0"/>
              </a:rPr>
              <a:t>The average ''bua'' value in our population is 70. 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b="1" u="none">
                <a:solidFill>
                  <a:srgbClr val="7D468C"/>
                </a:solidFill>
                <a:latin typeface="Calibri" charset="0"/>
              </a:rPr>
              <a:t>The ''bua'' mean value in menopausic and non-menopausic women is not the same.</a:t>
            </a:r>
          </a:p>
          <a:p>
            <a:pPr marL="425450" indent="-317500" algn="just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b="1" u="none">
              <a:solidFill>
                <a:srgbClr val="7D468C"/>
              </a:solidFill>
              <a:latin typeface="Calibri" charset="0"/>
            </a:endParaRPr>
          </a:p>
        </p:txBody>
      </p:sp>
      <p:sp>
        <p:nvSpPr>
          <p:cNvPr id="43015" name="AutoShape 6">
            <a:extLst>
              <a:ext uri="{FF2B5EF4-FFF2-40B4-BE49-F238E27FC236}">
                <a16:creationId xmlns:a16="http://schemas.microsoft.com/office/drawing/2014/main" id="{977F9266-4E4B-4F6B-9894-73A0363E2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2879725"/>
            <a:ext cx="8705850" cy="3527425"/>
          </a:xfrm>
          <a:prstGeom prst="roundRect">
            <a:avLst>
              <a:gd name="adj" fmla="val 16667"/>
            </a:avLst>
          </a:prstGeom>
          <a:solidFill>
            <a:srgbClr val="C0C0C0">
              <a:alpha val="74901"/>
            </a:srgbClr>
          </a:solidFill>
          <a:ln w="7200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6" name="Text Box 7">
            <a:extLst>
              <a:ext uri="{FF2B5EF4-FFF2-40B4-BE49-F238E27FC236}">
                <a16:creationId xmlns:a16="http://schemas.microsoft.com/office/drawing/2014/main" id="{74DD3118-65E5-4EF1-BFAC-5B7520A5B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3168650"/>
            <a:ext cx="8326437" cy="294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Exercise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2): </a:t>
            </a:r>
          </a:p>
          <a:p>
            <a:pPr eaLnBrk="1" hangingPunct="1"/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- Test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if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population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mean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bone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density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is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70.0 (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Alternative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“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is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not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70”)</a:t>
            </a:r>
          </a:p>
          <a:p>
            <a:pPr eaLnBrk="1" hangingPunct="1"/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- Test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if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population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mean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bone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density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is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equal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or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not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between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groups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	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if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we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separate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our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observations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by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''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menop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''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category</a:t>
            </a:r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1119E6B4-4143-47E5-A316-A1E4F526E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id="{5B86AFB0-E272-4DFB-8358-FA4B2457876C}"/>
              </a:ext>
            </a:extLst>
          </p:cNvPr>
          <p:cNvSpPr txBox="1">
            <a:spLocks/>
          </p:cNvSpPr>
          <p:nvPr/>
        </p:nvSpPr>
        <p:spPr>
          <a:xfrm>
            <a:off x="273050" y="2133600"/>
            <a:ext cx="4592638" cy="3951288"/>
          </a:xfrm>
          <a:prstGeom prst="rect">
            <a:avLst/>
          </a:prstGeom>
        </p:spPr>
        <p:txBody>
          <a:bodyPr/>
          <a:lstStyle/>
          <a:p>
            <a:pPr marL="342900" indent="-342900" hangingPunct="1">
              <a:lnSpc>
                <a:spcPct val="98000"/>
              </a:lnSpc>
              <a:spcAft>
                <a:spcPts val="1425"/>
              </a:spcAft>
              <a:buFont typeface="Times New Roman" pitchFamily="16" charset="0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4" name="Rectángulo 1">
            <a:extLst>
              <a:ext uri="{FF2B5EF4-FFF2-40B4-BE49-F238E27FC236}">
                <a16:creationId xmlns:a16="http://schemas.microsoft.com/office/drawing/2014/main" id="{0D519DA2-90CC-4FA5-AC14-8AF3EFAD7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162050"/>
            <a:ext cx="9024938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# </a:t>
            </a:r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osteoAll</a:t>
            </a:r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is the dataset obtained reading osteoporosis.csv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t.test</a:t>
            </a:r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(</a:t>
            </a:r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osteoData$bua</a:t>
            </a:r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,  alternative="less")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	One Sample t-test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data:  </a:t>
            </a:r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osteoData$bua</a:t>
            </a:r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 = 23.161, df = 24, p-value = 1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alternative hypothesis: true mean is less than 0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95 percent confidence interval: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   -Inf 79.6381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sample estimates: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mean of x 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   74.16 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</p:txBody>
      </p:sp>
      <p:sp>
        <p:nvSpPr>
          <p:cNvPr id="45065" name="Rectangle 11">
            <a:extLst>
              <a:ext uri="{FF2B5EF4-FFF2-40B4-BE49-F238E27FC236}">
                <a16:creationId xmlns:a16="http://schemas.microsoft.com/office/drawing/2014/main" id="{82296A01-76E2-4812-90AF-1E4B72BE5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6C06B336-8B90-46B6-8D9D-77CAEC09E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8A893482-E071-4667-8065-2A4AD3A6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7108" name="Text Box 5">
            <a:extLst>
              <a:ext uri="{FF2B5EF4-FFF2-40B4-BE49-F238E27FC236}">
                <a16:creationId xmlns:a16="http://schemas.microsoft.com/office/drawing/2014/main" id="{1CD5B481-6534-4CA5-BB67-112BFD77F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87338"/>
            <a:ext cx="81343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Exercise 2 – Solution (2)</a:t>
            </a:r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id="{62CA7961-ED94-4A38-9BD2-E0B820327FCE}"/>
              </a:ext>
            </a:extLst>
          </p:cNvPr>
          <p:cNvSpPr txBox="1">
            <a:spLocks/>
          </p:cNvSpPr>
          <p:nvPr/>
        </p:nvSpPr>
        <p:spPr>
          <a:xfrm>
            <a:off x="273050" y="2133600"/>
            <a:ext cx="4592638" cy="3951288"/>
          </a:xfrm>
          <a:prstGeom prst="rect">
            <a:avLst/>
          </a:prstGeom>
        </p:spPr>
        <p:txBody>
          <a:bodyPr/>
          <a:lstStyle/>
          <a:p>
            <a:pPr marL="342900" indent="-342900" hangingPunct="1">
              <a:lnSpc>
                <a:spcPct val="98000"/>
              </a:lnSpc>
              <a:spcAft>
                <a:spcPts val="1425"/>
              </a:spcAft>
              <a:buFont typeface="Times New Roman" pitchFamily="16" charset="0"/>
              <a:buNone/>
              <a:defRPr/>
            </a:pPr>
            <a:endParaRPr lang="en-US" b="1" u="none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11" name="Rectangle 11">
            <a:extLst>
              <a:ext uri="{FF2B5EF4-FFF2-40B4-BE49-F238E27FC236}">
                <a16:creationId xmlns:a16="http://schemas.microsoft.com/office/drawing/2014/main" id="{AAC76107-E622-4DA2-8DAA-5DBE20CD4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47112" name="Rectángulo 2">
            <a:extLst>
              <a:ext uri="{FF2B5EF4-FFF2-40B4-BE49-F238E27FC236}">
                <a16:creationId xmlns:a16="http://schemas.microsoft.com/office/drawing/2014/main" id="{C300FFE8-949E-4622-AD3E-5E5FAFCE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2974975"/>
            <a:ext cx="5300663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Welch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Two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Sample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t-test </a:t>
            </a:r>
          </a:p>
          <a:p>
            <a:endParaRPr lang="es-ES" altLang="es-ES" sz="1600" u="non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data: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bua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by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menop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t = 1.797, </a:t>
            </a:r>
          </a:p>
          <a:p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df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= 90.184, p-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value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= 0.07568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alternative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hypothesis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: true </a:t>
            </a:r>
            <a:b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difference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in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means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not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equal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0 </a:t>
            </a:r>
          </a:p>
          <a:p>
            <a:endParaRPr lang="es-ES" altLang="es-ES" sz="1600" u="non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95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confidence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interval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: -0.5399937 10.7761048 </a:t>
            </a:r>
          </a:p>
          <a:p>
            <a:endParaRPr lang="es-ES" altLang="es-ES" sz="1600" u="non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sample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estimates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: mean in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group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NO mean in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group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SI 76.05556 70.93750 </a:t>
            </a:r>
            <a:endParaRPr lang="es-ES" altLang="es-ES" sz="2400" u="none" dirty="0"/>
          </a:p>
        </p:txBody>
      </p:sp>
      <p:sp>
        <p:nvSpPr>
          <p:cNvPr id="47113" name="Rectángulo 12">
            <a:extLst>
              <a:ext uri="{FF2B5EF4-FFF2-40B4-BE49-F238E27FC236}">
                <a16:creationId xmlns:a16="http://schemas.microsoft.com/office/drawing/2014/main" id="{3395AAE5-387F-4120-A538-9879950A1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162050"/>
            <a:ext cx="90249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t.test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(</a:t>
            </a:r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bua~menop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, alternative="</a:t>
            </a:r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two.sided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", data=</a:t>
            </a:r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osteoData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))</a:t>
            </a:r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>
            <a:extLst>
              <a:ext uri="{FF2B5EF4-FFF2-40B4-BE49-F238E27FC236}">
                <a16:creationId xmlns:a16="http://schemas.microsoft.com/office/drawing/2014/main" id="{366D0968-5620-44C7-8D95-DE264C9C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740275"/>
            <a:ext cx="1692275" cy="1147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sz="2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2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(guilty)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(speculative)</a:t>
            </a:r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991E9F79-77CF-4CD0-854B-0E04063F4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84375"/>
            <a:ext cx="2339975" cy="1147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sz="2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2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(innocent)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(not speculative)</a:t>
            </a:r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id="{B55DF717-84AA-4A76-ACFB-AD37EA9D8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4D27643C-59BB-4FB1-A72A-003874074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58" name="Text Box 5">
            <a:extLst>
              <a:ext uri="{FF2B5EF4-FFF2-40B4-BE49-F238E27FC236}">
                <a16:creationId xmlns:a16="http://schemas.microsoft.com/office/drawing/2014/main" id="{244D6AF9-48BA-4742-B2F8-87DB9C180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314325"/>
            <a:ext cx="89138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>
              <a:solidFill>
                <a:srgbClr val="993489"/>
              </a:solidFill>
            </a:endParaRPr>
          </a:p>
        </p:txBody>
      </p:sp>
      <p:sp>
        <p:nvSpPr>
          <p:cNvPr id="49159" name="Text Box 6">
            <a:extLst>
              <a:ext uri="{FF2B5EF4-FFF2-40B4-BE49-F238E27FC236}">
                <a16:creationId xmlns:a16="http://schemas.microsoft.com/office/drawing/2014/main" id="{D5952EA8-C41B-4E9E-BD5E-CD93F5656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14325"/>
            <a:ext cx="81343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>
                <a:solidFill>
                  <a:srgbClr val="9934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Errors and power (in hypothesis testing)</a:t>
            </a:r>
          </a:p>
        </p:txBody>
      </p:sp>
      <p:pic>
        <p:nvPicPr>
          <p:cNvPr id="49160" name="Picture 7">
            <a:extLst>
              <a:ext uri="{FF2B5EF4-FFF2-40B4-BE49-F238E27FC236}">
                <a16:creationId xmlns:a16="http://schemas.microsoft.com/office/drawing/2014/main" id="{4E774652-EF5F-48F6-BF92-F01E034F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462088"/>
            <a:ext cx="6118225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61" name="Rectangle 8">
            <a:extLst>
              <a:ext uri="{FF2B5EF4-FFF2-40B4-BE49-F238E27FC236}">
                <a16:creationId xmlns:a16="http://schemas.microsoft.com/office/drawing/2014/main" id="{710CB440-7CC8-4F9E-A28E-B8270639D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3887788"/>
            <a:ext cx="360363" cy="360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62" name="Text Box 9">
            <a:extLst>
              <a:ext uri="{FF2B5EF4-FFF2-40B4-BE49-F238E27FC236}">
                <a16:creationId xmlns:a16="http://schemas.microsoft.com/office/drawing/2014/main" id="{4A392C22-0E12-41F6-B9AD-425FAF839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584325"/>
            <a:ext cx="3417888" cy="2008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Data can lead to reject it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Accepted if data don't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show the contrary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Reject it by mistake (if it is true) has severe consequences</a:t>
            </a:r>
          </a:p>
        </p:txBody>
      </p:sp>
      <p:sp>
        <p:nvSpPr>
          <p:cNvPr id="49163" name="Text Box 10">
            <a:extLst>
              <a:ext uri="{FF2B5EF4-FFF2-40B4-BE49-F238E27FC236}">
                <a16:creationId xmlns:a16="http://schemas.microsoft.com/office/drawing/2014/main" id="{25933390-968B-4F1D-B7A9-5EDC62FC1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392613"/>
            <a:ext cx="4210050" cy="16557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Should not be accepted without enough evidence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Reject it erroneously has less dramatic consequences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>
            <a:extLst>
              <a:ext uri="{FF2B5EF4-FFF2-40B4-BE49-F238E27FC236}">
                <a16:creationId xmlns:a16="http://schemas.microsoft.com/office/drawing/2014/main" id="{DC38F4F0-0DB2-423F-9D98-845F423654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164638" y="6472238"/>
            <a:ext cx="741362" cy="34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02E3AC-914C-467D-80D1-89ECE7BEFE4E}" type="slidenum">
              <a:rPr lang="ca-ES" altLang="ca-ES"/>
              <a:pPr eaLnBrk="1" hangingPunct="1"/>
              <a:t>3</a:t>
            </a:fld>
            <a:endParaRPr lang="ca-ES" altLang="ca-E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76E4C19-B049-4823-ABBC-4517866A7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03225"/>
            <a:ext cx="8915400" cy="649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ca-ES"/>
              <a:t>Statistical Inference Questions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9E8BF6BD-3AC8-421F-9502-8BDEB45F2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412875"/>
            <a:ext cx="9283700" cy="504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s-ES" altLang="ca-ES" sz="2000" b="1"/>
              <a:t>Parameter estimation: </a:t>
            </a:r>
          </a:p>
          <a:p>
            <a:r>
              <a:rPr lang="en-GB" altLang="ca-ES" sz="2000"/>
              <a:t>After assuming population data follow a certain probability distribution (normal. Binomial, Poisson, etc) which are the value of the parameters that better fit the sample data.</a:t>
            </a:r>
          </a:p>
          <a:p>
            <a:pPr>
              <a:buFontTx/>
              <a:buNone/>
            </a:pPr>
            <a:endParaRPr lang="en-GB" altLang="ca-ES" sz="2000"/>
          </a:p>
          <a:p>
            <a:pPr>
              <a:buFontTx/>
              <a:buNone/>
            </a:pPr>
            <a:r>
              <a:rPr lang="en-GB" altLang="ca-ES" sz="2000" b="1"/>
              <a:t>Hypothesis testing: </a:t>
            </a:r>
          </a:p>
          <a:p>
            <a:r>
              <a:rPr lang="en-GB" altLang="ca-ES" sz="2000"/>
              <a:t>We have an assumption about the population data parameters</a:t>
            </a:r>
          </a:p>
          <a:p>
            <a:pPr lvl="1"/>
            <a:r>
              <a:rPr lang="en-GB" altLang="ca-ES" sz="2000">
                <a:solidFill>
                  <a:srgbClr val="C00000"/>
                </a:solidFill>
              </a:rPr>
              <a:t>Population mean is equal to 10</a:t>
            </a:r>
            <a:endParaRPr lang="en-GB" altLang="ca-ES" sz="1600" b="1">
              <a:solidFill>
                <a:srgbClr val="C00000"/>
              </a:solidFill>
            </a:endParaRPr>
          </a:p>
          <a:p>
            <a:pPr lvl="1"/>
            <a:r>
              <a:rPr lang="en-GB" altLang="ca-ES" sz="2000">
                <a:solidFill>
                  <a:srgbClr val="C00000"/>
                </a:solidFill>
              </a:rPr>
              <a:t>The mean in population A is equal to the mean in population B</a:t>
            </a:r>
          </a:p>
          <a:p>
            <a:pPr lvl="1"/>
            <a:endParaRPr lang="en-GB" altLang="ca-ES" sz="2000"/>
          </a:p>
          <a:p>
            <a:r>
              <a:rPr lang="en-GB" altLang="ca-ES" sz="2000"/>
              <a:t>Hypothesis testing tries to verify if sample data are compatible with that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1C3BA2A-5105-4D13-9BD3-B63BFC0FC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333375"/>
            <a:ext cx="8994775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200"/>
              <a:t>Errors after Testing</a:t>
            </a:r>
          </a:p>
        </p:txBody>
      </p:sp>
      <p:graphicFrame>
        <p:nvGraphicFramePr>
          <p:cNvPr id="452672" name="Group 64">
            <a:extLst>
              <a:ext uri="{FF2B5EF4-FFF2-40B4-BE49-F238E27FC236}">
                <a16:creationId xmlns:a16="http://schemas.microsoft.com/office/drawing/2014/main" id="{4331AE05-58A6-4A87-843D-FFC5CB4E9FB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530351" y="1377950"/>
          <a:ext cx="6159500" cy="4789488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Innocent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Guilty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30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veredict</a:t>
                      </a:r>
                      <a:endParaRPr kumimoji="0" lang="es-E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vert="wordArt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Innocent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Guilty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515" name="Group 35">
            <a:extLst>
              <a:ext uri="{FF2B5EF4-FFF2-40B4-BE49-F238E27FC236}">
                <a16:creationId xmlns:a16="http://schemas.microsoft.com/office/drawing/2014/main" id="{20C143D0-B729-4817-BBC7-51C14219E685}"/>
              </a:ext>
            </a:extLst>
          </p:cNvPr>
          <p:cNvGraphicFramePr>
            <a:graphicFrameLocks noGrp="1"/>
          </p:cNvGraphicFramePr>
          <p:nvPr/>
        </p:nvGraphicFramePr>
        <p:xfrm>
          <a:off x="1712913" y="1268413"/>
          <a:ext cx="7264400" cy="5418156"/>
        </p:xfrm>
        <a:graphic>
          <a:graphicData uri="http://schemas.openxmlformats.org/drawingml/2006/table">
            <a:tbl>
              <a:tblPr/>
              <a:tblGrid>
                <a:gridCol w="2554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65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  <a:r>
                        <a:rPr kumimoji="0" lang="es-ES_tradnl" altLang="ca-E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  <a:r>
                        <a:rPr kumimoji="0" lang="es-ES_tradnl" altLang="ca-E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True</a:t>
                      </a:r>
                      <a:endParaRPr kumimoji="0" lang="es-ES" altLang="ca-E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s-ES_tradnl" altLang="ca-ES" sz="3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es-ES_tradnl" altLang="ca-E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_tradnl" altLang="ca-ES" sz="3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Hypothesis</a:t>
                      </a:r>
                      <a:r>
                        <a:rPr kumimoji="0" lang="es-ES_tradnl" altLang="ca-E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ca-ES" altLang="ca-ES" sz="3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False</a:t>
                      </a:r>
                      <a:endParaRPr kumimoji="0" lang="es-ES" altLang="ca-E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79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Test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does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reject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  <a:endParaRPr kumimoji="0" lang="es-ES" altLang="ca-E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altLang="ca-E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</a:t>
                      </a:r>
                      <a:endParaRPr kumimoji="0" lang="es-ES" altLang="ca-ES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Type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II Error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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3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Test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rejects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  <a:endParaRPr kumimoji="0" lang="es-ES" altLang="ca-E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Type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 Error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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altLang="ca-E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</a:t>
                      </a:r>
                      <a:endParaRPr kumimoji="0" lang="es-ES_tradnl" altLang="ca-ES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Power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 (1- 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)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68" name="Títol 1">
            <a:extLst>
              <a:ext uri="{FF2B5EF4-FFF2-40B4-BE49-F238E27FC236}">
                <a16:creationId xmlns:a16="http://schemas.microsoft.com/office/drawing/2014/main" id="{C249668B-5206-4AC3-8FBD-ED0FE3B14B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ca-ES"/>
              <a:t>Types of error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E3EB66-71A3-4000-95B5-D346DFD5E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Common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misunderstandings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b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</a:b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about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the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p-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value</a:t>
            </a:r>
            <a:b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20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352600" y="0"/>
            <a:ext cx="6480720" cy="90872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1425"/>
              </a:spcAft>
            </a:pP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Common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misunderstandings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b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</a:b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about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the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p-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value</a:t>
            </a:r>
            <a:endParaRPr lang="es-ES" altLang="ca-ES" sz="2800" b="1" u="none" dirty="0">
              <a:latin typeface="Verdana Pro Light" panose="020B0604020202020204" pitchFamily="34" charset="0"/>
              <a:ea typeface="MS PGothic" pitchFamily="34" charset="-128"/>
            </a:endParaRP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488504" y="908720"/>
            <a:ext cx="9131300" cy="316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null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true,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nor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alternative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false (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connected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either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these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).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cannot</a:t>
            </a:r>
            <a:r>
              <a:rPr lang="es-ES" altLang="ca-ES" sz="2400" u="none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used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figure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a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true.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wrongly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rejecting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null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</a:t>
            </a:r>
            <a:r>
              <a:rPr lang="es-ES" altLang="ca-ES" sz="2400" b="1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replicating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experiment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would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yield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same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conclusion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does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indicate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importance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observed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two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do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vary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together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however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: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larger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),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smaller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sample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will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required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get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significant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48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Título"/>
          <p:cNvSpPr txBox="1">
            <a:spLocks/>
          </p:cNvSpPr>
          <p:nvPr/>
        </p:nvSpPr>
        <p:spPr>
          <a:xfrm>
            <a:off x="848544" y="2492896"/>
            <a:ext cx="8602538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Multiple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Comparisons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múltiple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testing</a:t>
            </a:r>
            <a:endParaRPr kumimoji="0" lang="ca-ES" sz="4400" b="0" i="0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2578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B7783-5CAB-4B6C-AD8E-B9EA82B2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hypothesis repeatedly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8AAA79-5B17-4D1A-8A48-6CE110D2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4929411"/>
          </a:xfrm>
        </p:spPr>
        <p:txBody>
          <a:bodyPr/>
          <a:lstStyle/>
          <a:p>
            <a:r>
              <a:rPr lang="en-US" sz="2800" dirty="0"/>
              <a:t>Every time we do a test there is a chance to take the wrong decision by rejecting the null hypothesis while it is TRUE.</a:t>
            </a:r>
          </a:p>
          <a:p>
            <a:r>
              <a:rPr lang="en-US" sz="2800" dirty="0"/>
              <a:t>If, instead, we do many tests simultaneously the probability that there is, by chance, at least one false positive increases and does not match the type I error probability anymore.</a:t>
            </a:r>
          </a:p>
          <a:p>
            <a:r>
              <a:rPr lang="en-US" sz="2800" dirty="0"/>
              <a:t>This increase in the probability of type I error has to be compensated in some way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b="1" dirty="0">
                <a:sym typeface="Wingdings" panose="05000000000000000000" pitchFamily="2" charset="2"/>
              </a:rPr>
              <a:t>multiple testing adjustments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1140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200472" y="1628800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800872" y="980728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previous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situation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 be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better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understood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with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“bridge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analogy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”.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Imagine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you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are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adventurer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has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option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cross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bridge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order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escape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from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danger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,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find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treasure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...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and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post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front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stating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: 	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“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has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broken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only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one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100 times"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1577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200472" y="1628800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800872" y="980728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Imagine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you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are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adventurer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has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option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cross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bridge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order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escape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from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danger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,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find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treasure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...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and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post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front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stating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: 	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“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has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broken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only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one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100 times“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So,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the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p-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value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of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our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metaphor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is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0.01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i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44488" y="4941168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could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accept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1%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is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a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risk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small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enough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pass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bridge 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and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pursue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. OK</a:t>
            </a:r>
            <a:endParaRPr lang="en-GB" sz="3200" u="none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17824E9-C715-4ED9-9EE2-1D654CA16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6502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016896" y="908720"/>
            <a:ext cx="5328592" cy="2062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But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...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what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do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decide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if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, in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order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reach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,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cross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hundreds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of bridges of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kind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?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 dirty="0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345455" y="981036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1952823" y="2565212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i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 l="20004" r="-19902" b="28334"/>
          <a:stretch>
            <a:fillRect/>
          </a:stretch>
        </p:blipFill>
        <p:spPr bwMode="auto">
          <a:xfrm>
            <a:off x="6249144" y="2852936"/>
            <a:ext cx="4320009" cy="3854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1A889868-FE2D-4D84-8E22-295321FA8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1941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016896" y="1031830"/>
            <a:ext cx="5328592" cy="1815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But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...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what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do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decide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if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, in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order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reach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,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cross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hundreds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bridges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kind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?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344488" y="836712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 l="20004" r="-19902" b="28334"/>
          <a:stretch>
            <a:fillRect/>
          </a:stretch>
        </p:blipFill>
        <p:spPr bwMode="auto">
          <a:xfrm>
            <a:off x="6249144" y="2852936"/>
            <a:ext cx="4320009" cy="3854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9 Rectángulo"/>
          <p:cNvSpPr/>
          <p:nvPr/>
        </p:nvSpPr>
        <p:spPr>
          <a:xfrm>
            <a:off x="272480" y="4293096"/>
            <a:ext cx="5760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425"/>
              </a:spcAft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In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this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case,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probability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falling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while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crossing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one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bridges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is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obviously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high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('cause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just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one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life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). </a:t>
            </a:r>
            <a:endParaRPr lang="es-ES" altLang="ca-ES" sz="2800" u="none" dirty="0" err="1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790B07D-B3B7-481F-8D9E-A43B35F9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95705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62BC3390-0768-45EF-B314-1237BC159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2201863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59991C66-4094-47DE-A47C-2C4250A36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1400326C-C62F-4209-A30B-FE84FEC7D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EEFB7E9A-420D-42E5-934F-79C32D6C7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404813"/>
            <a:ext cx="81359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000" u="none">
                <a:solidFill>
                  <a:schemeClr val="tx2"/>
                </a:solidFill>
                <a:latin typeface="Verdana" panose="020B0604030504040204" pitchFamily="34" charset="0"/>
              </a:rPr>
              <a:t>Hypothesis testing: Making decisions about populations</a:t>
            </a:r>
          </a:p>
        </p:txBody>
      </p:sp>
      <p:grpSp>
        <p:nvGrpSpPr>
          <p:cNvPr id="13318" name="Agrupa 1">
            <a:extLst>
              <a:ext uri="{FF2B5EF4-FFF2-40B4-BE49-F238E27FC236}">
                <a16:creationId xmlns:a16="http://schemas.microsoft.com/office/drawing/2014/main" id="{5DE4614D-0E30-4DDA-B8F1-8CE637C1438C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1989138"/>
            <a:ext cx="4065588" cy="2209800"/>
            <a:chOff x="1044408" y="1223963"/>
            <a:chExt cx="4066523" cy="2209800"/>
          </a:xfrm>
        </p:grpSpPr>
        <p:pic>
          <p:nvPicPr>
            <p:cNvPr id="13320" name="Picture 5">
              <a:extLst>
                <a:ext uri="{FF2B5EF4-FFF2-40B4-BE49-F238E27FC236}">
                  <a16:creationId xmlns:a16="http://schemas.microsoft.com/office/drawing/2014/main" id="{0AA947DE-85A5-4E98-8332-EFEBD0C8B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408" y="1223963"/>
              <a:ext cx="4066523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3321" name="Text Box 6">
              <a:extLst>
                <a:ext uri="{FF2B5EF4-FFF2-40B4-BE49-F238E27FC236}">
                  <a16:creationId xmlns:a16="http://schemas.microsoft.com/office/drawing/2014/main" id="{54041415-8742-4396-9FD3-551D56BC9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596" y="1376364"/>
              <a:ext cx="1507883" cy="1322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ca-ES" sz="1700" u="none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Guess that average bone density in women is </a:t>
              </a:r>
            </a:p>
            <a:p>
              <a:pPr algn="ctr" eaLnBrk="1" hangingPunct="1"/>
              <a:r>
                <a:rPr lang="es-ES" altLang="ca-ES" sz="1700" u="none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70...</a:t>
              </a:r>
            </a:p>
          </p:txBody>
        </p:sp>
      </p:grpSp>
      <p:sp>
        <p:nvSpPr>
          <p:cNvPr id="13319" name="Text Box 7">
            <a:extLst>
              <a:ext uri="{FF2B5EF4-FFF2-40B4-BE49-F238E27FC236}">
                <a16:creationId xmlns:a16="http://schemas.microsoft.com/office/drawing/2014/main" id="{0408D681-BF85-4F3E-945D-DE329C156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4149725"/>
            <a:ext cx="34194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4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But... why not to check median, </a:t>
            </a:r>
          </a:p>
          <a:p>
            <a:pPr eaLnBrk="1" hangingPunct="1"/>
            <a:r>
              <a:rPr lang="es-ES" altLang="ca-ES" sz="24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mode or other estimators?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3152800" y="1124744"/>
            <a:ext cx="6478587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Therefore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, in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case (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multiple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testing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),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by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itself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good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reference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for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accepting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or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statistical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significance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We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must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apply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some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type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of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adjustment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values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allowing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us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be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safe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in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crossing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all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bridges).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3" cstate="print"/>
          <a:srcRect l="20004" r="-19902" b="28334"/>
          <a:stretch>
            <a:fillRect/>
          </a:stretch>
        </p:blipFill>
        <p:spPr bwMode="auto">
          <a:xfrm>
            <a:off x="200472" y="1412776"/>
            <a:ext cx="3584377" cy="31977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9718EB51-CDCC-4CF4-AA3F-D6FCA12C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9807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/>
          <p:cNvSpPr>
            <a:spLocks noGrp="1"/>
          </p:cNvSpPr>
          <p:nvPr>
            <p:ph idx="1"/>
          </p:nvPr>
        </p:nvSpPr>
        <p:spPr>
          <a:xfrm>
            <a:off x="513363" y="1052736"/>
            <a:ext cx="9777536" cy="4525963"/>
          </a:xfrm>
        </p:spPr>
        <p:txBody>
          <a:bodyPr/>
          <a:lstStyle/>
          <a:p>
            <a:r>
              <a:rPr lang="ca-ES" sz="2800" dirty="0" err="1"/>
              <a:t>Bonferroni</a:t>
            </a:r>
            <a:r>
              <a:rPr lang="ca-ES" sz="2800" dirty="0"/>
              <a:t> (</a:t>
            </a:r>
            <a:r>
              <a:rPr lang="ca-ES" sz="2800" dirty="0">
                <a:latin typeface="Symbol" panose="05050102010706020507" pitchFamily="18" charset="2"/>
              </a:rPr>
              <a:t>a</a:t>
            </a:r>
            <a:r>
              <a:rPr lang="ca-ES" sz="2800" dirty="0"/>
              <a:t>/k)</a:t>
            </a:r>
          </a:p>
          <a:p>
            <a:r>
              <a:rPr lang="ca-ES" sz="2800" dirty="0" err="1"/>
              <a:t>Post-Hoc</a:t>
            </a:r>
            <a:r>
              <a:rPr lang="ca-ES" sz="2800" dirty="0"/>
              <a:t> test ANOVA (</a:t>
            </a:r>
            <a:r>
              <a:rPr lang="ca-ES" sz="2000" dirty="0" err="1"/>
              <a:t>Tukey</a:t>
            </a:r>
            <a:r>
              <a:rPr lang="ca-ES" sz="2000" dirty="0"/>
              <a:t>, </a:t>
            </a:r>
            <a:r>
              <a:rPr lang="ca-ES" sz="2000" dirty="0" err="1"/>
              <a:t>Scheffe</a:t>
            </a:r>
            <a:r>
              <a:rPr lang="ca-ES" sz="2000" dirty="0"/>
              <a:t>, </a:t>
            </a:r>
            <a:r>
              <a:rPr lang="ca-ES" sz="2000" dirty="0" err="1"/>
              <a:t>Dunn-test</a:t>
            </a:r>
            <a:r>
              <a:rPr lang="ca-ES" sz="2800" dirty="0"/>
              <a:t>)</a:t>
            </a:r>
          </a:p>
          <a:p>
            <a:r>
              <a:rPr lang="ca-ES" sz="2800" dirty="0" err="1"/>
              <a:t>False</a:t>
            </a:r>
            <a:r>
              <a:rPr lang="ca-ES" sz="2800" dirty="0"/>
              <a:t> </a:t>
            </a:r>
            <a:r>
              <a:rPr lang="ca-ES" sz="2800" dirty="0" err="1"/>
              <a:t>Discovery</a:t>
            </a:r>
            <a:r>
              <a:rPr lang="ca-ES" sz="2800" dirty="0"/>
              <a:t> </a:t>
            </a:r>
            <a:r>
              <a:rPr lang="ca-ES" sz="2800" dirty="0" err="1"/>
              <a:t>rate</a:t>
            </a:r>
            <a:endParaRPr lang="ca-ES" sz="2800" dirty="0"/>
          </a:p>
          <a:p>
            <a:r>
              <a:rPr lang="ca-ES" sz="2800" dirty="0" err="1"/>
              <a:t>Benjamini-Hochberg</a:t>
            </a:r>
            <a:r>
              <a:rPr lang="ca-ES" sz="2800" dirty="0"/>
              <a:t> </a:t>
            </a:r>
            <a:r>
              <a:rPr lang="ca-ES" sz="2800" dirty="0" err="1"/>
              <a:t>correction</a:t>
            </a:r>
            <a:endParaRPr lang="ca-ES" sz="2800" dirty="0"/>
          </a:p>
        </p:txBody>
      </p:sp>
      <p:sp>
        <p:nvSpPr>
          <p:cNvPr id="3" name="Títol 2"/>
          <p:cNvSpPr>
            <a:spLocks noGrp="1"/>
          </p:cNvSpPr>
          <p:nvPr>
            <p:ph type="title"/>
          </p:nvPr>
        </p:nvSpPr>
        <p:spPr>
          <a:xfrm>
            <a:off x="488504" y="44624"/>
            <a:ext cx="8915400" cy="576064"/>
          </a:xfrm>
          <a:solidFill>
            <a:schemeClr val="bg1"/>
          </a:solidFill>
        </p:spPr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p-</a:t>
            </a:r>
            <a:r>
              <a:rPr lang="ca-ES" dirty="0" err="1"/>
              <a:t>value</a:t>
            </a:r>
            <a:r>
              <a:rPr lang="ca-ES" dirty="0"/>
              <a:t> </a:t>
            </a:r>
            <a:r>
              <a:rPr lang="ca-ES" dirty="0" err="1"/>
              <a:t>adjustments</a:t>
            </a:r>
            <a:endParaRPr lang="ca-ES" dirty="0"/>
          </a:p>
        </p:txBody>
      </p:sp>
      <p:pic>
        <p:nvPicPr>
          <p:cNvPr id="4" name="Picture 4" descr="http://cdn-static.denofgeek.com/sites/denofgeek/files/styles/article_main_wide_image/public/indiana_jones_bridge.jpg?itok=K-Ho6Zg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16" y="3429000"/>
            <a:ext cx="566737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735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8915400" cy="4641379"/>
          </a:xfrm>
        </p:spPr>
        <p:txBody>
          <a:bodyPr/>
          <a:lstStyle/>
          <a:p>
            <a:r>
              <a:rPr lang="en-US" sz="2800" dirty="0"/>
              <a:t>There are two distinct situations where p-value adjustment may be necessary:</a:t>
            </a:r>
          </a:p>
          <a:p>
            <a:pPr lvl="1"/>
            <a:r>
              <a:rPr lang="en-US" sz="2400" dirty="0"/>
              <a:t>Post-hoc tests in ANOVA:</a:t>
            </a:r>
          </a:p>
          <a:p>
            <a:pPr lvl="2"/>
            <a:r>
              <a:rPr lang="en-US" sz="2000" dirty="0"/>
              <a:t>This is usually called multiple comparisons and common methods of adjustment are Tukey, Fisher HSD.</a:t>
            </a:r>
          </a:p>
          <a:p>
            <a:pPr lvl="1"/>
            <a:r>
              <a:rPr lang="en-US" sz="2400" dirty="0"/>
              <a:t>Testing many variables in the same study</a:t>
            </a:r>
          </a:p>
          <a:p>
            <a:pPr lvl="2"/>
            <a:r>
              <a:rPr lang="en-US" sz="2000" dirty="0"/>
              <a:t>This is usually called multiple testing and common methods of adjustment are Bonferroni, Holm or </a:t>
            </a:r>
            <a:r>
              <a:rPr lang="en-US" sz="2000" dirty="0" err="1"/>
              <a:t>Benjamini</a:t>
            </a:r>
            <a:r>
              <a:rPr lang="en-US" sz="2000" dirty="0"/>
              <a:t> and Hochberg (False Discovery Rate).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Multiple comparisons vs multiple testing</a:t>
            </a:r>
          </a:p>
        </p:txBody>
      </p:sp>
    </p:spTree>
    <p:extLst>
      <p:ext uri="{BB962C8B-B14F-4D97-AF65-F5344CB8AC3E}">
        <p14:creationId xmlns:p14="http://schemas.microsoft.com/office/powerpoint/2010/main" val="1063572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9282236" cy="4641379"/>
          </a:xfrm>
        </p:spPr>
        <p:txBody>
          <a:bodyPr/>
          <a:lstStyle/>
          <a:p>
            <a:r>
              <a:rPr lang="en-US" sz="2800" dirty="0"/>
              <a:t>When many variables are compared independently with the same test </a:t>
            </a:r>
          </a:p>
          <a:p>
            <a:pPr lvl="1"/>
            <a:r>
              <a:rPr lang="en-US" sz="2400" dirty="0"/>
              <a:t>Find differences between treated/untreated for a set of biomarkers such as cytokines.</a:t>
            </a:r>
          </a:p>
          <a:p>
            <a:pPr lvl="2"/>
            <a:r>
              <a:rPr lang="en-US" sz="2000" dirty="0"/>
              <a:t>Number of comparisons may be low (“dozens”)</a:t>
            </a:r>
          </a:p>
          <a:p>
            <a:pPr lvl="1"/>
            <a:r>
              <a:rPr lang="en-US" sz="2400" dirty="0"/>
              <a:t>Find differentially expressed genes, i.e. genes whose expression may change between conditions.</a:t>
            </a:r>
          </a:p>
          <a:p>
            <a:pPr lvl="2"/>
            <a:r>
              <a:rPr lang="en-US" sz="2000" dirty="0"/>
              <a:t>Number of comparisons high (“hundreds” to “thousands”)</a:t>
            </a:r>
          </a:p>
          <a:p>
            <a:r>
              <a:rPr lang="en-US" sz="2800" dirty="0"/>
              <a:t>This is usually called multiple testing and common methods are Bonferroni, Holm or </a:t>
            </a:r>
            <a:r>
              <a:rPr lang="en-US" sz="2800" dirty="0" err="1"/>
              <a:t>Benjamini</a:t>
            </a:r>
            <a:r>
              <a:rPr lang="en-US" sz="2800" dirty="0"/>
              <a:t> and Hochberg (False Discovery Rate).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Multiple testing</a:t>
            </a:r>
          </a:p>
        </p:txBody>
      </p:sp>
    </p:spTree>
    <p:extLst>
      <p:ext uri="{BB962C8B-B14F-4D97-AF65-F5344CB8AC3E}">
        <p14:creationId xmlns:p14="http://schemas.microsoft.com/office/powerpoint/2010/main" val="4126806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8915400" cy="4641379"/>
          </a:xfrm>
        </p:spPr>
        <p:txBody>
          <a:bodyPr/>
          <a:lstStyle/>
          <a:p>
            <a:r>
              <a:rPr lang="en-US" sz="2800" dirty="0"/>
              <a:t>If we wish to compare all means against all means he number of tests increases quickly (to compare all pairs of means if there are k groups (k*k-1)/2 tests are required).</a:t>
            </a:r>
            <a:endParaRPr lang="en-US" dirty="0"/>
          </a:p>
          <a:p>
            <a:r>
              <a:rPr lang="en-US" sz="2800" dirty="0"/>
              <a:t>This is usually called </a:t>
            </a:r>
            <a:r>
              <a:rPr lang="en-US" sz="2800" b="1" dirty="0"/>
              <a:t>multiple comparisons </a:t>
            </a:r>
            <a:r>
              <a:rPr lang="en-US" sz="2800" dirty="0"/>
              <a:t>and common methods of </a:t>
            </a:r>
            <a:r>
              <a:rPr lang="en-US" sz="2800"/>
              <a:t>adjustment are Tukey</a:t>
            </a:r>
            <a:r>
              <a:rPr lang="en-US" sz="2800" dirty="0"/>
              <a:t>, Fisher HSD or Bonferroni.	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Post-hoc ANOVA tests</a:t>
            </a:r>
          </a:p>
        </p:txBody>
      </p:sp>
    </p:spTree>
    <p:extLst>
      <p:ext uri="{BB962C8B-B14F-4D97-AF65-F5344CB8AC3E}">
        <p14:creationId xmlns:p14="http://schemas.microsoft.com/office/powerpoint/2010/main" val="413751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>
            <a:extLst>
              <a:ext uri="{FF2B5EF4-FFF2-40B4-BE49-F238E27FC236}">
                <a16:creationId xmlns:a16="http://schemas.microsoft.com/office/drawing/2014/main" id="{4B5C6965-C85A-479C-BDB7-17C99E9B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663825"/>
            <a:ext cx="8705850" cy="3671888"/>
          </a:xfrm>
          <a:prstGeom prst="roundRect">
            <a:avLst>
              <a:gd name="adj" fmla="val 16667"/>
            </a:avLst>
          </a:prstGeom>
          <a:solidFill>
            <a:srgbClr val="C0C0C0">
              <a:alpha val="74901"/>
            </a:srgbClr>
          </a:solidFill>
          <a:ln w="7200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9651C0A6-9A98-4C75-8189-1625B7CAB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761F3782-F420-471C-A788-8EED12BCE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0E099237-BB90-4DA0-A68B-5D37B125C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CB707782-D89F-4530-A506-ECA4B9BAB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87338"/>
            <a:ext cx="678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600" u="none">
                <a:latin typeface="Calibri" panose="020F0502020204030204" pitchFamily="34" charset="0"/>
                <a:ea typeface="ＭＳ Ｐゴシック" panose="020B0600070205080204" pitchFamily="34" charset="-128"/>
              </a:rPr>
              <a:t>Case study problem I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49395C1F-B1E4-4591-AFC7-2BDE7D915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820738"/>
            <a:ext cx="9906000" cy="3781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700" u="none" dirty="0">
              <a:solidFill>
                <a:srgbClr val="7D468C"/>
              </a:solidFill>
              <a:latin typeface="Calibri" charset="0"/>
            </a:endParaRPr>
          </a:p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u="none" dirty="0" err="1">
                <a:solidFill>
                  <a:srgbClr val="7D468C"/>
                </a:solidFill>
                <a:latin typeface="Calibri" charset="0"/>
              </a:rPr>
              <a:t>Our</a:t>
            </a:r>
            <a:r>
              <a:rPr lang="es-ES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u="none" dirty="0" err="1">
                <a:solidFill>
                  <a:srgbClr val="7D468C"/>
                </a:solidFill>
                <a:latin typeface="Calibri" charset="0"/>
              </a:rPr>
              <a:t>guess</a:t>
            </a:r>
            <a:r>
              <a:rPr lang="es-ES" u="none" dirty="0">
                <a:solidFill>
                  <a:srgbClr val="7D468C"/>
                </a:solidFill>
                <a:latin typeface="Calibri" charset="0"/>
              </a:rPr>
              <a:t>: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average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''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bua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''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value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in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our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population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is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70.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''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bua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'' mean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value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in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menopausic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and non-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menopausic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women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is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not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same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b="1" u="none" dirty="0">
              <a:solidFill>
                <a:srgbClr val="7D468C"/>
              </a:solidFill>
              <a:latin typeface="Calibri" charset="0"/>
            </a:endParaRP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9F1A0F06-C59B-447E-B94A-B3A8AA512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2952750"/>
            <a:ext cx="8193087" cy="216852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s-ES" altLang="ca-ES" u="none" dirty="0" err="1">
                <a:solidFill>
                  <a:srgbClr val="000000"/>
                </a:solidFill>
              </a:rPr>
              <a:t>Exercise</a:t>
            </a:r>
            <a:r>
              <a:rPr lang="es-ES" altLang="ca-ES" u="none" dirty="0">
                <a:solidFill>
                  <a:srgbClr val="000000"/>
                </a:solidFill>
              </a:rPr>
              <a:t> 1): </a:t>
            </a:r>
          </a:p>
          <a:p>
            <a:pPr eaLnBrk="1" hangingPunct="1"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Explore osteoporosis data in </a:t>
            </a:r>
            <a:r>
              <a:rPr lang="es-ES" altLang="ca-ES" u="none" dirty="0" err="1">
                <a:solidFill>
                  <a:srgbClr val="000000"/>
                </a:solidFill>
              </a:rPr>
              <a:t>order</a:t>
            </a:r>
            <a:r>
              <a:rPr lang="es-ES" altLang="ca-ES" u="none" dirty="0">
                <a:solidFill>
                  <a:srgbClr val="000000"/>
                </a:solidFill>
              </a:rPr>
              <a:t> to </a:t>
            </a:r>
            <a:r>
              <a:rPr lang="es-ES" altLang="ca-ES" u="none" dirty="0" err="1">
                <a:solidFill>
                  <a:srgbClr val="000000"/>
                </a:solidFill>
              </a:rPr>
              <a:t>get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an</a:t>
            </a:r>
            <a:r>
              <a:rPr lang="es-ES" altLang="ca-ES" u="none" dirty="0">
                <a:solidFill>
                  <a:srgbClr val="000000"/>
                </a:solidFill>
              </a:rPr>
              <a:t> idea </a:t>
            </a:r>
            <a:r>
              <a:rPr lang="es-ES" altLang="ca-ES" u="none" dirty="0" err="1">
                <a:solidFill>
                  <a:srgbClr val="000000"/>
                </a:solidFill>
              </a:rPr>
              <a:t>about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our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first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guess</a:t>
            </a: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Do de </a:t>
            </a:r>
            <a:r>
              <a:rPr lang="es-ES" altLang="ca-ES" u="none" dirty="0" err="1">
                <a:solidFill>
                  <a:srgbClr val="000000"/>
                </a:solidFill>
              </a:rPr>
              <a:t>same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for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second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question</a:t>
            </a:r>
            <a:endParaRPr lang="es-ES" altLang="ca-ES" u="none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- </a:t>
            </a:r>
            <a:r>
              <a:rPr lang="es-ES" altLang="ca-ES" u="none" dirty="0" err="1">
                <a:solidFill>
                  <a:srgbClr val="000000"/>
                </a:solidFill>
              </a:rPr>
              <a:t>What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other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things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you</a:t>
            </a:r>
            <a:r>
              <a:rPr lang="es-ES" altLang="ca-ES" u="none" dirty="0">
                <a:solidFill>
                  <a:srgbClr val="000000"/>
                </a:solidFill>
              </a:rPr>
              <a:t> can figure </a:t>
            </a:r>
            <a:r>
              <a:rPr lang="es-ES" altLang="ca-ES" u="none" dirty="0" err="1">
                <a:solidFill>
                  <a:srgbClr val="000000"/>
                </a:solidFill>
              </a:rPr>
              <a:t>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about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bone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density</a:t>
            </a:r>
            <a:r>
              <a:rPr lang="es-ES" altLang="ca-ES" u="none" dirty="0">
                <a:solidFill>
                  <a:srgbClr val="000000"/>
                </a:solidFill>
              </a:rPr>
              <a:t> in </a:t>
            </a:r>
            <a:r>
              <a:rPr lang="es-ES" altLang="ca-ES" u="none" dirty="0" err="1">
                <a:solidFill>
                  <a:srgbClr val="000000"/>
                </a:solidFill>
              </a:rPr>
              <a:t>our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population</a:t>
            </a:r>
            <a:r>
              <a:rPr lang="es-ES" altLang="ca-ES" u="none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652536"/>
            <a:ext cx="8424936" cy="62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8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620688"/>
            <a:ext cx="8640960" cy="61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9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1027">
            <a:extLst>
              <a:ext uri="{FF2B5EF4-FFF2-40B4-BE49-F238E27FC236}">
                <a16:creationId xmlns:a16="http://schemas.microsoft.com/office/drawing/2014/main" id="{D6C3ED57-970D-406B-898D-018A7D442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125538"/>
            <a:ext cx="90805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s-ES_tradnl" altLang="ca-ES" sz="2200" u="none" dirty="0" err="1">
                <a:solidFill>
                  <a:srgbClr val="993489"/>
                </a:solidFill>
              </a:rPr>
              <a:t>Cohort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study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with</a:t>
            </a:r>
            <a:r>
              <a:rPr lang="es-ES_tradnl" altLang="ca-ES" sz="2200" u="none" dirty="0">
                <a:solidFill>
                  <a:srgbClr val="993489"/>
                </a:solidFill>
              </a:rPr>
              <a:t> new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lung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cancer</a:t>
            </a:r>
            <a:r>
              <a:rPr lang="es-ES_tradnl" altLang="ca-ES" sz="2200" u="none" dirty="0">
                <a:solidFill>
                  <a:srgbClr val="993489"/>
                </a:solidFill>
              </a:rPr>
              <a:t> cases after 12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years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of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follow</a:t>
            </a:r>
            <a:r>
              <a:rPr lang="es-ES_tradnl" altLang="ca-ES" sz="2200" u="none" dirty="0">
                <a:solidFill>
                  <a:srgbClr val="993489"/>
                </a:solidFill>
              </a:rPr>
              <a:t> up </a:t>
            </a:r>
            <a:r>
              <a:rPr lang="es-ES_tradnl" altLang="ca-ES" u="none" dirty="0">
                <a:solidFill>
                  <a:srgbClr val="993489"/>
                </a:solidFill>
              </a:rPr>
              <a:t>(</a:t>
            </a:r>
            <a:r>
              <a:rPr lang="es-ES_tradnl" altLang="ca-ES" u="none" dirty="0" err="1">
                <a:solidFill>
                  <a:srgbClr val="4B1943"/>
                </a:solidFill>
              </a:rPr>
              <a:t>The</a:t>
            </a:r>
            <a:r>
              <a:rPr lang="es-ES_tradnl" altLang="ca-ES" u="none" dirty="0">
                <a:solidFill>
                  <a:srgbClr val="4B1943"/>
                </a:solidFill>
              </a:rPr>
              <a:t> NHANES </a:t>
            </a:r>
            <a:r>
              <a:rPr lang="es-ES_tradnl" altLang="ca-ES" u="none" dirty="0" err="1">
                <a:solidFill>
                  <a:srgbClr val="4B1943"/>
                </a:solidFill>
              </a:rPr>
              <a:t>Epidemiologic</a:t>
            </a:r>
            <a:r>
              <a:rPr lang="es-ES_tradnl" altLang="ca-ES" u="none" dirty="0">
                <a:solidFill>
                  <a:srgbClr val="4B1943"/>
                </a:solidFill>
              </a:rPr>
              <a:t> </a:t>
            </a:r>
            <a:r>
              <a:rPr lang="es-ES_tradnl" altLang="ca-ES" u="none" dirty="0" err="1">
                <a:solidFill>
                  <a:srgbClr val="4B1943"/>
                </a:solidFill>
              </a:rPr>
              <a:t>Follow</a:t>
            </a:r>
            <a:r>
              <a:rPr lang="es-ES_tradnl" altLang="ca-ES" u="none" dirty="0">
                <a:solidFill>
                  <a:srgbClr val="4B1943"/>
                </a:solidFill>
              </a:rPr>
              <a:t>-up </a:t>
            </a:r>
            <a:r>
              <a:rPr lang="es-ES_tradnl" altLang="ca-ES" u="none" dirty="0" err="1">
                <a:solidFill>
                  <a:srgbClr val="4B1943"/>
                </a:solidFill>
              </a:rPr>
              <a:t>Study</a:t>
            </a:r>
            <a:r>
              <a:rPr lang="es-ES_tradnl" altLang="ca-ES" u="none" dirty="0">
                <a:solidFill>
                  <a:srgbClr val="4B1943"/>
                </a:solidFill>
              </a:rPr>
              <a:t>. Am J </a:t>
            </a:r>
            <a:r>
              <a:rPr lang="es-ES_tradnl" altLang="ca-ES" u="none" dirty="0" err="1">
                <a:solidFill>
                  <a:srgbClr val="4B1943"/>
                </a:solidFill>
              </a:rPr>
              <a:t>Epidemiol</a:t>
            </a:r>
            <a:r>
              <a:rPr lang="es-ES_tradnl" altLang="ca-ES" u="none" dirty="0">
                <a:solidFill>
                  <a:srgbClr val="4B1943"/>
                </a:solidFill>
              </a:rPr>
              <a:t> 1997;146:231-243)</a:t>
            </a:r>
          </a:p>
          <a:p>
            <a:pPr eaLnBrk="1" hangingPunct="1">
              <a:defRPr/>
            </a:pPr>
            <a:endParaRPr lang="es-ES_tradnl" altLang="ca-ES" u="none" dirty="0">
              <a:solidFill>
                <a:srgbClr val="4B1943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s-ES_tradnl" altLang="ca-ES" u="none" dirty="0">
              <a:solidFill>
                <a:srgbClr val="993489"/>
              </a:solidFill>
            </a:endParaRPr>
          </a:p>
        </p:txBody>
      </p:sp>
      <p:graphicFrame>
        <p:nvGraphicFramePr>
          <p:cNvPr id="105476" name="Object 1028">
            <a:extLst>
              <a:ext uri="{FF2B5EF4-FFF2-40B4-BE49-F238E27FC236}">
                <a16:creationId xmlns:a16="http://schemas.microsoft.com/office/drawing/2014/main" id="{CB65AE1E-63BC-4663-AE1F-48084A04A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2146300"/>
          <a:ext cx="7683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131740" imgH="2065266" progId="Word.Document.8">
                  <p:embed/>
                </p:oleObj>
              </mc:Choice>
              <mc:Fallback>
                <p:oleObj name="Document" r:id="rId2" imgW="6131740" imgH="2065266" progId="Word.Documen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2146300"/>
                        <a:ext cx="7683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Text Box 1029">
            <a:extLst>
              <a:ext uri="{FF2B5EF4-FFF2-40B4-BE49-F238E27FC236}">
                <a16:creationId xmlns:a16="http://schemas.microsoft.com/office/drawing/2014/main" id="{CFCAF12C-F3A4-4F20-A273-93C952AB4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5084763"/>
            <a:ext cx="84963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s-ES_tradnl" altLang="ca-ES" sz="2000" u="none" dirty="0">
                <a:solidFill>
                  <a:srgbClr val="993489"/>
                </a:solidFill>
              </a:rPr>
              <a:t>After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outcome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can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we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that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fruit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consumption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a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protective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factor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for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lung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cancer</a:t>
            </a:r>
            <a:r>
              <a:rPr lang="es-ES_tradnl" altLang="ca-ES" sz="2000" u="none" dirty="0">
                <a:solidFill>
                  <a:srgbClr val="993489"/>
                </a:solidFill>
              </a:rPr>
              <a:t>?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s-ES_tradnl" altLang="ca-ES" sz="2000" u="none" dirty="0" err="1">
                <a:solidFill>
                  <a:srgbClr val="993489"/>
                </a:solidFill>
              </a:rPr>
              <a:t>How</a:t>
            </a:r>
            <a:r>
              <a:rPr lang="es-ES_tradnl" altLang="ca-ES" sz="2000" u="none" dirty="0">
                <a:solidFill>
                  <a:srgbClr val="993489"/>
                </a:solidFill>
              </a:rPr>
              <a:t> can I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results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not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caused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by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sampling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or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random</a:t>
            </a:r>
            <a:r>
              <a:rPr lang="es-ES_tradnl" altLang="ca-ES" sz="2000" u="none" dirty="0">
                <a:solidFill>
                  <a:srgbClr val="993489"/>
                </a:solidFill>
              </a:rPr>
              <a:t>?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_tradnl" altLang="ca-ES" sz="2000" u="none" dirty="0">
              <a:solidFill>
                <a:srgbClr val="993489"/>
              </a:solidFill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8C602BD2-2960-4B1C-B768-9426B6417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87338"/>
            <a:ext cx="678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200" u="none">
                <a:latin typeface="Calibri" panose="020F0502020204030204" pitchFamily="34" charset="0"/>
                <a:ea typeface="ＭＳ Ｐゴシック" panose="020B0600070205080204" pitchFamily="34" charset="-128"/>
              </a:rPr>
              <a:t>Case study problem II</a:t>
            </a:r>
          </a:p>
        </p:txBody>
      </p:sp>
      <p:sp>
        <p:nvSpPr>
          <p:cNvPr id="12" name="Text Box 1029">
            <a:extLst>
              <a:ext uri="{FF2B5EF4-FFF2-40B4-BE49-F238E27FC236}">
                <a16:creationId xmlns:a16="http://schemas.microsoft.com/office/drawing/2014/main" id="{3A9EF441-5DBB-4F96-B302-274D87AB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4438650"/>
            <a:ext cx="849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b="1" u="none">
                <a:solidFill>
                  <a:srgbClr val="6600CC"/>
                </a:solidFill>
              </a:rPr>
              <a:t>Total lung cancer rate =132/  5034=2.6%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/>
      <p:bldP spid="105477" grpId="0" autoUpdateAnimBg="0"/>
      <p:bldP spid="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BCC42-92B3-4693-8A45-DE9FFC877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>
            <a:normAutofit/>
          </a:bodyPr>
          <a:lstStyle/>
          <a:p>
            <a:r>
              <a:rPr lang="es-ES" i="1" dirty="0"/>
              <a:t>A </a:t>
            </a:r>
            <a:r>
              <a:rPr lang="es-ES" i="1" dirty="0" err="1"/>
              <a:t>framework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br>
              <a:rPr lang="es-ES" i="1" dirty="0"/>
            </a:br>
            <a:r>
              <a:rPr lang="es-ES" i="1" dirty="0" err="1"/>
              <a:t>hypothesis</a:t>
            </a:r>
            <a:r>
              <a:rPr lang="es-ES" i="1" dirty="0"/>
              <a:t> </a:t>
            </a:r>
            <a:r>
              <a:rPr lang="es-ES" i="1" dirty="0" err="1"/>
              <a:t>testing</a:t>
            </a:r>
            <a:endParaRPr lang="ca-ES" i="1" dirty="0"/>
          </a:p>
        </p:txBody>
      </p:sp>
    </p:spTree>
    <p:extLst>
      <p:ext uri="{BB962C8B-B14F-4D97-AF65-F5344CB8AC3E}">
        <p14:creationId xmlns:p14="http://schemas.microsoft.com/office/powerpoint/2010/main" val="376067952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6207</TotalTime>
  <Words>2679</Words>
  <Application>Microsoft Office PowerPoint</Application>
  <PresentationFormat>A4 (210 x 297 mm)</PresentationFormat>
  <Paragraphs>351</Paragraphs>
  <Slides>44</Slides>
  <Notes>23</Notes>
  <HiddenSlides>0</HiddenSlides>
  <MMClips>0</MMClips>
  <ScaleCrop>false</ScaleCrop>
  <HeadingPairs>
    <vt:vector size="8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44</vt:i4>
      </vt:variant>
    </vt:vector>
  </HeadingPairs>
  <TitlesOfParts>
    <vt:vector size="60" baseType="lpstr">
      <vt:lpstr>Arial</vt:lpstr>
      <vt:lpstr>Calibri</vt:lpstr>
      <vt:lpstr>Comic Sans MS</vt:lpstr>
      <vt:lpstr>Courier New</vt:lpstr>
      <vt:lpstr>Lucida Console</vt:lpstr>
      <vt:lpstr>Monotype Sorts</vt:lpstr>
      <vt:lpstr>Symbol</vt:lpstr>
      <vt:lpstr>Tahoma</vt:lpstr>
      <vt:lpstr>Times New Roman</vt:lpstr>
      <vt:lpstr>Verdana</vt:lpstr>
      <vt:lpstr>Verdana Pro Light</vt:lpstr>
      <vt:lpstr>Wingdings</vt:lpstr>
      <vt:lpstr>Diseño predeterminado</vt:lpstr>
      <vt:lpstr>Document</vt:lpstr>
      <vt:lpstr>Ecuación</vt:lpstr>
      <vt:lpstr>MathType 6.0 Equation</vt:lpstr>
      <vt:lpstr>Presentación de PowerPoint</vt:lpstr>
      <vt:lpstr>Presentación de PowerPoint</vt:lpstr>
      <vt:lpstr>Statistical Inference Questions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 framework for  hypothesis testing</vt:lpstr>
      <vt:lpstr>The "Null" and the "Alternative"</vt:lpstr>
      <vt:lpstr>How to decide which hypothesis?</vt:lpstr>
      <vt:lpstr>Hypothesis Testing</vt:lpstr>
      <vt:lpstr>One-sided vs Two-sided</vt:lpstr>
      <vt:lpstr>Presentación de PowerPoint</vt:lpstr>
      <vt:lpstr>Accepting or rejecting the NULL</vt:lpstr>
      <vt:lpstr>Critical Value </vt:lpstr>
      <vt:lpstr>Example: Critical value and Sample mean</vt:lpstr>
      <vt:lpstr>P values: The alternative</vt:lpstr>
      <vt:lpstr>Example: P-value vs critical value</vt:lpstr>
      <vt:lpstr>Example: P-value vs critical value</vt:lpstr>
      <vt:lpstr>Summary: a  vs p</vt:lpstr>
      <vt:lpstr>Type of Hypothesis</vt:lpstr>
      <vt:lpstr>Type of Hypothesis</vt:lpstr>
      <vt:lpstr>Type of Test</vt:lpstr>
      <vt:lpstr>Type of Test</vt:lpstr>
      <vt:lpstr>Presentación de PowerPoint</vt:lpstr>
      <vt:lpstr>Presentación de PowerPoint</vt:lpstr>
      <vt:lpstr>Presentación de PowerPoint</vt:lpstr>
      <vt:lpstr>Presentación de PowerPoint</vt:lpstr>
      <vt:lpstr>Errors after Testing</vt:lpstr>
      <vt:lpstr>Types of error</vt:lpstr>
      <vt:lpstr>Common misunderstandings  about the p-value </vt:lpstr>
      <vt:lpstr>Presentación de PowerPoint</vt:lpstr>
      <vt:lpstr>Presentación de PowerPoint</vt:lpstr>
      <vt:lpstr>Testing hypothesis repeatedly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Some p-value adjustments</vt:lpstr>
      <vt:lpstr>Multiple comparisons vs multiple testing</vt:lpstr>
      <vt:lpstr>Multiple testing</vt:lpstr>
      <vt:lpstr>Post-hoc ANOVA tests</vt:lpstr>
    </vt:vector>
  </TitlesOfParts>
  <Company>Institut Recerca HUVH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Alexandre Sanchez Pla</cp:lastModifiedBy>
  <cp:revision>1338</cp:revision>
  <cp:lastPrinted>2016-02-05T21:57:04Z</cp:lastPrinted>
  <dcterms:created xsi:type="dcterms:W3CDTF">2009-01-26T07:32:14Z</dcterms:created>
  <dcterms:modified xsi:type="dcterms:W3CDTF">2021-05-06T12:50:25Z</dcterms:modified>
</cp:coreProperties>
</file>