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  <p:sldMasterId id="2147484133" r:id="rId2"/>
    <p:sldMasterId id="2147484161" r:id="rId3"/>
  </p:sldMasterIdLst>
  <p:notesMasterIdLst>
    <p:notesMasterId r:id="rId74"/>
  </p:notesMasterIdLst>
  <p:handoutMasterIdLst>
    <p:handoutMasterId r:id="rId75"/>
  </p:handoutMasterIdLst>
  <p:sldIdLst>
    <p:sldId id="256" r:id="rId4"/>
    <p:sldId id="257" r:id="rId5"/>
    <p:sldId id="403" r:id="rId6"/>
    <p:sldId id="265" r:id="rId7"/>
    <p:sldId id="408" r:id="rId8"/>
    <p:sldId id="409" r:id="rId9"/>
    <p:sldId id="411" r:id="rId10"/>
    <p:sldId id="410" r:id="rId11"/>
    <p:sldId id="417" r:id="rId12"/>
    <p:sldId id="412" r:id="rId13"/>
    <p:sldId id="413" r:id="rId14"/>
    <p:sldId id="414" r:id="rId15"/>
    <p:sldId id="415" r:id="rId16"/>
    <p:sldId id="416" r:id="rId17"/>
    <p:sldId id="405" r:id="rId18"/>
    <p:sldId id="407" r:id="rId19"/>
    <p:sldId id="335" r:id="rId20"/>
    <p:sldId id="336" r:id="rId21"/>
    <p:sldId id="334" r:id="rId22"/>
    <p:sldId id="337" r:id="rId23"/>
    <p:sldId id="385" r:id="rId24"/>
    <p:sldId id="404" r:id="rId25"/>
    <p:sldId id="341" r:id="rId26"/>
    <p:sldId id="392" r:id="rId27"/>
    <p:sldId id="365" r:id="rId28"/>
    <p:sldId id="366" r:id="rId29"/>
    <p:sldId id="367" r:id="rId30"/>
    <p:sldId id="364" r:id="rId31"/>
    <p:sldId id="384" r:id="rId32"/>
    <p:sldId id="343" r:id="rId33"/>
    <p:sldId id="393" r:id="rId34"/>
    <p:sldId id="346" r:id="rId35"/>
    <p:sldId id="266" r:id="rId36"/>
    <p:sldId id="395" r:id="rId37"/>
    <p:sldId id="388" r:id="rId38"/>
    <p:sldId id="396" r:id="rId39"/>
    <p:sldId id="389" r:id="rId40"/>
    <p:sldId id="397" r:id="rId41"/>
    <p:sldId id="349" r:id="rId42"/>
    <p:sldId id="390" r:id="rId43"/>
    <p:sldId id="338" r:id="rId44"/>
    <p:sldId id="344" r:id="rId45"/>
    <p:sldId id="394" r:id="rId46"/>
    <p:sldId id="352" r:id="rId47"/>
    <p:sldId id="398" r:id="rId48"/>
    <p:sldId id="360" r:id="rId49"/>
    <p:sldId id="387" r:id="rId50"/>
    <p:sldId id="353" r:id="rId51"/>
    <p:sldId id="378" r:id="rId52"/>
    <p:sldId id="399" r:id="rId53"/>
    <p:sldId id="379" r:id="rId54"/>
    <p:sldId id="380" r:id="rId55"/>
    <p:sldId id="400" r:id="rId56"/>
    <p:sldId id="401" r:id="rId57"/>
    <p:sldId id="406" r:id="rId58"/>
    <p:sldId id="269" r:id="rId59"/>
    <p:sldId id="382" r:id="rId60"/>
    <p:sldId id="270" r:id="rId61"/>
    <p:sldId id="271" r:id="rId62"/>
    <p:sldId id="355" r:id="rId63"/>
    <p:sldId id="272" r:id="rId64"/>
    <p:sldId id="273" r:id="rId65"/>
    <p:sldId id="383" r:id="rId66"/>
    <p:sldId id="284" r:id="rId67"/>
    <p:sldId id="275" r:id="rId68"/>
    <p:sldId id="276" r:id="rId69"/>
    <p:sldId id="277" r:id="rId70"/>
    <p:sldId id="278" r:id="rId71"/>
    <p:sldId id="402" r:id="rId72"/>
    <p:sldId id="282" r:id="rId73"/>
  </p:sldIdLst>
  <p:sldSz cx="9906000" cy="6858000" type="A4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9F9F9"/>
    <a:srgbClr val="0070C0"/>
    <a:srgbClr val="990099"/>
    <a:srgbClr val="7D468C"/>
    <a:srgbClr val="993489"/>
    <a:srgbClr val="800080"/>
    <a:srgbClr val="5D6BD5"/>
    <a:srgbClr val="3E97F8"/>
    <a:srgbClr val="E5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4DCDD-66EF-71CF-2E5D-321320A8B449}" v="136" dt="2021-06-08T11:54:48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46655" autoAdjust="0"/>
  </p:normalViewPr>
  <p:slideViewPr>
    <p:cSldViewPr snapToGrid="0">
      <p:cViewPr varScale="1">
        <p:scale>
          <a:sx n="103" d="100"/>
          <a:sy n="103" d="100"/>
        </p:scale>
        <p:origin x="120" y="1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776130-B63C-48F8-AF2B-3500AA0F05BC}" type="datetime1">
              <a:rPr lang="es-ES"/>
              <a:pPr>
                <a:defRPr/>
              </a:pPr>
              <a:t>08/06/2021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EC04EC-DA29-4DBC-9C13-38D329E2AA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569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FB0F96-3DD7-4FFE-9F50-051CCC474F10}" type="datetime1">
              <a:rPr lang="ca-ES"/>
              <a:pPr>
                <a:defRPr/>
              </a:pPr>
              <a:t>8/6/2021</a:t>
            </a:fld>
            <a:endParaRPr lang="ca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/>
              <a:t>Haga clic para modificar el estilo de texto del patrón</a:t>
            </a:r>
          </a:p>
          <a:p>
            <a:pPr lvl="1"/>
            <a:r>
              <a:rPr lang="ca-ES" noProof="0"/>
              <a:t>Segundo nivel</a:t>
            </a:r>
          </a:p>
          <a:p>
            <a:pPr lvl="2"/>
            <a:r>
              <a:rPr lang="ca-ES" noProof="0"/>
              <a:t>Tercer nivel</a:t>
            </a:r>
          </a:p>
          <a:p>
            <a:pPr lvl="3"/>
            <a:r>
              <a:rPr lang="ca-ES" noProof="0"/>
              <a:t>Cuarto nivel</a:t>
            </a:r>
          </a:p>
          <a:p>
            <a:pPr lvl="4"/>
            <a:r>
              <a:rPr lang="ca-ES" noProof="0"/>
              <a:t>Quinto nivel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623C31-BEF5-4952-A931-53BD9F353CC8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54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7526" y="1484644"/>
            <a:ext cx="4597378" cy="4884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4943192" y="4526733"/>
            <a:ext cx="4209783" cy="1638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4pPr algn="r">
              <a:buNone/>
              <a:defRPr sz="1800"/>
            </a:lvl4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ofes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Marcador de contenido"/>
          <p:cNvSpPr>
            <a:spLocks noGrp="1"/>
          </p:cNvSpPr>
          <p:nvPr>
            <p:ph sz="quarter" idx="10"/>
          </p:nvPr>
        </p:nvSpPr>
        <p:spPr>
          <a:xfrm>
            <a:off x="4062413" y="1222375"/>
            <a:ext cx="5665787" cy="52641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576000">
              <a:buFont typeface="Wingdings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4074056" y="510031"/>
            <a:ext cx="5423029" cy="59449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7D468C"/>
                </a:solidFill>
                <a:sym typeface="Wingdings" pitchFamily="2" charset="2"/>
              </a:defRPr>
            </a:lvl1pPr>
          </a:lstStyle>
          <a:p>
            <a:r>
              <a:rPr lang="es-ES" dirty="0"/>
              <a:t>Posar aquí el CV del </a:t>
            </a:r>
            <a:r>
              <a:rPr lang="es-ES" dirty="0" err="1"/>
              <a:t>professor</a:t>
            </a:r>
            <a:r>
              <a:rPr lang="es-ES" dirty="0"/>
              <a:t> (</a:t>
            </a:r>
            <a:r>
              <a:rPr lang="es-ES" dirty="0" err="1"/>
              <a:t>escurçat</a:t>
            </a:r>
            <a:r>
              <a:rPr lang="es-ES" dirty="0"/>
              <a:t>, </a:t>
            </a:r>
            <a:r>
              <a:rPr lang="es-ES" dirty="0" err="1"/>
              <a:t>només</a:t>
            </a:r>
            <a:r>
              <a:rPr lang="es-ES" dirty="0"/>
              <a:t> en 1 diapositiva)  OPCIONAL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ó sess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903254" y="578918"/>
            <a:ext cx="6002746" cy="5351102"/>
          </a:xfrm>
          <a:prstGeom prst="rect">
            <a:avLst/>
          </a:prstGeom>
        </p:spPr>
        <p:txBody>
          <a:bodyPr/>
          <a:lstStyle>
            <a:lvl1pPr marL="360000" indent="-360000">
              <a:buFont typeface="+mj-lt"/>
              <a:buAutoNum type="arabicPeriod"/>
              <a:defRPr baseline="0"/>
            </a:lvl1pPr>
            <a:lvl2pPr>
              <a:defRPr sz="2000" baseline="0"/>
            </a:lvl2pPr>
            <a:lvl3pPr>
              <a:buFont typeface="Wingdings" pitchFamily="2" charset="2"/>
              <a:buChar char="§"/>
              <a:defRPr sz="1600"/>
            </a:lvl3pPr>
            <a:lvl4pPr>
              <a:defRPr sz="1600"/>
            </a:lvl4pPr>
          </a:lstStyle>
          <a:p>
            <a:pPr lvl="0"/>
            <a:r>
              <a:rPr lang="es-ES" dirty="0"/>
              <a:t>Posar </a:t>
            </a:r>
            <a:r>
              <a:rPr lang="es-ES" dirty="0" err="1"/>
              <a:t>l’índex</a:t>
            </a:r>
            <a:r>
              <a:rPr lang="es-ES" dirty="0"/>
              <a:t> en </a:t>
            </a:r>
            <a:r>
              <a:rPr lang="es-ES" dirty="0" err="1"/>
              <a:t>aquesta</a:t>
            </a:r>
            <a:r>
              <a:rPr lang="es-ES" dirty="0"/>
              <a:t> diapositiva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d'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20514" y="2754497"/>
            <a:ext cx="8751075" cy="1679280"/>
          </a:xfrm>
          <a:prstGeom prst="rect">
            <a:avLst/>
          </a:prstGeom>
        </p:spPr>
        <p:txBody>
          <a:bodyPr/>
          <a:lstStyle>
            <a:lvl1pPr algn="ctr">
              <a:defRPr sz="4000" baseline="0">
                <a:sym typeface="Wingdings" pitchFamily="2" charset="2"/>
              </a:defRPr>
            </a:lvl1pPr>
          </a:lstStyle>
          <a:p>
            <a:pPr lvl="0"/>
            <a:r>
              <a:rPr lang="es-ES" dirty="0" err="1"/>
              <a:t>Títol</a:t>
            </a:r>
            <a:r>
              <a:rPr lang="es-ES" dirty="0"/>
              <a:t> </a:t>
            </a:r>
            <a:r>
              <a:rPr lang="es-ES" dirty="0" err="1"/>
              <a:t>d’apartatOPCIONAL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títols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34691" y="4097743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46469" y="4671459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93415" y="1482136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98975" y="2055852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0" name="9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g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48792" y="1484645"/>
            <a:ext cx="7819044" cy="4706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792" y="6180729"/>
            <a:ext cx="5943600" cy="464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diapo_horizont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9 Grupo"/>
          <p:cNvGrpSpPr>
            <a:grpSpLocks/>
          </p:cNvGrpSpPr>
          <p:nvPr/>
        </p:nvGrpSpPr>
        <p:grpSpPr bwMode="auto">
          <a:xfrm>
            <a:off x="200025" y="6376988"/>
            <a:ext cx="6515100" cy="334962"/>
            <a:chOff x="200571" y="6377181"/>
            <a:chExt cx="6514038" cy="335249"/>
          </a:xfrm>
        </p:grpSpPr>
        <p:grpSp>
          <p:nvGrpSpPr>
            <p:cNvPr id="1028" name="17 Grupo"/>
            <p:cNvGrpSpPr>
              <a:grpSpLocks/>
            </p:cNvGrpSpPr>
            <p:nvPr/>
          </p:nvGrpSpPr>
          <p:grpSpPr bwMode="auto">
            <a:xfrm>
              <a:off x="4247708" y="6415939"/>
              <a:ext cx="2466901" cy="261979"/>
              <a:chOff x="4247708" y="6415939"/>
              <a:chExt cx="2466901" cy="261979"/>
            </a:xfrm>
          </p:grpSpPr>
          <p:pic>
            <p:nvPicPr>
              <p:cNvPr id="1036" name="Imagen 1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4059" y="6415939"/>
                <a:ext cx="1860550" cy="244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7" name="Imagen 13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47708" y="6422534"/>
                <a:ext cx="485700" cy="255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9" name="12 Grupo"/>
            <p:cNvGrpSpPr>
              <a:grpSpLocks/>
            </p:cNvGrpSpPr>
            <p:nvPr/>
          </p:nvGrpSpPr>
          <p:grpSpPr bwMode="auto">
            <a:xfrm>
              <a:off x="200571" y="6377181"/>
              <a:ext cx="4069911" cy="335249"/>
              <a:chOff x="200571" y="6377181"/>
              <a:chExt cx="4069911" cy="335249"/>
            </a:xfrm>
          </p:grpSpPr>
          <p:grpSp>
            <p:nvGrpSpPr>
              <p:cNvPr id="1030" name="Agrupar 14"/>
              <p:cNvGrpSpPr>
                <a:grpSpLocks/>
              </p:cNvGrpSpPr>
              <p:nvPr/>
            </p:nvGrpSpPr>
            <p:grpSpPr bwMode="auto">
              <a:xfrm>
                <a:off x="814971" y="6377181"/>
                <a:ext cx="3455511" cy="335249"/>
                <a:chOff x="4732227" y="4143388"/>
                <a:chExt cx="5019615" cy="495049"/>
              </a:xfrm>
            </p:grpSpPr>
            <p:pic>
              <p:nvPicPr>
                <p:cNvPr id="1032" name="Imagen 5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732227" y="4155962"/>
                  <a:ext cx="14097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3" name="Imagen 6"/>
                <p:cNvPicPr>
                  <a:picLocks noChangeAspect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140134" y="4168537"/>
                  <a:ext cx="15113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4" name="Imagen 7"/>
                <p:cNvPicPr>
                  <a:picLocks noChangeAspect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413087" y="4155962"/>
                  <a:ext cx="939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5" name="Imagen 8"/>
                <p:cNvPicPr>
                  <a:picLocks noChangeAspect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177042" y="4143388"/>
                  <a:ext cx="1574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031" name="Imagen 15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571" y="6400698"/>
                <a:ext cx="672867" cy="301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1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E192-06A8-4597-BE46-D113F9CFBA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5700" y="6526213"/>
            <a:ext cx="1063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7D468C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7CE8679B-3567-4070-9B36-F7AB56206DC1}" type="slidenum">
              <a:rPr lang="ca-ES"/>
              <a:pPr>
                <a:defRPr/>
              </a:pPr>
              <a:t>‹Nº›</a:t>
            </a:fld>
            <a:r>
              <a:rPr lang="ca-ES"/>
              <a:t>1</a:t>
            </a:r>
          </a:p>
        </p:txBody>
      </p:sp>
      <p:pic>
        <p:nvPicPr>
          <p:cNvPr id="2051" name="Picture 2" descr="diapos_vertic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102850" cy="699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har char="•"/>
        <a:defRPr sz="2300" b="1">
          <a:solidFill>
            <a:srgbClr val="7D468C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D4D4D"/>
          </a:solidFill>
          <a:latin typeface="+mn-lt"/>
          <a:ea typeface="ＭＳ Ｐゴシック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ＭＳ Ｐゴシック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diapo_text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93E6-05C7-4835-B090-7C06735099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3" r:id="rId2"/>
    <p:sldLayoutId id="2147484524" r:id="rId3"/>
    <p:sldLayoutId id="2147484525" r:id="rId4"/>
    <p:sldLayoutId id="2147484526" r:id="rId5"/>
    <p:sldLayoutId id="21474845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defRPr sz="2300" b="1">
          <a:solidFill>
            <a:srgbClr val="7D468C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riam.mota@vhir.org" TargetMode="External"/><Relationship Id="rId2" Type="http://schemas.openxmlformats.org/officeDocument/2006/relationships/hyperlink" Target="mailto:ricardo.gonzalo@vhir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ggplot2-barplots-quick-start-guide-r-software-and-data-visualization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-book.org/" TargetMode="External"/><Relationship Id="rId2" Type="http://schemas.openxmlformats.org/officeDocument/2006/relationships/hyperlink" Target="http://moderngraphics11.pbworks.com/f/ggplot2-Book09hWickham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tat.columbia.edu/~tzheng/files/Rcolor.pdf" TargetMode="External"/><Relationship Id="rId4" Type="http://schemas.openxmlformats.org/officeDocument/2006/relationships/hyperlink" Target="http://www.sthda.com/english/wiki/ggplot2-essential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plot2-scatter-plots-quick-start-guide-r-software-and-data-visualization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gplot2.tidyverse.org/reference/mpg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832699" y="4911725"/>
            <a:ext cx="5871690" cy="1620838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Statistics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with</a:t>
            </a:r>
            <a:r>
              <a:rPr lang="es-ES" sz="1600" dirty="0">
                <a:latin typeface="+mj-lt"/>
              </a:rPr>
              <a:t> R - VHIO 2020</a:t>
            </a:r>
            <a:endParaRPr sz="1600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sz="1600" b="1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dirty="0">
                <a:latin typeface="+mj-lt"/>
              </a:rPr>
              <a:t>Ricardo Gonzalo Sanz		Miriam Mota Foix</a:t>
            </a: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tabLst>
                <a:tab pos="1439863" algn="l"/>
              </a:tabLst>
              <a:defRPr/>
            </a:pPr>
            <a:r>
              <a:rPr lang="es-ES" sz="1200" b="1" dirty="0">
                <a:latin typeface="+mj-lt"/>
              </a:rPr>
              <a:t>	           </a:t>
            </a:r>
            <a:r>
              <a:rPr lang="en-GB" sz="1200" b="1" dirty="0">
                <a:latin typeface="+mj-lt"/>
                <a:hlinkClick r:id="rId2"/>
              </a:rPr>
              <a:t>ricardo.gonzalo@vhir.org</a:t>
            </a:r>
            <a:r>
              <a:rPr sz="1200" b="1" dirty="0">
                <a:latin typeface="+mj-lt"/>
              </a:rPr>
              <a:t>        		</a:t>
            </a:r>
            <a:r>
              <a:rPr sz="1200" b="1" dirty="0">
                <a:latin typeface="+mj-lt"/>
                <a:hlinkClick r:id="rId3"/>
              </a:rPr>
              <a:t>miriam.mota@vhir.org</a:t>
            </a:r>
            <a:endParaRPr sz="1200" b="1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sz="1600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>
                <a:latin typeface="+mj-lt"/>
              </a:rPr>
              <a:t>06/10/2020</a:t>
            </a:r>
          </a:p>
          <a:p>
            <a:pPr eaLnBrk="1" hangingPunct="1">
              <a:defRPr/>
            </a:pPr>
            <a:endParaRPr lang="es-ES" dirty="0"/>
          </a:p>
        </p:txBody>
      </p:sp>
      <p:sp>
        <p:nvSpPr>
          <p:cNvPr id="6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71451" y="4317476"/>
            <a:ext cx="9575800" cy="848413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 err="1">
                <a:solidFill>
                  <a:srgbClr val="7D468C"/>
                </a:solidFill>
                <a:latin typeface="+mj-lt"/>
              </a:rPr>
              <a:t>Statistics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with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R: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Exploratory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Data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Analysis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II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and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Plots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with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R</a:t>
            </a:r>
            <a:endParaRPr lang="es-E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275952"/>
            <a:ext cx="6828571" cy="428571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91633" y="141763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pPr lvl="0"/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822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54567" y="141763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(mpg,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geom_line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48" y="2310610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715432" y="1511068"/>
            <a:ext cx="827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(mpg,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color = manufacturer)) + </a:t>
            </a:r>
          </a:p>
          <a:p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369876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495299" y="1511069"/>
            <a:ext cx="92667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color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manufacturer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shape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 = 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drv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81" y="2572286"/>
            <a:ext cx="6828571" cy="39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417638"/>
            <a:ext cx="4305901" cy="28578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267" y="2049154"/>
            <a:ext cx="4509004" cy="34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ea typeface="ＭＳ Ｐゴシック" pitchFamily="34" charset="-128"/>
              </a:rPr>
              <a:t>Bivariate</a:t>
            </a:r>
            <a:r>
              <a:rPr lang="en-US" dirty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Quantitative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77003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Last week we learned…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2037721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We can analyse and describe each variable one by one:</a:t>
            </a:r>
          </a:p>
          <a:p>
            <a:pPr marL="1219200" lvl="2">
              <a:lnSpc>
                <a:spcPct val="150000"/>
              </a:lnSpc>
              <a:buFont typeface="+mj-lt"/>
              <a:buAutoNum type="arabicPeriod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With some measures:</a:t>
            </a:r>
          </a:p>
          <a:p>
            <a:pPr marL="941388" lvl="2" indent="-179388">
              <a:lnSpc>
                <a:spcPct val="150000"/>
              </a:lnSpc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Measures of central tendency		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Measures of dispersion</a:t>
            </a:r>
          </a:p>
          <a:p>
            <a:pPr marL="1447800" lvl="3">
              <a:lnSpc>
                <a:spcPct val="150000"/>
              </a:lnSpc>
              <a:buFont typeface="+mj-lt"/>
              <a:buAutoNum type="arabicPeriod"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1284288" lvl="3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/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 descr="Median (Definition, Formula &amp; Examples) | Calculating Med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63" y="3744573"/>
            <a:ext cx="2843168" cy="1453503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Analyze Data Using the Average – BetterExpla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63" y="5291428"/>
            <a:ext cx="2843168" cy="1493752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istics – Measures of dispersion: Range - W3s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61" y="4133177"/>
            <a:ext cx="3483661" cy="1905127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2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0" y="1208497"/>
            <a:ext cx="4679524" cy="723998"/>
          </a:xfrm>
        </p:spPr>
        <p:txBody>
          <a:bodyPr/>
          <a:lstStyle/>
          <a:p>
            <a:pPr marL="1219200" lvl="2">
              <a:lnSpc>
                <a:spcPct val="150000"/>
              </a:lnSpc>
              <a:buFont typeface="+mj-lt"/>
              <a:buAutoNum type="arabicPeriod" startAt="2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Some graphics</a:t>
            </a:r>
          </a:p>
          <a:p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6" name="Picture 2" descr="http://upload.wikimedia.org/wikipedia/commons/thumb/8/8e/Histogram_example.svg/250px-Histogram_exampl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865" y="2055043"/>
            <a:ext cx="2381250" cy="1905000"/>
          </a:xfrm>
          <a:prstGeom prst="rect">
            <a:avLst/>
          </a:prstGeom>
          <a:noFill/>
        </p:spPr>
      </p:pic>
      <p:pic>
        <p:nvPicPr>
          <p:cNvPr id="7" name="Picture 4" descr="http://www.ni.com/cms/images/devzone/tut/a/458074b48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4228" y="1462938"/>
            <a:ext cx="2511883" cy="2585762"/>
          </a:xfrm>
          <a:prstGeom prst="rect">
            <a:avLst/>
          </a:prstGeom>
          <a:noFill/>
        </p:spPr>
      </p:pic>
      <p:pic>
        <p:nvPicPr>
          <p:cNvPr id="1026" name="Picture 2" descr="Examples of Pictographs | Pictorial Representation | Questions on Picto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98" y="4590547"/>
            <a:ext cx="4105113" cy="18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9231" y="1331045"/>
            <a:ext cx="8739298" cy="4890646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univariate</a:t>
            </a:r>
            <a:r>
              <a:rPr lang="en-US" dirty="0"/>
              <a:t> analysis </a:t>
            </a:r>
            <a:r>
              <a:rPr lang="en-US" b="1" dirty="0"/>
              <a:t>only one </a:t>
            </a:r>
            <a:r>
              <a:rPr lang="en-US" dirty="0"/>
              <a:t>variable is analyzed each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the purpose of the analysis is </a:t>
            </a:r>
            <a:r>
              <a:rPr lang="en-US" b="1" dirty="0"/>
              <a:t>descriptive</a:t>
            </a:r>
          </a:p>
          <a:p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r>
              <a:rPr lang="en-US" dirty="0"/>
              <a:t>If there are more than one variable in the dataset it could be interesting to guess if: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Does exist a relation between the two variables?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How important is this relation?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Which is the direction of the relation?</a:t>
            </a: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535052" y="1743959"/>
            <a:ext cx="377072" cy="677782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4667839" y="1566421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ea typeface="ＭＳ Ｐゴシック" pitchFamily="34" charset="-128"/>
              </a:rPr>
              <a:t>Bivariate</a:t>
            </a:r>
            <a:r>
              <a:rPr lang="en-US" dirty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Quantitative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2486" y="1584908"/>
            <a:ext cx="703941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28816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/>
              <a:t>Bivariate</a:t>
            </a:r>
            <a:r>
              <a:rPr lang="en-US" dirty="0"/>
              <a:t> analysis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Involves the analysis of </a:t>
            </a:r>
            <a:r>
              <a:rPr lang="en-US" b="1" dirty="0"/>
              <a:t>two</a:t>
            </a:r>
            <a:r>
              <a:rPr lang="en-US" dirty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/>
              <a:t>	easiest way is to measure how those two variables simultaneously change 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/>
              <a:t>Bivariate</a:t>
            </a:r>
            <a:r>
              <a:rPr lang="en-US" dirty="0"/>
              <a:t> analysis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Involves the analysis of </a:t>
            </a:r>
            <a:r>
              <a:rPr lang="en-US" b="1" dirty="0"/>
              <a:t>two</a:t>
            </a:r>
            <a:r>
              <a:rPr lang="en-US" dirty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/>
              <a:t>	easiest way is to measure how those two variables simultaneously change 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7800" lvl="1" indent="-17780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Major differentiating point between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univariate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and bivariate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analysis (a part from the number of variables implicated) is that bivariate analysis goes beyond simply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descriptive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since it study 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relationship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between the two variables.</a:t>
            </a: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03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9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bivariate</a:t>
            </a:r>
            <a:r>
              <a:rPr lang="en-US" dirty="0"/>
              <a:t> analysis?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54476" y="1760707"/>
            <a:ext cx="83657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Let’s begin by asking if: </a:t>
            </a: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Our experience tells us “yes”, but how good is the correspondence?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267" y="3945312"/>
            <a:ext cx="4038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78091" y="4655025"/>
            <a:ext cx="413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Sample of spousal ages of 10 White American Couples</a:t>
            </a: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1190846" y="2328530"/>
            <a:ext cx="6283842" cy="376984"/>
          </a:xfrm>
          <a:prstGeom prst="roundRect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GB" sz="1600" dirty="0">
                <a:solidFill>
                  <a:schemeClr val="bg1"/>
                </a:solidFill>
              </a:rPr>
              <a:t>People tend to marry other people of about the same age?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654" y="1996501"/>
            <a:ext cx="6172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759" y="4671406"/>
            <a:ext cx="3390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bivariate</a:t>
            </a:r>
            <a:r>
              <a:rPr lang="en-US" dirty="0"/>
              <a:t> analysis?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bivariate</a:t>
            </a:r>
            <a:r>
              <a:rPr lang="en-US" dirty="0"/>
              <a:t> analysis?</a:t>
            </a: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541" y="1804583"/>
            <a:ext cx="54768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6643992" y="2519464"/>
            <a:ext cx="3015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The older the husband the older the wife.</a:t>
            </a: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It is possible to know age of wives for an husband age.</a:t>
            </a:r>
          </a:p>
        </p:txBody>
      </p:sp>
      <p:sp>
        <p:nvSpPr>
          <p:cNvPr id="13" name="12 Flecha derecha"/>
          <p:cNvSpPr/>
          <p:nvPr/>
        </p:nvSpPr>
        <p:spPr bwMode="auto">
          <a:xfrm>
            <a:off x="6245157" y="2636196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13 Flecha derecha"/>
          <p:cNvSpPr/>
          <p:nvPr/>
        </p:nvSpPr>
        <p:spPr bwMode="auto">
          <a:xfrm>
            <a:off x="6241914" y="3547354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Some plots to study the relationship between two variables...</a:t>
            </a:r>
          </a:p>
        </p:txBody>
      </p:sp>
      <p:sp>
        <p:nvSpPr>
          <p:cNvPr id="13" name="12 Flecha izquierda y derecha"/>
          <p:cNvSpPr/>
          <p:nvPr/>
        </p:nvSpPr>
        <p:spPr bwMode="auto">
          <a:xfrm>
            <a:off x="3698993" y="4111370"/>
            <a:ext cx="1595336" cy="554476"/>
          </a:xfrm>
          <a:prstGeom prst="left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4174" y="2881312"/>
            <a:ext cx="17049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23" y="2231249"/>
            <a:ext cx="16367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63" y="2165687"/>
            <a:ext cx="23129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3524" y="2350513"/>
            <a:ext cx="1828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525935" flipH="1">
            <a:off x="6905340" y="2376565"/>
            <a:ext cx="1632837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3770" y="3257923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53826" y="4082036"/>
            <a:ext cx="15795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1515" y="3351957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5710137" y="4173165"/>
            <a:ext cx="1799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>
                <a:solidFill>
                  <a:schemeClr val="bg1"/>
                </a:solidFill>
                <a:latin typeface="+mn-lt"/>
              </a:rPr>
              <a:t>Quantitative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ea typeface="ＭＳ Ｐゴシック" pitchFamily="34" charset="-128"/>
              </a:rPr>
              <a:t>Bivariate</a:t>
            </a:r>
            <a:r>
              <a:rPr lang="en-US" dirty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Quantitative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069978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Two </a:t>
            </a:r>
            <a:r>
              <a:rPr lang="en-GB" b="1" dirty="0"/>
              <a:t>qualitative</a:t>
            </a:r>
            <a:r>
              <a:rPr lang="en-GB" dirty="0"/>
              <a:t> variables: </a:t>
            </a:r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763588" lvl="2" indent="-1588"/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/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Two </a:t>
            </a:r>
            <a:r>
              <a:rPr lang="en-GB" b="1" dirty="0"/>
              <a:t>qualitative</a:t>
            </a:r>
            <a:r>
              <a:rPr lang="en-GB" dirty="0"/>
              <a:t> variables: </a:t>
            </a:r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763588" lvl="2" indent="-1588"/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763588" lvl="2" indent="-1588"/>
            <a:endParaRPr lang="en-GB" sz="18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Count of individuals that simultaneously presents variable 1 (x) and variable 2 (y)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/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3765" y="4443049"/>
            <a:ext cx="3325109" cy="18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10 Conector recto de flecha"/>
          <p:cNvCxnSpPr/>
          <p:nvPr/>
        </p:nvCxnSpPr>
        <p:spPr bwMode="auto">
          <a:xfrm>
            <a:off x="4826524" y="5326144"/>
            <a:ext cx="1093509" cy="1588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1464" y="4553147"/>
            <a:ext cx="867739" cy="5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310" y="4420521"/>
            <a:ext cx="3148995" cy="192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2057399" y="62388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Absolute</a:t>
            </a:r>
            <a:endParaRPr lang="ca-E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212106" y="6292642"/>
            <a:ext cx="111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relative</a:t>
            </a:r>
            <a:endParaRPr lang="ca-E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764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10950" y="1255631"/>
            <a:ext cx="8739298" cy="4369760"/>
          </a:xfrm>
        </p:spPr>
        <p:txBody>
          <a:bodyPr/>
          <a:lstStyle/>
          <a:p>
            <a:pPr marL="0" indent="0"/>
            <a:r>
              <a:rPr lang="en-GB" dirty="0">
                <a:solidFill>
                  <a:srgbClr val="0070C0"/>
                </a:solidFill>
              </a:rPr>
              <a:t>An study wants to know if there are differences about smoking habits in men and women.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/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625588" y="2051439"/>
          <a:ext cx="4039236" cy="1229645"/>
        </p:xfrm>
        <a:graphic>
          <a:graphicData uri="http://schemas.openxmlformats.org/drawingml/2006/table">
            <a:tbl>
              <a:tblPr/>
              <a:tblGrid>
                <a:gridCol w="97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84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497541" y="2099879"/>
          <a:ext cx="2198525" cy="2957613"/>
        </p:xfrm>
        <a:graphic>
          <a:graphicData uri="http://schemas.openxmlformats.org/drawingml/2006/table">
            <a:tbl>
              <a:tblPr/>
              <a:tblGrid>
                <a:gridCol w="897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Smoking habits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9 Flecha derecha"/>
          <p:cNvSpPr/>
          <p:nvPr/>
        </p:nvSpPr>
        <p:spPr bwMode="auto">
          <a:xfrm>
            <a:off x="2884602" y="2620652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9651" y="3443878"/>
            <a:ext cx="4126537" cy="317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Flecha derecha"/>
          <p:cNvSpPr/>
          <p:nvPr/>
        </p:nvSpPr>
        <p:spPr bwMode="auto">
          <a:xfrm>
            <a:off x="2886172" y="4469877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Let´s do in R 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/>
          <a:lstStyle/>
          <a:p>
            <a:pPr marL="179388" indent="-179388"/>
            <a:r>
              <a:rPr lang="en-GB" sz="1800" dirty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Study if the group age (</a:t>
            </a:r>
            <a:r>
              <a:rPr lang="en-GB" sz="1800" i="1" dirty="0" err="1">
                <a:solidFill>
                  <a:srgbClr val="3366FF"/>
                </a:solidFill>
                <a:latin typeface="+mn-lt"/>
                <a:ea typeface="+mn-ea"/>
                <a:cs typeface="+mn-cs"/>
              </a:rPr>
              <a:t>grupedad</a:t>
            </a:r>
            <a:r>
              <a:rPr lang="en-GB" sz="1800" dirty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) of patients, influence in the illness type </a:t>
            </a:r>
            <a:r>
              <a:rPr lang="en-GB" sz="1800" i="1" dirty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800" i="1" dirty="0" err="1">
                <a:solidFill>
                  <a:srgbClr val="3366FF"/>
                </a:solidFill>
                <a:latin typeface="+mn-lt"/>
                <a:ea typeface="+mn-ea"/>
                <a:cs typeface="+mn-cs"/>
              </a:rPr>
              <a:t>classific</a:t>
            </a:r>
            <a:r>
              <a:rPr lang="en-GB" sz="1800" i="1" dirty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):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458783" y="1334233"/>
            <a:ext cx="405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Osteoporosis dataset (osteoporosis.txt)</a:t>
            </a:r>
          </a:p>
        </p:txBody>
      </p:sp>
      <p:sp>
        <p:nvSpPr>
          <p:cNvPr id="13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Flecha derecha 5"/>
          <p:cNvSpPr/>
          <p:nvPr/>
        </p:nvSpPr>
        <p:spPr bwMode="auto">
          <a:xfrm>
            <a:off x="3665838" y="2981842"/>
            <a:ext cx="502508" cy="362720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9" y="2235408"/>
            <a:ext cx="2838127" cy="176471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37" y="2117124"/>
            <a:ext cx="3215882" cy="2660412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 bwMode="auto">
          <a:xfrm rot="5400000">
            <a:off x="4711173" y="4596176"/>
            <a:ext cx="502508" cy="362720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598" y="5080265"/>
            <a:ext cx="3619532" cy="16192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384088" y="1466505"/>
            <a:ext cx="74253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osteoporosis$grupedad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osteoporosis$clasific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prop.table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osteoporosis$grupedad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osteoporosis$clasific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36023" y="2097787"/>
            <a:ext cx="5192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	NORMAL OSTEOPENIA OSTEOPOROSIS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45 - 49    233        138            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50 - 54    113        113            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55 - 59     67        100            9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60 - 64     38         74           17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65 - 69     18         42           24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36023" y="4520681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	NORMAL OSTEOPENIA OSTEOPOROSIS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45 - 49  0.233      0.138        0.007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50 - 54  0.113      0.113        0.007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55 - 59  0.067      0.100        0.009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60 - 64  0.038      0.074        0.017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65 - 69  0.018      0.042        0.024</a:t>
            </a:r>
          </a:p>
        </p:txBody>
      </p:sp>
    </p:spTree>
    <p:extLst>
      <p:ext uri="{BB962C8B-B14F-4D97-AF65-F5344CB8AC3E}">
        <p14:creationId xmlns:p14="http://schemas.microsoft.com/office/powerpoint/2010/main" val="1298252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04727" y="1505631"/>
            <a:ext cx="7145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(data = osteoporosis, aes(x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(aes(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fill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4727" y="1108872"/>
            <a:ext cx="1894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83" y="2965621"/>
            <a:ext cx="6828571" cy="366324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04727" y="1505631"/>
            <a:ext cx="714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(data = osteoporosis, aes(x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(aes(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fill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), position = "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dodge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69" y="3158375"/>
            <a:ext cx="5469925" cy="34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09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650788" y="1334530"/>
            <a:ext cx="6433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Improving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0788" y="1956947"/>
            <a:ext cx="8583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hlinkClick r:id="rId2"/>
              </a:rPr>
              <a:t>http://www.sthda.com/english/wiki/ggplot2-barplots-quick-start-guide-r-software-and-data-visualization</a:t>
            </a:r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r>
              <a:rPr lang="es-ES" sz="1200" dirty="0" err="1"/>
              <a:t>Change</a:t>
            </a:r>
            <a:r>
              <a:rPr lang="es-ES" sz="1200" dirty="0"/>
              <a:t> </a:t>
            </a:r>
            <a:r>
              <a:rPr lang="es-ES" sz="1200" dirty="0" err="1"/>
              <a:t>colors</a:t>
            </a:r>
            <a:r>
              <a:rPr lang="es-ES" sz="1200" dirty="0"/>
              <a:t>, </a:t>
            </a:r>
            <a:r>
              <a:rPr lang="es-ES" sz="1200" dirty="0" err="1"/>
              <a:t>legend</a:t>
            </a:r>
            <a:r>
              <a:rPr lang="es-ES" sz="1200" dirty="0"/>
              <a:t> position, </a:t>
            </a:r>
            <a:r>
              <a:rPr lang="es-ES" sz="1200" dirty="0" err="1"/>
              <a:t>labels</a:t>
            </a:r>
            <a:r>
              <a:rPr lang="es-ES" sz="1200" dirty="0"/>
              <a:t> and </a:t>
            </a:r>
            <a:r>
              <a:rPr lang="es-ES" sz="1200" dirty="0" err="1"/>
              <a:t>finally</a:t>
            </a:r>
            <a:r>
              <a:rPr lang="es-ES" sz="1200" dirty="0"/>
              <a:t> </a:t>
            </a:r>
            <a:r>
              <a:rPr lang="es-ES" sz="1200" dirty="0" err="1"/>
              <a:t>save</a:t>
            </a:r>
            <a:r>
              <a:rPr lang="es-ES" sz="1200" dirty="0"/>
              <a:t> </a:t>
            </a:r>
            <a:r>
              <a:rPr lang="es-ES" sz="1200" dirty="0" err="1"/>
              <a:t>it!</a:t>
            </a:r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scale_fill_manual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(values=c("#8618b1",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blanchedalmond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", "red"))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theme(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legend.position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="bottom")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labs(x = "Age group", y = "Women", title =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disease classified by age group")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pdf("clasific_grupedad.pdf")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p + labs(x = "Age group", y = "Women", title =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disease classified by age group")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dev.off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650788" y="1334530"/>
            <a:ext cx="6433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Improving </a:t>
            </a:r>
            <a:r>
              <a:rPr lang="en-GB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41" y="2076975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74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2"/>
          </p:nvPr>
        </p:nvSpPr>
        <p:spPr>
          <a:xfrm>
            <a:off x="222414" y="1283911"/>
            <a:ext cx="8739298" cy="544889"/>
          </a:xfrm>
        </p:spPr>
        <p:txBody>
          <a:bodyPr/>
          <a:lstStyle/>
          <a:p>
            <a:r>
              <a:rPr lang="en-US" dirty="0"/>
              <a:t>Another way to introduce the data: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02725" y="1873161"/>
          <a:ext cx="4178557" cy="1013460"/>
        </p:xfrm>
        <a:graphic>
          <a:graphicData uri="http://schemas.openxmlformats.org/drawingml/2006/table">
            <a:tbl>
              <a:tblPr/>
              <a:tblGrid>
                <a:gridCol w="100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699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598271" y="3218364"/>
            <a:ext cx="88218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&lt;-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matrix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(data = c(120, 60, 50, 70),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nrow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2,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ncol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2,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byrow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TRUE)</a:t>
            </a:r>
          </a:p>
          <a:p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colnames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) &lt;- c("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Smokers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", "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Nonsmokers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rownames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(tab) &lt;- c("Men", "Women")</a:t>
            </a:r>
          </a:p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</a:p>
          <a:p>
            <a:pPr lvl="3"/>
            <a:r>
              <a:rPr lang="en-US" sz="1600" dirty="0">
                <a:latin typeface="Consolas" panose="020B0609020204030204" pitchFamily="49" charset="0"/>
              </a:rPr>
              <a:t>      Smokers Nonsmokers</a:t>
            </a:r>
          </a:p>
          <a:p>
            <a:pPr lvl="3"/>
            <a:r>
              <a:rPr lang="en-US" sz="1600" dirty="0">
                <a:latin typeface="Consolas" panose="020B0609020204030204" pitchFamily="49" charset="0"/>
              </a:rPr>
              <a:t>Men       120         60</a:t>
            </a:r>
          </a:p>
          <a:p>
            <a:pPr lvl="3"/>
            <a:r>
              <a:rPr lang="en-US" sz="1600" dirty="0">
                <a:latin typeface="Consolas" panose="020B0609020204030204" pitchFamily="49" charset="0"/>
              </a:rPr>
              <a:t>Women      50         70</a:t>
            </a:r>
            <a:endParaRPr lang="es-ES" sz="1600" dirty="0"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32698" y="4007878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    [,1] [,2]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[1,]  120   60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[2,]   50   70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4"/>
          <p:cNvSpPr txBox="1"/>
          <p:nvPr/>
        </p:nvSpPr>
        <p:spPr>
          <a:xfrm>
            <a:off x="824299" y="1348800"/>
            <a:ext cx="825740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R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powerful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tool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your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Hadley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Wickam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(2009)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introduced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modern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(and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perhaps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easier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way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your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Extensions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ggplot2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GGally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ggrepel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…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ES" dirty="0" err="1"/>
              <a:t>Hadley</a:t>
            </a:r>
            <a:r>
              <a:rPr lang="es-ES" dirty="0"/>
              <a:t> </a:t>
            </a:r>
            <a:r>
              <a:rPr lang="es-ES" dirty="0" err="1"/>
              <a:t>Wickam</a:t>
            </a:r>
            <a:r>
              <a:rPr lang="es-ES" dirty="0"/>
              <a:t> </a:t>
            </a:r>
            <a:r>
              <a:rPr lang="es-ES" dirty="0" err="1"/>
              <a:t>book</a:t>
            </a:r>
            <a:endParaRPr lang="es-ES" dirty="0">
              <a:hlinkClick r:id="rId2"/>
            </a:endParaRPr>
          </a:p>
          <a:p>
            <a:r>
              <a:rPr lang="es-ES" dirty="0">
                <a:hlinkClick r:id="rId2"/>
              </a:rPr>
              <a:t>http://moderngraphics11.pbworks.com/f/ggplot2-Book09hWickham.pdf</a:t>
            </a:r>
            <a:endParaRPr lang="es-ES" dirty="0"/>
          </a:p>
          <a:p>
            <a:r>
              <a:rPr lang="es-ES" dirty="0">
                <a:hlinkClick r:id="rId3"/>
              </a:rPr>
              <a:t>https://ggplot2-book.org/</a:t>
            </a:r>
            <a:endParaRPr lang="es-ES" dirty="0"/>
          </a:p>
          <a:p>
            <a:endParaRPr lang="es-ES" dirty="0"/>
          </a:p>
          <a:p>
            <a:r>
              <a:rPr lang="es-ES" dirty="0"/>
              <a:t>STHDA (</a:t>
            </a:r>
            <a:r>
              <a:rPr lang="en-US" dirty="0"/>
              <a:t>Statistical tools for high-throughput data analysis</a:t>
            </a:r>
            <a:r>
              <a:rPr lang="es-ES" dirty="0"/>
              <a:t>)</a:t>
            </a:r>
          </a:p>
          <a:p>
            <a:r>
              <a:rPr lang="es-ES" dirty="0">
                <a:hlinkClick r:id="rId4"/>
              </a:rPr>
              <a:t>http://www.sthda.com/english/wiki/ggplot2-essentials</a:t>
            </a:r>
            <a:endParaRPr lang="es-ES" dirty="0"/>
          </a:p>
          <a:p>
            <a:endParaRPr lang="es-ES" dirty="0"/>
          </a:p>
          <a:p>
            <a:r>
              <a:rPr lang="es-ES" dirty="0"/>
              <a:t>R </a:t>
            </a:r>
            <a:r>
              <a:rPr lang="es-ES" dirty="0" err="1"/>
              <a:t>Colors</a:t>
            </a:r>
            <a:endParaRPr lang="es-ES" dirty="0"/>
          </a:p>
          <a:p>
            <a:r>
              <a:rPr lang="es-ES" dirty="0">
                <a:hlinkClick r:id="rId5"/>
              </a:rPr>
              <a:t>http://www.stat.columbia.edu/~tzheng/files/Rcolor.pdf</a:t>
            </a:r>
            <a:endParaRPr lang="es-ES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2"/>
          </p:nvPr>
        </p:nvSpPr>
        <p:spPr>
          <a:xfrm>
            <a:off x="222414" y="1283911"/>
            <a:ext cx="8739298" cy="544889"/>
          </a:xfrm>
        </p:spPr>
        <p:txBody>
          <a:bodyPr/>
          <a:lstStyle/>
          <a:p>
            <a:r>
              <a:rPr lang="en-US" dirty="0"/>
              <a:t>Another way to introduce the data:</a:t>
            </a:r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81548"/>
              </p:ext>
            </p:extLst>
          </p:nvPr>
        </p:nvGraphicFramePr>
        <p:xfrm>
          <a:off x="702725" y="1873161"/>
          <a:ext cx="4178557" cy="1013460"/>
        </p:xfrm>
        <a:graphic>
          <a:graphicData uri="http://schemas.openxmlformats.org/drawingml/2006/table">
            <a:tbl>
              <a:tblPr/>
              <a:tblGrid>
                <a:gridCol w="1008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699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579157" y="3343188"/>
            <a:ext cx="448712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prop.table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tab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	  Smokers Nonsmokers</a:t>
            </a:r>
          </a:p>
          <a:p>
            <a:pPr lvl="3"/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Men   0.4000000  0.2000000</a:t>
            </a:r>
          </a:p>
          <a:p>
            <a:pPr lvl="3"/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Women 0.1666667  0.2333333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521177" y="1529698"/>
            <a:ext cx="347360" cy="4860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lang="en-GB" sz="2400" b="1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One </a:t>
            </a:r>
            <a:r>
              <a:rPr lang="en-GB" b="1" dirty="0"/>
              <a:t>qualitative</a:t>
            </a:r>
            <a:r>
              <a:rPr lang="en-GB" dirty="0"/>
              <a:t> variable and one </a:t>
            </a:r>
            <a:r>
              <a:rPr lang="en-GB" b="1" dirty="0"/>
              <a:t>quantitative</a:t>
            </a:r>
            <a:r>
              <a:rPr lang="en-GB" dirty="0"/>
              <a:t> variable: </a:t>
            </a:r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statistics</a:t>
            </a:r>
          </a:p>
          <a:p>
            <a:pPr marL="179388" indent="-179388">
              <a:buFont typeface="Arial" pitchFamily="34" charset="0"/>
              <a:buChar char="•"/>
            </a:pPr>
            <a:endParaRPr lang="en-GB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941388" lvl="2" indent="-179388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Mean value of the variable in each category for each individual</a:t>
            </a: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/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347274" y="2648932"/>
            <a:ext cx="405352" cy="48076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lang="en-GB" sz="2400" b="1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465159" y="1313510"/>
            <a:ext cx="8751075" cy="424638"/>
          </a:xfrm>
        </p:spPr>
        <p:txBody>
          <a:bodyPr lIns="91440" tIns="45720" rIns="91440" bIns="45720" anchor="t"/>
          <a:lstStyle/>
          <a:p>
            <a:r>
              <a:rPr lang="en-GB"/>
              <a:t>Let´s do it in R: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05216" y="1887226"/>
            <a:ext cx="8893307" cy="4369760"/>
          </a:xfrm>
        </p:spPr>
        <p:txBody>
          <a:bodyPr lIns="91440" tIns="45720" rIns="91440" bIns="45720" anchor="t"/>
          <a:lstStyle/>
          <a:p>
            <a:pPr marL="0" indent="0"/>
            <a:r>
              <a:rPr lang="en-US" sz="2000" dirty="0">
                <a:solidFill>
                  <a:schemeClr val="tx1"/>
                </a:solidFill>
              </a:rPr>
              <a:t>Study if bone density (</a:t>
            </a:r>
            <a:r>
              <a:rPr lang="en-US" sz="2000" i="1" dirty="0" err="1">
                <a:solidFill>
                  <a:schemeClr val="tx1"/>
                </a:solidFill>
              </a:rPr>
              <a:t>bua</a:t>
            </a:r>
            <a:r>
              <a:rPr lang="en-US" sz="2000" i="1" dirty="0">
                <a:solidFill>
                  <a:schemeClr val="tx1"/>
                </a:solidFill>
              </a:rPr>
              <a:t>) </a:t>
            </a:r>
            <a:r>
              <a:rPr lang="en-US" sz="2000">
                <a:solidFill>
                  <a:schemeClr val="tx1"/>
                </a:solidFill>
              </a:rPr>
              <a:t>changes depending the age group</a:t>
            </a:r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921551" y="1385739"/>
            <a:ext cx="265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Osteoporosis dataset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32754" y="2697555"/>
            <a:ext cx="7911838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>
                <a:latin typeface="Arial"/>
                <a:cs typeface="Arial"/>
              </a:rPr>
              <a:t>library(dplyr)</a:t>
            </a:r>
            <a:endParaRPr lang="es-ES"/>
          </a:p>
          <a:p>
            <a:r>
              <a:rPr lang="en-GB">
                <a:latin typeface="Arial"/>
                <a:cs typeface="Arial"/>
              </a:rPr>
              <a:t>osteoporosis %&gt;% </a:t>
            </a:r>
            <a:endParaRPr lang="en-GB"/>
          </a:p>
          <a:p>
            <a:r>
              <a:rPr lang="en-GB">
                <a:latin typeface="Arial"/>
                <a:cs typeface="Arial"/>
              </a:rPr>
              <a:t>  group_by(grupedad) %&gt;%</a:t>
            </a:r>
            <a:endParaRPr lang="en-GB"/>
          </a:p>
          <a:p>
            <a:r>
              <a:rPr lang="en-GB">
                <a:latin typeface="Arial"/>
                <a:cs typeface="Arial"/>
              </a:rPr>
              <a:t>  summarize(mean(edad))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rgbClr val="3366FF"/>
              </a:solidFill>
              <a:latin typeface="Consolas" pitchFamily="49" charset="0"/>
            </a:endParaRPr>
          </a:p>
          <a:p>
            <a:r>
              <a:rPr lang="en-GB" dirty="0">
                <a:solidFill>
                  <a:srgbClr val="3366FF"/>
                </a:solidFill>
                <a:latin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</a:rPr>
              <a:t>45-49    50-54    55-59    60-64    65-69 </a:t>
            </a:r>
          </a:p>
          <a:p>
            <a:r>
              <a:rPr lang="en-GB" dirty="0">
                <a:latin typeface="Consolas" pitchFamily="49" charset="0"/>
              </a:rPr>
              <a:t>78.75926 75.05150 71.43182 64.89147 60.66667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88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+mn-lt"/>
                <a:ea typeface="ＭＳ Ｐゴシック"/>
                <a:cs typeface="Arial"/>
              </a:rPr>
              <a:t>Study if bone density (</a:t>
            </a:r>
            <a:r>
              <a:rPr lang="en-US" i="1" err="1">
                <a:latin typeface="+mn-lt"/>
                <a:ea typeface="ＭＳ Ｐゴシック"/>
                <a:cs typeface="Arial"/>
              </a:rPr>
              <a:t>bua</a:t>
            </a:r>
            <a:r>
              <a:rPr lang="en-US" i="1" dirty="0">
                <a:latin typeface="+mn-lt"/>
                <a:ea typeface="ＭＳ Ｐゴシック"/>
                <a:cs typeface="Arial"/>
              </a:rPr>
              <a:t>) </a:t>
            </a:r>
            <a:r>
              <a:rPr lang="en-US">
                <a:latin typeface="+mn-lt"/>
                <a:ea typeface="ＭＳ Ｐゴシック"/>
                <a:cs typeface="Arial"/>
              </a:rPr>
              <a:t>is related with the age group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98273" y="2121925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&lt;-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grupedad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geom_boxplot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fill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='#A4A4A4', color="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darkred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09" y="2919339"/>
            <a:ext cx="5657036" cy="3550441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latin typeface="+mn-lt"/>
                <a:ea typeface="ＭＳ Ｐゴシック"/>
                <a:cs typeface="Arial"/>
              </a:rPr>
              <a:t>Study if bone density (</a:t>
            </a:r>
            <a:r>
              <a:rPr lang="en-US" i="1">
                <a:latin typeface="+mn-lt"/>
                <a:ea typeface="ＭＳ Ｐゴシック"/>
                <a:cs typeface="Arial"/>
              </a:rPr>
              <a:t>bua) </a:t>
            </a:r>
            <a:r>
              <a:rPr lang="en-US">
                <a:latin typeface="+mn-lt"/>
                <a:ea typeface="ＭＳ Ｐゴシック"/>
                <a:cs typeface="Arial"/>
              </a:rPr>
              <a:t>is </a:t>
            </a:r>
            <a:r>
              <a:rPr lang="en-US">
                <a:latin typeface="Arial"/>
                <a:cs typeface="Arial"/>
              </a:rPr>
              <a:t>related with the age group</a:t>
            </a:r>
          </a:p>
          <a:p>
            <a:pPr marL="0" indent="0"/>
            <a:endParaRPr lang="en-US" dirty="0"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8273" y="2121925"/>
            <a:ext cx="8504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# Box plot with points</a:t>
            </a:r>
          </a:p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# 0.2 : degree of jitter in x direction</a:t>
            </a:r>
          </a:p>
          <a:p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geom_jitter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(shape = 16, position = 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position_jitter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(0.2)) +</a:t>
            </a:r>
          </a:p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	labs(x = "Age Group", y = "Women", title = "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 disease classified by age group")</a:t>
            </a:r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3137588"/>
            <a:ext cx="5771039" cy="36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6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0306" y="1418104"/>
            <a:ext cx="8757787" cy="4369760"/>
          </a:xfrm>
        </p:spPr>
        <p:txBody>
          <a:bodyPr lIns="91440" tIns="45720" rIns="91440" bIns="45720" anchor="t"/>
          <a:lstStyle/>
          <a:p>
            <a:r>
              <a:rPr lang="ca-ES" err="1"/>
              <a:t>Exercise</a:t>
            </a:r>
            <a:endParaRPr lang="ca-ES"/>
          </a:p>
          <a:p>
            <a:endParaRPr lang="ca-ES" dirty="0"/>
          </a:p>
          <a:p>
            <a:r>
              <a:rPr lang="en-GB">
                <a:solidFill>
                  <a:srgbClr val="3366FF"/>
                </a:solidFill>
              </a:rPr>
              <a:t>Study the relationship between </a:t>
            </a:r>
            <a:r>
              <a:rPr lang="en-GB" i="1" err="1">
                <a:solidFill>
                  <a:srgbClr val="3366FF"/>
                </a:solidFill>
              </a:rPr>
              <a:t>menop</a:t>
            </a:r>
            <a:r>
              <a:rPr lang="en-GB" i="1" dirty="0">
                <a:solidFill>
                  <a:srgbClr val="3366FF"/>
                </a:solidFill>
              </a:rPr>
              <a:t> </a:t>
            </a:r>
            <a:r>
              <a:rPr lang="en-GB" dirty="0">
                <a:solidFill>
                  <a:srgbClr val="3366FF"/>
                </a:solidFill>
              </a:rPr>
              <a:t> and group of illness (</a:t>
            </a:r>
            <a:r>
              <a:rPr lang="en-GB" i="1" err="1">
                <a:solidFill>
                  <a:srgbClr val="3366FF"/>
                </a:solidFill>
              </a:rPr>
              <a:t>classific</a:t>
            </a:r>
            <a:r>
              <a:rPr lang="en-GB" dirty="0">
                <a:solidFill>
                  <a:srgbClr val="3366FF"/>
                </a:solidFill>
              </a:rPr>
              <a:t>)</a:t>
            </a:r>
          </a:p>
          <a:p>
            <a:endParaRPr lang="en-GB" i="1" dirty="0">
              <a:solidFill>
                <a:srgbClr val="3366FF"/>
              </a:solidFill>
            </a:endParaRPr>
          </a:p>
          <a:p>
            <a:endParaRPr lang="en-GB" sz="2000" i="1" dirty="0">
              <a:solidFill>
                <a:srgbClr val="3366FF"/>
              </a:solidFill>
            </a:endParaRPr>
          </a:p>
          <a:p>
            <a:r>
              <a:rPr lang="en-US">
                <a:solidFill>
                  <a:srgbClr val="3366FF"/>
                </a:solidFill>
              </a:rPr>
              <a:t>Study </a:t>
            </a:r>
            <a:r>
              <a:rPr lang="en-GB">
                <a:solidFill>
                  <a:srgbClr val="3366FF"/>
                </a:solidFill>
                <a:ea typeface="+mn-lt"/>
                <a:cs typeface="+mn-lt"/>
              </a:rPr>
              <a:t>the relationship between </a:t>
            </a:r>
            <a:r>
              <a:rPr lang="en-US" i="1">
                <a:solidFill>
                  <a:srgbClr val="3366FF"/>
                </a:solidFill>
              </a:rPr>
              <a:t>peso</a:t>
            </a:r>
            <a:r>
              <a:rPr lang="en-US">
                <a:solidFill>
                  <a:srgbClr val="3366FF"/>
                </a:solidFill>
              </a:rPr>
              <a:t> iand group of illness</a:t>
            </a:r>
            <a:r>
              <a:rPr lang="en-GB" dirty="0">
                <a:solidFill>
                  <a:srgbClr val="3366FF"/>
                </a:solidFill>
              </a:rPr>
              <a:t> (</a:t>
            </a:r>
            <a:r>
              <a:rPr lang="en-GB" i="1" err="1">
                <a:solidFill>
                  <a:srgbClr val="3366FF"/>
                </a:solidFill>
              </a:rPr>
              <a:t>classific</a:t>
            </a:r>
            <a:r>
              <a:rPr lang="en-GB" dirty="0">
                <a:solidFill>
                  <a:srgbClr val="3366FF"/>
                </a:solidFill>
              </a:rPr>
              <a:t>).</a:t>
            </a:r>
            <a:endParaRPr lang="en-US" dirty="0">
              <a:solidFill>
                <a:srgbClr val="3366FF"/>
              </a:solidFill>
            </a:endParaRP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5" name="3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</a:t>
            </a: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1860697"/>
            <a:ext cx="8739298" cy="4369760"/>
          </a:xfrm>
        </p:spPr>
        <p:txBody>
          <a:bodyPr/>
          <a:lstStyle/>
          <a:p>
            <a:pPr marL="174625" indent="-174625">
              <a:buFont typeface="Arial" pitchFamily="34" charset="0"/>
              <a:buChar char="•"/>
            </a:pPr>
            <a:r>
              <a:rPr lang="en-GB" dirty="0"/>
              <a:t>Two </a:t>
            </a:r>
            <a:r>
              <a:rPr lang="en-GB" b="1" dirty="0" err="1"/>
              <a:t>quantitatives</a:t>
            </a:r>
            <a:r>
              <a:rPr lang="en-GB" dirty="0"/>
              <a:t> variables:</a:t>
            </a:r>
            <a:endParaRPr lang="en-US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2421924"/>
            <a:ext cx="6677025" cy="41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 bwMode="auto">
          <a:xfrm>
            <a:off x="3566898" y="2577705"/>
            <a:ext cx="386500" cy="3816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7 Rectángulo"/>
          <p:cNvSpPr/>
          <p:nvPr/>
        </p:nvSpPr>
        <p:spPr bwMode="auto">
          <a:xfrm>
            <a:off x="4643006" y="2577705"/>
            <a:ext cx="439740" cy="3816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04727" y="1473197"/>
            <a:ext cx="6060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# Basic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scatter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plot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peso,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30" y="2392370"/>
            <a:ext cx="5813556" cy="383797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69675" y="6564702"/>
            <a:ext cx="79498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hlinkClick r:id="rId3"/>
              </a:rPr>
              <a:t>http://www.sthda.com/english/wiki/ggplot2-scatter-plots-quick-start-guide-r-software-and-data-visualization</a:t>
            </a:r>
            <a:endParaRPr lang="es-ES" sz="10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583351" y="1384624"/>
            <a:ext cx="8739298" cy="436976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Change the point size, and shape</a:t>
            </a:r>
          </a:p>
          <a:p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(x = peso, y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(size = 1, shape = 1)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93" y="2584160"/>
            <a:ext cx="6828571" cy="39006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716692" y="1515762"/>
            <a:ext cx="8839200" cy="461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How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ggplot2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works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based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Grammar</a:t>
            </a:r>
            <a:r>
              <a:rPr lang="es-E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Graphics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Wilkinson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2005)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Grammar tells us that a graphic maps the data to the aesthetic attributes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colour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shape, size) of geometric objects (points, lines, bars).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may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also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include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statistical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transformations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 and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information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about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plot’s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coordinate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system</a:t>
            </a: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7750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542924" y="1384624"/>
            <a:ext cx="9363076" cy="436976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Color the points depending of another variable</a:t>
            </a:r>
          </a:p>
          <a:p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(x = peso, y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, color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, shape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69" y="2654938"/>
            <a:ext cx="6357253" cy="37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5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GB" dirty="0"/>
              <a:t>But not always</a:t>
            </a:r>
            <a:r>
              <a:rPr lang="en-GB"/>
              <a:t> the correlation is good!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edad, y = </a:t>
            </a:r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39" y="2603905"/>
            <a:ext cx="6505750" cy="40831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D7EB0D7-E9ED-4628-B3CD-BDBC071FC28D}"/>
              </a:ext>
            </a:extLst>
          </p:cNvPr>
          <p:cNvSpPr txBox="1"/>
          <p:nvPr/>
        </p:nvSpPr>
        <p:spPr>
          <a:xfrm>
            <a:off x="159029" y="4471919"/>
            <a:ext cx="24149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7D468C"/>
                </a:solidFill>
                <a:latin typeface="+mn-lt"/>
                <a:ea typeface="ＭＳ Ｐゴシック"/>
                <a:cs typeface="Arial"/>
              </a:rPr>
              <a:t>Whatever you compute</a:t>
            </a:r>
            <a:br>
              <a:rPr lang="en-GB" b="1" dirty="0">
                <a:solidFill>
                  <a:srgbClr val="7D468C"/>
                </a:solidFill>
                <a:latin typeface="+mn-lt"/>
                <a:ea typeface="ＭＳ Ｐゴシック"/>
                <a:cs typeface="Arial"/>
              </a:rPr>
            </a:br>
            <a:r>
              <a:rPr lang="en-GB" b="1">
                <a:solidFill>
                  <a:srgbClr val="7D468C"/>
                </a:solidFill>
                <a:latin typeface="Calibri"/>
                <a:ea typeface="ＭＳ Ｐゴシック"/>
                <a:cs typeface="Arial"/>
              </a:rPr>
              <a:t>Always look at the data!</a:t>
            </a:r>
            <a:endParaRPr lang="en-GB" b="1" dirty="0">
              <a:solidFill>
                <a:srgbClr val="7D468C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04727" y="1549865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pairs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(osteoporosis[, c("edad", "peso",  "talla",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")])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69" y="2031110"/>
            <a:ext cx="7215107" cy="452831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1147" y="1260284"/>
            <a:ext cx="8888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library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GGally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ggpairs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"), ggplot2::aes(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colour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578474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1147" y="1297287"/>
            <a:ext cx="8888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library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GGally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ggpairs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"), ggplot2::aes(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colour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405682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241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772551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Main characteristics of correlation analysis: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 lIns="91440" tIns="45720" rIns="91440" bIns="45720" anchor="t"/>
          <a:lstStyle/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</a:pPr>
            <a:r>
              <a:rPr lang="en-GB"/>
              <a:t>Correlation analysis allows </a:t>
            </a:r>
            <a:endParaRPr lang="es-ES"/>
          </a:p>
          <a:p>
            <a:pPr marL="941070" lvl="2" indent="-17907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 study the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way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of relation between the two variables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941070" lvl="2" indent="-17907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To quantify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the intensity of relation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  <a:tabLst>
                <a:tab pos="3856038" algn="l"/>
              </a:tabLst>
            </a:pPr>
            <a:r>
              <a:rPr lang="en-GB" dirty="0"/>
              <a:t>Correlation is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causation</a:t>
            </a:r>
            <a:r>
              <a:rPr lang="en-GB"/>
              <a:t>         one thing does not </a:t>
            </a:r>
            <a:r>
              <a:rPr lang="en-GB" dirty="0"/>
              <a:t>causes the other</a:t>
            </a:r>
            <a:endParaRPr lang="en-GB" dirty="0">
              <a:cs typeface="Calibri"/>
            </a:endParaRPr>
          </a:p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In the correlation analysis, the two variables have the 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weight</a:t>
            </a: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The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coefficient</a:t>
            </a:r>
            <a:r>
              <a:rPr lang="en-GB"/>
              <a:t> measures the strength of a </a:t>
            </a:r>
            <a:r>
              <a:rPr lang="en-GB" b="1"/>
              <a:t>linear</a:t>
            </a:r>
            <a:r>
              <a:rPr lang="en-GB"/>
              <a:t> relation</a:t>
            </a:r>
            <a:endParaRPr lang="en-GB" dirty="0">
              <a:cs typeface="Calibri"/>
            </a:endParaRPr>
          </a:p>
          <a:p>
            <a:pPr marL="179070" indent="-179070">
              <a:lnSpc>
                <a:spcPct val="150000"/>
              </a:lnSpc>
            </a:pPr>
            <a:endParaRPr lang="en-GB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1. Definition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0" name="9 Flecha derecha"/>
          <p:cNvSpPr/>
          <p:nvPr/>
        </p:nvSpPr>
        <p:spPr bwMode="auto">
          <a:xfrm>
            <a:off x="4025245" y="3648173"/>
            <a:ext cx="386499" cy="292231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Main characteristics of correlation analysis: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tabLst>
                <a:tab pos="1787525" algn="l"/>
                <a:tab pos="3856038" algn="l"/>
              </a:tabLst>
            </a:pPr>
            <a:r>
              <a:rPr lang="en-GB" sz="3200" b="1" dirty="0"/>
              <a:t>		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  <a:r>
              <a:rPr lang="en-GB" sz="3200" b="1" dirty="0"/>
              <a:t> is </a:t>
            </a:r>
            <a:r>
              <a:rPr lang="en-GB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causation</a:t>
            </a:r>
            <a:r>
              <a:rPr lang="en-GB" dirty="0"/>
              <a:t>		</a:t>
            </a:r>
          </a:p>
          <a:p>
            <a:pPr marL="179388" indent="-179388">
              <a:lnSpc>
                <a:spcPct val="150000"/>
              </a:lnSpc>
            </a:pPr>
            <a:endParaRPr lang="en-GB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1. Definition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3138" y="2766526"/>
            <a:ext cx="4176679" cy="284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Image result for correlation is not causation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1" y="2766526"/>
            <a:ext cx="4151151" cy="28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Measures linear correlation between two variables</a:t>
            </a:r>
            <a:endParaRPr lang="en-GB" dirty="0"/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It is represented by letter </a:t>
            </a:r>
            <a:r>
              <a:rPr lang="en-GB" b="1" dirty="0"/>
              <a:t>r</a:t>
            </a:r>
            <a:r>
              <a:rPr lang="en-GB" dirty="0"/>
              <a:t>. It has no dimensions (no units)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Values go from </a:t>
            </a:r>
            <a:r>
              <a:rPr lang="en-GB" b="1" dirty="0"/>
              <a:t>-1</a:t>
            </a:r>
            <a:r>
              <a:rPr lang="en-GB" dirty="0"/>
              <a:t> to </a:t>
            </a:r>
            <a:r>
              <a:rPr lang="en-GB" b="1" dirty="0"/>
              <a:t>+1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r=0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no linear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r&gt;0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direct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r&lt;0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indirect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r=1/-1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indicates a perfect relation between the variables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Examples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42" y="1885360"/>
            <a:ext cx="5280892" cy="219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988" y="4116583"/>
            <a:ext cx="5118363" cy="254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9122" y="3297935"/>
            <a:ext cx="2290714" cy="20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128716" y="1510837"/>
            <a:ext cx="9472483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Mapping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components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Layer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what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actually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see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points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lines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,…),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summarise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data)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Scales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how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want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see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data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aesthetic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). Color,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shapes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legend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axes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….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Coord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axes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gridlines</a:t>
            </a: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Facet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want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to divide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data in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different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plots</a:t>
            </a: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Theme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Font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size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background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colors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669580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6" name="5 CuadroTexto"/>
          <p:cNvSpPr txBox="1"/>
          <p:nvPr/>
        </p:nvSpPr>
        <p:spPr>
          <a:xfrm>
            <a:off x="470647" y="1479176"/>
            <a:ext cx="9049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Study the relationship between 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peso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and 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body mass index (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imc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8723" y="2143035"/>
            <a:ext cx="6183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	imc      peso</a:t>
            </a:r>
          </a:p>
          <a:p>
            <a:r>
              <a:rPr lang="it-IT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imc  1.0000000 0.8927967</a:t>
            </a:r>
          </a:p>
          <a:p>
            <a:r>
              <a:rPr lang="it-IT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peso 0.8927967 1.0000000</a:t>
            </a:r>
            <a:endParaRPr lang="ca-ES" dirty="0">
              <a:solidFill>
                <a:srgbClr val="3366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212" y="2079812"/>
            <a:ext cx="4257395" cy="425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How to in 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28463" y="4156797"/>
            <a:ext cx="409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Don’t forget to look the graphic!!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91671" y="1721224"/>
            <a:ext cx="8592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sz="2200" b="1" dirty="0" err="1">
                <a:latin typeface="+mn-lt"/>
              </a:rPr>
              <a:t>Bone</a:t>
            </a:r>
            <a:r>
              <a:rPr lang="ca-ES" sz="2200" b="1" dirty="0">
                <a:latin typeface="+mn-lt"/>
              </a:rPr>
              <a:t> </a:t>
            </a:r>
            <a:r>
              <a:rPr lang="ca-ES" sz="2200" b="1" dirty="0" err="1">
                <a:latin typeface="+mn-lt"/>
              </a:rPr>
              <a:t>density</a:t>
            </a:r>
            <a:r>
              <a:rPr lang="ca-ES" sz="2200" b="1" dirty="0">
                <a:latin typeface="+mn-lt"/>
              </a:rPr>
              <a:t> </a:t>
            </a:r>
            <a:r>
              <a:rPr lang="ca-ES" sz="2200" dirty="0">
                <a:latin typeface="+mn-lt"/>
              </a:rPr>
              <a:t>and </a:t>
            </a:r>
            <a:r>
              <a:rPr lang="ca-ES" sz="2200" b="1" dirty="0" err="1">
                <a:latin typeface="+mn-lt"/>
              </a:rPr>
              <a:t>age</a:t>
            </a:r>
            <a:r>
              <a:rPr lang="ca-ES" sz="2200" dirty="0">
                <a:latin typeface="+mn-lt"/>
              </a:rPr>
              <a:t> </a:t>
            </a:r>
            <a:r>
              <a:rPr lang="ca-ES" sz="2200" dirty="0" err="1">
                <a:latin typeface="+mn-lt"/>
              </a:rPr>
              <a:t>are</a:t>
            </a:r>
            <a:r>
              <a:rPr lang="ca-ES" sz="2200" dirty="0">
                <a:latin typeface="+mn-lt"/>
              </a:rPr>
              <a:t> </a:t>
            </a:r>
            <a:r>
              <a:rPr lang="ca-ES" sz="2200" dirty="0" err="1">
                <a:latin typeface="+mn-lt"/>
              </a:rPr>
              <a:t>correlated</a:t>
            </a:r>
            <a:r>
              <a:rPr lang="ca-ES" sz="2200" dirty="0">
                <a:latin typeface="+mn-lt"/>
              </a:rPr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34536" y="2392318"/>
            <a:ext cx="7425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osteoporosis$edad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 =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pearson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[1] -0.3601883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How to in R-commander?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90035" y="2010202"/>
            <a:ext cx="617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edad,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89" y="2852111"/>
            <a:ext cx="6159545" cy="3865823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How to in 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521240" y="1863485"/>
            <a:ext cx="8554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dirty="0">
                <a:solidFill>
                  <a:srgbClr val="7D468C"/>
                </a:solidFill>
              </a:rPr>
              <a:t>Exercise 1</a:t>
            </a:r>
            <a:r>
              <a:rPr lang="en-US" dirty="0"/>
              <a:t>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you think that exists a relationship between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peso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talla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 What type of relationship? Show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scatterplot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of the values.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Correlation. Exercises</a:t>
            </a:r>
            <a:br>
              <a:rPr lang="en-GB" dirty="0">
                <a:ea typeface="ＭＳ Ｐゴシック" pitchFamily="34" charset="-128"/>
              </a:rPr>
            </a:b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8"/>
            <a:ext cx="2803724" cy="527213"/>
          </a:xfrm>
        </p:spPr>
        <p:txBody>
          <a:bodyPr/>
          <a:lstStyle/>
          <a:p>
            <a:pPr marL="0" indent="0" algn="just"/>
            <a:r>
              <a:rPr lang="en-US" dirty="0"/>
              <a:t>Exercise 1. </a:t>
            </a:r>
            <a:r>
              <a:rPr lang="en-US" dirty="0" err="1"/>
              <a:t>pes</a:t>
            </a:r>
            <a:r>
              <a:rPr lang="en-US" i="1" dirty="0" err="1"/>
              <a:t>o</a:t>
            </a:r>
            <a:r>
              <a:rPr lang="en-US" dirty="0" err="1"/>
              <a:t>~</a:t>
            </a:r>
            <a:r>
              <a:rPr lang="en-US" i="1" dirty="0" err="1"/>
              <a:t>talla</a:t>
            </a:r>
            <a:endParaRPr lang="en-US" b="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833849" y="2407777"/>
            <a:ext cx="3555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nsolas" pitchFamily="49" charset="0"/>
                <a:cs typeface="Consolas" pitchFamily="49" charset="0"/>
              </a:rPr>
              <a:t>	peso     talla</a:t>
            </a:r>
          </a:p>
          <a:p>
            <a:r>
              <a:rPr lang="it-IT" dirty="0">
                <a:latin typeface="Consolas" pitchFamily="49" charset="0"/>
                <a:cs typeface="Consolas" pitchFamily="49" charset="0"/>
              </a:rPr>
              <a:t>peso  1.0000000 </a:t>
            </a:r>
            <a:r>
              <a:rPr lang="it-IT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0.2311058</a:t>
            </a:r>
          </a:p>
          <a:p>
            <a:r>
              <a:rPr lang="it-IT" dirty="0">
                <a:latin typeface="Consolas" pitchFamily="49" charset="0"/>
                <a:cs typeface="Consolas" pitchFamily="49" charset="0"/>
              </a:rPr>
              <a:t>talla </a:t>
            </a:r>
            <a:r>
              <a:rPr lang="it-IT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0.2311058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 1.0000000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29050"/>
            <a:ext cx="4287032" cy="428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/>
              <a:t>Non Parametric correlation: Spearman correlation coefficient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179070" indent="-179070">
              <a:buFont typeface="Arial" pitchFamily="34" charset="0"/>
              <a:buChar char="•"/>
            </a:pPr>
            <a:r>
              <a:rPr lang="en-GB" dirty="0"/>
              <a:t>Pearson correlation coefficient is severely affected by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</a:t>
            </a:r>
            <a:r>
              <a:rPr lang="en-GB" dirty="0"/>
              <a:t> and if the relation 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not linear</a:t>
            </a:r>
            <a:endParaRPr lang="es-ES"/>
          </a:p>
          <a:p>
            <a:pPr marL="179070" indent="-179070">
              <a:buFont typeface="Arial" pitchFamily="34" charset="0"/>
              <a:buChar char="•"/>
            </a:pPr>
            <a:endParaRPr lang="en-GB" dirty="0">
              <a:cs typeface="Calibri"/>
            </a:endParaRPr>
          </a:p>
          <a:p>
            <a:pPr marL="1610995" lvl="4" indent="-10795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Better to use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Spearman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correlation coefficient (use the ranks between the numbers instead the values) to calculate the correlation coefficient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1610995" lvl="4" indent="-10795"/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179070" indent="-179070">
              <a:buFont typeface="Arial" pitchFamily="34" charset="0"/>
              <a:buChar char="•"/>
            </a:pPr>
            <a:r>
              <a:rPr lang="en-GB" dirty="0"/>
              <a:t>Evaluates the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monotonic</a:t>
            </a:r>
            <a:r>
              <a:rPr lang="en-GB" dirty="0"/>
              <a:t> relationship between the variables (not the </a:t>
            </a:r>
            <a:r>
              <a:rPr lang="en-GB" b="1" dirty="0"/>
              <a:t>linear</a:t>
            </a:r>
            <a:r>
              <a:rPr lang="en-GB" dirty="0"/>
              <a:t> relationship as Pearson does).</a:t>
            </a:r>
            <a:endParaRPr lang="en-GB" dirty="0">
              <a:cs typeface="Calibri"/>
            </a:endParaRPr>
          </a:p>
          <a:p>
            <a:pPr marL="10795" indent="-10795">
              <a:buFont typeface="Arial" pitchFamily="34" charset="0"/>
              <a:buChar char="•"/>
            </a:pPr>
            <a:endParaRPr lang="en-GB" dirty="0">
              <a:cs typeface="Calibri"/>
            </a:endParaRPr>
          </a:p>
          <a:p>
            <a:pPr marL="1610995" lvl="4" indent="-10795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The variables tend to change together but not necessarily at a constant rate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7" name="6 Flecha abajo"/>
          <p:cNvSpPr/>
          <p:nvPr/>
        </p:nvSpPr>
        <p:spPr bwMode="auto">
          <a:xfrm>
            <a:off x="3110846" y="2752627"/>
            <a:ext cx="405353" cy="367645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828041" y="5410986"/>
            <a:ext cx="245097" cy="27337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/>
              <a:t>Non Parametric correlation: Spearman correlation coefficient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00" y="2045879"/>
            <a:ext cx="7867846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/>
              <a:t>Comparison of Pearson and Spearman coefficients.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504" y="1839224"/>
            <a:ext cx="2112733" cy="16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572" y="1828800"/>
            <a:ext cx="2340548" cy="16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2439" y="1757345"/>
            <a:ext cx="2940476" cy="172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5430" y="4228576"/>
            <a:ext cx="1999807" cy="160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4014" y="4209723"/>
            <a:ext cx="2476277" cy="171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7933" y="4097287"/>
            <a:ext cx="2271849" cy="170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575035" y="6127422"/>
            <a:ext cx="852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Always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examine a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scatterplot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determine the form of the relationship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Spearman correlation coefficient. How to in 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31147" y="1911349"/>
            <a:ext cx="8365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osteoporosis$edad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 =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spearman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[1] -0.3540295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Correlation matrix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531146" y="2026678"/>
            <a:ext cx="7978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(osteoporosis[,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")])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42335" y="3094324"/>
            <a:ext cx="95137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	  edad         peso       talla         </a:t>
            </a:r>
            <a:r>
              <a:rPr lang="es-ES" sz="1400" dirty="0" err="1">
                <a:latin typeface="Consolas" panose="020B0609020204030204" pitchFamily="49" charset="0"/>
              </a:rPr>
              <a:t>imc</a:t>
            </a:r>
            <a:r>
              <a:rPr lang="es-ES" sz="1400" dirty="0">
                <a:latin typeface="Consolas" panose="020B0609020204030204" pitchFamily="49" charset="0"/>
              </a:rPr>
              <a:t>         </a:t>
            </a:r>
            <a:r>
              <a:rPr lang="es-ES" sz="1400" dirty="0" err="1">
                <a:latin typeface="Consolas" panose="020B0609020204030204" pitchFamily="49" charset="0"/>
              </a:rPr>
              <a:t>bua</a:t>
            </a:r>
            <a:r>
              <a:rPr lang="es-ES" sz="1400" dirty="0">
                <a:latin typeface="Consolas" panose="020B0609020204030204" pitchFamily="49" charset="0"/>
              </a:rPr>
              <a:t>       </a:t>
            </a:r>
            <a:r>
              <a:rPr lang="es-ES" sz="1400" dirty="0" err="1">
                <a:latin typeface="Consolas" panose="020B0609020204030204" pitchFamily="49" charset="0"/>
              </a:rPr>
              <a:t>menarqui</a:t>
            </a:r>
            <a:endParaRPr lang="es-ES" sz="1400" dirty="0">
              <a:latin typeface="Consolas" panose="020B0609020204030204" pitchFamily="49" charset="0"/>
            </a:endParaRPr>
          </a:p>
          <a:p>
            <a:r>
              <a:rPr lang="es-ES" sz="1400" dirty="0">
                <a:latin typeface="Consolas" panose="020B0609020204030204" pitchFamily="49" charset="0"/>
              </a:rPr>
              <a:t>edad      1.0000000  0.182629245 -0.16635268  0.26173285 -0.36018834  0.115901253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peso      0.1826292  1.000000000  0.23110585  0.89278635  0.09467837 -0.008526465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talla    -0.1663527  0.231105848  1.00000000 -0.22546438  0.13350207  0.070002843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imc</a:t>
            </a:r>
            <a:r>
              <a:rPr lang="es-ES" sz="1400" dirty="0">
                <a:latin typeface="Consolas" panose="020B0609020204030204" pitchFamily="49" charset="0"/>
              </a:rPr>
              <a:t>       0.2617329  0.892786346 -0.22546438  1.00000000  0.03415938 -0.041607661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bua</a:t>
            </a:r>
            <a:r>
              <a:rPr lang="es-ES" sz="1400" dirty="0">
                <a:latin typeface="Consolas" panose="020B0609020204030204" pitchFamily="49" charset="0"/>
              </a:rPr>
              <a:t>      -0.3601883  0.094678365  0.13350207  0.03415938  1.00000000 -0.085935539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menarqui</a:t>
            </a:r>
            <a:r>
              <a:rPr lang="es-ES" sz="1400" dirty="0">
                <a:latin typeface="Consolas" panose="020B0609020204030204" pitchFamily="49" charset="0"/>
              </a:rPr>
              <a:t>  0.1159013 -0.008526465  0.07000284 -0.04160766 -0.08593554  1.000000000</a:t>
            </a:r>
          </a:p>
        </p:txBody>
      </p:sp>
    </p:spTree>
    <p:extLst>
      <p:ext uri="{BB962C8B-B14F-4D97-AF65-F5344CB8AC3E}">
        <p14:creationId xmlns:p14="http://schemas.microsoft.com/office/powerpoint/2010/main" val="240523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495300" y="1417638"/>
            <a:ext cx="7960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How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install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 </a:t>
            </a:r>
            <a:r>
              <a:rPr lang="es-ES" sz="2200" dirty="0" err="1">
                <a:solidFill>
                  <a:srgbClr val="3366FF"/>
                </a:solidFill>
                <a:latin typeface="Consolas" panose="020B0609020204030204" pitchFamily="49" charset="0"/>
              </a:rPr>
              <a:t>install.packages</a:t>
            </a:r>
            <a:r>
              <a:rPr lang="es-ES" sz="2200" dirty="0">
                <a:solidFill>
                  <a:srgbClr val="3366FF"/>
                </a:solidFill>
                <a:latin typeface="Consolas" panose="020B0609020204030204" pitchFamily="49" charset="0"/>
              </a:rPr>
              <a:t>("ggplot2")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First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steps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Three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key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components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Aesthetic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mappings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between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variables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least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layer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Usually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created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geom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function</a:t>
            </a: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3997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Correlation. Exercises</a:t>
            </a:r>
            <a:br>
              <a:rPr lang="en-GB" dirty="0">
                <a:ea typeface="ＭＳ Ｐゴシック" pitchFamily="34" charset="-128"/>
              </a:rPr>
            </a:b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8"/>
            <a:ext cx="8751075" cy="5076709"/>
          </a:xfrm>
        </p:spPr>
        <p:txBody>
          <a:bodyPr/>
          <a:lstStyle/>
          <a:p>
            <a:pPr marL="0" indent="0" algn="just"/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dirty="0"/>
              <a:t>Exercise 2.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An hypothetic study, published last year that exists a relation between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blood pressure 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sbp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?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Do you think is it true? Show a </a:t>
            </a:r>
            <a:r>
              <a:rPr lang="en-US" b="0" dirty="0" err="1">
                <a:solidFill>
                  <a:schemeClr val="bg2">
                    <a:lumMod val="50000"/>
                  </a:schemeClr>
                </a:solidFill>
              </a:rPr>
              <a:t>scatterplot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 of the values? If not, find another variable in the dataset that has a good correlation with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blood pressure</a:t>
            </a:r>
            <a:r>
              <a:rPr lang="en-US" b="0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</a:pPr>
            <a:endParaRPr lang="en-US" b="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b="0" i="1" dirty="0">
                <a:solidFill>
                  <a:schemeClr val="bg2">
                    <a:lumMod val="50000"/>
                  </a:schemeClr>
                </a:solidFill>
              </a:rPr>
              <a:t>Use dataset Framingham250.csv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661956" y="1192887"/>
            <a:ext cx="825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data: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  <a:hlinkClick r:id="rId2"/>
              </a:rPr>
              <a:t>https://ggplot2.tidyverse.org/reference/mpg.html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51453" y="1531441"/>
            <a:ext cx="132440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head(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5303" r="2527"/>
          <a:stretch/>
        </p:blipFill>
        <p:spPr>
          <a:xfrm>
            <a:off x="1363276" y="1945541"/>
            <a:ext cx="8143177" cy="15874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48005" y="3947083"/>
            <a:ext cx="9073502" cy="313932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GB" sz="1200" dirty="0"/>
              <a:t>A data frame with 234 rows and 11 variables:</a:t>
            </a:r>
          </a:p>
          <a:p>
            <a:endParaRPr lang="en-GB" sz="1100" dirty="0"/>
          </a:p>
          <a:p>
            <a:r>
              <a:rPr lang="en-GB" sz="1100" i="1" dirty="0"/>
              <a:t>manufacturer</a:t>
            </a:r>
            <a:r>
              <a:rPr lang="en-GB" sz="1100" dirty="0"/>
              <a:t>: manufacturer name</a:t>
            </a:r>
          </a:p>
          <a:p>
            <a:endParaRPr lang="en-GB" sz="1100" dirty="0"/>
          </a:p>
          <a:p>
            <a:r>
              <a:rPr lang="en-GB" sz="1100" i="1" dirty="0"/>
              <a:t>model</a:t>
            </a:r>
            <a:r>
              <a:rPr lang="en-GB" sz="1100" dirty="0"/>
              <a:t>: model name</a:t>
            </a:r>
          </a:p>
          <a:p>
            <a:endParaRPr lang="en-GB" sz="1100" dirty="0"/>
          </a:p>
          <a:p>
            <a:r>
              <a:rPr lang="en-GB" sz="1100" i="1" dirty="0" err="1"/>
              <a:t>displ</a:t>
            </a:r>
            <a:r>
              <a:rPr lang="en-GB" sz="1100" dirty="0"/>
              <a:t>: engine displacement, in litres</a:t>
            </a:r>
          </a:p>
          <a:p>
            <a:endParaRPr lang="en-GB" sz="1100" dirty="0"/>
          </a:p>
          <a:p>
            <a:r>
              <a:rPr lang="en-GB" sz="1100" i="1" dirty="0"/>
              <a:t>year</a:t>
            </a:r>
            <a:r>
              <a:rPr lang="en-GB" sz="1100" dirty="0"/>
              <a:t>: year of manufacture</a:t>
            </a:r>
          </a:p>
          <a:p>
            <a:endParaRPr lang="en-GB" sz="1100" dirty="0"/>
          </a:p>
          <a:p>
            <a:r>
              <a:rPr lang="en-GB" sz="1100" i="1" dirty="0"/>
              <a:t>"type" </a:t>
            </a:r>
            <a:r>
              <a:rPr lang="en-GB" sz="1100" dirty="0"/>
              <a:t>of car</a:t>
            </a:r>
          </a:p>
          <a:p>
            <a:endParaRPr lang="en-GB" sz="1100" dirty="0"/>
          </a:p>
          <a:p>
            <a:r>
              <a:rPr lang="en-GB" sz="1100" i="1" dirty="0" err="1"/>
              <a:t>cyl</a:t>
            </a:r>
            <a:r>
              <a:rPr lang="en-GB" sz="1100" dirty="0"/>
              <a:t>: number of cylinders</a:t>
            </a:r>
          </a:p>
          <a:p>
            <a:endParaRPr lang="en-GB" sz="1100" dirty="0"/>
          </a:p>
          <a:p>
            <a:r>
              <a:rPr lang="en-GB" sz="1100" i="1" dirty="0"/>
              <a:t>trans</a:t>
            </a:r>
            <a:r>
              <a:rPr lang="en-GB" sz="1100" dirty="0"/>
              <a:t>: type of transmission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i="1" dirty="0"/>
          </a:p>
          <a:p>
            <a:endParaRPr lang="en-GB" sz="1100" i="1" dirty="0"/>
          </a:p>
          <a:p>
            <a:r>
              <a:rPr lang="en-GB" sz="1100" i="1" dirty="0" err="1"/>
              <a:t>drv</a:t>
            </a:r>
            <a:r>
              <a:rPr lang="en-GB" sz="1100" dirty="0"/>
              <a:t>: the type of drive train, where f = front-wheel drive, r = rear wheel drive, 4 = 4wd</a:t>
            </a:r>
          </a:p>
          <a:p>
            <a:endParaRPr lang="en-GB" sz="1100" dirty="0"/>
          </a:p>
          <a:p>
            <a:r>
              <a:rPr lang="en-GB" sz="1100" dirty="0" err="1"/>
              <a:t>cty</a:t>
            </a:r>
            <a:r>
              <a:rPr lang="en-GB" sz="1100" dirty="0"/>
              <a:t>: city miles per gallon</a:t>
            </a:r>
          </a:p>
          <a:p>
            <a:endParaRPr lang="en-GB" sz="1100" dirty="0"/>
          </a:p>
          <a:p>
            <a:r>
              <a:rPr lang="en-GB" sz="1100" dirty="0" err="1"/>
              <a:t>hwy</a:t>
            </a:r>
            <a:r>
              <a:rPr lang="en-GB" sz="1100" dirty="0"/>
              <a:t>: highway miles per gallon</a:t>
            </a:r>
          </a:p>
          <a:p>
            <a:endParaRPr lang="en-GB" sz="1100" dirty="0"/>
          </a:p>
          <a:p>
            <a:r>
              <a:rPr lang="en-GB" sz="1100" dirty="0" err="1"/>
              <a:t>fl</a:t>
            </a:r>
            <a:r>
              <a:rPr lang="en-GB" sz="1100" dirty="0"/>
              <a:t>: fuel type</a:t>
            </a:r>
          </a:p>
          <a:p>
            <a:endParaRPr lang="en-GB" sz="1100" dirty="0"/>
          </a:p>
          <a:p>
            <a:r>
              <a:rPr lang="en-GB" sz="1100" i="1" dirty="0"/>
              <a:t>class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848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42122" y="1860174"/>
            <a:ext cx="5123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2184400" y="1864912"/>
            <a:ext cx="468000" cy="324000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2793137" y="1855581"/>
            <a:ext cx="2904066" cy="324000"/>
          </a:xfrm>
          <a:prstGeom prst="roundRect">
            <a:avLst/>
          </a:prstGeom>
          <a:solidFill>
            <a:srgbClr val="92D050">
              <a:alpha val="58000"/>
            </a:srgbClr>
          </a:solidFill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1487970" y="2201431"/>
            <a:ext cx="1565040" cy="324000"/>
          </a:xfrm>
          <a:prstGeom prst="roundRect">
            <a:avLst/>
          </a:prstGeom>
          <a:solidFill>
            <a:srgbClr val="FFFF00">
              <a:alpha val="58000"/>
            </a:srgbClr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417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plantillapresentacions 14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2 Lateral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3 Contingut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348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master_plantillapresentacions 14-15</Template>
  <TotalTime>5806</TotalTime>
  <Words>2192</Words>
  <Application>Microsoft Office PowerPoint</Application>
  <PresentationFormat>A4 (210 x 297 mm)</PresentationFormat>
  <Paragraphs>535</Paragraphs>
  <Slides>70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70</vt:i4>
      </vt:variant>
    </vt:vector>
  </HeadingPairs>
  <TitlesOfParts>
    <vt:vector size="73" baseType="lpstr">
      <vt:lpstr>master_plantillapresentacions 14-15</vt:lpstr>
      <vt:lpstr>02 Lateral</vt:lpstr>
      <vt:lpstr>03 Contingut</vt:lpstr>
      <vt:lpstr>Presentación de PowerPoint</vt:lpstr>
      <vt:lpstr>Presentación de PowerPoint</vt:lpstr>
      <vt:lpstr>Presentación de PowerPoint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Presentación de PowerPoint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Presentación de PowerPoint</vt:lpstr>
      <vt:lpstr>3. Bivariate analysis </vt:lpstr>
      <vt:lpstr>3. Bivariate analysis </vt:lpstr>
      <vt:lpstr>3. Bivariate analysis </vt:lpstr>
      <vt:lpstr>3. Bivariate analysis </vt:lpstr>
      <vt:lpstr>3. Bivariate analysis </vt:lpstr>
      <vt:lpstr>3. Bivariate analysis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</vt:lpstr>
      <vt:lpstr>3. Bivariate analysis  3.1 Qualitative versus qualitative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Bivariate analysis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Correlation 1. Definition </vt:lpstr>
      <vt:lpstr>Correlation 1. Definition </vt:lpstr>
      <vt:lpstr>Correlation 2. Types of correlation</vt:lpstr>
      <vt:lpstr>Correlation 2. Types of correlation  </vt:lpstr>
      <vt:lpstr>Correlation 2. Types of correlation</vt:lpstr>
      <vt:lpstr>Correlation 2. Types of correlation  </vt:lpstr>
      <vt:lpstr>Correlation 2. Types of correlation  </vt:lpstr>
      <vt:lpstr>Correlation 2. Types of correlation  </vt:lpstr>
      <vt:lpstr>Correlation. Exercises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Correlation. Exercises  </vt:lpstr>
    </vt:vector>
  </TitlesOfParts>
  <Company>VHIR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 Gonzalo Sanz</dc:creator>
  <cp:lastModifiedBy>rgonzalo</cp:lastModifiedBy>
  <cp:revision>759</cp:revision>
  <dcterms:created xsi:type="dcterms:W3CDTF">2014-10-10T12:20:23Z</dcterms:created>
  <dcterms:modified xsi:type="dcterms:W3CDTF">2021-06-08T11:55:11Z</dcterms:modified>
</cp:coreProperties>
</file>