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41" r:id="rId2"/>
    <p:sldId id="405" r:id="rId3"/>
    <p:sldId id="342" r:id="rId4"/>
    <p:sldId id="343" r:id="rId5"/>
    <p:sldId id="454" r:id="rId6"/>
    <p:sldId id="410" r:id="rId7"/>
    <p:sldId id="411" r:id="rId8"/>
    <p:sldId id="412" r:id="rId9"/>
    <p:sldId id="499" r:id="rId10"/>
    <p:sldId id="413" r:id="rId11"/>
    <p:sldId id="500" r:id="rId12"/>
    <p:sldId id="498" r:id="rId13"/>
    <p:sldId id="415" r:id="rId14"/>
    <p:sldId id="417" r:id="rId15"/>
    <p:sldId id="516" r:id="rId16"/>
    <p:sldId id="494" r:id="rId17"/>
    <p:sldId id="418" r:id="rId18"/>
    <p:sldId id="419" r:id="rId19"/>
    <p:sldId id="420" r:id="rId20"/>
    <p:sldId id="421" r:id="rId21"/>
    <p:sldId id="422" r:id="rId22"/>
    <p:sldId id="424" r:id="rId23"/>
    <p:sldId id="501" r:id="rId24"/>
    <p:sldId id="502" r:id="rId25"/>
    <p:sldId id="458" r:id="rId26"/>
    <p:sldId id="459" r:id="rId27"/>
    <p:sldId id="460" r:id="rId28"/>
    <p:sldId id="503" r:id="rId29"/>
    <p:sldId id="517" r:id="rId30"/>
    <p:sldId id="463" r:id="rId31"/>
    <p:sldId id="518" r:id="rId32"/>
    <p:sldId id="495" r:id="rId33"/>
    <p:sldId id="464" r:id="rId34"/>
    <p:sldId id="519" r:id="rId35"/>
    <p:sldId id="466" r:id="rId36"/>
    <p:sldId id="468" r:id="rId37"/>
    <p:sldId id="520" r:id="rId38"/>
    <p:sldId id="521" r:id="rId39"/>
    <p:sldId id="496" r:id="rId40"/>
    <p:sldId id="522" r:id="rId41"/>
    <p:sldId id="523" r:id="rId42"/>
    <p:sldId id="524" r:id="rId43"/>
    <p:sldId id="525" r:id="rId44"/>
    <p:sldId id="526" r:id="rId45"/>
    <p:sldId id="486" r:id="rId46"/>
    <p:sldId id="514" r:id="rId47"/>
    <p:sldId id="470" r:id="rId48"/>
    <p:sldId id="512" r:id="rId49"/>
    <p:sldId id="509" r:id="rId50"/>
    <p:sldId id="510" r:id="rId51"/>
    <p:sldId id="489" r:id="rId52"/>
    <p:sldId id="511" r:id="rId53"/>
    <p:sldId id="490" r:id="rId54"/>
    <p:sldId id="515" r:id="rId55"/>
    <p:sldId id="492" r:id="rId56"/>
    <p:sldId id="513" r:id="rId57"/>
    <p:sldId id="527" r:id="rId58"/>
    <p:sldId id="528" r:id="rId59"/>
  </p:sldIdLst>
  <p:sldSz cx="9906000" cy="6858000" type="A4"/>
  <p:notesSz cx="7104063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DD"/>
    <a:srgbClr val="990099"/>
    <a:srgbClr val="DFA5D4"/>
    <a:srgbClr val="F0D4EB"/>
    <a:srgbClr val="993489"/>
    <a:srgbClr val="FF3399"/>
    <a:srgbClr val="008080"/>
    <a:srgbClr val="CCC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5232" autoAdjust="0"/>
  </p:normalViewPr>
  <p:slideViewPr>
    <p:cSldViewPr>
      <p:cViewPr varScale="1">
        <p:scale>
          <a:sx n="81" d="100"/>
          <a:sy n="81" d="100"/>
        </p:scale>
        <p:origin x="1339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205" y="0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EF74-E48B-40F9-BE2E-788645783730}" type="datetimeFigureOut">
              <a:rPr lang="ca-ES"/>
              <a:pPr>
                <a:defRPr/>
              </a:pPr>
              <a:t>14/2/2022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6763"/>
            <a:ext cx="554513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077" y="4862016"/>
            <a:ext cx="5683914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720755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205" y="9720755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523708-C303-45A6-973B-576D4B952217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0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45948" algn="l"/>
                <a:tab pos="1891895" algn="l"/>
                <a:tab pos="2839488" algn="l"/>
                <a:tab pos="3785436" algn="l"/>
                <a:tab pos="4731383" algn="l"/>
                <a:tab pos="5678976" algn="l"/>
                <a:tab pos="6624924" algn="l"/>
                <a:tab pos="7570871" algn="l"/>
                <a:tab pos="8518464" algn="l"/>
                <a:tab pos="9464412" algn="l"/>
                <a:tab pos="10412005" algn="l"/>
              </a:tabLst>
            </a:pPr>
            <a:fld id="{417112F3-7CD5-433E-B7E0-7D8D82C92A6E}" type="slidenum">
              <a:rPr lang="en-US" altLang="ca-ES" smtClean="0">
                <a:solidFill>
                  <a:srgbClr val="000000"/>
                </a:solidFill>
                <a:latin typeface="Arial" pitchFamily="34" charset="0"/>
                <a:ea typeface="DejaVu Sans" pitchFamily="34" charset="0"/>
                <a:cs typeface="DejaVu Sans" pitchFamily="34" charset="0"/>
              </a:rPr>
              <a:pPr>
                <a:tabLst>
                  <a:tab pos="0" algn="l"/>
                  <a:tab pos="945948" algn="l"/>
                  <a:tab pos="1891895" algn="l"/>
                  <a:tab pos="2839488" algn="l"/>
                  <a:tab pos="3785436" algn="l"/>
                  <a:tab pos="4731383" algn="l"/>
                  <a:tab pos="5678976" algn="l"/>
                  <a:tab pos="6624924" algn="l"/>
                  <a:tab pos="7570871" algn="l"/>
                  <a:tab pos="8518464" algn="l"/>
                  <a:tab pos="9464412" algn="l"/>
                  <a:tab pos="10412005" algn="l"/>
                </a:tabLst>
              </a:pPr>
              <a:t>1</a:t>
            </a:fld>
            <a:endParaRPr lang="en-US" altLang="ca-ES">
              <a:solidFill>
                <a:srgbClr val="000000"/>
              </a:solidFill>
              <a:latin typeface="Arial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81050" y="777875"/>
            <a:ext cx="5541963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736" y="4860378"/>
            <a:ext cx="5682255" cy="460672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48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57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54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57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644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1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20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5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21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8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25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3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33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7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096F-84BB-4D9B-965B-74834C032F99}" type="slidenum">
              <a:rPr lang="es-ES_tradnl" altLang="ca-ES"/>
              <a:pPr/>
              <a:t>45</a:t>
            </a:fld>
            <a:endParaRPr lang="es-ES_tradnl" altLang="ca-E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5137" cy="38385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ca-ES"/>
          </a:p>
        </p:txBody>
      </p:sp>
    </p:spTree>
    <p:extLst>
      <p:ext uri="{BB962C8B-B14F-4D97-AF65-F5344CB8AC3E}">
        <p14:creationId xmlns:p14="http://schemas.microsoft.com/office/powerpoint/2010/main" val="74550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47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1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342900"/>
            <a:ext cx="8420100" cy="1104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908050" y="17526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1275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384550" y="6323013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42950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1AB496-2BE9-47D3-8D43-FF2A8589C4A4}" type="slidenum">
              <a:rPr lang="en-US" altLang="ca-ES"/>
              <a:pPr/>
              <a:t>‹Nº›</a:t>
            </a:fld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72203986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13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/>
          <p:cNvPicPr>
            <a:picLocks noChangeAspect="1" noChangeArrowheads="1"/>
          </p:cNvPicPr>
          <p:nvPr userDrawn="1"/>
        </p:nvPicPr>
        <p:blipFill>
          <a:blip r:embed="rId15" cstate="print">
            <a:lum bright="34000" contrast="14000"/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8" r:id="rId12"/>
    <p:sldLayoutId id="214748376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-27384"/>
            <a:ext cx="9986963" cy="6858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100" y="3789040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2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Hands-on</a:t>
            </a:r>
            <a:r>
              <a:rPr lang="es-ES" altLang="ca-ES" sz="32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2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wth</a:t>
            </a:r>
            <a:r>
              <a:rPr lang="es-ES" altLang="ca-ES" sz="32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2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Hypothesis</a:t>
            </a:r>
            <a:r>
              <a:rPr lang="es-ES" altLang="ca-ES" sz="32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200" b="1" u="none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Testing</a:t>
            </a: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512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513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35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512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5130" name="Picture 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1" name="Picture 9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2" name="Picture 10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3" name="Picture 11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129" name="Picture 1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6" name="4 Marcador de texto"/>
          <p:cNvSpPr txBox="1">
            <a:spLocks/>
          </p:cNvSpPr>
          <p:nvPr/>
        </p:nvSpPr>
        <p:spPr>
          <a:xfrm>
            <a:off x="1568624" y="4648480"/>
            <a:ext cx="8135766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Basic  </a:t>
            </a:r>
            <a:r>
              <a:rPr kumimoji="0" lang="es-E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Statistics</a:t>
            </a: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s-E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with</a:t>
            </a: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R</a:t>
            </a:r>
          </a:p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UEB-VHIR</a:t>
            </a:r>
            <a:endParaRPr kumimoji="0" lang="ca-ES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Mireia Ferrer, </a:t>
            </a:r>
            <a:r>
              <a:rPr kumimoji="0" lang="ca-E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Miriam</a:t>
            </a:r>
            <a:r>
              <a:rPr kumimoji="0" lang="ca-E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Mota, Alex</a:t>
            </a:r>
            <a:r>
              <a:rPr kumimoji="0" lang="ca-ES" sz="1600" b="1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ca-ES" sz="1600" b="1" i="0" u="none" strike="noStrike" kern="0" cap="none" spc="0" normalizeH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Sanchez</a:t>
            </a:r>
            <a:r>
              <a:rPr lang="ca-ES" sz="1600" b="1" u="none" kern="0" noProof="0" dirty="0">
                <a:latin typeface="+mj-lt"/>
                <a:cs typeface="+mn-cs"/>
              </a:rPr>
              <a:t> and Santiago </a:t>
            </a:r>
            <a:r>
              <a:rPr lang="ca-ES" sz="1600" b="1" u="none" kern="0" noProof="0" dirty="0" err="1">
                <a:latin typeface="+mj-lt"/>
                <a:cs typeface="+mn-cs"/>
              </a:rPr>
              <a:t>Perez-Hoyos</a:t>
            </a: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</a:t>
            </a:r>
            <a:r>
              <a:rPr kumimoji="0" lang="ca-E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</a:p>
          <a:p>
            <a:pPr marL="457200" marR="0" lvl="0" indent="-45720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39863" algn="l"/>
              </a:tabLst>
              <a:defRPr/>
            </a:pPr>
            <a:r>
              <a:rPr kumimoji="0" lang="ca-E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10/05/2021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test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88504" y="1268760"/>
            <a:ext cx="8915400" cy="4525963"/>
          </a:xfrm>
        </p:spPr>
        <p:txBody>
          <a:bodyPr/>
          <a:lstStyle/>
          <a:p>
            <a:r>
              <a:rPr lang="ca-ES" sz="2400" dirty="0" err="1"/>
              <a:t>Statistical</a:t>
            </a:r>
            <a:r>
              <a:rPr lang="ca-ES" sz="2400" dirty="0"/>
              <a:t>  </a:t>
            </a:r>
            <a:r>
              <a:rPr lang="ca-ES" sz="2400" dirty="0" err="1"/>
              <a:t>normality</a:t>
            </a:r>
            <a:r>
              <a:rPr lang="ca-ES" sz="2400" dirty="0"/>
              <a:t> test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more</a:t>
            </a:r>
            <a:r>
              <a:rPr lang="ca-ES" sz="2400" dirty="0"/>
              <a:t> </a:t>
            </a:r>
            <a:r>
              <a:rPr lang="ca-ES" sz="2400" dirty="0" err="1"/>
              <a:t>precise</a:t>
            </a:r>
            <a:r>
              <a:rPr lang="ca-ES" sz="2400" dirty="0"/>
              <a:t> </a:t>
            </a:r>
            <a:r>
              <a:rPr lang="ca-ES" sz="2400" dirty="0" err="1"/>
              <a:t>than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is possible to </a:t>
            </a:r>
            <a:r>
              <a:rPr lang="ca-ES" sz="2400" dirty="0" err="1"/>
              <a:t>calculate</a:t>
            </a:r>
            <a:r>
              <a:rPr lang="ca-ES" sz="2400" dirty="0"/>
              <a:t> a p-</a:t>
            </a:r>
            <a:r>
              <a:rPr lang="ca-ES" sz="2400" dirty="0" err="1"/>
              <a:t>value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most </a:t>
            </a:r>
            <a:r>
              <a:rPr lang="ca-ES" sz="2400" dirty="0" err="1"/>
              <a:t>used</a:t>
            </a:r>
            <a:r>
              <a:rPr lang="ca-ES" sz="2400" dirty="0"/>
              <a:t> tests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Kolmogorov-Smirnov</a:t>
            </a:r>
            <a:r>
              <a:rPr lang="ca-ES" sz="2400" dirty="0"/>
              <a:t> </a:t>
            </a:r>
            <a:r>
              <a:rPr lang="ca-ES" sz="2400" dirty="0" err="1"/>
              <a:t>and</a:t>
            </a:r>
            <a:r>
              <a:rPr lang="ca-ES" sz="2400" dirty="0"/>
              <a:t> </a:t>
            </a:r>
            <a:r>
              <a:rPr lang="ca-ES" sz="2400" dirty="0" err="1"/>
              <a:t>Shapiro-Wilks</a:t>
            </a:r>
            <a:r>
              <a:rPr lang="ca-ES" sz="2400" dirty="0"/>
              <a:t> test.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to test </a:t>
            </a:r>
            <a:r>
              <a:rPr lang="ca-ES" sz="2400" dirty="0" err="1"/>
              <a:t>are</a:t>
            </a:r>
            <a:r>
              <a:rPr lang="ca-ES" sz="2400" dirty="0"/>
              <a:t>:</a:t>
            </a:r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0</a:t>
            </a:r>
            <a:r>
              <a:rPr lang="ca-ES" sz="2400" dirty="0"/>
              <a:t>: Data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1 </a:t>
            </a:r>
            <a:r>
              <a:rPr lang="ca-ES" sz="2400" dirty="0"/>
              <a:t>: Data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46762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/>
          <a:srcRect b="88883"/>
          <a:stretch/>
        </p:blipFill>
        <p:spPr>
          <a:xfrm>
            <a:off x="0" y="548680"/>
            <a:ext cx="9865096" cy="7920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172" t="23422" r="49894" b="48524"/>
          <a:stretch>
            <a:fillRect/>
          </a:stretch>
        </p:blipFill>
        <p:spPr bwMode="auto">
          <a:xfrm>
            <a:off x="1067965" y="1916832"/>
            <a:ext cx="882092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721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9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One</a:t>
            </a:r>
            <a:r>
              <a:rPr lang="es-ES" sz="4000" dirty="0"/>
              <a:t> </a:t>
            </a:r>
            <a:r>
              <a:rPr lang="es-ES" sz="4000" dirty="0" err="1"/>
              <a:t>sample</a:t>
            </a:r>
            <a:r>
              <a:rPr lang="es-ES" sz="4000" dirty="0"/>
              <a:t> t-test</a:t>
            </a:r>
            <a:br>
              <a:rPr lang="es-ES" sz="4000" dirty="0"/>
            </a:b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600200"/>
            <a:ext cx="9217024" cy="4637112"/>
          </a:xfrm>
        </p:spPr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</a:t>
            </a:r>
            <a:r>
              <a:rPr lang="ca-ES" sz="2400" dirty="0" err="1"/>
              <a:t>very</a:t>
            </a:r>
            <a:r>
              <a:rPr lang="ca-ES" sz="2400" dirty="0"/>
              <a:t> </a:t>
            </a:r>
            <a:r>
              <a:rPr lang="ca-ES" sz="2400" dirty="0" err="1"/>
              <a:t>often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Very</a:t>
            </a:r>
            <a:r>
              <a:rPr lang="ca-ES" sz="2400" dirty="0"/>
              <a:t> similar to </a:t>
            </a:r>
            <a:r>
              <a:rPr lang="ca-ES" sz="2400" dirty="0" err="1"/>
              <a:t>estimation</a:t>
            </a:r>
            <a:r>
              <a:rPr lang="ca-ES" sz="2400" dirty="0"/>
              <a:t> </a:t>
            </a:r>
            <a:r>
              <a:rPr lang="ca-ES" sz="2400" dirty="0" err="1"/>
              <a:t>questions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can be </a:t>
            </a:r>
            <a:r>
              <a:rPr lang="ca-ES" sz="2400" dirty="0" err="1"/>
              <a:t>solved</a:t>
            </a:r>
            <a:r>
              <a:rPr lang="ca-ES" sz="2400" dirty="0"/>
              <a:t> </a:t>
            </a:r>
            <a:r>
              <a:rPr lang="ca-ES" sz="2400" dirty="0" err="1"/>
              <a:t>calculating</a:t>
            </a:r>
            <a:r>
              <a:rPr lang="ca-ES" sz="2400" dirty="0"/>
              <a:t> a </a:t>
            </a:r>
            <a:r>
              <a:rPr lang="ca-ES" sz="2400" dirty="0" err="1"/>
              <a:t>confidence</a:t>
            </a:r>
            <a:r>
              <a:rPr lang="ca-ES" sz="2400" dirty="0"/>
              <a:t> interval</a:t>
            </a:r>
          </a:p>
          <a:p>
            <a:endParaRPr lang="ca-ES" sz="2400" dirty="0"/>
          </a:p>
          <a:p>
            <a:r>
              <a:rPr lang="ca-ES" sz="2400" dirty="0"/>
              <a:t>Idea: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want</a:t>
            </a:r>
            <a:r>
              <a:rPr lang="ca-ES" sz="2400" dirty="0"/>
              <a:t> to </a:t>
            </a:r>
            <a:r>
              <a:rPr lang="ca-ES" sz="2400" dirty="0" err="1"/>
              <a:t>verify</a:t>
            </a:r>
            <a:r>
              <a:rPr lang="ca-ES" sz="2400" dirty="0"/>
              <a:t> </a:t>
            </a:r>
            <a:r>
              <a:rPr lang="ca-ES" sz="2400" dirty="0" err="1"/>
              <a:t>from</a:t>
            </a:r>
            <a:r>
              <a:rPr lang="ca-ES" sz="2400" dirty="0"/>
              <a:t> a </a:t>
            </a:r>
            <a:r>
              <a:rPr lang="ca-ES" sz="2400" dirty="0" err="1"/>
              <a:t>sample</a:t>
            </a:r>
            <a:r>
              <a:rPr lang="ca-ES" sz="2400" dirty="0"/>
              <a:t> a </a:t>
            </a:r>
            <a:r>
              <a:rPr lang="ca-ES" sz="2400" dirty="0" err="1"/>
              <a:t>previous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</a:t>
            </a:r>
            <a:r>
              <a:rPr lang="ca-ES" sz="2400" dirty="0" err="1"/>
              <a:t>about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mean</a:t>
            </a:r>
            <a:r>
              <a:rPr lang="ca-ES" sz="2400" dirty="0"/>
              <a:t> in a </a:t>
            </a:r>
            <a:r>
              <a:rPr lang="ca-ES" sz="2400" dirty="0" err="1"/>
              <a:t>population</a:t>
            </a:r>
            <a:endParaRPr lang="ca-ES" sz="2400" dirty="0"/>
          </a:p>
          <a:p>
            <a:endParaRPr lang="ca-ES" sz="2400" dirty="0"/>
          </a:p>
          <a:p>
            <a:r>
              <a:rPr lang="ca-ES" sz="2000" i="1" dirty="0">
                <a:solidFill>
                  <a:srgbClr val="FF0000"/>
                </a:solidFill>
              </a:rPr>
              <a:t>Can </a:t>
            </a:r>
            <a:r>
              <a:rPr lang="ca-ES" sz="2000" i="1" dirty="0" err="1">
                <a:solidFill>
                  <a:srgbClr val="FF0000"/>
                </a:solidFill>
              </a:rPr>
              <a:t>it</a:t>
            </a:r>
            <a:r>
              <a:rPr lang="ca-ES" sz="2000" i="1" dirty="0">
                <a:solidFill>
                  <a:srgbClr val="FF0000"/>
                </a:solidFill>
              </a:rPr>
              <a:t> be </a:t>
            </a:r>
            <a:r>
              <a:rPr lang="ca-ES" sz="2000" i="1" dirty="0" err="1">
                <a:solidFill>
                  <a:srgbClr val="FF0000"/>
                </a:solidFill>
              </a:rPr>
              <a:t>accepted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that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initial</a:t>
            </a:r>
            <a:r>
              <a:rPr lang="ca-ES" sz="2000" i="1" dirty="0">
                <a:solidFill>
                  <a:srgbClr val="FF0000"/>
                </a:solidFill>
              </a:rPr>
              <a:t> TAD is 90 in </a:t>
            </a:r>
            <a:r>
              <a:rPr lang="ca-ES" sz="2000" i="1" dirty="0" err="1">
                <a:solidFill>
                  <a:srgbClr val="FF0000"/>
                </a:solidFill>
              </a:rPr>
              <a:t>Hipertensive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patients</a:t>
            </a:r>
            <a:r>
              <a:rPr lang="ca-ES" sz="20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95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2560" y="332656"/>
            <a:ext cx="825949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err="1">
                <a:solidFill>
                  <a:schemeClr val="tx2"/>
                </a:solidFill>
              </a:rPr>
              <a:t>Check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the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normality</a:t>
            </a:r>
            <a:r>
              <a:rPr lang="ca-ES" sz="2400" dirty="0">
                <a:solidFill>
                  <a:schemeClr val="tx2"/>
                </a:solidFill>
              </a:rPr>
              <a:t> of </a:t>
            </a:r>
            <a:r>
              <a:rPr lang="ca-ES" sz="2400" i="1" dirty="0">
                <a:solidFill>
                  <a:schemeClr val="tx2"/>
                </a:solidFill>
              </a:rPr>
              <a:t>tas1</a:t>
            </a:r>
            <a:r>
              <a:rPr lang="ca-ES" sz="2400" dirty="0">
                <a:solidFill>
                  <a:schemeClr val="tx2"/>
                </a:solidFill>
              </a:rPr>
              <a:t> variable in </a:t>
            </a:r>
            <a:r>
              <a:rPr lang="ca-ES" sz="2400" b="1" dirty="0" err="1">
                <a:solidFill>
                  <a:schemeClr val="tx2"/>
                </a:solidFill>
              </a:rPr>
              <a:t>hta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dataset</a:t>
            </a:r>
            <a:endParaRPr lang="ca-E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err="1">
                <a:solidFill>
                  <a:schemeClr val="tx2"/>
                </a:solidFill>
              </a:rPr>
              <a:t>Can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it</a:t>
            </a:r>
            <a:r>
              <a:rPr lang="ca-ES" sz="2400" dirty="0">
                <a:solidFill>
                  <a:schemeClr val="tx2"/>
                </a:solidFill>
              </a:rPr>
              <a:t> be </a:t>
            </a:r>
            <a:r>
              <a:rPr lang="ca-ES" sz="2400" dirty="0" err="1">
                <a:solidFill>
                  <a:schemeClr val="tx2"/>
                </a:solidFill>
              </a:rPr>
              <a:t>accepted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that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the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initial</a:t>
            </a:r>
            <a:r>
              <a:rPr lang="ca-ES" sz="2400" dirty="0">
                <a:solidFill>
                  <a:schemeClr val="tx2"/>
                </a:solidFill>
              </a:rPr>
              <a:t> TAS is 120 in </a:t>
            </a:r>
            <a:r>
              <a:rPr lang="ca-ES" sz="2400" dirty="0" err="1">
                <a:solidFill>
                  <a:schemeClr val="tx2"/>
                </a:solidFill>
              </a:rPr>
              <a:t>Hipertensive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patients</a:t>
            </a:r>
            <a:r>
              <a:rPr lang="ca-ES" sz="2400" dirty="0">
                <a:solidFill>
                  <a:schemeClr val="tx2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err="1">
                <a:solidFill>
                  <a:schemeClr val="tx2"/>
                </a:solidFill>
              </a:rPr>
              <a:t>Find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the</a:t>
            </a:r>
            <a:r>
              <a:rPr lang="ca-ES" sz="2400" dirty="0">
                <a:solidFill>
                  <a:schemeClr val="tx2"/>
                </a:solidFill>
              </a:rPr>
              <a:t> 95% </a:t>
            </a:r>
            <a:r>
              <a:rPr lang="ca-ES" sz="2400" dirty="0" err="1">
                <a:solidFill>
                  <a:schemeClr val="tx2"/>
                </a:solidFill>
              </a:rPr>
              <a:t>confidence</a:t>
            </a:r>
            <a:r>
              <a:rPr lang="ca-ES" sz="2400" dirty="0">
                <a:solidFill>
                  <a:schemeClr val="tx2"/>
                </a:solidFill>
              </a:rPr>
              <a:t> interval for </a:t>
            </a:r>
            <a:r>
              <a:rPr lang="ca-ES" sz="2400" dirty="0" err="1">
                <a:solidFill>
                  <a:schemeClr val="tx2"/>
                </a:solidFill>
              </a:rPr>
              <a:t>the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mean</a:t>
            </a:r>
            <a:r>
              <a:rPr lang="ca-ES" sz="2400" dirty="0">
                <a:solidFill>
                  <a:schemeClr val="tx2"/>
                </a:solidFill>
              </a:rPr>
              <a:t> of tas1 variable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>
                <a:solidFill>
                  <a:srgbClr val="FF0000"/>
                </a:solidFill>
              </a:rPr>
              <a:t>Extra: </a:t>
            </a:r>
            <a:r>
              <a:rPr lang="ca-ES" sz="2400" dirty="0" err="1">
                <a:solidFill>
                  <a:schemeClr val="tx2"/>
                </a:solidFill>
              </a:rPr>
              <a:t>Can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it</a:t>
            </a:r>
            <a:r>
              <a:rPr lang="ca-ES" sz="2400" dirty="0">
                <a:solidFill>
                  <a:schemeClr val="tx2"/>
                </a:solidFill>
              </a:rPr>
              <a:t> be </a:t>
            </a:r>
            <a:r>
              <a:rPr lang="ca-ES" sz="2400" dirty="0" err="1">
                <a:solidFill>
                  <a:schemeClr val="tx2"/>
                </a:solidFill>
              </a:rPr>
              <a:t>accepted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that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the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initial</a:t>
            </a:r>
            <a:r>
              <a:rPr lang="ca-ES" sz="2400" dirty="0">
                <a:solidFill>
                  <a:schemeClr val="tx2"/>
                </a:solidFill>
              </a:rPr>
              <a:t> TAS is </a:t>
            </a:r>
            <a:r>
              <a:rPr lang="ca-ES" sz="2400" i="1" dirty="0" err="1">
                <a:solidFill>
                  <a:schemeClr val="tx2"/>
                </a:solidFill>
              </a:rPr>
              <a:t>higher</a:t>
            </a:r>
            <a:r>
              <a:rPr lang="ca-ES" sz="2400" i="1" dirty="0">
                <a:solidFill>
                  <a:schemeClr val="tx2"/>
                </a:solidFill>
              </a:rPr>
              <a:t> </a:t>
            </a:r>
            <a:r>
              <a:rPr lang="ca-ES" sz="2400" i="1" dirty="0" err="1">
                <a:solidFill>
                  <a:schemeClr val="tx2"/>
                </a:solidFill>
              </a:rPr>
              <a:t>than</a:t>
            </a:r>
            <a:r>
              <a:rPr lang="ca-ES" sz="2400" dirty="0">
                <a:solidFill>
                  <a:schemeClr val="tx2"/>
                </a:solidFill>
              </a:rPr>
              <a:t> 120 in </a:t>
            </a:r>
            <a:r>
              <a:rPr lang="ca-ES" sz="2400" dirty="0" err="1">
                <a:solidFill>
                  <a:schemeClr val="tx2"/>
                </a:solidFill>
              </a:rPr>
              <a:t>Hipertensive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i="1" dirty="0" err="1">
                <a:solidFill>
                  <a:schemeClr val="tx2"/>
                </a:solidFill>
              </a:rPr>
              <a:t>women</a:t>
            </a:r>
            <a:r>
              <a:rPr lang="ca-ES" sz="2400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r>
              <a:rPr lang="ca-ES" dirty="0"/>
              <a:t>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comparable at </a:t>
            </a:r>
            <a:r>
              <a:rPr lang="es-ES" dirty="0" err="1"/>
              <a:t>baseline</a:t>
            </a:r>
            <a:r>
              <a:rPr lang="es-ES" dirty="0"/>
              <a:t> time</a:t>
            </a:r>
          </a:p>
          <a:p>
            <a:r>
              <a:rPr lang="es-ES" dirty="0" err="1">
                <a:solidFill>
                  <a:srgbClr val="DFA5D4"/>
                </a:solidFill>
              </a:rPr>
              <a:t>Is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blood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pressure</a:t>
            </a:r>
            <a:r>
              <a:rPr lang="es-ES" dirty="0">
                <a:solidFill>
                  <a:srgbClr val="DFA5D4"/>
                </a:solidFill>
              </a:rPr>
              <a:t> comparable </a:t>
            </a:r>
            <a:r>
              <a:rPr lang="es-ES" dirty="0" err="1">
                <a:solidFill>
                  <a:srgbClr val="DFA5D4"/>
                </a:solidFill>
              </a:rPr>
              <a:t>between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first</a:t>
            </a:r>
            <a:r>
              <a:rPr lang="es-ES" dirty="0">
                <a:solidFill>
                  <a:srgbClr val="DFA5D4"/>
                </a:solidFill>
              </a:rPr>
              <a:t> and 12th </a:t>
            </a:r>
            <a:r>
              <a:rPr lang="es-ES" dirty="0" err="1">
                <a:solidFill>
                  <a:srgbClr val="DFA5D4"/>
                </a:solidFill>
              </a:rPr>
              <a:t>measures</a:t>
            </a:r>
            <a:endParaRPr lang="es-ES" dirty="0">
              <a:solidFill>
                <a:srgbClr val="DFA5D4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Questions to </a:t>
            </a:r>
            <a:r>
              <a:rPr lang="ca-ES" dirty="0" err="1"/>
              <a:t>answer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258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688" y="1504950"/>
            <a:ext cx="6524027" cy="502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Boxplot</a:t>
            </a:r>
            <a:r>
              <a:rPr lang="ca-ES" dirty="0"/>
              <a:t> </a:t>
            </a:r>
            <a:r>
              <a:rPr lang="ca-ES" i="1" dirty="0"/>
              <a:t>tad1</a:t>
            </a:r>
            <a:r>
              <a:rPr lang="ca-ES" dirty="0"/>
              <a:t>,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i="1" dirty="0" err="1"/>
              <a:t>sexo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14405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14392"/>
            <a:ext cx="9087058" cy="7239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_tradnl" sz="2600" dirty="0"/>
              <a:t>Compare a </a:t>
            </a:r>
            <a:r>
              <a:rPr lang="es-ES_tradnl" sz="2600" dirty="0" err="1"/>
              <a:t>Quantitative</a:t>
            </a:r>
            <a:r>
              <a:rPr lang="es-ES_tradnl" sz="2600" dirty="0"/>
              <a:t> variable in </a:t>
            </a:r>
            <a:r>
              <a:rPr lang="es-ES_tradnl" sz="2600" dirty="0" err="1"/>
              <a:t>two</a:t>
            </a:r>
            <a:r>
              <a:rPr lang="es-ES_tradnl" sz="2600" dirty="0"/>
              <a:t> </a:t>
            </a:r>
            <a:r>
              <a:rPr lang="es-ES_tradnl" sz="2600" dirty="0" err="1"/>
              <a:t>groups</a:t>
            </a:r>
            <a:endParaRPr lang="es-ES" sz="2600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92560" y="2362200"/>
            <a:ext cx="8280920" cy="584775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 err="1"/>
              <a:t>Samples</a:t>
            </a:r>
            <a:r>
              <a:rPr lang="es-ES_tradnl" sz="3200" u="none" dirty="0"/>
              <a:t> </a:t>
            </a:r>
            <a:r>
              <a:rPr lang="es-ES_tradnl" sz="3200" u="none" dirty="0" err="1"/>
              <a:t>have</a:t>
            </a:r>
            <a:r>
              <a:rPr lang="es-ES_tradnl" sz="3200" u="none" dirty="0"/>
              <a:t> </a:t>
            </a:r>
            <a:r>
              <a:rPr lang="es-ES_tradnl" sz="3200" u="none" dirty="0" err="1"/>
              <a:t>been</a:t>
            </a:r>
            <a:r>
              <a:rPr lang="es-ES_tradnl" sz="3200" u="none" dirty="0"/>
              <a:t> </a:t>
            </a:r>
            <a:r>
              <a:rPr lang="es-ES_tradnl" sz="3200" u="none" dirty="0" err="1"/>
              <a:t>generated</a:t>
            </a:r>
            <a:r>
              <a:rPr lang="es-ES_tradnl" sz="3200" u="none" dirty="0"/>
              <a:t> </a:t>
            </a:r>
            <a:endParaRPr lang="es-ES" sz="3200" u="none" dirty="0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H="1">
            <a:off x="2393950" y="3505200"/>
            <a:ext cx="255905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953000" y="3505200"/>
            <a:ext cx="255905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32520" y="4581128"/>
            <a:ext cx="3962400" cy="16512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INDEPENDENT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have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nothing</a:t>
            </a:r>
            <a:r>
              <a:rPr lang="es-ES_tradnl" u="none" dirty="0">
                <a:solidFill>
                  <a:srgbClr val="000066"/>
                </a:solidFill>
              </a:rPr>
              <a:t> to do </a:t>
            </a:r>
            <a:r>
              <a:rPr lang="es-ES_tradnl" u="none" dirty="0" err="1">
                <a:solidFill>
                  <a:srgbClr val="000066"/>
                </a:solidFill>
              </a:rPr>
              <a:t>with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the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42950" y="836712"/>
            <a:ext cx="9163050" cy="97872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in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</a:t>
            </a:r>
            <a:endParaRPr lang="es-ES" sz="3200" u="none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601072" y="4581128"/>
            <a:ext cx="3962400" cy="16789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Each</a:t>
            </a:r>
            <a:r>
              <a:rPr lang="es-ES_tradnl" u="none" dirty="0">
                <a:solidFill>
                  <a:srgbClr val="000066"/>
                </a:solidFill>
              </a:rPr>
              <a:t> individual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has  a </a:t>
            </a:r>
            <a:r>
              <a:rPr lang="es-ES_tradnl" u="none" dirty="0" err="1">
                <a:solidFill>
                  <a:srgbClr val="000066"/>
                </a:solidFill>
              </a:rPr>
              <a:t>correspondent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These</a:t>
            </a:r>
            <a:r>
              <a:rPr lang="es-ES_tradnl" u="none" dirty="0">
                <a:solidFill>
                  <a:srgbClr val="000066"/>
                </a:solidFill>
              </a:rPr>
              <a:t> are </a:t>
            </a:r>
            <a:r>
              <a:rPr lang="es-ES_tradnl" b="1" i="1" u="none" dirty="0" err="1">
                <a:solidFill>
                  <a:srgbClr val="000066"/>
                </a:solidFill>
              </a:rPr>
              <a:t>paired</a:t>
            </a:r>
            <a:r>
              <a:rPr lang="es-ES_tradnl" b="1" i="1" u="none" dirty="0">
                <a:solidFill>
                  <a:srgbClr val="000066"/>
                </a:solidFill>
              </a:rPr>
              <a:t> data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 autoUpdateAnimBg="0"/>
      <p:bldP spid="151561" grpId="0" animBg="1"/>
      <p:bldP spid="151562" grpId="0" animBg="1"/>
      <p:bldP spid="151563" grpId="0" animBg="1" autoUpdateAnimBg="0"/>
      <p:bldP spid="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188" y="1052513"/>
            <a:ext cx="83533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comparisons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and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testing</a:t>
            </a:r>
            <a:endParaRPr lang="ca-ES" altLang="ca-ES" sz="2400" u="none" cap="all" dirty="0">
              <a:solidFill>
                <a:srgbClr val="993489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a-ES" altLang="ca-ES" sz="2400" u="none" dirty="0">
              <a:solidFill>
                <a:srgbClr val="993489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20</a:t>
            </a:fld>
            <a:endParaRPr lang="ca-ES" u="none"/>
          </a:p>
        </p:txBody>
      </p:sp>
      <p:sp>
        <p:nvSpPr>
          <p:cNvPr id="113666" name="Text Box 2"/>
          <p:cNvSpPr txBox="1">
            <a:spLocks noChangeAspect="1" noChangeArrowheads="1"/>
          </p:cNvSpPr>
          <p:nvPr/>
        </p:nvSpPr>
        <p:spPr bwMode="auto">
          <a:xfrm>
            <a:off x="7728744" y="12223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67" name="Text Box 3"/>
          <p:cNvSpPr txBox="1">
            <a:spLocks noChangeAspect="1" noChangeArrowheads="1"/>
          </p:cNvSpPr>
          <p:nvPr/>
        </p:nvSpPr>
        <p:spPr bwMode="auto">
          <a:xfrm>
            <a:off x="5582444" y="3130551"/>
            <a:ext cx="376304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</a:t>
            </a:r>
            <a:r>
              <a:rPr lang="es-ES_tradnl" sz="1600" b="1" u="none" dirty="0" err="1">
                <a:solidFill>
                  <a:srgbClr val="003399"/>
                </a:solidFill>
              </a:rPr>
              <a:t>TESt</a:t>
            </a:r>
            <a:r>
              <a:rPr lang="es-ES_tradnl" sz="1600" b="1" u="none" dirty="0">
                <a:solidFill>
                  <a:srgbClr val="003399"/>
                </a:solidFill>
              </a:rPr>
              <a:t> :  MANN-WHITNEY’S U </a:t>
            </a:r>
            <a:r>
              <a:rPr lang="es-ES_tradnl" sz="1600" b="1" u="none" dirty="0" err="1">
                <a:solidFill>
                  <a:srgbClr val="003399"/>
                </a:solidFill>
              </a:rPr>
              <a:t>or</a:t>
            </a:r>
            <a:r>
              <a:rPr lang="es-ES_tradnl" sz="1600" b="1" u="none" dirty="0">
                <a:solidFill>
                  <a:srgbClr val="003399"/>
                </a:solidFill>
              </a:rPr>
              <a:t> WILCOXON  RANK-SUMS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94" y="3355975"/>
            <a:ext cx="2393950" cy="1371600"/>
            <a:chOff x="96" y="1920"/>
            <a:chExt cx="1392" cy="864"/>
          </a:xfrm>
        </p:grpSpPr>
        <p:sp>
          <p:nvSpPr>
            <p:cNvPr id="11366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70" name="Text Box 6"/>
            <p:cNvSpPr txBox="1">
              <a:spLocks noChangeAspect="1" noChangeArrowheads="1"/>
            </p:cNvSpPr>
            <p:nvPr/>
          </p:nvSpPr>
          <p:spPr bwMode="auto">
            <a:xfrm>
              <a:off x="178" y="2233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2898775"/>
            <a:ext cx="990600" cy="838200"/>
            <a:chOff x="1248" y="1680"/>
            <a:chExt cx="624" cy="480"/>
          </a:xfrm>
        </p:grpSpPr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11367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74" name="Text Box 10"/>
          <p:cNvSpPr txBox="1">
            <a:spLocks noChangeAspect="1" noChangeArrowheads="1"/>
          </p:cNvSpPr>
          <p:nvPr/>
        </p:nvSpPr>
        <p:spPr bwMode="auto">
          <a:xfrm>
            <a:off x="5664994" y="4441825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75" name="Text Box 11"/>
          <p:cNvSpPr txBox="1">
            <a:spLocks noChangeAspect="1" noChangeArrowheads="1"/>
          </p:cNvSpPr>
          <p:nvPr/>
        </p:nvSpPr>
        <p:spPr bwMode="auto">
          <a:xfrm>
            <a:off x="5582444" y="5565776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</a:t>
            </a:r>
            <a:r>
              <a:rPr lang="es-ES_tradnl" sz="1600" b="1" u="none" dirty="0">
                <a:solidFill>
                  <a:srgbClr val="003399"/>
                </a:solidFill>
              </a:rPr>
              <a:t>WILCOXON SIGNED-RANK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060576"/>
            <a:ext cx="1857375" cy="1096963"/>
            <a:chOff x="1518" y="1298"/>
            <a:chExt cx="1080" cy="691"/>
          </a:xfrm>
        </p:grpSpPr>
        <p:sp>
          <p:nvSpPr>
            <p:cNvPr id="113677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78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1908175"/>
            <a:ext cx="1188377" cy="547688"/>
            <a:chOff x="2592" y="1015"/>
            <a:chExt cx="691" cy="345"/>
          </a:xfrm>
        </p:grpSpPr>
        <p:sp>
          <p:nvSpPr>
            <p:cNvPr id="113680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1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2833689"/>
            <a:ext cx="1238250" cy="446087"/>
            <a:chOff x="2592" y="1543"/>
            <a:chExt cx="720" cy="281"/>
          </a:xfrm>
        </p:grpSpPr>
        <p:sp>
          <p:nvSpPr>
            <p:cNvPr id="113683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4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10644" y="4727576"/>
            <a:ext cx="1933046" cy="1096963"/>
            <a:chOff x="1518" y="2978"/>
            <a:chExt cx="1124" cy="691"/>
          </a:xfrm>
        </p:grpSpPr>
        <p:sp>
          <p:nvSpPr>
            <p:cNvPr id="113686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7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261644" y="4575175"/>
            <a:ext cx="1188377" cy="547688"/>
            <a:chOff x="2592" y="2688"/>
            <a:chExt cx="691" cy="345"/>
          </a:xfrm>
        </p:grpSpPr>
        <p:sp>
          <p:nvSpPr>
            <p:cNvPr id="113689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0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61644" y="5413375"/>
            <a:ext cx="1238250" cy="446088"/>
            <a:chOff x="2592" y="3216"/>
            <a:chExt cx="720" cy="281"/>
          </a:xfrm>
        </p:grpSpPr>
        <p:sp>
          <p:nvSpPr>
            <p:cNvPr id="113692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3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424608" y="0"/>
            <a:ext cx="6386686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 u="none" dirty="0" err="1">
                <a:latin typeface="Comic Sans MS" pitchFamily="66" charset="0"/>
              </a:rPr>
              <a:t>Two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sample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tests</a:t>
            </a:r>
            <a:endParaRPr lang="es-ES" sz="4400" u="none" dirty="0">
              <a:effectLst/>
              <a:latin typeface="Comic Sans MS" pitchFamily="66" charset="0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950244" y="4346575"/>
            <a:ext cx="1155700" cy="685800"/>
            <a:chOff x="1200" y="2544"/>
            <a:chExt cx="672" cy="432"/>
          </a:xfrm>
        </p:grpSpPr>
        <p:sp>
          <p:nvSpPr>
            <p:cNvPr id="113696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365750" y="1298575"/>
            <a:ext cx="1981200" cy="1593850"/>
            <a:chOff x="3102" y="818"/>
            <a:chExt cx="1152" cy="1004"/>
          </a:xfrm>
        </p:grpSpPr>
        <p:sp>
          <p:nvSpPr>
            <p:cNvPr id="113699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solidFill>
              <a:srgbClr val="FFEFDD"/>
            </a:solidFill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0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3701" name="Text Box 37"/>
          <p:cNvSpPr txBox="1">
            <a:spLocks noChangeAspect="1" noChangeArrowheads="1"/>
          </p:cNvSpPr>
          <p:nvPr/>
        </p:nvSpPr>
        <p:spPr bwMode="auto">
          <a:xfrm>
            <a:off x="7728744" y="21399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UNEQUAL VARIANCES </a:t>
            </a:r>
            <a:r>
              <a:rPr lang="es-ES_tradnl" sz="1600" b="1" u="none" dirty="0">
                <a:solidFill>
                  <a:srgbClr val="003399"/>
                </a:solidFill>
              </a:rPr>
              <a:t>T--TEST</a:t>
            </a:r>
            <a:r>
              <a:rPr lang="es-ES_tradnl" sz="1600" b="1" u="none" dirty="0">
                <a:solidFill>
                  <a:srgbClr val="003399"/>
                </a:solidFill>
                <a:effectLst/>
              </a:rPr>
              <a:t>(WELCH)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985794" y="1422400"/>
            <a:ext cx="742950" cy="307975"/>
            <a:chOff x="4080" y="672"/>
            <a:chExt cx="432" cy="194"/>
          </a:xfrm>
        </p:grpSpPr>
        <p:sp>
          <p:nvSpPr>
            <p:cNvPr id="113703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4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903244" y="2289175"/>
            <a:ext cx="908050" cy="344488"/>
            <a:chOff x="4014" y="1442"/>
            <a:chExt cx="528" cy="217"/>
          </a:xfrm>
        </p:grpSpPr>
        <p:sp>
          <p:nvSpPr>
            <p:cNvPr id="113706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7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56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632520" y="0"/>
            <a:ext cx="84201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latin typeface="Comic Sans MS" pitchFamily="66" charset="0"/>
              </a:rPr>
              <a:t>Two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sample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tests</a:t>
            </a:r>
            <a:r>
              <a:rPr lang="es-ES" sz="3600" u="none" dirty="0">
                <a:latin typeface="Comic Sans MS" pitchFamily="66" charset="0"/>
              </a:rPr>
              <a:t> (1)</a:t>
            </a:r>
            <a:endParaRPr lang="es-ES" sz="3600" u="none" dirty="0">
              <a:effectLst/>
              <a:latin typeface="Comic Sans MS" pitchFamily="66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144688" y="486160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 (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test)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30.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0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 Box 2"/>
          <p:cNvSpPr txBox="1">
            <a:spLocks noChangeAspect="1" noChangeArrowheads="1"/>
          </p:cNvSpPr>
          <p:nvPr/>
        </p:nvSpPr>
        <p:spPr bwMode="auto">
          <a:xfrm>
            <a:off x="7728744" y="14127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 Box 3"/>
          <p:cNvSpPr txBox="1">
            <a:spLocks noChangeAspect="1" noChangeArrowheads="1"/>
          </p:cNvSpPr>
          <p:nvPr/>
        </p:nvSpPr>
        <p:spPr bwMode="auto">
          <a:xfrm>
            <a:off x="5582444" y="3320951"/>
            <a:ext cx="304296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 :  U DE MANN-WHITNEY O SUM-RANK OF WILCOXON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425552"/>
            <a:ext cx="2393950" cy="1371600"/>
            <a:chOff x="96" y="1920"/>
            <a:chExt cx="1392" cy="864"/>
          </a:xfrm>
        </p:grpSpPr>
        <p:sp>
          <p:nvSpPr>
            <p:cNvPr id="62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 Box 6"/>
            <p:cNvSpPr txBox="1">
              <a:spLocks noChangeAspect="1" noChangeArrowheads="1"/>
            </p:cNvSpPr>
            <p:nvPr/>
          </p:nvSpPr>
          <p:spPr bwMode="auto">
            <a:xfrm>
              <a:off x="213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3089175"/>
            <a:ext cx="990600" cy="838200"/>
            <a:chOff x="1248" y="1680"/>
            <a:chExt cx="624" cy="480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250976"/>
            <a:ext cx="1857375" cy="1096963"/>
            <a:chOff x="1518" y="1298"/>
            <a:chExt cx="1080" cy="691"/>
          </a:xfrm>
        </p:grpSpPr>
        <p:sp>
          <p:nvSpPr>
            <p:cNvPr id="68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69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2098575"/>
            <a:ext cx="1188377" cy="547688"/>
            <a:chOff x="2592" y="1015"/>
            <a:chExt cx="691" cy="345"/>
          </a:xfrm>
        </p:grpSpPr>
        <p:sp>
          <p:nvSpPr>
            <p:cNvPr id="71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2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3024089"/>
            <a:ext cx="1238250" cy="446087"/>
            <a:chOff x="2592" y="1543"/>
            <a:chExt cx="720" cy="281"/>
          </a:xfrm>
        </p:grpSpPr>
        <p:sp>
          <p:nvSpPr>
            <p:cNvPr id="74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5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65750" y="1488975"/>
            <a:ext cx="1981200" cy="1593850"/>
            <a:chOff x="3102" y="818"/>
            <a:chExt cx="1152" cy="1004"/>
          </a:xfrm>
        </p:grpSpPr>
        <p:sp>
          <p:nvSpPr>
            <p:cNvPr id="77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solidFill>
              <a:srgbClr val="FFEFDD"/>
            </a:solidFill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8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9" name="Text Box 37"/>
          <p:cNvSpPr txBox="1">
            <a:spLocks noChangeAspect="1" noChangeArrowheads="1"/>
          </p:cNvSpPr>
          <p:nvPr/>
        </p:nvSpPr>
        <p:spPr bwMode="auto">
          <a:xfrm>
            <a:off x="7728744" y="23303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UNEQUAL VARIANCES T--TEST(WELCH)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985794" y="1612800"/>
            <a:ext cx="742950" cy="307975"/>
            <a:chOff x="4080" y="672"/>
            <a:chExt cx="432" cy="194"/>
          </a:xfrm>
        </p:grpSpPr>
        <p:sp>
          <p:nvSpPr>
            <p:cNvPr id="81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2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903244" y="2479575"/>
            <a:ext cx="908050" cy="344488"/>
            <a:chOff x="4014" y="1442"/>
            <a:chExt cx="528" cy="217"/>
          </a:xfrm>
        </p:grpSpPr>
        <p:sp>
          <p:nvSpPr>
            <p:cNvPr id="84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5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7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34013"/>
            <a:ext cx="9197156" cy="66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5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79" y="-30460"/>
            <a:ext cx="9237283" cy="6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-1"/>
            <a:ext cx="9289032" cy="68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843914" y="44624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200" u="none" dirty="0" err="1"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data non normal</a:t>
            </a:r>
            <a:endParaRPr lang="es-ES" sz="3200" u="none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3"/>
          <p:cNvSpPr txBox="1">
            <a:spLocks noChangeAspect="1" noChangeArrowheads="1"/>
          </p:cNvSpPr>
          <p:nvPr/>
        </p:nvSpPr>
        <p:spPr bwMode="auto">
          <a:xfrm>
            <a:off x="6421562" y="3470176"/>
            <a:ext cx="2923926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TEST:  MANN-WHITNEY’S U  O WILCOXON SUM-RANK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3540" y="3546375"/>
            <a:ext cx="2393950" cy="1371600"/>
            <a:chOff x="96" y="1920"/>
            <a:chExt cx="1392" cy="864"/>
          </a:xfrm>
        </p:grpSpPr>
        <p:sp>
          <p:nvSpPr>
            <p:cNvPr id="1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6"/>
            <p:cNvSpPr txBox="1">
              <a:spLocks noChangeAspect="1" noChangeArrowheads="1"/>
            </p:cNvSpPr>
            <p:nvPr/>
          </p:nvSpPr>
          <p:spPr bwMode="auto">
            <a:xfrm>
              <a:off x="152" y="2254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04740" y="3089175"/>
            <a:ext cx="990600" cy="838200"/>
            <a:chOff x="1248" y="1680"/>
            <a:chExt cx="624" cy="48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2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2590" y="2250976"/>
            <a:ext cx="1857375" cy="1096963"/>
            <a:chOff x="1518" y="1298"/>
            <a:chExt cx="1080" cy="691"/>
          </a:xfrm>
        </p:grpSpPr>
        <p:sp>
          <p:nvSpPr>
            <p:cNvPr id="25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6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83716" y="3024089"/>
            <a:ext cx="1238250" cy="446087"/>
            <a:chOff x="2592" y="1543"/>
            <a:chExt cx="720" cy="281"/>
          </a:xfrm>
        </p:grpSpPr>
        <p:sp>
          <p:nvSpPr>
            <p:cNvPr id="28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9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4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7338020" cy="778098"/>
          </a:xfrm>
          <a:noFill/>
        </p:spPr>
        <p:txBody>
          <a:bodyPr/>
          <a:lstStyle/>
          <a:p>
            <a:r>
              <a:rPr lang="es-ES_tradnl" sz="3600" dirty="0"/>
              <a:t>Non </a:t>
            </a:r>
            <a:r>
              <a:rPr lang="es-ES_tradnl" sz="3600" dirty="0" err="1"/>
              <a:t>parametric</a:t>
            </a:r>
            <a:r>
              <a:rPr lang="es-ES_tradnl" sz="3600" dirty="0"/>
              <a:t> </a:t>
            </a:r>
            <a:r>
              <a:rPr lang="es-ES_tradnl" sz="3600" dirty="0" err="1"/>
              <a:t>tests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268760"/>
            <a:ext cx="9145016" cy="4741987"/>
          </a:xfrm>
        </p:spPr>
        <p:txBody>
          <a:bodyPr/>
          <a:lstStyle/>
          <a:p>
            <a:r>
              <a:rPr lang="es-ES_tradnl" dirty="0" err="1"/>
              <a:t>If</a:t>
            </a:r>
            <a:r>
              <a:rPr lang="es-ES_tradnl" dirty="0"/>
              <a:t> data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unknown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mean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best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 to </a:t>
            </a:r>
            <a:r>
              <a:rPr lang="es-ES_tradnl" dirty="0" err="1"/>
              <a:t>summarize</a:t>
            </a:r>
            <a:r>
              <a:rPr lang="es-ES_tradnl" dirty="0"/>
              <a:t> data …</a:t>
            </a:r>
          </a:p>
          <a:p>
            <a:pPr lvl="1"/>
            <a:r>
              <a:rPr lang="es-ES_tradnl" dirty="0"/>
              <a:t>Non </a:t>
            </a:r>
            <a:r>
              <a:rPr lang="es-ES_tradnl" dirty="0" err="1"/>
              <a:t>parametric</a:t>
            </a:r>
            <a:r>
              <a:rPr lang="es-ES_tradnl" dirty="0"/>
              <a:t> test are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usual </a:t>
            </a:r>
            <a:r>
              <a:rPr lang="es-ES_tradnl" dirty="0" err="1"/>
              <a:t>parameters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</a:t>
            </a:r>
            <a:r>
              <a:rPr lang="es-ES_tradnl" dirty="0" err="1"/>
              <a:t>distribution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</a:t>
            </a:r>
            <a:r>
              <a:rPr lang="es-ES_tradnl" dirty="0">
                <a:latin typeface="Symbol" pitchFamily="18" charset="2"/>
              </a:rPr>
              <a:t>m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>
                <a:latin typeface="Symbol" pitchFamily="18" charset="2"/>
              </a:rPr>
              <a:t>s</a:t>
            </a:r>
            <a:r>
              <a:rPr lang="es-ES_tradnl" baseline="30000" dirty="0"/>
              <a:t>2.</a:t>
            </a:r>
          </a:p>
          <a:p>
            <a:pPr lvl="1"/>
            <a:r>
              <a:rPr lang="es-ES_tradnl" dirty="0" err="1"/>
              <a:t>Instead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 be </a:t>
            </a:r>
            <a:r>
              <a:rPr lang="es-ES_tradnl" dirty="0" err="1"/>
              <a:t>based</a:t>
            </a:r>
            <a:r>
              <a:rPr lang="es-ES_tradnl" dirty="0"/>
              <a:t> …</a:t>
            </a:r>
          </a:p>
          <a:p>
            <a:pPr lvl="2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order</a:t>
            </a:r>
            <a:r>
              <a:rPr lang="es-ES_tradnl" dirty="0"/>
              <a:t> </a:t>
            </a:r>
            <a:r>
              <a:rPr lang="es-ES_tradnl" dirty="0" err="1"/>
              <a:t>statistics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median </a:t>
            </a:r>
            <a:r>
              <a:rPr lang="es-ES_tradnl" dirty="0" err="1"/>
              <a:t>or</a:t>
            </a:r>
            <a:r>
              <a:rPr lang="es-ES_tradnl" dirty="0"/>
              <a:t> percentiles</a:t>
            </a:r>
          </a:p>
          <a:p>
            <a:pPr lvl="1"/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take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account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whole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.</a:t>
            </a:r>
            <a:endParaRPr lang="es-ES_tradnl" sz="2400" dirty="0"/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2821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341784"/>
            <a:ext cx="8915400" cy="1143000"/>
          </a:xfrm>
          <a:noFill/>
        </p:spPr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ranks</a:t>
            </a:r>
            <a:r>
              <a:rPr lang="es-ES" dirty="0"/>
              <a:t> (</a:t>
            </a:r>
            <a:r>
              <a:rPr lang="es-ES" dirty="0" err="1"/>
              <a:t>Wilcoxon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1379909"/>
            <a:ext cx="8915400" cy="4641379"/>
          </a:xfrm>
        </p:spPr>
        <p:txBody>
          <a:bodyPr/>
          <a:lstStyle/>
          <a:p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susbtituting</a:t>
            </a:r>
            <a:r>
              <a:rPr lang="es-ES" sz="2400" dirty="0"/>
              <a:t> original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“</a:t>
            </a:r>
            <a:r>
              <a:rPr lang="es-ES" sz="2400" dirty="0" err="1"/>
              <a:t>ranks</a:t>
            </a:r>
            <a:r>
              <a:rPr lang="es-ES" sz="2400" dirty="0"/>
              <a:t>” in a </a:t>
            </a:r>
            <a:r>
              <a:rPr lang="es-ES" sz="2400" dirty="0" err="1"/>
              <a:t>joint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 </a:t>
            </a:r>
          </a:p>
          <a:p>
            <a:pPr lvl="1"/>
            <a:r>
              <a:rPr lang="es-ES" sz="2400" dirty="0"/>
              <a:t>12, 5, 14, 16, 3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ranks</a:t>
            </a:r>
            <a:r>
              <a:rPr lang="es-ES" sz="2400" dirty="0">
                <a:sym typeface="Wingdings" pitchFamily="2" charset="2"/>
              </a:rPr>
              <a:t> are: </a:t>
            </a:r>
            <a:r>
              <a:rPr lang="es-ES" sz="2400" dirty="0"/>
              <a:t>3, 2, 4, 5, 1</a:t>
            </a:r>
          </a:p>
          <a:p>
            <a:r>
              <a:rPr lang="es-ES" sz="2400" dirty="0" err="1"/>
              <a:t>Ranks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depend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position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ordered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.</a:t>
            </a:r>
          </a:p>
          <a:p>
            <a:pPr lvl="1"/>
            <a:r>
              <a:rPr lang="es-ES" sz="2400" dirty="0"/>
              <a:t>120, 95, 121, 130, 3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ranks</a:t>
            </a:r>
            <a:r>
              <a:rPr lang="es-ES" sz="2400" dirty="0"/>
              <a:t> as </a:t>
            </a:r>
            <a:r>
              <a:rPr lang="es-ES" sz="2400" dirty="0" err="1"/>
              <a:t>values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endParaRPr lang="es-ES" sz="2400" dirty="0"/>
          </a:p>
          <a:p>
            <a:pPr lvl="1"/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 NP test are more </a:t>
            </a:r>
            <a:r>
              <a:rPr lang="es-ES" sz="2400" dirty="0" err="1">
                <a:sym typeface="Wingdings" pitchFamily="2" charset="2"/>
              </a:rPr>
              <a:t>robust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ones</a:t>
            </a:r>
            <a:endParaRPr lang="es-ES" sz="24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 In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ideal </a:t>
            </a:r>
            <a:r>
              <a:rPr lang="es-ES" sz="2400" dirty="0" err="1">
                <a:sym typeface="Wingdings" pitchFamily="2" charset="2"/>
              </a:rPr>
              <a:t>situation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where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tests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valid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they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considered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to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preferable</a:t>
            </a:r>
            <a:r>
              <a:rPr lang="es-E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36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8724"/>
            <a:ext cx="9145016" cy="66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2400" dirty="0">
                <a:solidFill>
                  <a:schemeClr val="tx2"/>
                </a:solidFill>
              </a:rPr>
              <a:t>Is TAD comparable at </a:t>
            </a:r>
            <a:r>
              <a:rPr lang="ca-ES" sz="2400" dirty="0" err="1">
                <a:solidFill>
                  <a:schemeClr val="tx2"/>
                </a:solidFill>
              </a:rPr>
              <a:t>baseline</a:t>
            </a:r>
            <a:r>
              <a:rPr lang="ca-ES" sz="2400" dirty="0">
                <a:solidFill>
                  <a:schemeClr val="tx2"/>
                </a:solidFill>
              </a:rPr>
              <a:t> time </a:t>
            </a:r>
            <a:r>
              <a:rPr lang="ca-ES" sz="2400" dirty="0" err="1">
                <a:solidFill>
                  <a:schemeClr val="tx2"/>
                </a:solidFill>
              </a:rPr>
              <a:t>between</a:t>
            </a:r>
            <a:r>
              <a:rPr lang="ca-ES" sz="2400" dirty="0">
                <a:solidFill>
                  <a:schemeClr val="tx2"/>
                </a:solidFill>
              </a:rPr>
              <a:t> </a:t>
            </a:r>
            <a:r>
              <a:rPr lang="ca-ES" sz="2400" dirty="0" err="1">
                <a:solidFill>
                  <a:schemeClr val="tx2"/>
                </a:solidFill>
              </a:rPr>
              <a:t>groups</a:t>
            </a:r>
            <a:r>
              <a:rPr lang="ca-ES" sz="2400" dirty="0">
                <a:solidFill>
                  <a:schemeClr val="tx2"/>
                </a:solidFill>
              </a:rPr>
              <a:t>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>
                <a:solidFill>
                  <a:schemeClr val="tx2"/>
                </a:solidFill>
              </a:rPr>
              <a:t>What</a:t>
            </a:r>
            <a:r>
              <a:rPr lang="ca-ES" sz="2000" dirty="0">
                <a:solidFill>
                  <a:schemeClr val="tx2"/>
                </a:solidFill>
              </a:rPr>
              <a:t> is </a:t>
            </a:r>
            <a:r>
              <a:rPr lang="ca-ES" sz="2000" dirty="0" err="1">
                <a:solidFill>
                  <a:schemeClr val="tx2"/>
                </a:solidFill>
              </a:rPr>
              <a:t>the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Hypothesis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that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we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want</a:t>
            </a:r>
            <a:r>
              <a:rPr lang="ca-ES" sz="2000" dirty="0">
                <a:solidFill>
                  <a:schemeClr val="tx2"/>
                </a:solidFill>
              </a:rPr>
              <a:t> to test? </a:t>
            </a:r>
            <a:r>
              <a:rPr lang="ca-ES" sz="2000" dirty="0" err="1">
                <a:solidFill>
                  <a:schemeClr val="tx2"/>
                </a:solidFill>
              </a:rPr>
              <a:t>Describe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the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null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hypothesis</a:t>
            </a:r>
            <a:r>
              <a:rPr lang="ca-ES" sz="2000" dirty="0">
                <a:solidFill>
                  <a:schemeClr val="tx2"/>
                </a:solidFill>
              </a:rPr>
              <a:t> and </a:t>
            </a:r>
            <a:r>
              <a:rPr lang="ca-ES" sz="2000" dirty="0" err="1">
                <a:solidFill>
                  <a:schemeClr val="tx2"/>
                </a:solidFill>
              </a:rPr>
              <a:t>the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alternative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hypothesis</a:t>
            </a:r>
            <a:r>
              <a:rPr lang="ca-ES" sz="2000" dirty="0">
                <a:solidFill>
                  <a:schemeClr val="tx2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>
                <a:solidFill>
                  <a:schemeClr val="tx2"/>
                </a:solidFill>
              </a:rPr>
              <a:t>What</a:t>
            </a:r>
            <a:r>
              <a:rPr lang="ca-ES" sz="2000" dirty="0">
                <a:solidFill>
                  <a:schemeClr val="tx2"/>
                </a:solidFill>
              </a:rPr>
              <a:t> test </a:t>
            </a:r>
            <a:r>
              <a:rPr lang="ca-ES" sz="2000" dirty="0" err="1">
                <a:solidFill>
                  <a:schemeClr val="tx2"/>
                </a:solidFill>
              </a:rPr>
              <a:t>would</a:t>
            </a:r>
            <a:r>
              <a:rPr lang="ca-ES" sz="2000" dirty="0">
                <a:solidFill>
                  <a:schemeClr val="tx2"/>
                </a:solidFill>
              </a:rPr>
              <a:t> be </a:t>
            </a:r>
            <a:r>
              <a:rPr lang="ca-ES" sz="2000" dirty="0" err="1">
                <a:solidFill>
                  <a:schemeClr val="tx2"/>
                </a:solidFill>
              </a:rPr>
              <a:t>appropiate</a:t>
            </a:r>
            <a:r>
              <a:rPr lang="ca-ES" sz="2000" dirty="0">
                <a:solidFill>
                  <a:schemeClr val="tx2"/>
                </a:solidFill>
              </a:rPr>
              <a:t> to </a:t>
            </a:r>
            <a:r>
              <a:rPr lang="ca-ES" sz="2000" dirty="0" err="1">
                <a:solidFill>
                  <a:schemeClr val="tx2"/>
                </a:solidFill>
              </a:rPr>
              <a:t>perform</a:t>
            </a:r>
            <a:r>
              <a:rPr lang="ca-ES" sz="2000" dirty="0">
                <a:solidFill>
                  <a:schemeClr val="tx2"/>
                </a:solidFill>
              </a:rPr>
              <a:t> to </a:t>
            </a:r>
            <a:r>
              <a:rPr lang="ca-ES" sz="2000" dirty="0" err="1">
                <a:solidFill>
                  <a:schemeClr val="tx2"/>
                </a:solidFill>
              </a:rPr>
              <a:t>answer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the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question</a:t>
            </a:r>
            <a:r>
              <a:rPr lang="ca-ES" sz="2000" dirty="0">
                <a:solidFill>
                  <a:schemeClr val="tx2"/>
                </a:solidFill>
              </a:rPr>
              <a:t>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>
                <a:solidFill>
                  <a:schemeClr val="tx2"/>
                </a:solidFill>
              </a:rPr>
              <a:t>Answer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the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question</a:t>
            </a:r>
            <a:endParaRPr lang="ca-E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>
                <a:solidFill>
                  <a:schemeClr val="tx2"/>
                </a:solidFill>
              </a:rPr>
              <a:t>Apply</a:t>
            </a:r>
            <a:r>
              <a:rPr lang="ca-ES" sz="2000" dirty="0">
                <a:solidFill>
                  <a:schemeClr val="tx2"/>
                </a:solidFill>
              </a:rPr>
              <a:t> a </a:t>
            </a:r>
            <a:r>
              <a:rPr lang="ca-ES" sz="2000" dirty="0" err="1">
                <a:solidFill>
                  <a:schemeClr val="tx2"/>
                </a:solidFill>
              </a:rPr>
              <a:t>non-parametric</a:t>
            </a:r>
            <a:r>
              <a:rPr lang="ca-ES" sz="2000" dirty="0">
                <a:solidFill>
                  <a:schemeClr val="tx2"/>
                </a:solidFill>
              </a:rPr>
              <a:t> test and compare </a:t>
            </a:r>
            <a:r>
              <a:rPr lang="ca-ES" sz="2000" dirty="0" err="1">
                <a:solidFill>
                  <a:schemeClr val="tx2"/>
                </a:solidFill>
              </a:rPr>
              <a:t>the</a:t>
            </a:r>
            <a:r>
              <a:rPr lang="ca-ES" sz="2000" dirty="0">
                <a:solidFill>
                  <a:schemeClr val="tx2"/>
                </a:solidFill>
              </a:rPr>
              <a:t> </a:t>
            </a:r>
            <a:r>
              <a:rPr lang="ca-ES" sz="2000" dirty="0" err="1">
                <a:solidFill>
                  <a:schemeClr val="tx2"/>
                </a:solidFill>
              </a:rPr>
              <a:t>results</a:t>
            </a:r>
            <a:endParaRPr lang="ca-E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r>
              <a:rPr lang="ca-ES" dirty="0"/>
              <a:t>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noFill/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06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2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843169" y="6570663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33</a:t>
            </a:fld>
            <a:endParaRPr lang="ca-ES" u="none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712640" y="0"/>
            <a:ext cx="619268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effectLst/>
                <a:latin typeface="+mj-lt"/>
              </a:rPr>
              <a:t>Two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dependent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groups</a:t>
            </a:r>
            <a:endParaRPr lang="es-ES" sz="3600" u="none" dirty="0">
              <a:effectLst/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2480" y="1841376"/>
            <a:ext cx="2393950" cy="1371600"/>
            <a:chOff x="96" y="1920"/>
            <a:chExt cx="1392" cy="864"/>
          </a:xfrm>
        </p:grpSpPr>
        <p:sp>
          <p:nvSpPr>
            <p:cNvPr id="24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 Box 6"/>
            <p:cNvSpPr txBox="1">
              <a:spLocks noChangeAspect="1" noChangeArrowheads="1"/>
            </p:cNvSpPr>
            <p:nvPr/>
          </p:nvSpPr>
          <p:spPr bwMode="auto">
            <a:xfrm>
              <a:off x="217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6" name="Text Box 10"/>
          <p:cNvSpPr txBox="1">
            <a:spLocks noChangeAspect="1" noChangeArrowheads="1"/>
          </p:cNvSpPr>
          <p:nvPr/>
        </p:nvSpPr>
        <p:spPr bwMode="auto">
          <a:xfrm>
            <a:off x="6389936" y="2642642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 Box 11"/>
          <p:cNvSpPr txBox="1">
            <a:spLocks noChangeAspect="1" noChangeArrowheads="1"/>
          </p:cNvSpPr>
          <p:nvPr/>
        </p:nvSpPr>
        <p:spPr bwMode="auto">
          <a:xfrm>
            <a:off x="6307386" y="3766593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WILCOXON SIGNED 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35586" y="2928393"/>
            <a:ext cx="1933046" cy="1096963"/>
            <a:chOff x="1518" y="2978"/>
            <a:chExt cx="1124" cy="691"/>
          </a:xfrm>
        </p:grpSpPr>
        <p:sp>
          <p:nvSpPr>
            <p:cNvPr id="29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0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86586" y="2775992"/>
            <a:ext cx="1188377" cy="547688"/>
            <a:chOff x="2592" y="2688"/>
            <a:chExt cx="691" cy="345"/>
          </a:xfrm>
        </p:grpSpPr>
        <p:sp>
          <p:nvSpPr>
            <p:cNvPr id="32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3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86586" y="3614192"/>
            <a:ext cx="1238250" cy="446088"/>
            <a:chOff x="2592" y="3216"/>
            <a:chExt cx="720" cy="281"/>
          </a:xfrm>
        </p:grpSpPr>
        <p:sp>
          <p:nvSpPr>
            <p:cNvPr id="35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6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75186" y="2547392"/>
            <a:ext cx="1155700" cy="685800"/>
            <a:chOff x="1200" y="2544"/>
            <a:chExt cx="672" cy="432"/>
          </a:xfrm>
        </p:grpSpPr>
        <p:sp>
          <p:nvSpPr>
            <p:cNvPr id="38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</p:spTree>
    <p:extLst>
      <p:ext uri="{BB962C8B-B14F-4D97-AF65-F5344CB8AC3E}">
        <p14:creationId xmlns:p14="http://schemas.microsoft.com/office/powerpoint/2010/main" val="414837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noFill/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06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332656"/>
            <a:ext cx="8812714" cy="63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17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88" y="188640"/>
            <a:ext cx="9073008" cy="64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1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r>
              <a:rPr lang="ca-ES" dirty="0"/>
              <a:t> 3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sistolic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(TAS)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r>
              <a:rPr lang="ca-ES" dirty="0"/>
              <a:t>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81" y="1628800"/>
            <a:ext cx="9481749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2493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“comparable” at </a:t>
            </a:r>
            <a:r>
              <a:rPr lang="es-ES" dirty="0" err="1"/>
              <a:t>baseline</a:t>
            </a:r>
            <a:r>
              <a:rPr lang="es-ES" dirty="0"/>
              <a:t>?</a:t>
            </a:r>
          </a:p>
          <a:p>
            <a:r>
              <a:rPr lang="es-ES" dirty="0"/>
              <a:t>Has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a </a:t>
            </a:r>
            <a:r>
              <a:rPr lang="es-ES" dirty="0" err="1"/>
              <a:t>change</a:t>
            </a:r>
            <a:r>
              <a:rPr lang="es-ES" dirty="0"/>
              <a:t> in BP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1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) and </a:t>
            </a:r>
            <a:r>
              <a:rPr lang="es-ES" dirty="0" err="1"/>
              <a:t>month</a:t>
            </a:r>
            <a:r>
              <a:rPr lang="es-ES" dirty="0"/>
              <a:t> 12?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to </a:t>
            </a:r>
            <a:r>
              <a:rPr lang="es-ES" dirty="0" err="1"/>
              <a:t>solve</a:t>
            </a: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920552" y="1838227"/>
            <a:ext cx="8700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pharmaceutical laboratory wants to test which of three drugs are better:</a:t>
            </a: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473" y="2564904"/>
            <a:ext cx="1152128" cy="115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7193" y="2564904"/>
            <a:ext cx="1158482" cy="113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3737" y="2564904"/>
            <a:ext cx="1170675" cy="11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2009201" y="37890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u="none" dirty="0"/>
              <a:t>	drug 1	drug 2	drug 3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/>
              <a:t>Question</a:t>
            </a:r>
            <a:r>
              <a:rPr lang="ca-ES" sz="3200" u="none" kern="0" dirty="0"/>
              <a:t> to </a:t>
            </a:r>
            <a:r>
              <a:rPr lang="ca-ES" sz="3200" u="none" kern="0" dirty="0" err="1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:p14="http://schemas.microsoft.com/office/powerpoint/2010/main" val="94189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666421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57892" y="1838227"/>
            <a:ext cx="87009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pharmaceutical laboratory wants to test which of three drugs are better:</a:t>
            </a: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200" u="none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To know which of the drugs is the best one, one could think to perform the following comparison using a t test:</a:t>
            </a: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4813" y="2564904"/>
            <a:ext cx="1152128" cy="115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533" y="2564904"/>
            <a:ext cx="1158482" cy="113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1077" y="2564904"/>
            <a:ext cx="1170675" cy="11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746541" y="37890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u="none" dirty="0"/>
              <a:t>	drug 1	drug 2	drug 3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/>
              <a:t>Question</a:t>
            </a:r>
            <a:r>
              <a:rPr lang="ca-ES" sz="3200" u="none" kern="0" dirty="0"/>
              <a:t> to </a:t>
            </a:r>
            <a:r>
              <a:rPr lang="ca-ES" sz="3200" u="none" kern="0" dirty="0" err="1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:p14="http://schemas.microsoft.com/office/powerpoint/2010/main" val="941890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72480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63951" y="1838227"/>
            <a:ext cx="870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Comparisons with separate t test would be: </a:t>
            </a: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996952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99695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4077072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856656" y="306896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07707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085184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5085184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Rectángulo"/>
          <p:cNvSpPr/>
          <p:nvPr/>
        </p:nvSpPr>
        <p:spPr>
          <a:xfrm>
            <a:off x="4376936" y="321297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18" name="17 Rectángulo"/>
          <p:cNvSpPr/>
          <p:nvPr/>
        </p:nvSpPr>
        <p:spPr>
          <a:xfrm>
            <a:off x="4376936" y="429309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19" name="18 Rectángulo"/>
          <p:cNvSpPr/>
          <p:nvPr/>
        </p:nvSpPr>
        <p:spPr>
          <a:xfrm>
            <a:off x="4376936" y="530120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827396" y="24892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Chance of Type I error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440832" y="34290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3440832" y="45091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512840" y="55172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9 CuadroTexto"/>
          <p:cNvSpPr txBox="1"/>
          <p:nvPr/>
        </p:nvSpPr>
        <p:spPr>
          <a:xfrm>
            <a:off x="6396144" y="24892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Chance of  Accept H0</a:t>
            </a:r>
          </a:p>
        </p:txBody>
      </p:sp>
      <p:sp>
        <p:nvSpPr>
          <p:cNvPr id="26" name="16 Rectángulo"/>
          <p:cNvSpPr/>
          <p:nvPr/>
        </p:nvSpPr>
        <p:spPr>
          <a:xfrm>
            <a:off x="7128899" y="321297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=95%</a:t>
            </a:r>
            <a:endParaRPr lang="en-GB" u="none" dirty="0"/>
          </a:p>
        </p:txBody>
      </p:sp>
      <p:sp>
        <p:nvSpPr>
          <p:cNvPr id="27" name="16 Rectángulo"/>
          <p:cNvSpPr/>
          <p:nvPr/>
        </p:nvSpPr>
        <p:spPr>
          <a:xfrm>
            <a:off x="7133338" y="429309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=95%</a:t>
            </a:r>
            <a:endParaRPr lang="en-GB" u="none" dirty="0"/>
          </a:p>
        </p:txBody>
      </p:sp>
      <p:sp>
        <p:nvSpPr>
          <p:cNvPr id="28" name="16 Rectángulo"/>
          <p:cNvSpPr/>
          <p:nvPr/>
        </p:nvSpPr>
        <p:spPr>
          <a:xfrm>
            <a:off x="7129716" y="536392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=95%</a:t>
            </a:r>
            <a:endParaRPr lang="en-GB" u="none" dirty="0"/>
          </a:p>
        </p:txBody>
      </p:sp>
      <p:sp>
        <p:nvSpPr>
          <p:cNvPr id="30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/>
              <a:t>Question</a:t>
            </a:r>
            <a:r>
              <a:rPr lang="ca-ES" sz="3200" u="none" kern="0" dirty="0"/>
              <a:t> to </a:t>
            </a:r>
            <a:r>
              <a:rPr lang="ca-ES" sz="3200" u="none" kern="0" dirty="0" err="1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:p14="http://schemas.microsoft.com/office/powerpoint/2010/main" val="1964538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72480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63951" y="1838227"/>
            <a:ext cx="870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Comparisons with t test would be: </a:t>
            </a: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996952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99695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4077072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856656" y="306896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07707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085184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5085184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CuadroTexto"/>
          <p:cNvSpPr txBox="1"/>
          <p:nvPr/>
        </p:nvSpPr>
        <p:spPr>
          <a:xfrm>
            <a:off x="3800872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Chance of Type I error</a:t>
            </a:r>
          </a:p>
        </p:txBody>
      </p:sp>
      <p:sp>
        <p:nvSpPr>
          <p:cNvPr id="21" name="20 Flecha abajo"/>
          <p:cNvSpPr/>
          <p:nvPr/>
        </p:nvSpPr>
        <p:spPr>
          <a:xfrm rot="16200000">
            <a:off x="3872880" y="2852936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Rectángulo"/>
          <p:cNvSpPr/>
          <p:nvPr/>
        </p:nvSpPr>
        <p:spPr>
          <a:xfrm>
            <a:off x="4664968" y="314096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26" name="25 Flecha abajo"/>
          <p:cNvSpPr/>
          <p:nvPr/>
        </p:nvSpPr>
        <p:spPr>
          <a:xfrm rot="16200000">
            <a:off x="4585130" y="4036146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Rectángulo"/>
          <p:cNvSpPr/>
          <p:nvPr/>
        </p:nvSpPr>
        <p:spPr>
          <a:xfrm>
            <a:off x="5378776" y="42164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≈ 10%</a:t>
            </a:r>
            <a:endParaRPr lang="en-GB" u="none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5421052" y="490516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"/>
          <p:cNvSpPr/>
          <p:nvPr/>
        </p:nvSpPr>
        <p:spPr>
          <a:xfrm>
            <a:off x="6105128" y="515719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≈ 15%</a:t>
            </a:r>
            <a:endParaRPr lang="en-GB" u="none" dirty="0"/>
          </a:p>
        </p:txBody>
      </p:sp>
      <p:sp>
        <p:nvSpPr>
          <p:cNvPr id="25" name="19 CuadroTexto"/>
          <p:cNvSpPr txBox="1"/>
          <p:nvPr/>
        </p:nvSpPr>
        <p:spPr>
          <a:xfrm>
            <a:off x="6713750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Chance of  Accept H0</a:t>
            </a:r>
          </a:p>
        </p:txBody>
      </p:sp>
      <p:sp>
        <p:nvSpPr>
          <p:cNvPr id="30" name="22 Rectángulo"/>
          <p:cNvSpPr/>
          <p:nvPr/>
        </p:nvSpPr>
        <p:spPr>
          <a:xfrm>
            <a:off x="7665171" y="312441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95%</a:t>
            </a:r>
            <a:endParaRPr lang="en-GB" u="none" dirty="0"/>
          </a:p>
        </p:txBody>
      </p:sp>
      <p:sp>
        <p:nvSpPr>
          <p:cNvPr id="31" name="22 Rectángulo"/>
          <p:cNvSpPr/>
          <p:nvPr/>
        </p:nvSpPr>
        <p:spPr>
          <a:xfrm>
            <a:off x="7417550" y="4172680"/>
            <a:ext cx="20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95%*95%</a:t>
            </a:r>
            <a:endParaRPr lang="en-GB" u="none" dirty="0"/>
          </a:p>
        </p:txBody>
      </p:sp>
      <p:sp>
        <p:nvSpPr>
          <p:cNvPr id="32" name="22 Rectángulo"/>
          <p:cNvSpPr/>
          <p:nvPr/>
        </p:nvSpPr>
        <p:spPr>
          <a:xfrm>
            <a:off x="7329264" y="5043184"/>
            <a:ext cx="2394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95%*95%*95%</a:t>
            </a:r>
            <a:endParaRPr lang="en-GB" u="none" dirty="0"/>
          </a:p>
        </p:txBody>
      </p:sp>
      <p:sp>
        <p:nvSpPr>
          <p:cNvPr id="33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/>
              <a:t>Question</a:t>
            </a:r>
            <a:r>
              <a:rPr lang="ca-ES" sz="3200" u="none" kern="0" dirty="0"/>
              <a:t> to </a:t>
            </a:r>
            <a:r>
              <a:rPr lang="ca-ES" sz="3200" u="none" kern="0" dirty="0" err="1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:p14="http://schemas.microsoft.com/office/powerpoint/2010/main" val="2526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72480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63951" y="1838227"/>
            <a:ext cx="870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Comparisons with t test would be: </a:t>
            </a: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996952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99695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4077072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856656" y="306896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/>
              <a:t>vs</a:t>
            </a:r>
            <a:endParaRPr lang="en-GB" dirty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07707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085184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5085184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CuadroTexto"/>
          <p:cNvSpPr txBox="1"/>
          <p:nvPr/>
        </p:nvSpPr>
        <p:spPr>
          <a:xfrm>
            <a:off x="3800872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Chance of Type I error</a:t>
            </a:r>
          </a:p>
        </p:txBody>
      </p:sp>
      <p:sp>
        <p:nvSpPr>
          <p:cNvPr id="21" name="20 Flecha abajo"/>
          <p:cNvSpPr/>
          <p:nvPr/>
        </p:nvSpPr>
        <p:spPr>
          <a:xfrm rot="16200000">
            <a:off x="3872880" y="2852936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Rectángulo"/>
          <p:cNvSpPr/>
          <p:nvPr/>
        </p:nvSpPr>
        <p:spPr>
          <a:xfrm>
            <a:off x="4664968" y="314096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26" name="25 Flecha abajo"/>
          <p:cNvSpPr/>
          <p:nvPr/>
        </p:nvSpPr>
        <p:spPr>
          <a:xfrm rot="16200000">
            <a:off x="4585130" y="4036146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Rectángulo"/>
          <p:cNvSpPr/>
          <p:nvPr/>
        </p:nvSpPr>
        <p:spPr>
          <a:xfrm>
            <a:off x="5378776" y="42164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≈ 10%</a:t>
            </a:r>
            <a:endParaRPr lang="en-GB" u="none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5421052" y="490516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"/>
          <p:cNvSpPr/>
          <p:nvPr/>
        </p:nvSpPr>
        <p:spPr>
          <a:xfrm>
            <a:off x="6105128" y="515719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≈ 15%</a:t>
            </a:r>
            <a:endParaRPr lang="en-GB" u="none" dirty="0"/>
          </a:p>
        </p:txBody>
      </p:sp>
      <p:sp>
        <p:nvSpPr>
          <p:cNvPr id="25" name="19 CuadroTexto"/>
          <p:cNvSpPr txBox="1"/>
          <p:nvPr/>
        </p:nvSpPr>
        <p:spPr>
          <a:xfrm>
            <a:off x="6713750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Chance of  Accept H0</a:t>
            </a:r>
          </a:p>
        </p:txBody>
      </p:sp>
      <p:sp>
        <p:nvSpPr>
          <p:cNvPr id="30" name="22 Rectángulo"/>
          <p:cNvSpPr/>
          <p:nvPr/>
        </p:nvSpPr>
        <p:spPr>
          <a:xfrm>
            <a:off x="7665171" y="312441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95%</a:t>
            </a:r>
            <a:endParaRPr lang="en-GB" u="none" dirty="0"/>
          </a:p>
        </p:txBody>
      </p:sp>
      <p:sp>
        <p:nvSpPr>
          <p:cNvPr id="31" name="22 Rectángulo"/>
          <p:cNvSpPr/>
          <p:nvPr/>
        </p:nvSpPr>
        <p:spPr>
          <a:xfrm>
            <a:off x="7417550" y="4172680"/>
            <a:ext cx="20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95%*95%</a:t>
            </a:r>
            <a:endParaRPr lang="en-GB" u="none" dirty="0"/>
          </a:p>
        </p:txBody>
      </p:sp>
      <p:sp>
        <p:nvSpPr>
          <p:cNvPr id="32" name="22 Rectángulo"/>
          <p:cNvSpPr/>
          <p:nvPr/>
        </p:nvSpPr>
        <p:spPr>
          <a:xfrm>
            <a:off x="7329264" y="5043184"/>
            <a:ext cx="2394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>
                <a:solidFill>
                  <a:schemeClr val="bg2">
                    <a:lumMod val="50000"/>
                  </a:schemeClr>
                </a:solidFill>
              </a:rPr>
              <a:t>= 95%*95%*95%</a:t>
            </a:r>
            <a:endParaRPr lang="en-GB" u="none" dirty="0"/>
          </a:p>
        </p:txBody>
      </p:sp>
      <p:sp>
        <p:nvSpPr>
          <p:cNvPr id="33" name="29 CuadroTexto"/>
          <p:cNvSpPr txBox="1"/>
          <p:nvPr/>
        </p:nvSpPr>
        <p:spPr>
          <a:xfrm>
            <a:off x="7482433" y="5463771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none" dirty="0">
                <a:solidFill>
                  <a:srgbClr val="C00000"/>
                </a:solidFill>
                <a:latin typeface="+mn-lt"/>
              </a:rPr>
              <a:t>Would be easier not reject the null hypothesis when it was wrong (more false positives)</a:t>
            </a:r>
          </a:p>
        </p:txBody>
      </p:sp>
      <p:sp>
        <p:nvSpPr>
          <p:cNvPr id="34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/>
              <a:t>Question</a:t>
            </a:r>
            <a:r>
              <a:rPr lang="ca-ES" sz="3200" u="none" kern="0" dirty="0"/>
              <a:t> to </a:t>
            </a:r>
            <a:r>
              <a:rPr lang="ca-ES" sz="3200" u="none" kern="0" dirty="0" err="1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:p14="http://schemas.microsoft.com/office/powerpoint/2010/main" val="2356464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752600"/>
            <a:ext cx="8420100" cy="2286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s-ES_tradnl" altLang="ca-E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Hypothesis</a:t>
            </a:r>
            <a:endParaRPr lang="es-ES_tradnl" altLang="ca-ES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9171" y="2387752"/>
            <a:ext cx="86677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endParaRPr lang="es-ES_tradnl" altLang="ca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0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1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2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=....  =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 err="1">
                <a:solidFill>
                  <a:srgbClr val="000066"/>
                </a:solidFill>
                <a:latin typeface="CG Times" pitchFamily="18" charset="0"/>
              </a:rPr>
              <a:t>k</a:t>
            </a:r>
            <a:endParaRPr lang="en-US" altLang="ca-ES" sz="2600" u="none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59171" y="3746212"/>
            <a:ext cx="44875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Alternative</a:t>
            </a:r>
            <a:r>
              <a:rPr lang="es-ES_tradnl" altLang="ca-ES" sz="3200" u="none" dirty="0">
                <a:latin typeface="CG Times" pitchFamily="18" charset="0"/>
                <a:cs typeface="+mn-cs"/>
              </a:rPr>
              <a:t> </a:t>
            </a: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Hypothesis</a:t>
            </a:r>
            <a:endParaRPr lang="en-US" altLang="ca-ES" sz="2800" u="none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5300" y="4400082"/>
            <a:ext cx="88328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At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endParaRPr lang="es-ES_tradnl" altLang="ca-ES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s-ES_tradnl" altLang="ca-ES" sz="2600" b="1" u="none" dirty="0">
                <a:solidFill>
                  <a:srgbClr val="CC0000"/>
                </a:solidFill>
                <a:latin typeface="CG Times" pitchFamily="18" charset="0"/>
              </a:rPr>
              <a:t>      				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a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	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$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CG Times" pitchFamily="18" charset="0"/>
              </a:rPr>
              <a:t>i,j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i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¹m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j  </a:t>
            </a:r>
            <a:endParaRPr lang="en-US" altLang="ca-ES" sz="2600" b="1" u="none" baseline="-25000" dirty="0">
              <a:solidFill>
                <a:srgbClr val="000066"/>
              </a:solidFill>
              <a:latin typeface="CG Times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6674"/>
            <a:ext cx="8420100" cy="823675"/>
          </a:xfrm>
        </p:spPr>
        <p:txBody>
          <a:bodyPr/>
          <a:lstStyle/>
          <a:p>
            <a:r>
              <a:rPr lang="ca-ES" dirty="0" err="1"/>
              <a:t>Analysis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variance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1377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8" grpId="0" autoUpdateAnimBg="0"/>
      <p:bldP spid="11270" grpId="0" autoUpdateAnimBg="0"/>
      <p:bldP spid="112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509174"/>
            <a:ext cx="8712968" cy="588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pPr algn="ctr"/>
            <a:fld id="{04AC632E-CA9A-4BE8-A6A9-87F7DAD48217}" type="slidenum">
              <a:rPr lang="ca-ES" u="none"/>
              <a:pPr algn="ctr"/>
              <a:t>47</a:t>
            </a:fld>
            <a:endParaRPr lang="ca-ES" u="none"/>
          </a:p>
        </p:txBody>
      </p:sp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15803" y="4024313"/>
            <a:ext cx="1559851" cy="615950"/>
            <a:chOff x="1521" y="2535"/>
            <a:chExt cx="907" cy="388"/>
          </a:xfrm>
        </p:grpSpPr>
        <p:sp>
          <p:nvSpPr>
            <p:cNvPr id="115723" name="Line 11"/>
            <p:cNvSpPr>
              <a:spLocks noChangeAspect="1" noChangeShapeType="1"/>
            </p:cNvSpPr>
            <p:nvPr/>
          </p:nvSpPr>
          <p:spPr bwMode="auto">
            <a:xfrm>
              <a:off x="1521" y="2535"/>
              <a:ext cx="907" cy="38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4" name="Text Box 12"/>
            <p:cNvSpPr txBox="1">
              <a:spLocks noChangeAspect="1" noChangeArrowheads="1"/>
            </p:cNvSpPr>
            <p:nvPr/>
          </p:nvSpPr>
          <p:spPr bwMode="auto">
            <a:xfrm>
              <a:off x="1728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25" name="Text Box 13"/>
          <p:cNvSpPr txBox="1">
            <a:spLocks noChangeAspect="1" noChangeArrowheads="1"/>
          </p:cNvSpPr>
          <p:nvPr/>
        </p:nvSpPr>
        <p:spPr bwMode="auto">
          <a:xfrm>
            <a:off x="7264400" y="4038600"/>
            <a:ext cx="15684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REPEATED MEASURES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26" name="Text Box 14"/>
          <p:cNvSpPr txBox="1">
            <a:spLocks noChangeAspect="1" noChangeArrowheads="1"/>
          </p:cNvSpPr>
          <p:nvPr/>
        </p:nvSpPr>
        <p:spPr bwMode="auto">
          <a:xfrm>
            <a:off x="7264400" y="5410201"/>
            <a:ext cx="15684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FRIEDMAN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861050" y="4343400"/>
            <a:ext cx="1188377" cy="547688"/>
            <a:chOff x="3408" y="2736"/>
            <a:chExt cx="691" cy="345"/>
          </a:xfrm>
        </p:grpSpPr>
        <p:sp>
          <p:nvSpPr>
            <p:cNvPr id="115737" name="Line 25"/>
            <p:cNvSpPr>
              <a:spLocks noChangeAspect="1" noChangeShapeType="1"/>
            </p:cNvSpPr>
            <p:nvPr/>
          </p:nvSpPr>
          <p:spPr bwMode="auto">
            <a:xfrm flipV="1">
              <a:off x="3408" y="2736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8" name="Text Box 26"/>
            <p:cNvSpPr txBox="1">
              <a:spLocks noChangeAspect="1" noChangeArrowheads="1"/>
            </p:cNvSpPr>
            <p:nvPr/>
          </p:nvSpPr>
          <p:spPr bwMode="auto">
            <a:xfrm>
              <a:off x="3609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1050" y="5257800"/>
            <a:ext cx="1238250" cy="446088"/>
            <a:chOff x="3408" y="3312"/>
            <a:chExt cx="720" cy="281"/>
          </a:xfrm>
        </p:grpSpPr>
        <p:sp>
          <p:nvSpPr>
            <p:cNvPr id="115740" name="Line 28"/>
            <p:cNvSpPr>
              <a:spLocks noChangeAspect="1" noChangeShapeType="1"/>
            </p:cNvSpPr>
            <p:nvPr/>
          </p:nvSpPr>
          <p:spPr bwMode="auto">
            <a:xfrm>
              <a:off x="3408" y="3312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1" name="Text Box 29"/>
            <p:cNvSpPr txBox="1">
              <a:spLocks noChangeAspect="1" noChangeArrowheads="1"/>
            </p:cNvSpPr>
            <p:nvPr/>
          </p:nvSpPr>
          <p:spPr bwMode="auto">
            <a:xfrm>
              <a:off x="3552" y="331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632200" y="4343400"/>
            <a:ext cx="2393950" cy="1460500"/>
            <a:chOff x="2112" y="2736"/>
            <a:chExt cx="1392" cy="920"/>
          </a:xfrm>
        </p:grpSpPr>
        <p:sp>
          <p:nvSpPr>
            <p:cNvPr id="115743" name="AutoShape 31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4" name="Text Box 32"/>
            <p:cNvSpPr txBox="1">
              <a:spLocks noChangeAspect="1" noChangeArrowheads="1"/>
            </p:cNvSpPr>
            <p:nvPr/>
          </p:nvSpPr>
          <p:spPr bwMode="auto">
            <a:xfrm>
              <a:off x="2170" y="2963"/>
              <a:ext cx="128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8754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7041232" y="980728"/>
            <a:ext cx="2088232" cy="1008112"/>
          </a:xfrm>
          <a:prstGeom prst="ellips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60647"/>
            <a:ext cx="9145016" cy="66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7"/>
            <a:ext cx="856895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24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260648"/>
            <a:ext cx="9223737" cy="65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9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5225"/>
            <a:ext cx="9361040" cy="67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6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80" y="1268760"/>
            <a:ext cx="9504395" cy="4536504"/>
          </a:xfrm>
          <a:prstGeom prst="rect">
            <a:avLst/>
          </a:prstGeom>
        </p:spPr>
      </p:pic>
      <p:pic>
        <p:nvPicPr>
          <p:cNvPr id="3" name="Imagen 4"/>
          <p:cNvPicPr>
            <a:picLocks noChangeAspect="1"/>
          </p:cNvPicPr>
          <p:nvPr/>
        </p:nvPicPr>
        <p:blipFill>
          <a:blip r:embed="rId3" cstate="print"/>
          <a:srcRect r="-1372" b="82734"/>
          <a:stretch>
            <a:fillRect/>
          </a:stretch>
        </p:blipFill>
        <p:spPr>
          <a:xfrm>
            <a:off x="416496" y="25225"/>
            <a:ext cx="9489504" cy="11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/>
          <a:srcRect l="-3953" t="146453" r="63320" b="-146453"/>
          <a:stretch/>
        </p:blipFill>
        <p:spPr>
          <a:xfrm>
            <a:off x="200472" y="2996952"/>
            <a:ext cx="2821831" cy="152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0"/>
            <a:ext cx="2924583" cy="1495634"/>
          </a:xfrm>
          <a:prstGeom prst="rect">
            <a:avLst/>
          </a:prstGeom>
        </p:spPr>
      </p:pic>
      <p:pic>
        <p:nvPicPr>
          <p:cNvPr id="6" name="Imagen 4"/>
          <p:cNvPicPr>
            <a:picLocks noChangeAspect="1"/>
          </p:cNvPicPr>
          <p:nvPr/>
        </p:nvPicPr>
        <p:blipFill>
          <a:blip r:embed="rId4" cstate="print"/>
          <a:srcRect r="-1372" b="82734"/>
          <a:stretch>
            <a:fillRect/>
          </a:stretch>
        </p:blipFill>
        <p:spPr>
          <a:xfrm>
            <a:off x="416496" y="25225"/>
            <a:ext cx="9489504" cy="1171527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14" y="6206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55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6969224" y="2060848"/>
            <a:ext cx="2520280" cy="2088232"/>
          </a:xfrm>
          <a:prstGeom prst="ellips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1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49764"/>
            <a:ext cx="8926662" cy="63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10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88" y="449288"/>
            <a:ext cx="8962649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8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r>
              <a:rPr lang="ca-ES" dirty="0"/>
              <a:t> 5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704528" y="1268760"/>
            <a:ext cx="8915400" cy="50405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Are there differences between systolic pressure (</a:t>
            </a:r>
            <a:r>
              <a:rPr lang="en-US" sz="2800" i="1" dirty="0" err="1">
                <a:solidFill>
                  <a:schemeClr val="tx1"/>
                </a:solidFill>
              </a:rPr>
              <a:t>sbp</a:t>
            </a:r>
            <a:r>
              <a:rPr lang="en-US" sz="2800" dirty="0">
                <a:solidFill>
                  <a:schemeClr val="tx1"/>
                </a:solidFill>
              </a:rPr>
              <a:t>) and </a:t>
            </a:r>
            <a:r>
              <a:rPr lang="en-US" sz="2800" i="1" dirty="0">
                <a:solidFill>
                  <a:schemeClr val="tx1"/>
                </a:solidFill>
              </a:rPr>
              <a:t>ECG</a:t>
            </a:r>
            <a:r>
              <a:rPr lang="en-US" sz="2800" dirty="0">
                <a:solidFill>
                  <a:schemeClr val="tx1"/>
                </a:solidFill>
              </a:rPr>
              <a:t> in diabetic patients?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For each variable, perform some </a:t>
            </a:r>
            <a:r>
              <a:rPr lang="en-US" sz="2400" dirty="0" err="1">
                <a:solidFill>
                  <a:schemeClr val="tx1"/>
                </a:solidFill>
              </a:rPr>
              <a:t>descriptives</a:t>
            </a:r>
            <a:r>
              <a:rPr lang="en-US" sz="2400" dirty="0">
                <a:solidFill>
                  <a:schemeClr val="tx1"/>
                </a:solidFill>
              </a:rPr>
              <a:t> and check normality assumptions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Set the hypothesis contrast and perform the 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If needed, apply a post-hoc test for multiple comparisons to test which groups are different.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FF0000"/>
                </a:solidFill>
              </a:rPr>
              <a:t>Extra: </a:t>
            </a:r>
            <a:r>
              <a:rPr lang="en-US" sz="2400" dirty="0">
                <a:solidFill>
                  <a:schemeClr val="tx1"/>
                </a:solidFill>
              </a:rPr>
              <a:t>Analyze the relation between the follow-up time (</a:t>
            </a:r>
            <a:r>
              <a:rPr lang="en-US" sz="2400" i="1" dirty="0" err="1">
                <a:solidFill>
                  <a:schemeClr val="tx1"/>
                </a:solidFill>
              </a:rPr>
              <a:t>tempsviu</a:t>
            </a:r>
            <a:r>
              <a:rPr lang="en-US" sz="2400" dirty="0">
                <a:solidFill>
                  <a:schemeClr val="tx1"/>
                </a:solidFill>
              </a:rPr>
              <a:t>) and the </a:t>
            </a:r>
            <a:r>
              <a:rPr lang="en-US" sz="2400" i="1" dirty="0">
                <a:solidFill>
                  <a:schemeClr val="tx1"/>
                </a:solidFill>
              </a:rPr>
              <a:t>ECG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r>
              <a:rPr lang="ca-ES" dirty="0"/>
              <a:t> 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2276872"/>
            <a:ext cx="9433048" cy="12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508" y="1412776"/>
            <a:ext cx="9489492" cy="82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Normality</a:t>
            </a:r>
            <a:r>
              <a:rPr lang="es-ES" sz="4000" dirty="0"/>
              <a:t> test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4385692" cy="4525963"/>
          </a:xfrm>
        </p:spPr>
        <p:txBody>
          <a:bodyPr/>
          <a:lstStyle/>
          <a:p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parametrical</a:t>
            </a:r>
            <a:r>
              <a:rPr lang="es-ES" sz="2800" dirty="0"/>
              <a:t> test </a:t>
            </a:r>
            <a:r>
              <a:rPr lang="es-ES" sz="2800" dirty="0" err="1"/>
              <a:t>assume</a:t>
            </a:r>
            <a:r>
              <a:rPr lang="es-ES" sz="2800" dirty="0"/>
              <a:t> data come </a:t>
            </a:r>
            <a:r>
              <a:rPr lang="es-ES" sz="2800" dirty="0" err="1"/>
              <a:t>from</a:t>
            </a:r>
            <a:r>
              <a:rPr lang="es-ES" sz="2800" dirty="0"/>
              <a:t> a normal </a:t>
            </a:r>
            <a:r>
              <a:rPr lang="es-ES" sz="2800" dirty="0" err="1"/>
              <a:t>population</a:t>
            </a:r>
            <a:endParaRPr lang="es-ES" sz="2800" dirty="0"/>
          </a:p>
          <a:p>
            <a:r>
              <a:rPr lang="es-ES" sz="2400" dirty="0" err="1">
                <a:solidFill>
                  <a:srgbClr val="C00000"/>
                </a:solidFill>
              </a:rPr>
              <a:t>How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check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this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?</a:t>
            </a:r>
          </a:p>
          <a:p>
            <a:r>
              <a:rPr lang="es-ES" sz="2400" dirty="0" err="1">
                <a:solidFill>
                  <a:srgbClr val="C00000"/>
                </a:solidFill>
              </a:rPr>
              <a:t>What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do </a:t>
            </a:r>
            <a:r>
              <a:rPr lang="es-ES" sz="2400" dirty="0" err="1">
                <a:solidFill>
                  <a:srgbClr val="C00000"/>
                </a:solidFill>
              </a:rPr>
              <a:t>if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is</a:t>
            </a:r>
            <a:r>
              <a:rPr lang="es-ES" sz="2400" dirty="0">
                <a:solidFill>
                  <a:srgbClr val="C00000"/>
                </a:solidFill>
              </a:rPr>
              <a:t> false?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040" y="1412776"/>
            <a:ext cx="415388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8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normality</a:t>
            </a:r>
            <a:endParaRPr lang="en-U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can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graphical</a:t>
            </a:r>
            <a:r>
              <a:rPr lang="ca-ES" sz="2400" dirty="0"/>
              <a:t> </a:t>
            </a:r>
            <a:r>
              <a:rPr lang="ca-ES" sz="2400" dirty="0" err="1"/>
              <a:t>methods</a:t>
            </a:r>
            <a:r>
              <a:rPr lang="ca-ES" sz="2400" dirty="0"/>
              <a:t> or </a:t>
            </a:r>
            <a:r>
              <a:rPr lang="ca-ES" sz="2400" dirty="0" err="1"/>
              <a:t>hypothesis</a:t>
            </a:r>
            <a:r>
              <a:rPr lang="ca-ES" sz="2400" dirty="0"/>
              <a:t> tests</a:t>
            </a:r>
          </a:p>
          <a:p>
            <a:r>
              <a:rPr lang="ca-ES" sz="2400" dirty="0" err="1"/>
              <a:t>Graphs</a:t>
            </a:r>
            <a:endParaRPr lang="ca-ES" sz="2400" dirty="0"/>
          </a:p>
          <a:p>
            <a:pPr lvl="1"/>
            <a:r>
              <a:rPr lang="ca-ES" sz="2400" dirty="0" err="1"/>
              <a:t>Check</a:t>
            </a:r>
            <a:r>
              <a:rPr lang="ca-ES" sz="2400" dirty="0"/>
              <a:t> </a:t>
            </a:r>
            <a:r>
              <a:rPr lang="ca-ES" sz="2400" dirty="0" err="1"/>
              <a:t>if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is a </a:t>
            </a:r>
            <a:r>
              <a:rPr lang="ca-ES" sz="2400" dirty="0" err="1"/>
              <a:t>symmetric</a:t>
            </a:r>
            <a:r>
              <a:rPr lang="ca-ES" sz="2400" dirty="0"/>
              <a:t>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 err="1"/>
              <a:t>Probability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 (</a:t>
            </a:r>
            <a:r>
              <a:rPr lang="ca-ES" sz="2400" dirty="0" err="1"/>
              <a:t>QQ-plots</a:t>
            </a:r>
            <a:r>
              <a:rPr lang="ca-ES" sz="2400" dirty="0"/>
              <a:t>)</a:t>
            </a:r>
          </a:p>
          <a:p>
            <a:r>
              <a:rPr lang="ca-ES" sz="2400" dirty="0" err="1"/>
              <a:t>Hypothesis</a:t>
            </a:r>
            <a:r>
              <a:rPr lang="ca-ES" sz="2400" dirty="0"/>
              <a:t> test (</a:t>
            </a:r>
            <a:r>
              <a:rPr lang="ca-ES" sz="2400" dirty="0" err="1"/>
              <a:t>Normality</a:t>
            </a:r>
            <a:r>
              <a:rPr lang="ca-ES" sz="2400" dirty="0"/>
              <a:t>)</a:t>
            </a:r>
          </a:p>
          <a:p>
            <a:pPr lvl="1"/>
            <a:r>
              <a:rPr lang="ca-ES" sz="2400" dirty="0" err="1"/>
              <a:t>Kolmogorov</a:t>
            </a:r>
            <a:r>
              <a:rPr lang="ca-ES" sz="2400" dirty="0"/>
              <a:t>‐</a:t>
            </a:r>
            <a:r>
              <a:rPr lang="ca-ES" sz="2400" dirty="0" err="1"/>
              <a:t>Smirnov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Kolmogorov-Liliefors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Shapiro-Wilks</a:t>
            </a:r>
            <a:r>
              <a:rPr lang="ca-ES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81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3600" dirty="0" err="1"/>
              <a:t>Histograms</a:t>
            </a:r>
            <a:r>
              <a:rPr lang="es-ES" sz="3600" dirty="0"/>
              <a:t> and QQ-</a:t>
            </a:r>
            <a:r>
              <a:rPr lang="es-ES" sz="3600" dirty="0" err="1"/>
              <a:t>plots</a:t>
            </a:r>
            <a:endParaRPr lang="en-US" sz="36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3672408" cy="5112568"/>
          </a:xfrm>
        </p:spPr>
        <p:txBody>
          <a:bodyPr/>
          <a:lstStyle/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Histogram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It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symmetric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with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gaussian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shape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QQ-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plot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Dots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over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the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diagonal line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Non normal data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deviate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from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normal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patterns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Difficult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to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quantify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if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there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are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few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data</a:t>
            </a:r>
            <a:endParaRPr lang="en-US" sz="2400" b="1" i="1" dirty="0">
              <a:solidFill>
                <a:srgbClr val="990099"/>
              </a:solidFill>
              <a:latin typeface="Verdana" pitchFamily="34" charset="0"/>
            </a:endParaRPr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1124744"/>
            <a:ext cx="53363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09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116632"/>
            <a:ext cx="9211189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0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15549</TotalTime>
  <Words>1635</Words>
  <Application>Microsoft Office PowerPoint</Application>
  <PresentationFormat>A4 (210 x 297 mm)</PresentationFormat>
  <Paragraphs>378</Paragraphs>
  <Slides>58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8" baseType="lpstr">
      <vt:lpstr>Arial</vt:lpstr>
      <vt:lpstr>Calibri</vt:lpstr>
      <vt:lpstr>CG Times</vt:lpstr>
      <vt:lpstr>Comic Sans MS</vt:lpstr>
      <vt:lpstr>Monotype Sorts</vt:lpstr>
      <vt:lpstr>Symbol</vt:lpstr>
      <vt:lpstr>Times New Roman</vt:lpstr>
      <vt:lpstr>Verdana</vt:lpstr>
      <vt:lpstr>Wingdings</vt:lpstr>
      <vt:lpstr>Diseño predeterminado</vt:lpstr>
      <vt:lpstr>Presentación de PowerPoint</vt:lpstr>
      <vt:lpstr>Presentación de PowerPoint</vt:lpstr>
      <vt:lpstr>Example Data</vt:lpstr>
      <vt:lpstr>Questions to solve</vt:lpstr>
      <vt:lpstr>Presentación de PowerPoint</vt:lpstr>
      <vt:lpstr>Normality test</vt:lpstr>
      <vt:lpstr>Testing normality</vt:lpstr>
      <vt:lpstr>Histograms and QQ-plots</vt:lpstr>
      <vt:lpstr>Presentación de PowerPoint</vt:lpstr>
      <vt:lpstr>Normality test</vt:lpstr>
      <vt:lpstr>Presentación de PowerPoint</vt:lpstr>
      <vt:lpstr>Presentación de PowerPoint</vt:lpstr>
      <vt:lpstr>One sample t-test </vt:lpstr>
      <vt:lpstr>Presentación de PowerPoint</vt:lpstr>
      <vt:lpstr>Exercise 1</vt:lpstr>
      <vt:lpstr>Presentación de PowerPoint</vt:lpstr>
      <vt:lpstr>Questions to answer</vt:lpstr>
      <vt:lpstr>Boxplot tad1, by sexo</vt:lpstr>
      <vt:lpstr>Compare a Quantitative variable in two groups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Non parametric tests</vt:lpstr>
      <vt:lpstr>Test based on ranks (Wilcoxon)</vt:lpstr>
      <vt:lpstr>Presentación de PowerPoint</vt:lpstr>
      <vt:lpstr>Exercise 2</vt:lpstr>
      <vt:lpstr>Questions to answer</vt:lpstr>
      <vt:lpstr>Example Data</vt:lpstr>
      <vt:lpstr>Presentación de PowerPoint</vt:lpstr>
      <vt:lpstr>Presentación de PowerPoint</vt:lpstr>
      <vt:lpstr>Questions to answer</vt:lpstr>
      <vt:lpstr>Presentación de PowerPoint</vt:lpstr>
      <vt:lpstr>Presentación de PowerPoint</vt:lpstr>
      <vt:lpstr>Exercise 3</vt:lpstr>
      <vt:lpstr>Exercise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Analysis of the variance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Exercise 5</vt:lpstr>
      <vt:lpstr>Exercise 6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1835</cp:revision>
  <cp:lastPrinted>2020-10-20T07:27:50Z</cp:lastPrinted>
  <dcterms:created xsi:type="dcterms:W3CDTF">2009-01-26T07:32:14Z</dcterms:created>
  <dcterms:modified xsi:type="dcterms:W3CDTF">2022-02-14T17:10:55Z</dcterms:modified>
</cp:coreProperties>
</file>