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41" r:id="rId2"/>
    <p:sldId id="366" r:id="rId3"/>
    <p:sldId id="367" r:id="rId4"/>
    <p:sldId id="368" r:id="rId5"/>
    <p:sldId id="369" r:id="rId6"/>
    <p:sldId id="417" r:id="rId7"/>
    <p:sldId id="420" r:id="rId8"/>
    <p:sldId id="403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8" r:id="rId17"/>
    <p:sldId id="380" r:id="rId18"/>
    <p:sldId id="381" r:id="rId19"/>
    <p:sldId id="421" r:id="rId20"/>
    <p:sldId id="422" r:id="rId21"/>
    <p:sldId id="423" r:id="rId22"/>
    <p:sldId id="382" r:id="rId23"/>
    <p:sldId id="383" r:id="rId24"/>
    <p:sldId id="384" r:id="rId25"/>
    <p:sldId id="385" r:id="rId26"/>
    <p:sldId id="386" r:id="rId27"/>
    <p:sldId id="388" r:id="rId28"/>
    <p:sldId id="397" r:id="rId29"/>
    <p:sldId id="407" r:id="rId30"/>
    <p:sldId id="408" r:id="rId31"/>
    <p:sldId id="409" r:id="rId32"/>
    <p:sldId id="410" r:id="rId33"/>
    <p:sldId id="404" r:id="rId34"/>
    <p:sldId id="405" r:id="rId35"/>
    <p:sldId id="406" r:id="rId36"/>
    <p:sldId id="411" r:id="rId37"/>
    <p:sldId id="412" r:id="rId38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F0D4EB"/>
    <a:srgbClr val="E8BEE0"/>
    <a:srgbClr val="DFA5D4"/>
    <a:srgbClr val="FF3399"/>
    <a:srgbClr val="0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99" d="100"/>
          <a:sy n="99" d="100"/>
        </p:scale>
        <p:origin x="102" y="4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4"/>
          </a:xfrm>
          <a:prstGeom prst="rect">
            <a:avLst/>
          </a:prstGeom>
        </p:spPr>
        <p:txBody>
          <a:bodyPr vert="horz" lIns="94757" tIns="47379" rIns="94757" bIns="47379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9" y="0"/>
            <a:ext cx="3076575" cy="512764"/>
          </a:xfrm>
          <a:prstGeom prst="rect">
            <a:avLst/>
          </a:prstGeom>
        </p:spPr>
        <p:txBody>
          <a:bodyPr vert="horz" lIns="94757" tIns="47379" rIns="94757" bIns="47379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31D809-1DA1-45D9-AF0C-A35B773D1328}" type="datetimeFigureOut">
              <a:rPr lang="ca-ES"/>
              <a:pPr>
                <a:defRPr/>
              </a:pPr>
              <a:t>22/01/2019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7" tIns="47379" rIns="94757" bIns="47379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7" tIns="47379" rIns="94757" bIns="47379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7" tIns="47379" rIns="94757" bIns="47379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9" y="9720263"/>
            <a:ext cx="3076575" cy="512762"/>
          </a:xfrm>
          <a:prstGeom prst="rect">
            <a:avLst/>
          </a:prstGeom>
        </p:spPr>
        <p:txBody>
          <a:bodyPr vert="horz" lIns="94757" tIns="47379" rIns="94757" bIns="47379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97AA-66CB-4477-A160-7B937CFB0959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6280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7" indent="-285745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81" indent="-228596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73" indent="-228596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66" indent="-228596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8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51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43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36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79F630-F1AE-48F2-85CD-1E35ADAD6DA8}" type="slidenum">
              <a:rPr lang="en-US" altLang="ca-ES" smtClean="0">
                <a:solidFill>
                  <a:srgbClr val="000000"/>
                </a:solidFill>
                <a:cs typeface="DejaVu Sans" pitchFamily="34" charset="0"/>
              </a:rPr>
              <a:pPr eaLnBrk="1" hangingPunct="1"/>
              <a:t>1</a:t>
            </a:fld>
            <a:endParaRPr lang="en-US" altLang="ca-ES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42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5873CE-92E5-4483-9EFD-2F121662CAFB}" type="slidenum">
              <a:rPr lang="es-ES" altLang="ca-ES"/>
              <a:pPr>
                <a:defRPr/>
              </a:pPr>
              <a:t>12</a:t>
            </a:fld>
            <a:endParaRPr lang="es-ES" altLang="ca-E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95438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6E7368-B40C-410B-A4EC-8034D3B354DC}" type="slidenum">
              <a:rPr lang="es-ES" altLang="ca-ES"/>
              <a:pPr>
                <a:defRPr/>
              </a:pPr>
              <a:t>13</a:t>
            </a:fld>
            <a:endParaRPr lang="es-ES" altLang="ca-E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958255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7A88B-2FAE-4D05-8EF2-5670B8B75580}" type="slidenum">
              <a:rPr lang="es-ES" altLang="ca-ES"/>
              <a:pPr>
                <a:defRPr/>
              </a:pPr>
              <a:t>14</a:t>
            </a:fld>
            <a:endParaRPr lang="es-ES" altLang="ca-E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75007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15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57364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F7E4E-4F6F-43FE-ADA3-E7B16EB74027}" type="slidenum">
              <a:rPr lang="es-ES" altLang="ca-ES"/>
              <a:pPr>
                <a:defRPr/>
              </a:pPr>
              <a:t>16</a:t>
            </a:fld>
            <a:endParaRPr lang="es-ES" altLang="ca-E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39210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73EDC-C2E6-4A78-BA27-34D86937234F}" type="slidenum">
              <a:rPr lang="es-ES" altLang="ca-ES"/>
              <a:pPr>
                <a:defRPr/>
              </a:pPr>
              <a:t>17</a:t>
            </a:fld>
            <a:endParaRPr lang="es-ES" altLang="ca-E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54268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D3E0B3-9DC2-4E40-9DEB-C175AE58F388}" type="slidenum">
              <a:rPr lang="es-ES" altLang="ca-ES"/>
              <a:pPr>
                <a:defRPr/>
              </a:pPr>
              <a:t>18</a:t>
            </a:fld>
            <a:endParaRPr lang="es-ES" altLang="ca-E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357972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8787C-2D9C-4503-96F6-E5D3CD412F60}" type="slidenum">
              <a:rPr lang="es-ES" altLang="ca-ES"/>
              <a:pPr>
                <a:defRPr/>
              </a:pPr>
              <a:t>22</a:t>
            </a:fld>
            <a:endParaRPr lang="es-ES" altLang="ca-E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394149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C3E4A-6BAA-48DA-9534-2028541DE83E}" type="slidenum">
              <a:rPr lang="es-ES" altLang="ca-ES"/>
              <a:pPr>
                <a:defRPr/>
              </a:pPr>
              <a:t>23</a:t>
            </a:fld>
            <a:endParaRPr lang="es-ES" altLang="ca-E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924425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2A352-FED4-4DE9-BF96-D7A034D61AB9}" type="slidenum">
              <a:rPr lang="es-ES" altLang="ca-ES"/>
              <a:pPr>
                <a:defRPr/>
              </a:pPr>
              <a:t>24</a:t>
            </a:fld>
            <a:endParaRPr lang="es-ES" altLang="ca-E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58100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7" indent="-285745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81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73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66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8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51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43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36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90828F1-D52D-4303-B205-EC87660BEA3E}" type="slidenum">
              <a:rPr lang="es-ES" altLang="ca-ES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DejaVu Sans" pitchFamily="34" charset="0"/>
              </a:rPr>
              <a:pPr eaLnBrk="1" hangingPunct="1"/>
              <a:t>2</a:t>
            </a:fld>
            <a:endParaRPr lang="es-ES" altLang="ca-ES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DejaVu Sans" pitchFamily="34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0" tIns="43419" rIns="86840" bIns="43419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448727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8CD87-6165-4D39-AF6C-5B93559379CB}" type="slidenum">
              <a:rPr lang="es-ES" altLang="ca-ES"/>
              <a:pPr>
                <a:defRPr/>
              </a:pPr>
              <a:t>25</a:t>
            </a:fld>
            <a:endParaRPr lang="es-ES" altLang="ca-E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15105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CEEC4-7D66-4697-A470-BC537FBED62A}" type="slidenum">
              <a:rPr lang="es-ES" altLang="ca-ES"/>
              <a:pPr>
                <a:defRPr/>
              </a:pPr>
              <a:t>26</a:t>
            </a:fld>
            <a:endParaRPr lang="es-ES" altLang="ca-E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351129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EA6F0-DA7C-49E8-9861-187C4AEC09F5}" type="slidenum">
              <a:rPr lang="es-ES" altLang="ca-ES"/>
              <a:pPr>
                <a:defRPr/>
              </a:pPr>
              <a:t>27</a:t>
            </a:fld>
            <a:endParaRPr lang="es-ES" altLang="ca-E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00795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BC9FB6-31C2-4A46-8B15-595A64F8E283}" type="slidenum">
              <a:rPr lang="es-ES" altLang="ca-ES"/>
              <a:pPr>
                <a:defRPr/>
              </a:pPr>
              <a:t>28</a:t>
            </a:fld>
            <a:endParaRPr lang="es-ES" altLang="ca-E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3924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7" indent="-285745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81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73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66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8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51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43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36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F44A3FB-45C5-4498-973D-A5BBCCAC721C}" type="slidenum">
              <a:rPr lang="es-ES" altLang="ca-ES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DejaVu Sans" pitchFamily="34" charset="0"/>
              </a:rPr>
              <a:pPr eaLnBrk="1" hangingPunct="1"/>
              <a:t>3</a:t>
            </a:fld>
            <a:endParaRPr lang="es-ES" altLang="ca-ES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DejaVu Sans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0" tIns="43419" rIns="86840" bIns="43419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56319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F865-D35F-4297-8BD1-78C2CF1672BF}" type="slidenum">
              <a:rPr lang="es-ES" altLang="ca-ES"/>
              <a:pPr>
                <a:defRPr/>
              </a:pPr>
              <a:t>4</a:t>
            </a:fld>
            <a:endParaRPr lang="es-ES" altLang="ca-E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402995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3E61B-3E00-4EA2-AAA4-4953F0CA69DA}" type="slidenum">
              <a:rPr lang="es-ES" altLang="ca-ES"/>
              <a:pPr>
                <a:defRPr/>
              </a:pPr>
              <a:t>5</a:t>
            </a:fld>
            <a:endParaRPr lang="es-ES" altLang="ca-E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00937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3E61B-3E00-4EA2-AAA4-4953F0CA69DA}" type="slidenum">
              <a:rPr lang="es-ES" altLang="ca-ES"/>
              <a:pPr>
                <a:defRPr/>
              </a:pPr>
              <a:t>6</a:t>
            </a:fld>
            <a:endParaRPr lang="es-ES" altLang="ca-E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68369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8AA87-28A8-41C7-A5DB-38D3B63A062C}" type="slidenum">
              <a:rPr lang="es-ES" altLang="ca-ES"/>
              <a:pPr>
                <a:defRPr/>
              </a:pPr>
              <a:t>9</a:t>
            </a:fld>
            <a:endParaRPr lang="es-ES" altLang="ca-E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82952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A4EFF-3677-4D7B-84B6-0747060428D0}" type="slidenum">
              <a:rPr lang="es-ES" altLang="ca-ES"/>
              <a:pPr>
                <a:defRPr/>
              </a:pPr>
              <a:t>10</a:t>
            </a:fld>
            <a:endParaRPr lang="es-ES" altLang="ca-E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50163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25E5E-BD98-43A8-9DFB-884180333270}" type="slidenum">
              <a:rPr lang="es-ES" altLang="ca-ES"/>
              <a:pPr>
                <a:defRPr/>
              </a:pPr>
              <a:t>11</a:t>
            </a:fld>
            <a:endParaRPr lang="es-ES" altLang="ca-E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5566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94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53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775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6836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42950" y="304800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42250" y="64008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E2883-E2B7-4858-88EA-7E26A175717F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47832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4165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5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13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86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131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5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21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45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fondo_pantalla"/>
          <p:cNvPicPr>
            <a:picLocks noChangeAspect="1" noChangeArrowheads="1"/>
          </p:cNvPicPr>
          <p:nvPr userDrawn="1"/>
        </p:nvPicPr>
        <p:blipFill>
          <a:blip r:embed="rId15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7172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3" name="Picture 1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13" Type="http://schemas.openxmlformats.org/officeDocument/2006/relationships/image" Target="../media/image22.jpeg"/><Relationship Id="rId18" Type="http://schemas.openxmlformats.org/officeDocument/2006/relationships/image" Target="../media/image26.jpeg"/><Relationship Id="rId26" Type="http://schemas.openxmlformats.org/officeDocument/2006/relationships/image" Target="../media/image34.jpeg"/><Relationship Id="rId39" Type="http://schemas.openxmlformats.org/officeDocument/2006/relationships/image" Target="../media/image59.jpeg"/><Relationship Id="rId3" Type="http://schemas.openxmlformats.org/officeDocument/2006/relationships/image" Target="../media/image42.jpeg"/><Relationship Id="rId21" Type="http://schemas.openxmlformats.org/officeDocument/2006/relationships/image" Target="../media/image29.jpeg"/><Relationship Id="rId34" Type="http://schemas.openxmlformats.org/officeDocument/2006/relationships/image" Target="../media/image54.jpeg"/><Relationship Id="rId42" Type="http://schemas.openxmlformats.org/officeDocument/2006/relationships/image" Target="../media/image62.wmf"/><Relationship Id="rId7" Type="http://schemas.openxmlformats.org/officeDocument/2006/relationships/image" Target="../media/image46.jpeg"/><Relationship Id="rId12" Type="http://schemas.openxmlformats.org/officeDocument/2006/relationships/image" Target="../media/image21.jpeg"/><Relationship Id="rId17" Type="http://schemas.openxmlformats.org/officeDocument/2006/relationships/image" Target="../media/image25.jpeg"/><Relationship Id="rId25" Type="http://schemas.openxmlformats.org/officeDocument/2006/relationships/image" Target="../media/image33.jpeg"/><Relationship Id="rId33" Type="http://schemas.openxmlformats.org/officeDocument/2006/relationships/image" Target="../media/image53.jpeg"/><Relationship Id="rId38" Type="http://schemas.openxmlformats.org/officeDocument/2006/relationships/image" Target="../media/image58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jpeg"/><Relationship Id="rId20" Type="http://schemas.openxmlformats.org/officeDocument/2006/relationships/image" Target="../media/image28.jpeg"/><Relationship Id="rId29" Type="http://schemas.openxmlformats.org/officeDocument/2006/relationships/image" Target="../media/image49.jpeg"/><Relationship Id="rId41" Type="http://schemas.openxmlformats.org/officeDocument/2006/relationships/image" Target="../media/image6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jpeg"/><Relationship Id="rId11" Type="http://schemas.openxmlformats.org/officeDocument/2006/relationships/image" Target="../media/image20.jpeg"/><Relationship Id="rId24" Type="http://schemas.openxmlformats.org/officeDocument/2006/relationships/image" Target="../media/image32.jpeg"/><Relationship Id="rId32" Type="http://schemas.openxmlformats.org/officeDocument/2006/relationships/image" Target="../media/image52.jpeg"/><Relationship Id="rId37" Type="http://schemas.openxmlformats.org/officeDocument/2006/relationships/image" Target="../media/image57.jpeg"/><Relationship Id="rId40" Type="http://schemas.openxmlformats.org/officeDocument/2006/relationships/image" Target="../media/image60.jpeg"/><Relationship Id="rId5" Type="http://schemas.openxmlformats.org/officeDocument/2006/relationships/image" Target="../media/image44.jpeg"/><Relationship Id="rId15" Type="http://schemas.openxmlformats.org/officeDocument/2006/relationships/image" Target="../media/image24.jpeg"/><Relationship Id="rId23" Type="http://schemas.openxmlformats.org/officeDocument/2006/relationships/image" Target="../media/image31.jpeg"/><Relationship Id="rId28" Type="http://schemas.openxmlformats.org/officeDocument/2006/relationships/image" Target="../media/image36.jpeg"/><Relationship Id="rId36" Type="http://schemas.openxmlformats.org/officeDocument/2006/relationships/image" Target="../media/image56.jpeg"/><Relationship Id="rId10" Type="http://schemas.openxmlformats.org/officeDocument/2006/relationships/image" Target="../media/image19.jpeg"/><Relationship Id="rId19" Type="http://schemas.openxmlformats.org/officeDocument/2006/relationships/image" Target="../media/image27.jpeg"/><Relationship Id="rId31" Type="http://schemas.openxmlformats.org/officeDocument/2006/relationships/image" Target="../media/image51.jpeg"/><Relationship Id="rId4" Type="http://schemas.openxmlformats.org/officeDocument/2006/relationships/image" Target="../media/image43.jpeg"/><Relationship Id="rId9" Type="http://schemas.openxmlformats.org/officeDocument/2006/relationships/image" Target="../media/image48.jpeg"/><Relationship Id="rId14" Type="http://schemas.openxmlformats.org/officeDocument/2006/relationships/image" Target="../media/image23.jpeg"/><Relationship Id="rId22" Type="http://schemas.openxmlformats.org/officeDocument/2006/relationships/image" Target="../media/image30.jpeg"/><Relationship Id="rId27" Type="http://schemas.openxmlformats.org/officeDocument/2006/relationships/image" Target="../media/image35.jpeg"/><Relationship Id="rId30" Type="http://schemas.openxmlformats.org/officeDocument/2006/relationships/image" Target="../media/image50.jpeg"/><Relationship Id="rId35" Type="http://schemas.openxmlformats.org/officeDocument/2006/relationships/image" Target="../media/image55.jpeg"/><Relationship Id="rId43" Type="http://schemas.openxmlformats.org/officeDocument/2006/relationships/image" Target="../media/image6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image" Target="../media/image65.jpeg"/><Relationship Id="rId7" Type="http://schemas.openxmlformats.org/officeDocument/2006/relationships/image" Target="../media/image69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eg"/><Relationship Id="rId5" Type="http://schemas.openxmlformats.org/officeDocument/2006/relationships/image" Target="../media/image67.jpeg"/><Relationship Id="rId10" Type="http://schemas.openxmlformats.org/officeDocument/2006/relationships/image" Target="../media/image72.jpeg"/><Relationship Id="rId4" Type="http://schemas.openxmlformats.org/officeDocument/2006/relationships/image" Target="../media/image66.jpeg"/><Relationship Id="rId9" Type="http://schemas.openxmlformats.org/officeDocument/2006/relationships/image" Target="../media/image7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Santiago Pérez-Hoyos i Alex Sánchez-Pla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alex.sanchez@vhir.org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3600" b="1" u="none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Principles of Statistical Inference</a:t>
            </a:r>
            <a:endParaRPr lang="es-ES" altLang="ca-ES" sz="3200" u="none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1024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1025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1024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10250" name="Picture 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1" name="Picture 9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2" name="Picture 1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3" name="Picture 1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49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idor de número de diapositiva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7FF5BCF-2E2C-4DA5-85DD-3C1CBA33B81C}" type="slidenum">
              <a:rPr lang="es-ES" altLang="ca-ES"/>
              <a:pPr eaLnBrk="1" hangingPunct="1"/>
              <a:t>10</a:t>
            </a:fld>
            <a:endParaRPr lang="es-ES" altLang="ca-E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25 Samples n=2</a:t>
            </a:r>
            <a:endParaRPr lang="en-GB" altLang="ca-ES"/>
          </a:p>
        </p:txBody>
      </p:sp>
      <p:grpSp>
        <p:nvGrpSpPr>
          <p:cNvPr id="19460" name="Group 11"/>
          <p:cNvGrpSpPr>
            <a:grpSpLocks noChangeAspect="1"/>
          </p:cNvGrpSpPr>
          <p:nvPr/>
        </p:nvGrpSpPr>
        <p:grpSpPr bwMode="auto">
          <a:xfrm>
            <a:off x="849313" y="1268413"/>
            <a:ext cx="8504237" cy="4789487"/>
            <a:chOff x="312" y="720"/>
            <a:chExt cx="5357" cy="3017"/>
          </a:xfrm>
        </p:grpSpPr>
        <p:sp>
          <p:nvSpPr>
            <p:cNvPr id="19461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12" y="720"/>
              <a:ext cx="5357" cy="301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grpSp>
          <p:nvGrpSpPr>
            <p:cNvPr id="19462" name="Group 212"/>
            <p:cNvGrpSpPr>
              <a:grpSpLocks/>
            </p:cNvGrpSpPr>
            <p:nvPr/>
          </p:nvGrpSpPr>
          <p:grpSpPr bwMode="auto">
            <a:xfrm>
              <a:off x="441" y="720"/>
              <a:ext cx="4893" cy="1880"/>
              <a:chOff x="441" y="720"/>
              <a:chExt cx="4893" cy="1880"/>
            </a:xfrm>
          </p:grpSpPr>
          <p:sp>
            <p:nvSpPr>
              <p:cNvPr id="19637" name="Rectangle 12"/>
              <p:cNvSpPr>
                <a:spLocks noChangeArrowheads="1"/>
              </p:cNvSpPr>
              <p:nvPr/>
            </p:nvSpPr>
            <p:spPr bwMode="auto">
              <a:xfrm>
                <a:off x="939" y="808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38" name="Rectangle 13"/>
              <p:cNvSpPr>
                <a:spLocks noChangeArrowheads="1"/>
              </p:cNvSpPr>
              <p:nvPr/>
            </p:nvSpPr>
            <p:spPr bwMode="auto">
              <a:xfrm>
                <a:off x="2666" y="754"/>
                <a:ext cx="84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u="none"/>
                  <a:t>Second Data</a:t>
                </a:r>
              </a:p>
            </p:txBody>
          </p:sp>
          <p:sp>
            <p:nvSpPr>
              <p:cNvPr id="19639" name="Rectangle 14"/>
              <p:cNvSpPr>
                <a:spLocks noChangeArrowheads="1"/>
              </p:cNvSpPr>
              <p:nvPr/>
            </p:nvSpPr>
            <p:spPr bwMode="auto">
              <a:xfrm>
                <a:off x="4081" y="808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40" name="Rectangle 15"/>
              <p:cNvSpPr>
                <a:spLocks noChangeArrowheads="1"/>
              </p:cNvSpPr>
              <p:nvPr/>
            </p:nvSpPr>
            <p:spPr bwMode="auto">
              <a:xfrm>
                <a:off x="1411" y="720"/>
                <a:ext cx="9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1" name="Rectangle 16"/>
              <p:cNvSpPr>
                <a:spLocks noChangeArrowheads="1"/>
              </p:cNvSpPr>
              <p:nvPr/>
            </p:nvSpPr>
            <p:spPr bwMode="auto">
              <a:xfrm>
                <a:off x="1411" y="720"/>
                <a:ext cx="2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2" name="Rectangle 17"/>
              <p:cNvSpPr>
                <a:spLocks noChangeArrowheads="1"/>
              </p:cNvSpPr>
              <p:nvPr/>
            </p:nvSpPr>
            <p:spPr bwMode="auto">
              <a:xfrm>
                <a:off x="1429" y="735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3" name="Rectangle 18"/>
              <p:cNvSpPr>
                <a:spLocks noChangeArrowheads="1"/>
              </p:cNvSpPr>
              <p:nvPr/>
            </p:nvSpPr>
            <p:spPr bwMode="auto">
              <a:xfrm>
                <a:off x="1429" y="735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4" name="Rectangle 19"/>
              <p:cNvSpPr>
                <a:spLocks noChangeArrowheads="1"/>
              </p:cNvSpPr>
              <p:nvPr/>
            </p:nvSpPr>
            <p:spPr bwMode="auto">
              <a:xfrm>
                <a:off x="1438" y="720"/>
                <a:ext cx="387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5" name="Rectangle 20"/>
              <p:cNvSpPr>
                <a:spLocks noChangeArrowheads="1"/>
              </p:cNvSpPr>
              <p:nvPr/>
            </p:nvSpPr>
            <p:spPr bwMode="auto">
              <a:xfrm>
                <a:off x="1438" y="735"/>
                <a:ext cx="387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6" name="Rectangle 21"/>
              <p:cNvSpPr>
                <a:spLocks noChangeArrowheads="1"/>
              </p:cNvSpPr>
              <p:nvPr/>
            </p:nvSpPr>
            <p:spPr bwMode="auto">
              <a:xfrm>
                <a:off x="1429" y="744"/>
                <a:ext cx="9" cy="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7" name="Rectangle 22"/>
              <p:cNvSpPr>
                <a:spLocks noChangeArrowheads="1"/>
              </p:cNvSpPr>
              <p:nvPr/>
            </p:nvSpPr>
            <p:spPr bwMode="auto">
              <a:xfrm>
                <a:off x="1411" y="744"/>
                <a:ext cx="9" cy="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8" name="Rectangle 23"/>
              <p:cNvSpPr>
                <a:spLocks noChangeArrowheads="1"/>
              </p:cNvSpPr>
              <p:nvPr/>
            </p:nvSpPr>
            <p:spPr bwMode="auto">
              <a:xfrm>
                <a:off x="939" y="1048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49" name="Rectangle 24"/>
              <p:cNvSpPr>
                <a:spLocks noChangeArrowheads="1"/>
              </p:cNvSpPr>
              <p:nvPr/>
            </p:nvSpPr>
            <p:spPr bwMode="auto">
              <a:xfrm>
                <a:off x="1742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0" name="Rectangle 25"/>
              <p:cNvSpPr>
                <a:spLocks noChangeArrowheads="1"/>
              </p:cNvSpPr>
              <p:nvPr/>
            </p:nvSpPr>
            <p:spPr bwMode="auto">
              <a:xfrm>
                <a:off x="2348" y="1094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6</a:t>
                </a:r>
                <a:endParaRPr lang="en-US" altLang="ca-ES"/>
              </a:p>
            </p:txBody>
          </p:sp>
          <p:sp>
            <p:nvSpPr>
              <p:cNvPr id="19651" name="Rectangle 26"/>
              <p:cNvSpPr>
                <a:spLocks noChangeArrowheads="1"/>
              </p:cNvSpPr>
              <p:nvPr/>
            </p:nvSpPr>
            <p:spPr bwMode="auto">
              <a:xfrm>
                <a:off x="2424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2" name="Rectangle 27"/>
              <p:cNvSpPr>
                <a:spLocks noChangeArrowheads="1"/>
              </p:cNvSpPr>
              <p:nvPr/>
            </p:nvSpPr>
            <p:spPr bwMode="auto">
              <a:xfrm>
                <a:off x="3000" y="1094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8</a:t>
                </a:r>
                <a:endParaRPr lang="en-US" altLang="ca-ES"/>
              </a:p>
            </p:txBody>
          </p:sp>
          <p:sp>
            <p:nvSpPr>
              <p:cNvPr id="19653" name="Rectangle 28"/>
              <p:cNvSpPr>
                <a:spLocks noChangeArrowheads="1"/>
              </p:cNvSpPr>
              <p:nvPr/>
            </p:nvSpPr>
            <p:spPr bwMode="auto">
              <a:xfrm>
                <a:off x="3076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4" name="Rectangle 29"/>
              <p:cNvSpPr>
                <a:spLocks noChangeArrowheads="1"/>
              </p:cNvSpPr>
              <p:nvPr/>
            </p:nvSpPr>
            <p:spPr bwMode="auto">
              <a:xfrm>
                <a:off x="3613" y="1094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10</a:t>
                </a:r>
                <a:endParaRPr lang="en-US" altLang="ca-ES"/>
              </a:p>
            </p:txBody>
          </p:sp>
          <p:sp>
            <p:nvSpPr>
              <p:cNvPr id="19655" name="Rectangle 30"/>
              <p:cNvSpPr>
                <a:spLocks noChangeArrowheads="1"/>
              </p:cNvSpPr>
              <p:nvPr/>
            </p:nvSpPr>
            <p:spPr bwMode="auto">
              <a:xfrm>
                <a:off x="3765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6" name="Rectangle 31"/>
              <p:cNvSpPr>
                <a:spLocks noChangeArrowheads="1"/>
              </p:cNvSpPr>
              <p:nvPr/>
            </p:nvSpPr>
            <p:spPr bwMode="auto">
              <a:xfrm>
                <a:off x="4265" y="1094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12</a:t>
                </a:r>
                <a:endParaRPr lang="en-US" altLang="ca-ES"/>
              </a:p>
            </p:txBody>
          </p:sp>
          <p:sp>
            <p:nvSpPr>
              <p:cNvPr id="19657" name="Rectangle 32"/>
              <p:cNvSpPr>
                <a:spLocks noChangeArrowheads="1"/>
              </p:cNvSpPr>
              <p:nvPr/>
            </p:nvSpPr>
            <p:spPr bwMode="auto">
              <a:xfrm>
                <a:off x="4417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8" name="Rectangle 33"/>
              <p:cNvSpPr>
                <a:spLocks noChangeArrowheads="1"/>
              </p:cNvSpPr>
              <p:nvPr/>
            </p:nvSpPr>
            <p:spPr bwMode="auto">
              <a:xfrm>
                <a:off x="4916" y="1094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14</a:t>
                </a:r>
                <a:endParaRPr lang="en-US" altLang="ca-ES"/>
              </a:p>
            </p:txBody>
          </p:sp>
          <p:sp>
            <p:nvSpPr>
              <p:cNvPr id="19659" name="Rectangle 34"/>
              <p:cNvSpPr>
                <a:spLocks noChangeArrowheads="1"/>
              </p:cNvSpPr>
              <p:nvPr/>
            </p:nvSpPr>
            <p:spPr bwMode="auto">
              <a:xfrm>
                <a:off x="5069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60" name="Rectangle 35"/>
              <p:cNvSpPr>
                <a:spLocks noChangeArrowheads="1"/>
              </p:cNvSpPr>
              <p:nvPr/>
            </p:nvSpPr>
            <p:spPr bwMode="auto">
              <a:xfrm>
                <a:off x="441" y="1005"/>
                <a:ext cx="9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1" name="Rectangle 36"/>
              <p:cNvSpPr>
                <a:spLocks noChangeArrowheads="1"/>
              </p:cNvSpPr>
              <p:nvPr/>
            </p:nvSpPr>
            <p:spPr bwMode="auto">
              <a:xfrm>
                <a:off x="441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2" name="Rectangle 37"/>
              <p:cNvSpPr>
                <a:spLocks noChangeArrowheads="1"/>
              </p:cNvSpPr>
              <p:nvPr/>
            </p:nvSpPr>
            <p:spPr bwMode="auto">
              <a:xfrm>
                <a:off x="459" y="1020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3" name="Rectangle 38"/>
              <p:cNvSpPr>
                <a:spLocks noChangeArrowheads="1"/>
              </p:cNvSpPr>
              <p:nvPr/>
            </p:nvSpPr>
            <p:spPr bwMode="auto">
              <a:xfrm>
                <a:off x="459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4" name="Rectangle 39"/>
              <p:cNvSpPr>
                <a:spLocks noChangeArrowheads="1"/>
              </p:cNvSpPr>
              <p:nvPr/>
            </p:nvSpPr>
            <p:spPr bwMode="auto">
              <a:xfrm>
                <a:off x="468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5" name="Rectangle 40"/>
              <p:cNvSpPr>
                <a:spLocks noChangeArrowheads="1"/>
              </p:cNvSpPr>
              <p:nvPr/>
            </p:nvSpPr>
            <p:spPr bwMode="auto">
              <a:xfrm>
                <a:off x="468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6" name="Rectangle 41"/>
              <p:cNvSpPr>
                <a:spLocks noChangeArrowheads="1"/>
              </p:cNvSpPr>
              <p:nvPr/>
            </p:nvSpPr>
            <p:spPr bwMode="auto">
              <a:xfrm>
                <a:off x="495" y="1005"/>
                <a:ext cx="9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7" name="Rectangle 42"/>
              <p:cNvSpPr>
                <a:spLocks noChangeArrowheads="1"/>
              </p:cNvSpPr>
              <p:nvPr/>
            </p:nvSpPr>
            <p:spPr bwMode="auto">
              <a:xfrm>
                <a:off x="495" y="1020"/>
                <a:ext cx="9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8" name="Rectangle 43"/>
              <p:cNvSpPr>
                <a:spLocks noChangeArrowheads="1"/>
              </p:cNvSpPr>
              <p:nvPr/>
            </p:nvSpPr>
            <p:spPr bwMode="auto">
              <a:xfrm>
                <a:off x="1429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9" name="Rectangle 44"/>
              <p:cNvSpPr>
                <a:spLocks noChangeArrowheads="1"/>
              </p:cNvSpPr>
              <p:nvPr/>
            </p:nvSpPr>
            <p:spPr bwMode="auto">
              <a:xfrm>
                <a:off x="1411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0" name="Rectangle 45"/>
              <p:cNvSpPr>
                <a:spLocks noChangeArrowheads="1"/>
              </p:cNvSpPr>
              <p:nvPr/>
            </p:nvSpPr>
            <p:spPr bwMode="auto">
              <a:xfrm>
                <a:off x="1411" y="10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1" name="Rectangle 46"/>
              <p:cNvSpPr>
                <a:spLocks noChangeArrowheads="1"/>
              </p:cNvSpPr>
              <p:nvPr/>
            </p:nvSpPr>
            <p:spPr bwMode="auto">
              <a:xfrm>
                <a:off x="1411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2" name="Rectangle 47"/>
              <p:cNvSpPr>
                <a:spLocks noChangeArrowheads="1"/>
              </p:cNvSpPr>
              <p:nvPr/>
            </p:nvSpPr>
            <p:spPr bwMode="auto">
              <a:xfrm>
                <a:off x="1429" y="10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3" name="Rectangle 48"/>
              <p:cNvSpPr>
                <a:spLocks noChangeArrowheads="1"/>
              </p:cNvSpPr>
              <p:nvPr/>
            </p:nvSpPr>
            <p:spPr bwMode="auto">
              <a:xfrm>
                <a:off x="1429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4" name="Rectangle 49"/>
              <p:cNvSpPr>
                <a:spLocks noChangeArrowheads="1"/>
              </p:cNvSpPr>
              <p:nvPr/>
            </p:nvSpPr>
            <p:spPr bwMode="auto">
              <a:xfrm>
                <a:off x="1438" y="1005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5" name="Rectangle 50"/>
              <p:cNvSpPr>
                <a:spLocks noChangeArrowheads="1"/>
              </p:cNvSpPr>
              <p:nvPr/>
            </p:nvSpPr>
            <p:spPr bwMode="auto">
              <a:xfrm>
                <a:off x="1438" y="1020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6" name="Rectangle 51"/>
              <p:cNvSpPr>
                <a:spLocks noChangeArrowheads="1"/>
              </p:cNvSpPr>
              <p:nvPr/>
            </p:nvSpPr>
            <p:spPr bwMode="auto">
              <a:xfrm>
                <a:off x="2055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7" name="Rectangle 52"/>
              <p:cNvSpPr>
                <a:spLocks noChangeArrowheads="1"/>
              </p:cNvSpPr>
              <p:nvPr/>
            </p:nvSpPr>
            <p:spPr bwMode="auto">
              <a:xfrm>
                <a:off x="2055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8" name="Rectangle 53"/>
              <p:cNvSpPr>
                <a:spLocks noChangeArrowheads="1"/>
              </p:cNvSpPr>
              <p:nvPr/>
            </p:nvSpPr>
            <p:spPr bwMode="auto">
              <a:xfrm>
                <a:off x="2055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9" name="Rectangle 54"/>
              <p:cNvSpPr>
                <a:spLocks noChangeArrowheads="1"/>
              </p:cNvSpPr>
              <p:nvPr/>
            </p:nvSpPr>
            <p:spPr bwMode="auto">
              <a:xfrm>
                <a:off x="2082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0" name="Rectangle 55"/>
              <p:cNvSpPr>
                <a:spLocks noChangeArrowheads="1"/>
              </p:cNvSpPr>
              <p:nvPr/>
            </p:nvSpPr>
            <p:spPr bwMode="auto">
              <a:xfrm>
                <a:off x="2082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1" name="Rectangle 56"/>
              <p:cNvSpPr>
                <a:spLocks noChangeArrowheads="1"/>
              </p:cNvSpPr>
              <p:nvPr/>
            </p:nvSpPr>
            <p:spPr bwMode="auto">
              <a:xfrm>
                <a:off x="2707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2" name="Rectangle 57"/>
              <p:cNvSpPr>
                <a:spLocks noChangeArrowheads="1"/>
              </p:cNvSpPr>
              <p:nvPr/>
            </p:nvSpPr>
            <p:spPr bwMode="auto">
              <a:xfrm>
                <a:off x="2707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3" name="Rectangle 58"/>
              <p:cNvSpPr>
                <a:spLocks noChangeArrowheads="1"/>
              </p:cNvSpPr>
              <p:nvPr/>
            </p:nvSpPr>
            <p:spPr bwMode="auto">
              <a:xfrm>
                <a:off x="2707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4" name="Rectangle 59"/>
              <p:cNvSpPr>
                <a:spLocks noChangeArrowheads="1"/>
              </p:cNvSpPr>
              <p:nvPr/>
            </p:nvSpPr>
            <p:spPr bwMode="auto">
              <a:xfrm>
                <a:off x="2734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5" name="Rectangle 60"/>
              <p:cNvSpPr>
                <a:spLocks noChangeArrowheads="1"/>
              </p:cNvSpPr>
              <p:nvPr/>
            </p:nvSpPr>
            <p:spPr bwMode="auto">
              <a:xfrm>
                <a:off x="2734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6" name="Rectangle 61"/>
              <p:cNvSpPr>
                <a:spLocks noChangeArrowheads="1"/>
              </p:cNvSpPr>
              <p:nvPr/>
            </p:nvSpPr>
            <p:spPr bwMode="auto">
              <a:xfrm>
                <a:off x="3359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7" name="Rectangle 62"/>
              <p:cNvSpPr>
                <a:spLocks noChangeArrowheads="1"/>
              </p:cNvSpPr>
              <p:nvPr/>
            </p:nvSpPr>
            <p:spPr bwMode="auto">
              <a:xfrm>
                <a:off x="3359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8" name="Rectangle 63"/>
              <p:cNvSpPr>
                <a:spLocks noChangeArrowheads="1"/>
              </p:cNvSpPr>
              <p:nvPr/>
            </p:nvSpPr>
            <p:spPr bwMode="auto">
              <a:xfrm>
                <a:off x="3359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9" name="Rectangle 64"/>
              <p:cNvSpPr>
                <a:spLocks noChangeArrowheads="1"/>
              </p:cNvSpPr>
              <p:nvPr/>
            </p:nvSpPr>
            <p:spPr bwMode="auto">
              <a:xfrm>
                <a:off x="3386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0" name="Rectangle 65"/>
              <p:cNvSpPr>
                <a:spLocks noChangeArrowheads="1"/>
              </p:cNvSpPr>
              <p:nvPr/>
            </p:nvSpPr>
            <p:spPr bwMode="auto">
              <a:xfrm>
                <a:off x="3386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1" name="Rectangle 66"/>
              <p:cNvSpPr>
                <a:spLocks noChangeArrowheads="1"/>
              </p:cNvSpPr>
              <p:nvPr/>
            </p:nvSpPr>
            <p:spPr bwMode="auto">
              <a:xfrm>
                <a:off x="4011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2" name="Rectangle 67"/>
              <p:cNvSpPr>
                <a:spLocks noChangeArrowheads="1"/>
              </p:cNvSpPr>
              <p:nvPr/>
            </p:nvSpPr>
            <p:spPr bwMode="auto">
              <a:xfrm>
                <a:off x="4011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3" name="Rectangle 68"/>
              <p:cNvSpPr>
                <a:spLocks noChangeArrowheads="1"/>
              </p:cNvSpPr>
              <p:nvPr/>
            </p:nvSpPr>
            <p:spPr bwMode="auto">
              <a:xfrm>
                <a:off x="4011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4" name="Rectangle 69"/>
              <p:cNvSpPr>
                <a:spLocks noChangeArrowheads="1"/>
              </p:cNvSpPr>
              <p:nvPr/>
            </p:nvSpPr>
            <p:spPr bwMode="auto">
              <a:xfrm>
                <a:off x="4038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5" name="Rectangle 70"/>
              <p:cNvSpPr>
                <a:spLocks noChangeArrowheads="1"/>
              </p:cNvSpPr>
              <p:nvPr/>
            </p:nvSpPr>
            <p:spPr bwMode="auto">
              <a:xfrm>
                <a:off x="4038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6" name="Rectangle 71"/>
              <p:cNvSpPr>
                <a:spLocks noChangeArrowheads="1"/>
              </p:cNvSpPr>
              <p:nvPr/>
            </p:nvSpPr>
            <p:spPr bwMode="auto">
              <a:xfrm>
                <a:off x="4663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7" name="Rectangle 72"/>
              <p:cNvSpPr>
                <a:spLocks noChangeArrowheads="1"/>
              </p:cNvSpPr>
              <p:nvPr/>
            </p:nvSpPr>
            <p:spPr bwMode="auto">
              <a:xfrm>
                <a:off x="4663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8" name="Rectangle 73"/>
              <p:cNvSpPr>
                <a:spLocks noChangeArrowheads="1"/>
              </p:cNvSpPr>
              <p:nvPr/>
            </p:nvSpPr>
            <p:spPr bwMode="auto">
              <a:xfrm>
                <a:off x="4663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9" name="Rectangle 74"/>
              <p:cNvSpPr>
                <a:spLocks noChangeArrowheads="1"/>
              </p:cNvSpPr>
              <p:nvPr/>
            </p:nvSpPr>
            <p:spPr bwMode="auto">
              <a:xfrm>
                <a:off x="4690" y="1005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0" name="Rectangle 75"/>
              <p:cNvSpPr>
                <a:spLocks noChangeArrowheads="1"/>
              </p:cNvSpPr>
              <p:nvPr/>
            </p:nvSpPr>
            <p:spPr bwMode="auto">
              <a:xfrm>
                <a:off x="4690" y="1020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1" name="Rectangle 76"/>
              <p:cNvSpPr>
                <a:spLocks noChangeArrowheads="1"/>
              </p:cNvSpPr>
              <p:nvPr/>
            </p:nvSpPr>
            <p:spPr bwMode="auto">
              <a:xfrm>
                <a:off x="5325" y="1005"/>
                <a:ext cx="9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2" name="Rectangle 77"/>
              <p:cNvSpPr>
                <a:spLocks noChangeArrowheads="1"/>
              </p:cNvSpPr>
              <p:nvPr/>
            </p:nvSpPr>
            <p:spPr bwMode="auto">
              <a:xfrm>
                <a:off x="5307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3" name="Rectangle 78"/>
              <p:cNvSpPr>
                <a:spLocks noChangeArrowheads="1"/>
              </p:cNvSpPr>
              <p:nvPr/>
            </p:nvSpPr>
            <p:spPr bwMode="auto">
              <a:xfrm>
                <a:off x="5307" y="1020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4" name="Rectangle 79"/>
              <p:cNvSpPr>
                <a:spLocks noChangeArrowheads="1"/>
              </p:cNvSpPr>
              <p:nvPr/>
            </p:nvSpPr>
            <p:spPr bwMode="auto">
              <a:xfrm>
                <a:off x="5307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5" name="Rectangle 80"/>
              <p:cNvSpPr>
                <a:spLocks noChangeArrowheads="1"/>
              </p:cNvSpPr>
              <p:nvPr/>
            </p:nvSpPr>
            <p:spPr bwMode="auto">
              <a:xfrm>
                <a:off x="459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6" name="Rectangle 81"/>
              <p:cNvSpPr>
                <a:spLocks noChangeArrowheads="1"/>
              </p:cNvSpPr>
              <p:nvPr/>
            </p:nvSpPr>
            <p:spPr bwMode="auto">
              <a:xfrm>
                <a:off x="441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7" name="Rectangle 82"/>
              <p:cNvSpPr>
                <a:spLocks noChangeArrowheads="1"/>
              </p:cNvSpPr>
              <p:nvPr/>
            </p:nvSpPr>
            <p:spPr bwMode="auto">
              <a:xfrm>
                <a:off x="1429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8" name="Rectangle 83"/>
              <p:cNvSpPr>
                <a:spLocks noChangeArrowheads="1"/>
              </p:cNvSpPr>
              <p:nvPr/>
            </p:nvSpPr>
            <p:spPr bwMode="auto">
              <a:xfrm>
                <a:off x="1411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9" name="Rectangle 84"/>
              <p:cNvSpPr>
                <a:spLocks noChangeArrowheads="1"/>
              </p:cNvSpPr>
              <p:nvPr/>
            </p:nvSpPr>
            <p:spPr bwMode="auto">
              <a:xfrm>
                <a:off x="2055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0" name="Rectangle 85"/>
              <p:cNvSpPr>
                <a:spLocks noChangeArrowheads="1"/>
              </p:cNvSpPr>
              <p:nvPr/>
            </p:nvSpPr>
            <p:spPr bwMode="auto">
              <a:xfrm>
                <a:off x="2707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1" name="Rectangle 86"/>
              <p:cNvSpPr>
                <a:spLocks noChangeArrowheads="1"/>
              </p:cNvSpPr>
              <p:nvPr/>
            </p:nvSpPr>
            <p:spPr bwMode="auto">
              <a:xfrm>
                <a:off x="3359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2" name="Rectangle 87"/>
              <p:cNvSpPr>
                <a:spLocks noChangeArrowheads="1"/>
              </p:cNvSpPr>
              <p:nvPr/>
            </p:nvSpPr>
            <p:spPr bwMode="auto">
              <a:xfrm>
                <a:off x="4011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3" name="Rectangle 88"/>
              <p:cNvSpPr>
                <a:spLocks noChangeArrowheads="1"/>
              </p:cNvSpPr>
              <p:nvPr/>
            </p:nvSpPr>
            <p:spPr bwMode="auto">
              <a:xfrm>
                <a:off x="4663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4" name="Rectangle 89"/>
              <p:cNvSpPr>
                <a:spLocks noChangeArrowheads="1"/>
              </p:cNvSpPr>
              <p:nvPr/>
            </p:nvSpPr>
            <p:spPr bwMode="auto">
              <a:xfrm>
                <a:off x="5325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5" name="Rectangle 90"/>
              <p:cNvSpPr>
                <a:spLocks noChangeArrowheads="1"/>
              </p:cNvSpPr>
              <p:nvPr/>
            </p:nvSpPr>
            <p:spPr bwMode="auto">
              <a:xfrm>
                <a:off x="5307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6" name="Rectangle 91"/>
              <p:cNvSpPr>
                <a:spLocks noChangeArrowheads="1"/>
              </p:cNvSpPr>
              <p:nvPr/>
            </p:nvSpPr>
            <p:spPr bwMode="auto">
              <a:xfrm>
                <a:off x="716" y="1706"/>
                <a:ext cx="5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u="none"/>
                  <a:t>Fist Data</a:t>
                </a:r>
              </a:p>
            </p:txBody>
          </p:sp>
          <p:sp>
            <p:nvSpPr>
              <p:cNvPr id="19717" name="Rectangle 92"/>
              <p:cNvSpPr>
                <a:spLocks noChangeArrowheads="1"/>
              </p:cNvSpPr>
              <p:nvPr/>
            </p:nvSpPr>
            <p:spPr bwMode="auto">
              <a:xfrm>
                <a:off x="1205" y="13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18" name="Rectangle 93"/>
              <p:cNvSpPr>
                <a:spLocks noChangeArrowheads="1"/>
              </p:cNvSpPr>
              <p:nvPr/>
            </p:nvSpPr>
            <p:spPr bwMode="auto">
              <a:xfrm>
                <a:off x="1703" y="1363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6</a:t>
                </a:r>
                <a:endParaRPr lang="en-US" altLang="ca-ES"/>
              </a:p>
            </p:txBody>
          </p:sp>
          <p:sp>
            <p:nvSpPr>
              <p:cNvPr id="19719" name="Rectangle 94"/>
              <p:cNvSpPr>
                <a:spLocks noChangeArrowheads="1"/>
              </p:cNvSpPr>
              <p:nvPr/>
            </p:nvSpPr>
            <p:spPr bwMode="auto">
              <a:xfrm>
                <a:off x="1779" y="13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0" name="Rectangle 95"/>
              <p:cNvSpPr>
                <a:spLocks noChangeArrowheads="1"/>
              </p:cNvSpPr>
              <p:nvPr/>
            </p:nvSpPr>
            <p:spPr bwMode="auto">
              <a:xfrm>
                <a:off x="2289" y="1364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6,6</a:t>
                </a:r>
                <a:endParaRPr lang="en-US" altLang="ca-ES"/>
              </a:p>
            </p:txBody>
          </p:sp>
          <p:sp>
            <p:nvSpPr>
              <p:cNvPr id="19721" name="Rectangle 96"/>
              <p:cNvSpPr>
                <a:spLocks noChangeArrowheads="1"/>
              </p:cNvSpPr>
              <p:nvPr/>
            </p:nvSpPr>
            <p:spPr bwMode="auto">
              <a:xfrm>
                <a:off x="2482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2" name="Rectangle 97"/>
              <p:cNvSpPr>
                <a:spLocks noChangeArrowheads="1"/>
              </p:cNvSpPr>
              <p:nvPr/>
            </p:nvSpPr>
            <p:spPr bwMode="auto">
              <a:xfrm>
                <a:off x="2307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(6)</a:t>
                </a:r>
                <a:endParaRPr lang="en-US" altLang="ca-ES"/>
              </a:p>
            </p:txBody>
          </p:sp>
          <p:sp>
            <p:nvSpPr>
              <p:cNvPr id="19723" name="Rectangle 98"/>
              <p:cNvSpPr>
                <a:spLocks noChangeArrowheads="1"/>
              </p:cNvSpPr>
              <p:nvPr/>
            </p:nvSpPr>
            <p:spPr bwMode="auto">
              <a:xfrm>
                <a:off x="2464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4" name="Rectangle 99"/>
              <p:cNvSpPr>
                <a:spLocks noChangeArrowheads="1"/>
              </p:cNvSpPr>
              <p:nvPr/>
            </p:nvSpPr>
            <p:spPr bwMode="auto">
              <a:xfrm>
                <a:off x="2941" y="1364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6,8</a:t>
                </a:r>
                <a:endParaRPr lang="en-US" altLang="ca-ES"/>
              </a:p>
            </p:txBody>
          </p:sp>
          <p:sp>
            <p:nvSpPr>
              <p:cNvPr id="19725" name="Rectangle 100"/>
              <p:cNvSpPr>
                <a:spLocks noChangeArrowheads="1"/>
              </p:cNvSpPr>
              <p:nvPr/>
            </p:nvSpPr>
            <p:spPr bwMode="auto">
              <a:xfrm>
                <a:off x="3134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6" name="Rectangle 101"/>
              <p:cNvSpPr>
                <a:spLocks noChangeArrowheads="1"/>
              </p:cNvSpPr>
              <p:nvPr/>
            </p:nvSpPr>
            <p:spPr bwMode="auto">
              <a:xfrm>
                <a:off x="2959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(7)</a:t>
                </a:r>
                <a:endParaRPr lang="en-US" altLang="ca-ES"/>
              </a:p>
            </p:txBody>
          </p:sp>
          <p:sp>
            <p:nvSpPr>
              <p:cNvPr id="19727" name="Rectangle 102"/>
              <p:cNvSpPr>
                <a:spLocks noChangeArrowheads="1"/>
              </p:cNvSpPr>
              <p:nvPr/>
            </p:nvSpPr>
            <p:spPr bwMode="auto">
              <a:xfrm>
                <a:off x="3116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8" name="Rectangle 103"/>
              <p:cNvSpPr>
                <a:spLocks noChangeArrowheads="1"/>
              </p:cNvSpPr>
              <p:nvPr/>
            </p:nvSpPr>
            <p:spPr bwMode="auto">
              <a:xfrm>
                <a:off x="3554" y="1364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6,10</a:t>
                </a:r>
                <a:endParaRPr lang="en-US" altLang="ca-ES"/>
              </a:p>
            </p:txBody>
          </p:sp>
          <p:sp>
            <p:nvSpPr>
              <p:cNvPr id="19729" name="Rectangle 104"/>
              <p:cNvSpPr>
                <a:spLocks noChangeArrowheads="1"/>
              </p:cNvSpPr>
              <p:nvPr/>
            </p:nvSpPr>
            <p:spPr bwMode="auto">
              <a:xfrm>
                <a:off x="3823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0" name="Rectangle 105"/>
              <p:cNvSpPr>
                <a:spLocks noChangeArrowheads="1"/>
              </p:cNvSpPr>
              <p:nvPr/>
            </p:nvSpPr>
            <p:spPr bwMode="auto">
              <a:xfrm>
                <a:off x="3611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(8)</a:t>
                </a:r>
                <a:endParaRPr lang="en-US" altLang="ca-ES"/>
              </a:p>
            </p:txBody>
          </p:sp>
          <p:sp>
            <p:nvSpPr>
              <p:cNvPr id="19731" name="Rectangle 106"/>
              <p:cNvSpPr>
                <a:spLocks noChangeArrowheads="1"/>
              </p:cNvSpPr>
              <p:nvPr/>
            </p:nvSpPr>
            <p:spPr bwMode="auto">
              <a:xfrm>
                <a:off x="3768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2" name="Rectangle 107"/>
              <p:cNvSpPr>
                <a:spLocks noChangeArrowheads="1"/>
              </p:cNvSpPr>
              <p:nvPr/>
            </p:nvSpPr>
            <p:spPr bwMode="auto">
              <a:xfrm>
                <a:off x="4206" y="1364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6,12</a:t>
                </a:r>
                <a:endParaRPr lang="en-US" altLang="ca-ES"/>
              </a:p>
            </p:txBody>
          </p:sp>
          <p:sp>
            <p:nvSpPr>
              <p:cNvPr id="19733" name="Rectangle 108"/>
              <p:cNvSpPr>
                <a:spLocks noChangeArrowheads="1"/>
              </p:cNvSpPr>
              <p:nvPr/>
            </p:nvSpPr>
            <p:spPr bwMode="auto">
              <a:xfrm>
                <a:off x="4475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4" name="Rectangle 109"/>
              <p:cNvSpPr>
                <a:spLocks noChangeArrowheads="1"/>
              </p:cNvSpPr>
              <p:nvPr/>
            </p:nvSpPr>
            <p:spPr bwMode="auto">
              <a:xfrm>
                <a:off x="4263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(9)</a:t>
                </a:r>
                <a:endParaRPr lang="en-US" altLang="ca-ES"/>
              </a:p>
            </p:txBody>
          </p:sp>
          <p:sp>
            <p:nvSpPr>
              <p:cNvPr id="19735" name="Rectangle 110"/>
              <p:cNvSpPr>
                <a:spLocks noChangeArrowheads="1"/>
              </p:cNvSpPr>
              <p:nvPr/>
            </p:nvSpPr>
            <p:spPr bwMode="auto">
              <a:xfrm>
                <a:off x="4420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6" name="Rectangle 111"/>
              <p:cNvSpPr>
                <a:spLocks noChangeArrowheads="1"/>
              </p:cNvSpPr>
              <p:nvPr/>
            </p:nvSpPr>
            <p:spPr bwMode="auto">
              <a:xfrm>
                <a:off x="4858" y="1364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6,14</a:t>
                </a:r>
                <a:endParaRPr lang="en-US" altLang="ca-ES"/>
              </a:p>
            </p:txBody>
          </p:sp>
          <p:sp>
            <p:nvSpPr>
              <p:cNvPr id="19737" name="Rectangle 112"/>
              <p:cNvSpPr>
                <a:spLocks noChangeArrowheads="1"/>
              </p:cNvSpPr>
              <p:nvPr/>
            </p:nvSpPr>
            <p:spPr bwMode="auto">
              <a:xfrm>
                <a:off x="5127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8" name="Rectangle 113"/>
              <p:cNvSpPr>
                <a:spLocks noChangeArrowheads="1"/>
              </p:cNvSpPr>
              <p:nvPr/>
            </p:nvSpPr>
            <p:spPr bwMode="auto">
              <a:xfrm>
                <a:off x="4876" y="1550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(10)</a:t>
                </a:r>
                <a:endParaRPr lang="en-US" altLang="ca-ES"/>
              </a:p>
            </p:txBody>
          </p:sp>
          <p:sp>
            <p:nvSpPr>
              <p:cNvPr id="19739" name="Rectangle 114"/>
              <p:cNvSpPr>
                <a:spLocks noChangeArrowheads="1"/>
              </p:cNvSpPr>
              <p:nvPr/>
            </p:nvSpPr>
            <p:spPr bwMode="auto">
              <a:xfrm>
                <a:off x="5109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40" name="Rectangle 115"/>
              <p:cNvSpPr>
                <a:spLocks noChangeArrowheads="1"/>
              </p:cNvSpPr>
              <p:nvPr/>
            </p:nvSpPr>
            <p:spPr bwMode="auto">
              <a:xfrm>
                <a:off x="459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1" name="Rectangle 116"/>
              <p:cNvSpPr>
                <a:spLocks noChangeArrowheads="1"/>
              </p:cNvSpPr>
              <p:nvPr/>
            </p:nvSpPr>
            <p:spPr bwMode="auto">
              <a:xfrm>
                <a:off x="441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2" name="Rectangle 117"/>
              <p:cNvSpPr>
                <a:spLocks noChangeArrowheads="1"/>
              </p:cNvSpPr>
              <p:nvPr/>
            </p:nvSpPr>
            <p:spPr bwMode="auto">
              <a:xfrm>
                <a:off x="1429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3" name="Rectangle 118"/>
              <p:cNvSpPr>
                <a:spLocks noChangeArrowheads="1"/>
              </p:cNvSpPr>
              <p:nvPr/>
            </p:nvSpPr>
            <p:spPr bwMode="auto">
              <a:xfrm>
                <a:off x="1411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4" name="Rectangle 119"/>
              <p:cNvSpPr>
                <a:spLocks noChangeArrowheads="1"/>
              </p:cNvSpPr>
              <p:nvPr/>
            </p:nvSpPr>
            <p:spPr bwMode="auto">
              <a:xfrm>
                <a:off x="1438" y="1291"/>
                <a:ext cx="6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5" name="Rectangle 120"/>
              <p:cNvSpPr>
                <a:spLocks noChangeArrowheads="1"/>
              </p:cNvSpPr>
              <p:nvPr/>
            </p:nvSpPr>
            <p:spPr bwMode="auto">
              <a:xfrm>
                <a:off x="2055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6" name="Rectangle 121"/>
              <p:cNvSpPr>
                <a:spLocks noChangeArrowheads="1"/>
              </p:cNvSpPr>
              <p:nvPr/>
            </p:nvSpPr>
            <p:spPr bwMode="auto">
              <a:xfrm>
                <a:off x="2064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7" name="Rectangle 122"/>
              <p:cNvSpPr>
                <a:spLocks noChangeArrowheads="1"/>
              </p:cNvSpPr>
              <p:nvPr/>
            </p:nvSpPr>
            <p:spPr bwMode="auto">
              <a:xfrm>
                <a:off x="2707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8" name="Rectangle 123"/>
              <p:cNvSpPr>
                <a:spLocks noChangeArrowheads="1"/>
              </p:cNvSpPr>
              <p:nvPr/>
            </p:nvSpPr>
            <p:spPr bwMode="auto">
              <a:xfrm>
                <a:off x="2716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9" name="Rectangle 124"/>
              <p:cNvSpPr>
                <a:spLocks noChangeArrowheads="1"/>
              </p:cNvSpPr>
              <p:nvPr/>
            </p:nvSpPr>
            <p:spPr bwMode="auto">
              <a:xfrm>
                <a:off x="3359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0" name="Rectangle 125"/>
              <p:cNvSpPr>
                <a:spLocks noChangeArrowheads="1"/>
              </p:cNvSpPr>
              <p:nvPr/>
            </p:nvSpPr>
            <p:spPr bwMode="auto">
              <a:xfrm>
                <a:off x="3368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1" name="Rectangle 126"/>
              <p:cNvSpPr>
                <a:spLocks noChangeArrowheads="1"/>
              </p:cNvSpPr>
              <p:nvPr/>
            </p:nvSpPr>
            <p:spPr bwMode="auto">
              <a:xfrm>
                <a:off x="4011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2" name="Rectangle 127"/>
              <p:cNvSpPr>
                <a:spLocks noChangeArrowheads="1"/>
              </p:cNvSpPr>
              <p:nvPr/>
            </p:nvSpPr>
            <p:spPr bwMode="auto">
              <a:xfrm>
                <a:off x="4020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3" name="Rectangle 128"/>
              <p:cNvSpPr>
                <a:spLocks noChangeArrowheads="1"/>
              </p:cNvSpPr>
              <p:nvPr/>
            </p:nvSpPr>
            <p:spPr bwMode="auto">
              <a:xfrm>
                <a:off x="4663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4" name="Rectangle 129"/>
              <p:cNvSpPr>
                <a:spLocks noChangeArrowheads="1"/>
              </p:cNvSpPr>
              <p:nvPr/>
            </p:nvSpPr>
            <p:spPr bwMode="auto">
              <a:xfrm>
                <a:off x="4672" y="1291"/>
                <a:ext cx="63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5" name="Rectangle 130"/>
              <p:cNvSpPr>
                <a:spLocks noChangeArrowheads="1"/>
              </p:cNvSpPr>
              <p:nvPr/>
            </p:nvSpPr>
            <p:spPr bwMode="auto">
              <a:xfrm>
                <a:off x="5325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6" name="Rectangle 131"/>
              <p:cNvSpPr>
                <a:spLocks noChangeArrowheads="1"/>
              </p:cNvSpPr>
              <p:nvPr/>
            </p:nvSpPr>
            <p:spPr bwMode="auto">
              <a:xfrm>
                <a:off x="5307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7" name="Rectangle 132"/>
              <p:cNvSpPr>
                <a:spLocks noChangeArrowheads="1"/>
              </p:cNvSpPr>
              <p:nvPr/>
            </p:nvSpPr>
            <p:spPr bwMode="auto">
              <a:xfrm>
                <a:off x="459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8" name="Rectangle 133"/>
              <p:cNvSpPr>
                <a:spLocks noChangeArrowheads="1"/>
              </p:cNvSpPr>
              <p:nvPr/>
            </p:nvSpPr>
            <p:spPr bwMode="auto">
              <a:xfrm>
                <a:off x="441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9" name="Rectangle 134"/>
              <p:cNvSpPr>
                <a:spLocks noChangeArrowheads="1"/>
              </p:cNvSpPr>
              <p:nvPr/>
            </p:nvSpPr>
            <p:spPr bwMode="auto">
              <a:xfrm>
                <a:off x="1429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0" name="Rectangle 135"/>
              <p:cNvSpPr>
                <a:spLocks noChangeArrowheads="1"/>
              </p:cNvSpPr>
              <p:nvPr/>
            </p:nvSpPr>
            <p:spPr bwMode="auto">
              <a:xfrm>
                <a:off x="1411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1" name="Rectangle 136"/>
              <p:cNvSpPr>
                <a:spLocks noChangeArrowheads="1"/>
              </p:cNvSpPr>
              <p:nvPr/>
            </p:nvSpPr>
            <p:spPr bwMode="auto">
              <a:xfrm>
                <a:off x="2055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2" name="Rectangle 137"/>
              <p:cNvSpPr>
                <a:spLocks noChangeArrowheads="1"/>
              </p:cNvSpPr>
              <p:nvPr/>
            </p:nvSpPr>
            <p:spPr bwMode="auto">
              <a:xfrm>
                <a:off x="2707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3" name="Rectangle 138"/>
              <p:cNvSpPr>
                <a:spLocks noChangeArrowheads="1"/>
              </p:cNvSpPr>
              <p:nvPr/>
            </p:nvSpPr>
            <p:spPr bwMode="auto">
              <a:xfrm>
                <a:off x="3359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4" name="Rectangle 139"/>
              <p:cNvSpPr>
                <a:spLocks noChangeArrowheads="1"/>
              </p:cNvSpPr>
              <p:nvPr/>
            </p:nvSpPr>
            <p:spPr bwMode="auto">
              <a:xfrm>
                <a:off x="4011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5" name="Rectangle 140"/>
              <p:cNvSpPr>
                <a:spLocks noChangeArrowheads="1"/>
              </p:cNvSpPr>
              <p:nvPr/>
            </p:nvSpPr>
            <p:spPr bwMode="auto">
              <a:xfrm>
                <a:off x="4663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6" name="Rectangle 141"/>
              <p:cNvSpPr>
                <a:spLocks noChangeArrowheads="1"/>
              </p:cNvSpPr>
              <p:nvPr/>
            </p:nvSpPr>
            <p:spPr bwMode="auto">
              <a:xfrm>
                <a:off x="5325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7" name="Rectangle 142"/>
              <p:cNvSpPr>
                <a:spLocks noChangeArrowheads="1"/>
              </p:cNvSpPr>
              <p:nvPr/>
            </p:nvSpPr>
            <p:spPr bwMode="auto">
              <a:xfrm>
                <a:off x="5307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8" name="Rectangle 143"/>
              <p:cNvSpPr>
                <a:spLocks noChangeArrowheads="1"/>
              </p:cNvSpPr>
              <p:nvPr/>
            </p:nvSpPr>
            <p:spPr bwMode="auto">
              <a:xfrm>
                <a:off x="939" y="1819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69" name="Rectangle 144"/>
              <p:cNvSpPr>
                <a:spLocks noChangeArrowheads="1"/>
              </p:cNvSpPr>
              <p:nvPr/>
            </p:nvSpPr>
            <p:spPr bwMode="auto">
              <a:xfrm>
                <a:off x="1703" y="1819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8</a:t>
                </a:r>
                <a:endParaRPr lang="en-US" altLang="ca-ES"/>
              </a:p>
            </p:txBody>
          </p:sp>
          <p:sp>
            <p:nvSpPr>
              <p:cNvPr id="19770" name="Rectangle 145"/>
              <p:cNvSpPr>
                <a:spLocks noChangeArrowheads="1"/>
              </p:cNvSpPr>
              <p:nvPr/>
            </p:nvSpPr>
            <p:spPr bwMode="auto">
              <a:xfrm>
                <a:off x="1779" y="1819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1" name="Rectangle 146"/>
              <p:cNvSpPr>
                <a:spLocks noChangeArrowheads="1"/>
              </p:cNvSpPr>
              <p:nvPr/>
            </p:nvSpPr>
            <p:spPr bwMode="auto">
              <a:xfrm>
                <a:off x="2289" y="1820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8,6</a:t>
                </a:r>
                <a:endParaRPr lang="en-US" altLang="ca-ES"/>
              </a:p>
            </p:txBody>
          </p:sp>
          <p:sp>
            <p:nvSpPr>
              <p:cNvPr id="19772" name="Rectangle 147"/>
              <p:cNvSpPr>
                <a:spLocks noChangeArrowheads="1"/>
              </p:cNvSpPr>
              <p:nvPr/>
            </p:nvSpPr>
            <p:spPr bwMode="auto">
              <a:xfrm>
                <a:off x="2482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3" name="Rectangle 148"/>
              <p:cNvSpPr>
                <a:spLocks noChangeArrowheads="1"/>
              </p:cNvSpPr>
              <p:nvPr/>
            </p:nvSpPr>
            <p:spPr bwMode="auto">
              <a:xfrm>
                <a:off x="2307" y="2006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(7)</a:t>
                </a:r>
                <a:endParaRPr lang="en-US" altLang="ca-ES"/>
              </a:p>
            </p:txBody>
          </p:sp>
          <p:sp>
            <p:nvSpPr>
              <p:cNvPr id="19774" name="Rectangle 149"/>
              <p:cNvSpPr>
                <a:spLocks noChangeArrowheads="1"/>
              </p:cNvSpPr>
              <p:nvPr/>
            </p:nvSpPr>
            <p:spPr bwMode="auto">
              <a:xfrm>
                <a:off x="2464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5" name="Rectangle 150"/>
              <p:cNvSpPr>
                <a:spLocks noChangeArrowheads="1"/>
              </p:cNvSpPr>
              <p:nvPr/>
            </p:nvSpPr>
            <p:spPr bwMode="auto">
              <a:xfrm>
                <a:off x="2941" y="1820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8,8</a:t>
                </a:r>
                <a:endParaRPr lang="en-US" altLang="ca-ES"/>
              </a:p>
            </p:txBody>
          </p:sp>
          <p:sp>
            <p:nvSpPr>
              <p:cNvPr id="19776" name="Rectangle 151"/>
              <p:cNvSpPr>
                <a:spLocks noChangeArrowheads="1"/>
              </p:cNvSpPr>
              <p:nvPr/>
            </p:nvSpPr>
            <p:spPr bwMode="auto">
              <a:xfrm>
                <a:off x="3134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7" name="Rectangle 152"/>
              <p:cNvSpPr>
                <a:spLocks noChangeArrowheads="1"/>
              </p:cNvSpPr>
              <p:nvPr/>
            </p:nvSpPr>
            <p:spPr bwMode="auto">
              <a:xfrm>
                <a:off x="2959" y="2006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(8)</a:t>
                </a:r>
                <a:endParaRPr lang="en-US" altLang="ca-ES"/>
              </a:p>
            </p:txBody>
          </p:sp>
          <p:sp>
            <p:nvSpPr>
              <p:cNvPr id="19778" name="Rectangle 153"/>
              <p:cNvSpPr>
                <a:spLocks noChangeArrowheads="1"/>
              </p:cNvSpPr>
              <p:nvPr/>
            </p:nvSpPr>
            <p:spPr bwMode="auto">
              <a:xfrm>
                <a:off x="3116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9" name="Rectangle 154"/>
              <p:cNvSpPr>
                <a:spLocks noChangeArrowheads="1"/>
              </p:cNvSpPr>
              <p:nvPr/>
            </p:nvSpPr>
            <p:spPr bwMode="auto">
              <a:xfrm>
                <a:off x="3554" y="1820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8,10</a:t>
                </a:r>
                <a:endParaRPr lang="en-US" altLang="ca-ES"/>
              </a:p>
            </p:txBody>
          </p:sp>
          <p:sp>
            <p:nvSpPr>
              <p:cNvPr id="19780" name="Rectangle 155"/>
              <p:cNvSpPr>
                <a:spLocks noChangeArrowheads="1"/>
              </p:cNvSpPr>
              <p:nvPr/>
            </p:nvSpPr>
            <p:spPr bwMode="auto">
              <a:xfrm>
                <a:off x="3823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1" name="Rectangle 156"/>
              <p:cNvSpPr>
                <a:spLocks noChangeArrowheads="1"/>
              </p:cNvSpPr>
              <p:nvPr/>
            </p:nvSpPr>
            <p:spPr bwMode="auto">
              <a:xfrm>
                <a:off x="3611" y="2006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(9)</a:t>
                </a:r>
                <a:endParaRPr lang="en-US" altLang="ca-ES"/>
              </a:p>
            </p:txBody>
          </p:sp>
          <p:sp>
            <p:nvSpPr>
              <p:cNvPr id="19782" name="Rectangle 157"/>
              <p:cNvSpPr>
                <a:spLocks noChangeArrowheads="1"/>
              </p:cNvSpPr>
              <p:nvPr/>
            </p:nvSpPr>
            <p:spPr bwMode="auto">
              <a:xfrm>
                <a:off x="3768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3" name="Rectangle 158"/>
              <p:cNvSpPr>
                <a:spLocks noChangeArrowheads="1"/>
              </p:cNvSpPr>
              <p:nvPr/>
            </p:nvSpPr>
            <p:spPr bwMode="auto">
              <a:xfrm>
                <a:off x="4206" y="1820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8,12</a:t>
                </a:r>
                <a:endParaRPr lang="en-US" altLang="ca-ES"/>
              </a:p>
            </p:txBody>
          </p:sp>
          <p:sp>
            <p:nvSpPr>
              <p:cNvPr id="19784" name="Rectangle 159"/>
              <p:cNvSpPr>
                <a:spLocks noChangeArrowheads="1"/>
              </p:cNvSpPr>
              <p:nvPr/>
            </p:nvSpPr>
            <p:spPr bwMode="auto">
              <a:xfrm>
                <a:off x="4475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5" name="Rectangle 160"/>
              <p:cNvSpPr>
                <a:spLocks noChangeArrowheads="1"/>
              </p:cNvSpPr>
              <p:nvPr/>
            </p:nvSpPr>
            <p:spPr bwMode="auto">
              <a:xfrm>
                <a:off x="4224" y="2006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(10)</a:t>
                </a:r>
                <a:endParaRPr lang="en-US" altLang="ca-ES"/>
              </a:p>
            </p:txBody>
          </p:sp>
          <p:sp>
            <p:nvSpPr>
              <p:cNvPr id="19786" name="Rectangle 161"/>
              <p:cNvSpPr>
                <a:spLocks noChangeArrowheads="1"/>
              </p:cNvSpPr>
              <p:nvPr/>
            </p:nvSpPr>
            <p:spPr bwMode="auto">
              <a:xfrm>
                <a:off x="4457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7" name="Rectangle 162"/>
              <p:cNvSpPr>
                <a:spLocks noChangeArrowheads="1"/>
              </p:cNvSpPr>
              <p:nvPr/>
            </p:nvSpPr>
            <p:spPr bwMode="auto">
              <a:xfrm>
                <a:off x="4858" y="1820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8,14</a:t>
                </a:r>
                <a:endParaRPr lang="en-US" altLang="ca-ES"/>
              </a:p>
            </p:txBody>
          </p:sp>
          <p:sp>
            <p:nvSpPr>
              <p:cNvPr id="19788" name="Rectangle 163"/>
              <p:cNvSpPr>
                <a:spLocks noChangeArrowheads="1"/>
              </p:cNvSpPr>
              <p:nvPr/>
            </p:nvSpPr>
            <p:spPr bwMode="auto">
              <a:xfrm>
                <a:off x="5127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9" name="Rectangle 164"/>
              <p:cNvSpPr>
                <a:spLocks noChangeArrowheads="1"/>
              </p:cNvSpPr>
              <p:nvPr/>
            </p:nvSpPr>
            <p:spPr bwMode="auto">
              <a:xfrm>
                <a:off x="4876" y="2006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(11)</a:t>
                </a:r>
                <a:endParaRPr lang="en-US" altLang="ca-ES"/>
              </a:p>
            </p:txBody>
          </p:sp>
          <p:sp>
            <p:nvSpPr>
              <p:cNvPr id="19790" name="Rectangle 165"/>
              <p:cNvSpPr>
                <a:spLocks noChangeArrowheads="1"/>
              </p:cNvSpPr>
              <p:nvPr/>
            </p:nvSpPr>
            <p:spPr bwMode="auto">
              <a:xfrm>
                <a:off x="5109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91" name="Rectangle 166"/>
              <p:cNvSpPr>
                <a:spLocks noChangeArrowheads="1"/>
              </p:cNvSpPr>
              <p:nvPr/>
            </p:nvSpPr>
            <p:spPr bwMode="auto">
              <a:xfrm>
                <a:off x="459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2" name="Rectangle 167"/>
              <p:cNvSpPr>
                <a:spLocks noChangeArrowheads="1"/>
              </p:cNvSpPr>
              <p:nvPr/>
            </p:nvSpPr>
            <p:spPr bwMode="auto">
              <a:xfrm>
                <a:off x="441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3" name="Rectangle 168"/>
              <p:cNvSpPr>
                <a:spLocks noChangeArrowheads="1"/>
              </p:cNvSpPr>
              <p:nvPr/>
            </p:nvSpPr>
            <p:spPr bwMode="auto">
              <a:xfrm>
                <a:off x="1429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4" name="Rectangle 169"/>
              <p:cNvSpPr>
                <a:spLocks noChangeArrowheads="1"/>
              </p:cNvSpPr>
              <p:nvPr/>
            </p:nvSpPr>
            <p:spPr bwMode="auto">
              <a:xfrm>
                <a:off x="1411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5" name="Rectangle 170"/>
              <p:cNvSpPr>
                <a:spLocks noChangeArrowheads="1"/>
              </p:cNvSpPr>
              <p:nvPr/>
            </p:nvSpPr>
            <p:spPr bwMode="auto">
              <a:xfrm>
                <a:off x="1438" y="1746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6" name="Rectangle 171"/>
              <p:cNvSpPr>
                <a:spLocks noChangeArrowheads="1"/>
              </p:cNvSpPr>
              <p:nvPr/>
            </p:nvSpPr>
            <p:spPr bwMode="auto">
              <a:xfrm>
                <a:off x="2055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7" name="Rectangle 172"/>
              <p:cNvSpPr>
                <a:spLocks noChangeArrowheads="1"/>
              </p:cNvSpPr>
              <p:nvPr/>
            </p:nvSpPr>
            <p:spPr bwMode="auto">
              <a:xfrm>
                <a:off x="2064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8" name="Rectangle 173"/>
              <p:cNvSpPr>
                <a:spLocks noChangeArrowheads="1"/>
              </p:cNvSpPr>
              <p:nvPr/>
            </p:nvSpPr>
            <p:spPr bwMode="auto">
              <a:xfrm>
                <a:off x="2707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9" name="Rectangle 174"/>
              <p:cNvSpPr>
                <a:spLocks noChangeArrowheads="1"/>
              </p:cNvSpPr>
              <p:nvPr/>
            </p:nvSpPr>
            <p:spPr bwMode="auto">
              <a:xfrm>
                <a:off x="2716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0" name="Rectangle 175"/>
              <p:cNvSpPr>
                <a:spLocks noChangeArrowheads="1"/>
              </p:cNvSpPr>
              <p:nvPr/>
            </p:nvSpPr>
            <p:spPr bwMode="auto">
              <a:xfrm>
                <a:off x="3359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1" name="Rectangle 176"/>
              <p:cNvSpPr>
                <a:spLocks noChangeArrowheads="1"/>
              </p:cNvSpPr>
              <p:nvPr/>
            </p:nvSpPr>
            <p:spPr bwMode="auto">
              <a:xfrm>
                <a:off x="3368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2" name="Rectangle 177"/>
              <p:cNvSpPr>
                <a:spLocks noChangeArrowheads="1"/>
              </p:cNvSpPr>
              <p:nvPr/>
            </p:nvSpPr>
            <p:spPr bwMode="auto">
              <a:xfrm>
                <a:off x="4011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3" name="Rectangle 178"/>
              <p:cNvSpPr>
                <a:spLocks noChangeArrowheads="1"/>
              </p:cNvSpPr>
              <p:nvPr/>
            </p:nvSpPr>
            <p:spPr bwMode="auto">
              <a:xfrm>
                <a:off x="4020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4" name="Rectangle 179"/>
              <p:cNvSpPr>
                <a:spLocks noChangeArrowheads="1"/>
              </p:cNvSpPr>
              <p:nvPr/>
            </p:nvSpPr>
            <p:spPr bwMode="auto">
              <a:xfrm>
                <a:off x="4663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5" name="Rectangle 180"/>
              <p:cNvSpPr>
                <a:spLocks noChangeArrowheads="1"/>
              </p:cNvSpPr>
              <p:nvPr/>
            </p:nvSpPr>
            <p:spPr bwMode="auto">
              <a:xfrm>
                <a:off x="4672" y="1746"/>
                <a:ext cx="63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6" name="Rectangle 181"/>
              <p:cNvSpPr>
                <a:spLocks noChangeArrowheads="1"/>
              </p:cNvSpPr>
              <p:nvPr/>
            </p:nvSpPr>
            <p:spPr bwMode="auto">
              <a:xfrm>
                <a:off x="5325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7" name="Rectangle 182"/>
              <p:cNvSpPr>
                <a:spLocks noChangeArrowheads="1"/>
              </p:cNvSpPr>
              <p:nvPr/>
            </p:nvSpPr>
            <p:spPr bwMode="auto">
              <a:xfrm>
                <a:off x="5307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8" name="Rectangle 183"/>
              <p:cNvSpPr>
                <a:spLocks noChangeArrowheads="1"/>
              </p:cNvSpPr>
              <p:nvPr/>
            </p:nvSpPr>
            <p:spPr bwMode="auto">
              <a:xfrm>
                <a:off x="459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9" name="Rectangle 184"/>
              <p:cNvSpPr>
                <a:spLocks noChangeArrowheads="1"/>
              </p:cNvSpPr>
              <p:nvPr/>
            </p:nvSpPr>
            <p:spPr bwMode="auto">
              <a:xfrm>
                <a:off x="441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0" name="Rectangle 185"/>
              <p:cNvSpPr>
                <a:spLocks noChangeArrowheads="1"/>
              </p:cNvSpPr>
              <p:nvPr/>
            </p:nvSpPr>
            <p:spPr bwMode="auto">
              <a:xfrm>
                <a:off x="1429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1" name="Rectangle 186"/>
              <p:cNvSpPr>
                <a:spLocks noChangeArrowheads="1"/>
              </p:cNvSpPr>
              <p:nvPr/>
            </p:nvSpPr>
            <p:spPr bwMode="auto">
              <a:xfrm>
                <a:off x="1411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2" name="Rectangle 187"/>
              <p:cNvSpPr>
                <a:spLocks noChangeArrowheads="1"/>
              </p:cNvSpPr>
              <p:nvPr/>
            </p:nvSpPr>
            <p:spPr bwMode="auto">
              <a:xfrm>
                <a:off x="2055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3" name="Rectangle 188"/>
              <p:cNvSpPr>
                <a:spLocks noChangeArrowheads="1"/>
              </p:cNvSpPr>
              <p:nvPr/>
            </p:nvSpPr>
            <p:spPr bwMode="auto">
              <a:xfrm>
                <a:off x="2707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4" name="Rectangle 189"/>
              <p:cNvSpPr>
                <a:spLocks noChangeArrowheads="1"/>
              </p:cNvSpPr>
              <p:nvPr/>
            </p:nvSpPr>
            <p:spPr bwMode="auto">
              <a:xfrm>
                <a:off x="3359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5" name="Rectangle 190"/>
              <p:cNvSpPr>
                <a:spLocks noChangeArrowheads="1"/>
              </p:cNvSpPr>
              <p:nvPr/>
            </p:nvSpPr>
            <p:spPr bwMode="auto">
              <a:xfrm>
                <a:off x="4011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6" name="Rectangle 191"/>
              <p:cNvSpPr>
                <a:spLocks noChangeArrowheads="1"/>
              </p:cNvSpPr>
              <p:nvPr/>
            </p:nvSpPr>
            <p:spPr bwMode="auto">
              <a:xfrm>
                <a:off x="4663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7" name="Rectangle 192"/>
              <p:cNvSpPr>
                <a:spLocks noChangeArrowheads="1"/>
              </p:cNvSpPr>
              <p:nvPr/>
            </p:nvSpPr>
            <p:spPr bwMode="auto">
              <a:xfrm>
                <a:off x="5325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8" name="Rectangle 193"/>
              <p:cNvSpPr>
                <a:spLocks noChangeArrowheads="1"/>
              </p:cNvSpPr>
              <p:nvPr/>
            </p:nvSpPr>
            <p:spPr bwMode="auto">
              <a:xfrm>
                <a:off x="5307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9" name="Rectangle 195"/>
              <p:cNvSpPr>
                <a:spLocks noChangeArrowheads="1"/>
              </p:cNvSpPr>
              <p:nvPr/>
            </p:nvSpPr>
            <p:spPr bwMode="auto">
              <a:xfrm>
                <a:off x="1332" y="2275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0" name="Rectangle 196"/>
              <p:cNvSpPr>
                <a:spLocks noChangeArrowheads="1"/>
              </p:cNvSpPr>
              <p:nvPr/>
            </p:nvSpPr>
            <p:spPr bwMode="auto">
              <a:xfrm>
                <a:off x="1666" y="2276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10</a:t>
                </a:r>
                <a:endParaRPr lang="en-US" altLang="ca-ES"/>
              </a:p>
            </p:txBody>
          </p:sp>
          <p:sp>
            <p:nvSpPr>
              <p:cNvPr id="19821" name="Rectangle 197"/>
              <p:cNvSpPr>
                <a:spLocks noChangeArrowheads="1"/>
              </p:cNvSpPr>
              <p:nvPr/>
            </p:nvSpPr>
            <p:spPr bwMode="auto">
              <a:xfrm>
                <a:off x="1818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2" name="Rectangle 198"/>
              <p:cNvSpPr>
                <a:spLocks noChangeArrowheads="1"/>
              </p:cNvSpPr>
              <p:nvPr/>
            </p:nvSpPr>
            <p:spPr bwMode="auto">
              <a:xfrm>
                <a:off x="1742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3" name="Rectangle 199"/>
              <p:cNvSpPr>
                <a:spLocks noChangeArrowheads="1"/>
              </p:cNvSpPr>
              <p:nvPr/>
            </p:nvSpPr>
            <p:spPr bwMode="auto">
              <a:xfrm>
                <a:off x="2251" y="2276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10,6</a:t>
                </a:r>
                <a:endParaRPr lang="en-US" altLang="ca-ES"/>
              </a:p>
            </p:txBody>
          </p:sp>
          <p:sp>
            <p:nvSpPr>
              <p:cNvPr id="19824" name="Rectangle 200"/>
              <p:cNvSpPr>
                <a:spLocks noChangeArrowheads="1"/>
              </p:cNvSpPr>
              <p:nvPr/>
            </p:nvSpPr>
            <p:spPr bwMode="auto">
              <a:xfrm>
                <a:off x="2519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5" name="Rectangle 201"/>
              <p:cNvSpPr>
                <a:spLocks noChangeArrowheads="1"/>
              </p:cNvSpPr>
              <p:nvPr/>
            </p:nvSpPr>
            <p:spPr bwMode="auto">
              <a:xfrm>
                <a:off x="2307" y="2463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(8)</a:t>
                </a:r>
                <a:endParaRPr lang="en-US" altLang="ca-ES"/>
              </a:p>
            </p:txBody>
          </p:sp>
          <p:sp>
            <p:nvSpPr>
              <p:cNvPr id="19826" name="Rectangle 202"/>
              <p:cNvSpPr>
                <a:spLocks noChangeArrowheads="1"/>
              </p:cNvSpPr>
              <p:nvPr/>
            </p:nvSpPr>
            <p:spPr bwMode="auto">
              <a:xfrm>
                <a:off x="2464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7" name="Rectangle 203"/>
              <p:cNvSpPr>
                <a:spLocks noChangeArrowheads="1"/>
              </p:cNvSpPr>
              <p:nvPr/>
            </p:nvSpPr>
            <p:spPr bwMode="auto">
              <a:xfrm>
                <a:off x="2903" y="2276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10,8</a:t>
                </a:r>
                <a:endParaRPr lang="en-US" altLang="ca-ES"/>
              </a:p>
            </p:txBody>
          </p:sp>
          <p:sp>
            <p:nvSpPr>
              <p:cNvPr id="19828" name="Rectangle 204"/>
              <p:cNvSpPr>
                <a:spLocks noChangeArrowheads="1"/>
              </p:cNvSpPr>
              <p:nvPr/>
            </p:nvSpPr>
            <p:spPr bwMode="auto">
              <a:xfrm>
                <a:off x="3171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9" name="Rectangle 205"/>
              <p:cNvSpPr>
                <a:spLocks noChangeArrowheads="1"/>
              </p:cNvSpPr>
              <p:nvPr/>
            </p:nvSpPr>
            <p:spPr bwMode="auto">
              <a:xfrm>
                <a:off x="2959" y="2463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(9)</a:t>
                </a:r>
                <a:endParaRPr lang="en-US" altLang="ca-ES"/>
              </a:p>
            </p:txBody>
          </p:sp>
          <p:sp>
            <p:nvSpPr>
              <p:cNvPr id="19830" name="Rectangle 206"/>
              <p:cNvSpPr>
                <a:spLocks noChangeArrowheads="1"/>
              </p:cNvSpPr>
              <p:nvPr/>
            </p:nvSpPr>
            <p:spPr bwMode="auto">
              <a:xfrm>
                <a:off x="3116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31" name="Rectangle 207"/>
              <p:cNvSpPr>
                <a:spLocks noChangeArrowheads="1"/>
              </p:cNvSpPr>
              <p:nvPr/>
            </p:nvSpPr>
            <p:spPr bwMode="auto">
              <a:xfrm>
                <a:off x="3517" y="2276"/>
                <a:ext cx="36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10,10</a:t>
                </a:r>
                <a:endParaRPr lang="en-US" altLang="ca-ES"/>
              </a:p>
            </p:txBody>
          </p:sp>
          <p:sp>
            <p:nvSpPr>
              <p:cNvPr id="19832" name="Rectangle 208"/>
              <p:cNvSpPr>
                <a:spLocks noChangeArrowheads="1"/>
              </p:cNvSpPr>
              <p:nvPr/>
            </p:nvSpPr>
            <p:spPr bwMode="auto">
              <a:xfrm>
                <a:off x="3862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33" name="Rectangle 209"/>
              <p:cNvSpPr>
                <a:spLocks noChangeArrowheads="1"/>
              </p:cNvSpPr>
              <p:nvPr/>
            </p:nvSpPr>
            <p:spPr bwMode="auto">
              <a:xfrm>
                <a:off x="3572" y="2463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(10)</a:t>
                </a:r>
                <a:endParaRPr lang="en-US" altLang="ca-ES"/>
              </a:p>
            </p:txBody>
          </p:sp>
          <p:sp>
            <p:nvSpPr>
              <p:cNvPr id="19834" name="Rectangle 210"/>
              <p:cNvSpPr>
                <a:spLocks noChangeArrowheads="1"/>
              </p:cNvSpPr>
              <p:nvPr/>
            </p:nvSpPr>
            <p:spPr bwMode="auto">
              <a:xfrm>
                <a:off x="3805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35" name="Rectangle 211"/>
              <p:cNvSpPr>
                <a:spLocks noChangeArrowheads="1"/>
              </p:cNvSpPr>
              <p:nvPr/>
            </p:nvSpPr>
            <p:spPr bwMode="auto">
              <a:xfrm>
                <a:off x="4169" y="2276"/>
                <a:ext cx="36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10,12</a:t>
                </a:r>
                <a:endParaRPr lang="en-US" altLang="ca-ES"/>
              </a:p>
            </p:txBody>
          </p:sp>
        </p:grpSp>
        <p:sp>
          <p:nvSpPr>
            <p:cNvPr id="19463" name="Rectangle 213"/>
            <p:cNvSpPr>
              <a:spLocks noChangeArrowheads="1"/>
            </p:cNvSpPr>
            <p:nvPr/>
          </p:nvSpPr>
          <p:spPr bwMode="auto">
            <a:xfrm>
              <a:off x="4514" y="227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64" name="Rectangle 214"/>
            <p:cNvSpPr>
              <a:spLocks noChangeArrowheads="1"/>
            </p:cNvSpPr>
            <p:nvPr/>
          </p:nvSpPr>
          <p:spPr bwMode="auto">
            <a:xfrm>
              <a:off x="4224" y="2463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(11)</a:t>
              </a:r>
              <a:endParaRPr lang="en-US" altLang="ca-ES"/>
            </a:p>
          </p:txBody>
        </p:sp>
        <p:sp>
          <p:nvSpPr>
            <p:cNvPr id="19465" name="Rectangle 215"/>
            <p:cNvSpPr>
              <a:spLocks noChangeArrowheads="1"/>
            </p:cNvSpPr>
            <p:nvPr/>
          </p:nvSpPr>
          <p:spPr bwMode="auto">
            <a:xfrm>
              <a:off x="4457" y="2463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66" name="Rectangle 216"/>
            <p:cNvSpPr>
              <a:spLocks noChangeArrowheads="1"/>
            </p:cNvSpPr>
            <p:nvPr/>
          </p:nvSpPr>
          <p:spPr bwMode="auto">
            <a:xfrm>
              <a:off x="4821" y="2276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10,14</a:t>
              </a:r>
              <a:endParaRPr lang="en-US" altLang="ca-ES"/>
            </a:p>
          </p:txBody>
        </p:sp>
        <p:sp>
          <p:nvSpPr>
            <p:cNvPr id="19467" name="Rectangle 217"/>
            <p:cNvSpPr>
              <a:spLocks noChangeArrowheads="1"/>
            </p:cNvSpPr>
            <p:nvPr/>
          </p:nvSpPr>
          <p:spPr bwMode="auto">
            <a:xfrm>
              <a:off x="5166" y="227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68" name="Rectangle 218"/>
            <p:cNvSpPr>
              <a:spLocks noChangeArrowheads="1"/>
            </p:cNvSpPr>
            <p:nvPr/>
          </p:nvSpPr>
          <p:spPr bwMode="auto">
            <a:xfrm>
              <a:off x="4876" y="2463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(12)</a:t>
              </a:r>
              <a:endParaRPr lang="en-US" altLang="ca-ES"/>
            </a:p>
          </p:txBody>
        </p:sp>
        <p:sp>
          <p:nvSpPr>
            <p:cNvPr id="19469" name="Rectangle 219"/>
            <p:cNvSpPr>
              <a:spLocks noChangeArrowheads="1"/>
            </p:cNvSpPr>
            <p:nvPr/>
          </p:nvSpPr>
          <p:spPr bwMode="auto">
            <a:xfrm>
              <a:off x="5109" y="2463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70" name="Rectangle 220"/>
            <p:cNvSpPr>
              <a:spLocks noChangeArrowheads="1"/>
            </p:cNvSpPr>
            <p:nvPr/>
          </p:nvSpPr>
          <p:spPr bwMode="auto">
            <a:xfrm>
              <a:off x="459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1" name="Rectangle 221"/>
            <p:cNvSpPr>
              <a:spLocks noChangeArrowheads="1"/>
            </p:cNvSpPr>
            <p:nvPr/>
          </p:nvSpPr>
          <p:spPr bwMode="auto">
            <a:xfrm>
              <a:off x="441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2" name="Rectangle 222"/>
            <p:cNvSpPr>
              <a:spLocks noChangeArrowheads="1"/>
            </p:cNvSpPr>
            <p:nvPr/>
          </p:nvSpPr>
          <p:spPr bwMode="auto">
            <a:xfrm>
              <a:off x="1429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3" name="Rectangle 223"/>
            <p:cNvSpPr>
              <a:spLocks noChangeArrowheads="1"/>
            </p:cNvSpPr>
            <p:nvPr/>
          </p:nvSpPr>
          <p:spPr bwMode="auto">
            <a:xfrm>
              <a:off x="1411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4" name="Rectangle 224"/>
            <p:cNvSpPr>
              <a:spLocks noChangeArrowheads="1"/>
            </p:cNvSpPr>
            <p:nvPr/>
          </p:nvSpPr>
          <p:spPr bwMode="auto">
            <a:xfrm>
              <a:off x="1438" y="2202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5" name="Rectangle 225"/>
            <p:cNvSpPr>
              <a:spLocks noChangeArrowheads="1"/>
            </p:cNvSpPr>
            <p:nvPr/>
          </p:nvSpPr>
          <p:spPr bwMode="auto">
            <a:xfrm>
              <a:off x="2055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6" name="Rectangle 226"/>
            <p:cNvSpPr>
              <a:spLocks noChangeArrowheads="1"/>
            </p:cNvSpPr>
            <p:nvPr/>
          </p:nvSpPr>
          <p:spPr bwMode="auto">
            <a:xfrm>
              <a:off x="2064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7" name="Rectangle 227"/>
            <p:cNvSpPr>
              <a:spLocks noChangeArrowheads="1"/>
            </p:cNvSpPr>
            <p:nvPr/>
          </p:nvSpPr>
          <p:spPr bwMode="auto">
            <a:xfrm>
              <a:off x="2707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8" name="Rectangle 228"/>
            <p:cNvSpPr>
              <a:spLocks noChangeArrowheads="1"/>
            </p:cNvSpPr>
            <p:nvPr/>
          </p:nvSpPr>
          <p:spPr bwMode="auto">
            <a:xfrm>
              <a:off x="2716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9" name="Rectangle 229"/>
            <p:cNvSpPr>
              <a:spLocks noChangeArrowheads="1"/>
            </p:cNvSpPr>
            <p:nvPr/>
          </p:nvSpPr>
          <p:spPr bwMode="auto">
            <a:xfrm>
              <a:off x="3359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0" name="Rectangle 230"/>
            <p:cNvSpPr>
              <a:spLocks noChangeArrowheads="1"/>
            </p:cNvSpPr>
            <p:nvPr/>
          </p:nvSpPr>
          <p:spPr bwMode="auto">
            <a:xfrm>
              <a:off x="3368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1" name="Rectangle 231"/>
            <p:cNvSpPr>
              <a:spLocks noChangeArrowheads="1"/>
            </p:cNvSpPr>
            <p:nvPr/>
          </p:nvSpPr>
          <p:spPr bwMode="auto">
            <a:xfrm>
              <a:off x="4011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2" name="Rectangle 232"/>
            <p:cNvSpPr>
              <a:spLocks noChangeArrowheads="1"/>
            </p:cNvSpPr>
            <p:nvPr/>
          </p:nvSpPr>
          <p:spPr bwMode="auto">
            <a:xfrm>
              <a:off x="4020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3" name="Rectangle 233"/>
            <p:cNvSpPr>
              <a:spLocks noChangeArrowheads="1"/>
            </p:cNvSpPr>
            <p:nvPr/>
          </p:nvSpPr>
          <p:spPr bwMode="auto">
            <a:xfrm>
              <a:off x="4663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4" name="Rectangle 234"/>
            <p:cNvSpPr>
              <a:spLocks noChangeArrowheads="1"/>
            </p:cNvSpPr>
            <p:nvPr/>
          </p:nvSpPr>
          <p:spPr bwMode="auto">
            <a:xfrm>
              <a:off x="4672" y="2202"/>
              <a:ext cx="63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5" name="Rectangle 235"/>
            <p:cNvSpPr>
              <a:spLocks noChangeArrowheads="1"/>
            </p:cNvSpPr>
            <p:nvPr/>
          </p:nvSpPr>
          <p:spPr bwMode="auto">
            <a:xfrm>
              <a:off x="5325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6" name="Rectangle 236"/>
            <p:cNvSpPr>
              <a:spLocks noChangeArrowheads="1"/>
            </p:cNvSpPr>
            <p:nvPr/>
          </p:nvSpPr>
          <p:spPr bwMode="auto">
            <a:xfrm>
              <a:off x="5307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7" name="Rectangle 237"/>
            <p:cNvSpPr>
              <a:spLocks noChangeArrowheads="1"/>
            </p:cNvSpPr>
            <p:nvPr/>
          </p:nvSpPr>
          <p:spPr bwMode="auto">
            <a:xfrm>
              <a:off x="459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8" name="Rectangle 238"/>
            <p:cNvSpPr>
              <a:spLocks noChangeArrowheads="1"/>
            </p:cNvSpPr>
            <p:nvPr/>
          </p:nvSpPr>
          <p:spPr bwMode="auto">
            <a:xfrm>
              <a:off x="441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9" name="Rectangle 239"/>
            <p:cNvSpPr>
              <a:spLocks noChangeArrowheads="1"/>
            </p:cNvSpPr>
            <p:nvPr/>
          </p:nvSpPr>
          <p:spPr bwMode="auto">
            <a:xfrm>
              <a:off x="1429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0" name="Rectangle 240"/>
            <p:cNvSpPr>
              <a:spLocks noChangeArrowheads="1"/>
            </p:cNvSpPr>
            <p:nvPr/>
          </p:nvSpPr>
          <p:spPr bwMode="auto">
            <a:xfrm>
              <a:off x="1411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1" name="Rectangle 241"/>
            <p:cNvSpPr>
              <a:spLocks noChangeArrowheads="1"/>
            </p:cNvSpPr>
            <p:nvPr/>
          </p:nvSpPr>
          <p:spPr bwMode="auto">
            <a:xfrm>
              <a:off x="2055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2" name="Rectangle 242"/>
            <p:cNvSpPr>
              <a:spLocks noChangeArrowheads="1"/>
            </p:cNvSpPr>
            <p:nvPr/>
          </p:nvSpPr>
          <p:spPr bwMode="auto">
            <a:xfrm>
              <a:off x="2707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3" name="Rectangle 243"/>
            <p:cNvSpPr>
              <a:spLocks noChangeArrowheads="1"/>
            </p:cNvSpPr>
            <p:nvPr/>
          </p:nvSpPr>
          <p:spPr bwMode="auto">
            <a:xfrm>
              <a:off x="3359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4" name="Rectangle 244"/>
            <p:cNvSpPr>
              <a:spLocks noChangeArrowheads="1"/>
            </p:cNvSpPr>
            <p:nvPr/>
          </p:nvSpPr>
          <p:spPr bwMode="auto">
            <a:xfrm>
              <a:off x="4011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5" name="Rectangle 245"/>
            <p:cNvSpPr>
              <a:spLocks noChangeArrowheads="1"/>
            </p:cNvSpPr>
            <p:nvPr/>
          </p:nvSpPr>
          <p:spPr bwMode="auto">
            <a:xfrm>
              <a:off x="4663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6" name="Rectangle 246"/>
            <p:cNvSpPr>
              <a:spLocks noChangeArrowheads="1"/>
            </p:cNvSpPr>
            <p:nvPr/>
          </p:nvSpPr>
          <p:spPr bwMode="auto">
            <a:xfrm>
              <a:off x="5325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7" name="Rectangle 247"/>
            <p:cNvSpPr>
              <a:spLocks noChangeArrowheads="1"/>
            </p:cNvSpPr>
            <p:nvPr/>
          </p:nvSpPr>
          <p:spPr bwMode="auto">
            <a:xfrm>
              <a:off x="5307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8" name="Rectangle 248"/>
            <p:cNvSpPr>
              <a:spLocks noChangeArrowheads="1"/>
            </p:cNvSpPr>
            <p:nvPr/>
          </p:nvSpPr>
          <p:spPr bwMode="auto">
            <a:xfrm>
              <a:off x="939" y="2731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99" name="Rectangle 249"/>
            <p:cNvSpPr>
              <a:spLocks noChangeArrowheads="1"/>
            </p:cNvSpPr>
            <p:nvPr/>
          </p:nvSpPr>
          <p:spPr bwMode="auto">
            <a:xfrm>
              <a:off x="1666" y="2731"/>
              <a:ext cx="19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b="1" u="none">
                  <a:solidFill>
                    <a:srgbClr val="000000"/>
                  </a:solidFill>
                  <a:latin typeface="Univers" pitchFamily="34" charset="0"/>
                </a:rPr>
                <a:t>12</a:t>
              </a:r>
              <a:endParaRPr lang="en-US" altLang="ca-ES"/>
            </a:p>
          </p:txBody>
        </p:sp>
        <p:sp>
          <p:nvSpPr>
            <p:cNvPr id="19500" name="Rectangle 250"/>
            <p:cNvSpPr>
              <a:spLocks noChangeArrowheads="1"/>
            </p:cNvSpPr>
            <p:nvPr/>
          </p:nvSpPr>
          <p:spPr bwMode="auto">
            <a:xfrm>
              <a:off x="1818" y="2731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1" name="Rectangle 251"/>
            <p:cNvSpPr>
              <a:spLocks noChangeArrowheads="1"/>
            </p:cNvSpPr>
            <p:nvPr/>
          </p:nvSpPr>
          <p:spPr bwMode="auto">
            <a:xfrm>
              <a:off x="2251" y="2732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12,6</a:t>
              </a:r>
              <a:endParaRPr lang="en-US" altLang="ca-ES"/>
            </a:p>
          </p:txBody>
        </p:sp>
        <p:sp>
          <p:nvSpPr>
            <p:cNvPr id="19502" name="Rectangle 252"/>
            <p:cNvSpPr>
              <a:spLocks noChangeArrowheads="1"/>
            </p:cNvSpPr>
            <p:nvPr/>
          </p:nvSpPr>
          <p:spPr bwMode="auto">
            <a:xfrm>
              <a:off x="2519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3" name="Rectangle 253"/>
            <p:cNvSpPr>
              <a:spLocks noChangeArrowheads="1"/>
            </p:cNvSpPr>
            <p:nvPr/>
          </p:nvSpPr>
          <p:spPr bwMode="auto">
            <a:xfrm>
              <a:off x="2307" y="2919"/>
              <a:ext cx="20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(9)</a:t>
              </a:r>
              <a:endParaRPr lang="en-US" altLang="ca-ES"/>
            </a:p>
          </p:txBody>
        </p:sp>
        <p:sp>
          <p:nvSpPr>
            <p:cNvPr id="19504" name="Rectangle 254"/>
            <p:cNvSpPr>
              <a:spLocks noChangeArrowheads="1"/>
            </p:cNvSpPr>
            <p:nvPr/>
          </p:nvSpPr>
          <p:spPr bwMode="auto">
            <a:xfrm>
              <a:off x="2464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5" name="Rectangle 255"/>
            <p:cNvSpPr>
              <a:spLocks noChangeArrowheads="1"/>
            </p:cNvSpPr>
            <p:nvPr/>
          </p:nvSpPr>
          <p:spPr bwMode="auto">
            <a:xfrm>
              <a:off x="2903" y="2732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12,8</a:t>
              </a:r>
              <a:endParaRPr lang="en-US" altLang="ca-ES"/>
            </a:p>
          </p:txBody>
        </p:sp>
        <p:sp>
          <p:nvSpPr>
            <p:cNvPr id="19506" name="Rectangle 256"/>
            <p:cNvSpPr>
              <a:spLocks noChangeArrowheads="1"/>
            </p:cNvSpPr>
            <p:nvPr/>
          </p:nvSpPr>
          <p:spPr bwMode="auto">
            <a:xfrm>
              <a:off x="3171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7" name="Rectangle 257"/>
            <p:cNvSpPr>
              <a:spLocks noChangeArrowheads="1"/>
            </p:cNvSpPr>
            <p:nvPr/>
          </p:nvSpPr>
          <p:spPr bwMode="auto">
            <a:xfrm>
              <a:off x="2920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(10)</a:t>
              </a:r>
              <a:endParaRPr lang="en-US" altLang="ca-ES"/>
            </a:p>
          </p:txBody>
        </p:sp>
        <p:sp>
          <p:nvSpPr>
            <p:cNvPr id="19508" name="Rectangle 258"/>
            <p:cNvSpPr>
              <a:spLocks noChangeArrowheads="1"/>
            </p:cNvSpPr>
            <p:nvPr/>
          </p:nvSpPr>
          <p:spPr bwMode="auto">
            <a:xfrm>
              <a:off x="3153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9" name="Rectangle 259"/>
            <p:cNvSpPr>
              <a:spLocks noChangeArrowheads="1"/>
            </p:cNvSpPr>
            <p:nvPr/>
          </p:nvSpPr>
          <p:spPr bwMode="auto">
            <a:xfrm>
              <a:off x="3517" y="2732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12,10</a:t>
              </a:r>
              <a:endParaRPr lang="en-US" altLang="ca-ES"/>
            </a:p>
          </p:txBody>
        </p:sp>
        <p:sp>
          <p:nvSpPr>
            <p:cNvPr id="19510" name="Rectangle 260"/>
            <p:cNvSpPr>
              <a:spLocks noChangeArrowheads="1"/>
            </p:cNvSpPr>
            <p:nvPr/>
          </p:nvSpPr>
          <p:spPr bwMode="auto">
            <a:xfrm>
              <a:off x="3862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1" name="Rectangle 261"/>
            <p:cNvSpPr>
              <a:spLocks noChangeArrowheads="1"/>
            </p:cNvSpPr>
            <p:nvPr/>
          </p:nvSpPr>
          <p:spPr bwMode="auto">
            <a:xfrm>
              <a:off x="3572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(11)</a:t>
              </a:r>
              <a:endParaRPr lang="en-US" altLang="ca-ES"/>
            </a:p>
          </p:txBody>
        </p:sp>
        <p:sp>
          <p:nvSpPr>
            <p:cNvPr id="19512" name="Rectangle 262"/>
            <p:cNvSpPr>
              <a:spLocks noChangeArrowheads="1"/>
            </p:cNvSpPr>
            <p:nvPr/>
          </p:nvSpPr>
          <p:spPr bwMode="auto">
            <a:xfrm>
              <a:off x="3805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3" name="Rectangle 263"/>
            <p:cNvSpPr>
              <a:spLocks noChangeArrowheads="1"/>
            </p:cNvSpPr>
            <p:nvPr/>
          </p:nvSpPr>
          <p:spPr bwMode="auto">
            <a:xfrm>
              <a:off x="4169" y="2732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12,12</a:t>
              </a:r>
              <a:endParaRPr lang="en-US" altLang="ca-ES"/>
            </a:p>
          </p:txBody>
        </p:sp>
        <p:sp>
          <p:nvSpPr>
            <p:cNvPr id="19514" name="Rectangle 264"/>
            <p:cNvSpPr>
              <a:spLocks noChangeArrowheads="1"/>
            </p:cNvSpPr>
            <p:nvPr/>
          </p:nvSpPr>
          <p:spPr bwMode="auto">
            <a:xfrm>
              <a:off x="4514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5" name="Rectangle 265"/>
            <p:cNvSpPr>
              <a:spLocks noChangeArrowheads="1"/>
            </p:cNvSpPr>
            <p:nvPr/>
          </p:nvSpPr>
          <p:spPr bwMode="auto">
            <a:xfrm>
              <a:off x="4224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(12)</a:t>
              </a:r>
              <a:endParaRPr lang="en-US" altLang="ca-ES"/>
            </a:p>
          </p:txBody>
        </p:sp>
        <p:sp>
          <p:nvSpPr>
            <p:cNvPr id="19516" name="Rectangle 266"/>
            <p:cNvSpPr>
              <a:spLocks noChangeArrowheads="1"/>
            </p:cNvSpPr>
            <p:nvPr/>
          </p:nvSpPr>
          <p:spPr bwMode="auto">
            <a:xfrm>
              <a:off x="4457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7" name="Rectangle 267"/>
            <p:cNvSpPr>
              <a:spLocks noChangeArrowheads="1"/>
            </p:cNvSpPr>
            <p:nvPr/>
          </p:nvSpPr>
          <p:spPr bwMode="auto">
            <a:xfrm>
              <a:off x="4821" y="2732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12,14</a:t>
              </a:r>
              <a:endParaRPr lang="en-US" altLang="ca-ES"/>
            </a:p>
          </p:txBody>
        </p:sp>
        <p:sp>
          <p:nvSpPr>
            <p:cNvPr id="19518" name="Rectangle 268"/>
            <p:cNvSpPr>
              <a:spLocks noChangeArrowheads="1"/>
            </p:cNvSpPr>
            <p:nvPr/>
          </p:nvSpPr>
          <p:spPr bwMode="auto">
            <a:xfrm>
              <a:off x="5166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9" name="Rectangle 269"/>
            <p:cNvSpPr>
              <a:spLocks noChangeArrowheads="1"/>
            </p:cNvSpPr>
            <p:nvPr/>
          </p:nvSpPr>
          <p:spPr bwMode="auto">
            <a:xfrm>
              <a:off x="4876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(13)</a:t>
              </a:r>
              <a:endParaRPr lang="en-US" altLang="ca-ES"/>
            </a:p>
          </p:txBody>
        </p:sp>
        <p:sp>
          <p:nvSpPr>
            <p:cNvPr id="19520" name="Rectangle 270"/>
            <p:cNvSpPr>
              <a:spLocks noChangeArrowheads="1"/>
            </p:cNvSpPr>
            <p:nvPr/>
          </p:nvSpPr>
          <p:spPr bwMode="auto">
            <a:xfrm>
              <a:off x="5109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21" name="Rectangle 271"/>
            <p:cNvSpPr>
              <a:spLocks noChangeArrowheads="1"/>
            </p:cNvSpPr>
            <p:nvPr/>
          </p:nvSpPr>
          <p:spPr bwMode="auto">
            <a:xfrm>
              <a:off x="459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2" name="Rectangle 272"/>
            <p:cNvSpPr>
              <a:spLocks noChangeArrowheads="1"/>
            </p:cNvSpPr>
            <p:nvPr/>
          </p:nvSpPr>
          <p:spPr bwMode="auto">
            <a:xfrm>
              <a:off x="441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3" name="Rectangle 273"/>
            <p:cNvSpPr>
              <a:spLocks noChangeArrowheads="1"/>
            </p:cNvSpPr>
            <p:nvPr/>
          </p:nvSpPr>
          <p:spPr bwMode="auto">
            <a:xfrm>
              <a:off x="1429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4" name="Rectangle 274"/>
            <p:cNvSpPr>
              <a:spLocks noChangeArrowheads="1"/>
            </p:cNvSpPr>
            <p:nvPr/>
          </p:nvSpPr>
          <p:spPr bwMode="auto">
            <a:xfrm>
              <a:off x="1411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5" name="Rectangle 275"/>
            <p:cNvSpPr>
              <a:spLocks noChangeArrowheads="1"/>
            </p:cNvSpPr>
            <p:nvPr/>
          </p:nvSpPr>
          <p:spPr bwMode="auto">
            <a:xfrm>
              <a:off x="1438" y="2658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6" name="Rectangle 276"/>
            <p:cNvSpPr>
              <a:spLocks noChangeArrowheads="1"/>
            </p:cNvSpPr>
            <p:nvPr/>
          </p:nvSpPr>
          <p:spPr bwMode="auto">
            <a:xfrm>
              <a:off x="2055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7" name="Rectangle 277"/>
            <p:cNvSpPr>
              <a:spLocks noChangeArrowheads="1"/>
            </p:cNvSpPr>
            <p:nvPr/>
          </p:nvSpPr>
          <p:spPr bwMode="auto">
            <a:xfrm>
              <a:off x="2064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8" name="Rectangle 278"/>
            <p:cNvSpPr>
              <a:spLocks noChangeArrowheads="1"/>
            </p:cNvSpPr>
            <p:nvPr/>
          </p:nvSpPr>
          <p:spPr bwMode="auto">
            <a:xfrm>
              <a:off x="2707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9" name="Rectangle 279"/>
            <p:cNvSpPr>
              <a:spLocks noChangeArrowheads="1"/>
            </p:cNvSpPr>
            <p:nvPr/>
          </p:nvSpPr>
          <p:spPr bwMode="auto">
            <a:xfrm>
              <a:off x="2716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0" name="Rectangle 280"/>
            <p:cNvSpPr>
              <a:spLocks noChangeArrowheads="1"/>
            </p:cNvSpPr>
            <p:nvPr/>
          </p:nvSpPr>
          <p:spPr bwMode="auto">
            <a:xfrm>
              <a:off x="3359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1" name="Rectangle 281"/>
            <p:cNvSpPr>
              <a:spLocks noChangeArrowheads="1"/>
            </p:cNvSpPr>
            <p:nvPr/>
          </p:nvSpPr>
          <p:spPr bwMode="auto">
            <a:xfrm>
              <a:off x="3368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2" name="Rectangle 282"/>
            <p:cNvSpPr>
              <a:spLocks noChangeArrowheads="1"/>
            </p:cNvSpPr>
            <p:nvPr/>
          </p:nvSpPr>
          <p:spPr bwMode="auto">
            <a:xfrm>
              <a:off x="4011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3" name="Rectangle 283"/>
            <p:cNvSpPr>
              <a:spLocks noChangeArrowheads="1"/>
            </p:cNvSpPr>
            <p:nvPr/>
          </p:nvSpPr>
          <p:spPr bwMode="auto">
            <a:xfrm>
              <a:off x="4020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4" name="Rectangle 284"/>
            <p:cNvSpPr>
              <a:spLocks noChangeArrowheads="1"/>
            </p:cNvSpPr>
            <p:nvPr/>
          </p:nvSpPr>
          <p:spPr bwMode="auto">
            <a:xfrm>
              <a:off x="4663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5" name="Rectangle 285"/>
            <p:cNvSpPr>
              <a:spLocks noChangeArrowheads="1"/>
            </p:cNvSpPr>
            <p:nvPr/>
          </p:nvSpPr>
          <p:spPr bwMode="auto">
            <a:xfrm>
              <a:off x="4672" y="2658"/>
              <a:ext cx="63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6" name="Rectangle 286"/>
            <p:cNvSpPr>
              <a:spLocks noChangeArrowheads="1"/>
            </p:cNvSpPr>
            <p:nvPr/>
          </p:nvSpPr>
          <p:spPr bwMode="auto">
            <a:xfrm>
              <a:off x="5325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7" name="Rectangle 287"/>
            <p:cNvSpPr>
              <a:spLocks noChangeArrowheads="1"/>
            </p:cNvSpPr>
            <p:nvPr/>
          </p:nvSpPr>
          <p:spPr bwMode="auto">
            <a:xfrm>
              <a:off x="5307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8" name="Rectangle 288"/>
            <p:cNvSpPr>
              <a:spLocks noChangeArrowheads="1"/>
            </p:cNvSpPr>
            <p:nvPr/>
          </p:nvSpPr>
          <p:spPr bwMode="auto">
            <a:xfrm>
              <a:off x="459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9" name="Rectangle 289"/>
            <p:cNvSpPr>
              <a:spLocks noChangeArrowheads="1"/>
            </p:cNvSpPr>
            <p:nvPr/>
          </p:nvSpPr>
          <p:spPr bwMode="auto">
            <a:xfrm>
              <a:off x="441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0" name="Rectangle 290"/>
            <p:cNvSpPr>
              <a:spLocks noChangeArrowheads="1"/>
            </p:cNvSpPr>
            <p:nvPr/>
          </p:nvSpPr>
          <p:spPr bwMode="auto">
            <a:xfrm>
              <a:off x="1429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1" name="Rectangle 291"/>
            <p:cNvSpPr>
              <a:spLocks noChangeArrowheads="1"/>
            </p:cNvSpPr>
            <p:nvPr/>
          </p:nvSpPr>
          <p:spPr bwMode="auto">
            <a:xfrm>
              <a:off x="1411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2" name="Rectangle 292"/>
            <p:cNvSpPr>
              <a:spLocks noChangeArrowheads="1"/>
            </p:cNvSpPr>
            <p:nvPr/>
          </p:nvSpPr>
          <p:spPr bwMode="auto">
            <a:xfrm>
              <a:off x="2055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3" name="Rectangle 293"/>
            <p:cNvSpPr>
              <a:spLocks noChangeArrowheads="1"/>
            </p:cNvSpPr>
            <p:nvPr/>
          </p:nvSpPr>
          <p:spPr bwMode="auto">
            <a:xfrm>
              <a:off x="2707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4" name="Rectangle 294"/>
            <p:cNvSpPr>
              <a:spLocks noChangeArrowheads="1"/>
            </p:cNvSpPr>
            <p:nvPr/>
          </p:nvSpPr>
          <p:spPr bwMode="auto">
            <a:xfrm>
              <a:off x="3359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5" name="Rectangle 295"/>
            <p:cNvSpPr>
              <a:spLocks noChangeArrowheads="1"/>
            </p:cNvSpPr>
            <p:nvPr/>
          </p:nvSpPr>
          <p:spPr bwMode="auto">
            <a:xfrm>
              <a:off x="4011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6" name="Rectangle 296"/>
            <p:cNvSpPr>
              <a:spLocks noChangeArrowheads="1"/>
            </p:cNvSpPr>
            <p:nvPr/>
          </p:nvSpPr>
          <p:spPr bwMode="auto">
            <a:xfrm>
              <a:off x="4663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7" name="Rectangle 297"/>
            <p:cNvSpPr>
              <a:spLocks noChangeArrowheads="1"/>
            </p:cNvSpPr>
            <p:nvPr/>
          </p:nvSpPr>
          <p:spPr bwMode="auto">
            <a:xfrm>
              <a:off x="5325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8" name="Rectangle 298"/>
            <p:cNvSpPr>
              <a:spLocks noChangeArrowheads="1"/>
            </p:cNvSpPr>
            <p:nvPr/>
          </p:nvSpPr>
          <p:spPr bwMode="auto">
            <a:xfrm>
              <a:off x="5307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9" name="Rectangle 299"/>
            <p:cNvSpPr>
              <a:spLocks noChangeArrowheads="1"/>
            </p:cNvSpPr>
            <p:nvPr/>
          </p:nvSpPr>
          <p:spPr bwMode="auto">
            <a:xfrm>
              <a:off x="939" y="318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0" name="Rectangle 300"/>
            <p:cNvSpPr>
              <a:spLocks noChangeArrowheads="1"/>
            </p:cNvSpPr>
            <p:nvPr/>
          </p:nvSpPr>
          <p:spPr bwMode="auto">
            <a:xfrm>
              <a:off x="1666" y="3186"/>
              <a:ext cx="19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b="1" u="none">
                  <a:solidFill>
                    <a:srgbClr val="000000"/>
                  </a:solidFill>
                  <a:latin typeface="Univers" pitchFamily="34" charset="0"/>
                </a:rPr>
                <a:t>14</a:t>
              </a:r>
              <a:endParaRPr lang="en-US" altLang="ca-ES"/>
            </a:p>
          </p:txBody>
        </p:sp>
        <p:sp>
          <p:nvSpPr>
            <p:cNvPr id="19551" name="Rectangle 301"/>
            <p:cNvSpPr>
              <a:spLocks noChangeArrowheads="1"/>
            </p:cNvSpPr>
            <p:nvPr/>
          </p:nvSpPr>
          <p:spPr bwMode="auto">
            <a:xfrm>
              <a:off x="1818" y="318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2" name="Rectangle 302"/>
            <p:cNvSpPr>
              <a:spLocks noChangeArrowheads="1"/>
            </p:cNvSpPr>
            <p:nvPr/>
          </p:nvSpPr>
          <p:spPr bwMode="auto">
            <a:xfrm>
              <a:off x="2251" y="3188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14,6</a:t>
              </a:r>
              <a:endParaRPr lang="en-US" altLang="ca-ES"/>
            </a:p>
          </p:txBody>
        </p:sp>
        <p:sp>
          <p:nvSpPr>
            <p:cNvPr id="19553" name="Rectangle 303"/>
            <p:cNvSpPr>
              <a:spLocks noChangeArrowheads="1"/>
            </p:cNvSpPr>
            <p:nvPr/>
          </p:nvSpPr>
          <p:spPr bwMode="auto">
            <a:xfrm>
              <a:off x="2519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4" name="Rectangle 304"/>
            <p:cNvSpPr>
              <a:spLocks noChangeArrowheads="1"/>
            </p:cNvSpPr>
            <p:nvPr/>
          </p:nvSpPr>
          <p:spPr bwMode="auto">
            <a:xfrm>
              <a:off x="2269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(10)</a:t>
              </a:r>
              <a:endParaRPr lang="en-US" altLang="ca-ES"/>
            </a:p>
          </p:txBody>
        </p:sp>
        <p:sp>
          <p:nvSpPr>
            <p:cNvPr id="19555" name="Rectangle 305"/>
            <p:cNvSpPr>
              <a:spLocks noChangeArrowheads="1"/>
            </p:cNvSpPr>
            <p:nvPr/>
          </p:nvSpPr>
          <p:spPr bwMode="auto">
            <a:xfrm>
              <a:off x="2501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6" name="Rectangle 306"/>
            <p:cNvSpPr>
              <a:spLocks noChangeArrowheads="1"/>
            </p:cNvSpPr>
            <p:nvPr/>
          </p:nvSpPr>
          <p:spPr bwMode="auto">
            <a:xfrm>
              <a:off x="2903" y="3188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14,8</a:t>
              </a:r>
              <a:endParaRPr lang="en-US" altLang="ca-ES"/>
            </a:p>
          </p:txBody>
        </p:sp>
        <p:sp>
          <p:nvSpPr>
            <p:cNvPr id="19557" name="Rectangle 307"/>
            <p:cNvSpPr>
              <a:spLocks noChangeArrowheads="1"/>
            </p:cNvSpPr>
            <p:nvPr/>
          </p:nvSpPr>
          <p:spPr bwMode="auto">
            <a:xfrm>
              <a:off x="3171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8" name="Rectangle 308"/>
            <p:cNvSpPr>
              <a:spLocks noChangeArrowheads="1"/>
            </p:cNvSpPr>
            <p:nvPr/>
          </p:nvSpPr>
          <p:spPr bwMode="auto">
            <a:xfrm>
              <a:off x="2920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(11)</a:t>
              </a:r>
              <a:endParaRPr lang="en-US" altLang="ca-ES"/>
            </a:p>
          </p:txBody>
        </p:sp>
        <p:sp>
          <p:nvSpPr>
            <p:cNvPr id="19559" name="Rectangle 309"/>
            <p:cNvSpPr>
              <a:spLocks noChangeArrowheads="1"/>
            </p:cNvSpPr>
            <p:nvPr/>
          </p:nvSpPr>
          <p:spPr bwMode="auto">
            <a:xfrm>
              <a:off x="3153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0" name="Rectangle 310"/>
            <p:cNvSpPr>
              <a:spLocks noChangeArrowheads="1"/>
            </p:cNvSpPr>
            <p:nvPr/>
          </p:nvSpPr>
          <p:spPr bwMode="auto">
            <a:xfrm>
              <a:off x="3517" y="3188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14,10</a:t>
              </a:r>
              <a:endParaRPr lang="en-US" altLang="ca-ES"/>
            </a:p>
          </p:txBody>
        </p:sp>
        <p:sp>
          <p:nvSpPr>
            <p:cNvPr id="19561" name="Rectangle 311"/>
            <p:cNvSpPr>
              <a:spLocks noChangeArrowheads="1"/>
            </p:cNvSpPr>
            <p:nvPr/>
          </p:nvSpPr>
          <p:spPr bwMode="auto">
            <a:xfrm>
              <a:off x="3862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2" name="Rectangle 312"/>
            <p:cNvSpPr>
              <a:spLocks noChangeArrowheads="1"/>
            </p:cNvSpPr>
            <p:nvPr/>
          </p:nvSpPr>
          <p:spPr bwMode="auto">
            <a:xfrm>
              <a:off x="3572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(12)</a:t>
              </a:r>
              <a:endParaRPr lang="en-US" altLang="ca-ES"/>
            </a:p>
          </p:txBody>
        </p:sp>
        <p:sp>
          <p:nvSpPr>
            <p:cNvPr id="19563" name="Rectangle 313"/>
            <p:cNvSpPr>
              <a:spLocks noChangeArrowheads="1"/>
            </p:cNvSpPr>
            <p:nvPr/>
          </p:nvSpPr>
          <p:spPr bwMode="auto">
            <a:xfrm>
              <a:off x="3805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4" name="Rectangle 314"/>
            <p:cNvSpPr>
              <a:spLocks noChangeArrowheads="1"/>
            </p:cNvSpPr>
            <p:nvPr/>
          </p:nvSpPr>
          <p:spPr bwMode="auto">
            <a:xfrm>
              <a:off x="4169" y="3188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14,12</a:t>
              </a:r>
              <a:endParaRPr lang="en-US" altLang="ca-ES"/>
            </a:p>
          </p:txBody>
        </p:sp>
        <p:sp>
          <p:nvSpPr>
            <p:cNvPr id="19565" name="Rectangle 315"/>
            <p:cNvSpPr>
              <a:spLocks noChangeArrowheads="1"/>
            </p:cNvSpPr>
            <p:nvPr/>
          </p:nvSpPr>
          <p:spPr bwMode="auto">
            <a:xfrm>
              <a:off x="4514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6" name="Rectangle 316"/>
            <p:cNvSpPr>
              <a:spLocks noChangeArrowheads="1"/>
            </p:cNvSpPr>
            <p:nvPr/>
          </p:nvSpPr>
          <p:spPr bwMode="auto">
            <a:xfrm>
              <a:off x="4224" y="3375"/>
              <a:ext cx="9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</a:t>
              </a:r>
              <a:endParaRPr lang="en-US" altLang="ca-ES"/>
            </a:p>
          </p:txBody>
        </p:sp>
        <p:sp>
          <p:nvSpPr>
            <p:cNvPr id="19567" name="Rectangle 317"/>
            <p:cNvSpPr>
              <a:spLocks noChangeArrowheads="1"/>
            </p:cNvSpPr>
            <p:nvPr/>
          </p:nvSpPr>
          <p:spPr bwMode="auto">
            <a:xfrm>
              <a:off x="4265" y="3375"/>
              <a:ext cx="23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13)</a:t>
              </a:r>
              <a:endParaRPr lang="en-US" altLang="ca-ES"/>
            </a:p>
          </p:txBody>
        </p:sp>
        <p:sp>
          <p:nvSpPr>
            <p:cNvPr id="19568" name="Rectangle 318"/>
            <p:cNvSpPr>
              <a:spLocks noChangeArrowheads="1"/>
            </p:cNvSpPr>
            <p:nvPr/>
          </p:nvSpPr>
          <p:spPr bwMode="auto">
            <a:xfrm>
              <a:off x="4457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9" name="Rectangle 319"/>
            <p:cNvSpPr>
              <a:spLocks noChangeArrowheads="1"/>
            </p:cNvSpPr>
            <p:nvPr/>
          </p:nvSpPr>
          <p:spPr bwMode="auto">
            <a:xfrm>
              <a:off x="4821" y="3188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14,14</a:t>
              </a:r>
              <a:endParaRPr lang="en-US" altLang="ca-ES"/>
            </a:p>
          </p:txBody>
        </p:sp>
        <p:sp>
          <p:nvSpPr>
            <p:cNvPr id="19570" name="Rectangle 320"/>
            <p:cNvSpPr>
              <a:spLocks noChangeArrowheads="1"/>
            </p:cNvSpPr>
            <p:nvPr/>
          </p:nvSpPr>
          <p:spPr bwMode="auto">
            <a:xfrm>
              <a:off x="5166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71" name="Rectangle 321"/>
            <p:cNvSpPr>
              <a:spLocks noChangeArrowheads="1"/>
            </p:cNvSpPr>
            <p:nvPr/>
          </p:nvSpPr>
          <p:spPr bwMode="auto">
            <a:xfrm>
              <a:off x="4876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(14)</a:t>
              </a:r>
              <a:endParaRPr lang="en-US" altLang="ca-ES"/>
            </a:p>
          </p:txBody>
        </p:sp>
        <p:sp>
          <p:nvSpPr>
            <p:cNvPr id="19572" name="Rectangle 322"/>
            <p:cNvSpPr>
              <a:spLocks noChangeArrowheads="1"/>
            </p:cNvSpPr>
            <p:nvPr/>
          </p:nvSpPr>
          <p:spPr bwMode="auto">
            <a:xfrm>
              <a:off x="5109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73" name="Rectangle 323"/>
            <p:cNvSpPr>
              <a:spLocks noChangeArrowheads="1"/>
            </p:cNvSpPr>
            <p:nvPr/>
          </p:nvSpPr>
          <p:spPr bwMode="auto">
            <a:xfrm>
              <a:off x="459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4" name="Rectangle 324"/>
            <p:cNvSpPr>
              <a:spLocks noChangeArrowheads="1"/>
            </p:cNvSpPr>
            <p:nvPr/>
          </p:nvSpPr>
          <p:spPr bwMode="auto">
            <a:xfrm>
              <a:off x="441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5" name="Rectangle 325"/>
            <p:cNvSpPr>
              <a:spLocks noChangeArrowheads="1"/>
            </p:cNvSpPr>
            <p:nvPr/>
          </p:nvSpPr>
          <p:spPr bwMode="auto">
            <a:xfrm>
              <a:off x="1429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6" name="Rectangle 326"/>
            <p:cNvSpPr>
              <a:spLocks noChangeArrowheads="1"/>
            </p:cNvSpPr>
            <p:nvPr/>
          </p:nvSpPr>
          <p:spPr bwMode="auto">
            <a:xfrm>
              <a:off x="1411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7" name="Rectangle 327"/>
            <p:cNvSpPr>
              <a:spLocks noChangeArrowheads="1"/>
            </p:cNvSpPr>
            <p:nvPr/>
          </p:nvSpPr>
          <p:spPr bwMode="auto">
            <a:xfrm>
              <a:off x="1438" y="3114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8" name="Rectangle 328"/>
            <p:cNvSpPr>
              <a:spLocks noChangeArrowheads="1"/>
            </p:cNvSpPr>
            <p:nvPr/>
          </p:nvSpPr>
          <p:spPr bwMode="auto">
            <a:xfrm>
              <a:off x="2055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9" name="Rectangle 329"/>
            <p:cNvSpPr>
              <a:spLocks noChangeArrowheads="1"/>
            </p:cNvSpPr>
            <p:nvPr/>
          </p:nvSpPr>
          <p:spPr bwMode="auto">
            <a:xfrm>
              <a:off x="2064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0" name="Rectangle 330"/>
            <p:cNvSpPr>
              <a:spLocks noChangeArrowheads="1"/>
            </p:cNvSpPr>
            <p:nvPr/>
          </p:nvSpPr>
          <p:spPr bwMode="auto">
            <a:xfrm>
              <a:off x="2707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1" name="Rectangle 331"/>
            <p:cNvSpPr>
              <a:spLocks noChangeArrowheads="1"/>
            </p:cNvSpPr>
            <p:nvPr/>
          </p:nvSpPr>
          <p:spPr bwMode="auto">
            <a:xfrm>
              <a:off x="2716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2" name="Rectangle 332"/>
            <p:cNvSpPr>
              <a:spLocks noChangeArrowheads="1"/>
            </p:cNvSpPr>
            <p:nvPr/>
          </p:nvSpPr>
          <p:spPr bwMode="auto">
            <a:xfrm>
              <a:off x="3359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3" name="Rectangle 333"/>
            <p:cNvSpPr>
              <a:spLocks noChangeArrowheads="1"/>
            </p:cNvSpPr>
            <p:nvPr/>
          </p:nvSpPr>
          <p:spPr bwMode="auto">
            <a:xfrm>
              <a:off x="3368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4" name="Rectangle 334"/>
            <p:cNvSpPr>
              <a:spLocks noChangeArrowheads="1"/>
            </p:cNvSpPr>
            <p:nvPr/>
          </p:nvSpPr>
          <p:spPr bwMode="auto">
            <a:xfrm>
              <a:off x="4011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5" name="Rectangle 335"/>
            <p:cNvSpPr>
              <a:spLocks noChangeArrowheads="1"/>
            </p:cNvSpPr>
            <p:nvPr/>
          </p:nvSpPr>
          <p:spPr bwMode="auto">
            <a:xfrm>
              <a:off x="4020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6" name="Rectangle 336"/>
            <p:cNvSpPr>
              <a:spLocks noChangeArrowheads="1"/>
            </p:cNvSpPr>
            <p:nvPr/>
          </p:nvSpPr>
          <p:spPr bwMode="auto">
            <a:xfrm>
              <a:off x="4663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7" name="Rectangle 337"/>
            <p:cNvSpPr>
              <a:spLocks noChangeArrowheads="1"/>
            </p:cNvSpPr>
            <p:nvPr/>
          </p:nvSpPr>
          <p:spPr bwMode="auto">
            <a:xfrm>
              <a:off x="4672" y="3114"/>
              <a:ext cx="63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8" name="Rectangle 338"/>
            <p:cNvSpPr>
              <a:spLocks noChangeArrowheads="1"/>
            </p:cNvSpPr>
            <p:nvPr/>
          </p:nvSpPr>
          <p:spPr bwMode="auto">
            <a:xfrm>
              <a:off x="5325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9" name="Rectangle 339"/>
            <p:cNvSpPr>
              <a:spLocks noChangeArrowheads="1"/>
            </p:cNvSpPr>
            <p:nvPr/>
          </p:nvSpPr>
          <p:spPr bwMode="auto">
            <a:xfrm>
              <a:off x="5307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0" name="Rectangle 340"/>
            <p:cNvSpPr>
              <a:spLocks noChangeArrowheads="1"/>
            </p:cNvSpPr>
            <p:nvPr/>
          </p:nvSpPr>
          <p:spPr bwMode="auto">
            <a:xfrm>
              <a:off x="459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1" name="Rectangle 341"/>
            <p:cNvSpPr>
              <a:spLocks noChangeArrowheads="1"/>
            </p:cNvSpPr>
            <p:nvPr/>
          </p:nvSpPr>
          <p:spPr bwMode="auto">
            <a:xfrm>
              <a:off x="441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2" name="Rectangle 342"/>
            <p:cNvSpPr>
              <a:spLocks noChangeArrowheads="1"/>
            </p:cNvSpPr>
            <p:nvPr/>
          </p:nvSpPr>
          <p:spPr bwMode="auto">
            <a:xfrm>
              <a:off x="441" y="3571"/>
              <a:ext cx="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3" name="Rectangle 343"/>
            <p:cNvSpPr>
              <a:spLocks noChangeArrowheads="1"/>
            </p:cNvSpPr>
            <p:nvPr/>
          </p:nvSpPr>
          <p:spPr bwMode="auto">
            <a:xfrm>
              <a:off x="441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4" name="Rectangle 344"/>
            <p:cNvSpPr>
              <a:spLocks noChangeArrowheads="1"/>
            </p:cNvSpPr>
            <p:nvPr/>
          </p:nvSpPr>
          <p:spPr bwMode="auto">
            <a:xfrm>
              <a:off x="459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5" name="Rectangle 345"/>
            <p:cNvSpPr>
              <a:spLocks noChangeArrowheads="1"/>
            </p:cNvSpPr>
            <p:nvPr/>
          </p:nvSpPr>
          <p:spPr bwMode="auto">
            <a:xfrm>
              <a:off x="459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6" name="Rectangle 346"/>
            <p:cNvSpPr>
              <a:spLocks noChangeArrowheads="1"/>
            </p:cNvSpPr>
            <p:nvPr/>
          </p:nvSpPr>
          <p:spPr bwMode="auto">
            <a:xfrm>
              <a:off x="468" y="3586"/>
              <a:ext cx="9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7" name="Rectangle 347"/>
            <p:cNvSpPr>
              <a:spLocks noChangeArrowheads="1"/>
            </p:cNvSpPr>
            <p:nvPr/>
          </p:nvSpPr>
          <p:spPr bwMode="auto">
            <a:xfrm>
              <a:off x="468" y="3571"/>
              <a:ext cx="9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8" name="Rectangle 348"/>
            <p:cNvSpPr>
              <a:spLocks noChangeArrowheads="1"/>
            </p:cNvSpPr>
            <p:nvPr/>
          </p:nvSpPr>
          <p:spPr bwMode="auto">
            <a:xfrm>
              <a:off x="1429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9" name="Rectangle 349"/>
            <p:cNvSpPr>
              <a:spLocks noChangeArrowheads="1"/>
            </p:cNvSpPr>
            <p:nvPr/>
          </p:nvSpPr>
          <p:spPr bwMode="auto">
            <a:xfrm>
              <a:off x="1411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0" name="Rectangle 350"/>
            <p:cNvSpPr>
              <a:spLocks noChangeArrowheads="1"/>
            </p:cNvSpPr>
            <p:nvPr/>
          </p:nvSpPr>
          <p:spPr bwMode="auto">
            <a:xfrm>
              <a:off x="1411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1" name="Rectangle 351"/>
            <p:cNvSpPr>
              <a:spLocks noChangeArrowheads="1"/>
            </p:cNvSpPr>
            <p:nvPr/>
          </p:nvSpPr>
          <p:spPr bwMode="auto">
            <a:xfrm>
              <a:off x="1429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2" name="Rectangle 352"/>
            <p:cNvSpPr>
              <a:spLocks noChangeArrowheads="1"/>
            </p:cNvSpPr>
            <p:nvPr/>
          </p:nvSpPr>
          <p:spPr bwMode="auto">
            <a:xfrm>
              <a:off x="1411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3" name="Rectangle 353"/>
            <p:cNvSpPr>
              <a:spLocks noChangeArrowheads="1"/>
            </p:cNvSpPr>
            <p:nvPr/>
          </p:nvSpPr>
          <p:spPr bwMode="auto">
            <a:xfrm>
              <a:off x="1438" y="3586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4" name="Rectangle 354"/>
            <p:cNvSpPr>
              <a:spLocks noChangeArrowheads="1"/>
            </p:cNvSpPr>
            <p:nvPr/>
          </p:nvSpPr>
          <p:spPr bwMode="auto">
            <a:xfrm>
              <a:off x="1438" y="3571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5" name="Rectangle 355"/>
            <p:cNvSpPr>
              <a:spLocks noChangeArrowheads="1"/>
            </p:cNvSpPr>
            <p:nvPr/>
          </p:nvSpPr>
          <p:spPr bwMode="auto">
            <a:xfrm>
              <a:off x="2055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6" name="Rectangle 356"/>
            <p:cNvSpPr>
              <a:spLocks noChangeArrowheads="1"/>
            </p:cNvSpPr>
            <p:nvPr/>
          </p:nvSpPr>
          <p:spPr bwMode="auto">
            <a:xfrm>
              <a:off x="2055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7" name="Rectangle 357"/>
            <p:cNvSpPr>
              <a:spLocks noChangeArrowheads="1"/>
            </p:cNvSpPr>
            <p:nvPr/>
          </p:nvSpPr>
          <p:spPr bwMode="auto">
            <a:xfrm>
              <a:off x="2055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8" name="Rectangle 358"/>
            <p:cNvSpPr>
              <a:spLocks noChangeArrowheads="1"/>
            </p:cNvSpPr>
            <p:nvPr/>
          </p:nvSpPr>
          <p:spPr bwMode="auto">
            <a:xfrm>
              <a:off x="2082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9" name="Rectangle 359"/>
            <p:cNvSpPr>
              <a:spLocks noChangeArrowheads="1"/>
            </p:cNvSpPr>
            <p:nvPr/>
          </p:nvSpPr>
          <p:spPr bwMode="auto">
            <a:xfrm>
              <a:off x="2082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0" name="Rectangle 360"/>
            <p:cNvSpPr>
              <a:spLocks noChangeArrowheads="1"/>
            </p:cNvSpPr>
            <p:nvPr/>
          </p:nvSpPr>
          <p:spPr bwMode="auto">
            <a:xfrm>
              <a:off x="2707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1" name="Rectangle 361"/>
            <p:cNvSpPr>
              <a:spLocks noChangeArrowheads="1"/>
            </p:cNvSpPr>
            <p:nvPr/>
          </p:nvSpPr>
          <p:spPr bwMode="auto">
            <a:xfrm>
              <a:off x="2707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2" name="Rectangle 362"/>
            <p:cNvSpPr>
              <a:spLocks noChangeArrowheads="1"/>
            </p:cNvSpPr>
            <p:nvPr/>
          </p:nvSpPr>
          <p:spPr bwMode="auto">
            <a:xfrm>
              <a:off x="2707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3" name="Rectangle 363"/>
            <p:cNvSpPr>
              <a:spLocks noChangeArrowheads="1"/>
            </p:cNvSpPr>
            <p:nvPr/>
          </p:nvSpPr>
          <p:spPr bwMode="auto">
            <a:xfrm>
              <a:off x="2734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4" name="Rectangle 364"/>
            <p:cNvSpPr>
              <a:spLocks noChangeArrowheads="1"/>
            </p:cNvSpPr>
            <p:nvPr/>
          </p:nvSpPr>
          <p:spPr bwMode="auto">
            <a:xfrm>
              <a:off x="2734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5" name="Rectangle 365"/>
            <p:cNvSpPr>
              <a:spLocks noChangeArrowheads="1"/>
            </p:cNvSpPr>
            <p:nvPr/>
          </p:nvSpPr>
          <p:spPr bwMode="auto">
            <a:xfrm>
              <a:off x="3359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6" name="Rectangle 366"/>
            <p:cNvSpPr>
              <a:spLocks noChangeArrowheads="1"/>
            </p:cNvSpPr>
            <p:nvPr/>
          </p:nvSpPr>
          <p:spPr bwMode="auto">
            <a:xfrm>
              <a:off x="3359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7" name="Rectangle 367"/>
            <p:cNvSpPr>
              <a:spLocks noChangeArrowheads="1"/>
            </p:cNvSpPr>
            <p:nvPr/>
          </p:nvSpPr>
          <p:spPr bwMode="auto">
            <a:xfrm>
              <a:off x="3359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8" name="Rectangle 368"/>
            <p:cNvSpPr>
              <a:spLocks noChangeArrowheads="1"/>
            </p:cNvSpPr>
            <p:nvPr/>
          </p:nvSpPr>
          <p:spPr bwMode="auto">
            <a:xfrm>
              <a:off x="3386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9" name="Rectangle 369"/>
            <p:cNvSpPr>
              <a:spLocks noChangeArrowheads="1"/>
            </p:cNvSpPr>
            <p:nvPr/>
          </p:nvSpPr>
          <p:spPr bwMode="auto">
            <a:xfrm>
              <a:off x="3386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0" name="Rectangle 370"/>
            <p:cNvSpPr>
              <a:spLocks noChangeArrowheads="1"/>
            </p:cNvSpPr>
            <p:nvPr/>
          </p:nvSpPr>
          <p:spPr bwMode="auto">
            <a:xfrm>
              <a:off x="4011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1" name="Rectangle 371"/>
            <p:cNvSpPr>
              <a:spLocks noChangeArrowheads="1"/>
            </p:cNvSpPr>
            <p:nvPr/>
          </p:nvSpPr>
          <p:spPr bwMode="auto">
            <a:xfrm>
              <a:off x="4011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2" name="Rectangle 372"/>
            <p:cNvSpPr>
              <a:spLocks noChangeArrowheads="1"/>
            </p:cNvSpPr>
            <p:nvPr/>
          </p:nvSpPr>
          <p:spPr bwMode="auto">
            <a:xfrm>
              <a:off x="4011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3" name="Rectangle 373"/>
            <p:cNvSpPr>
              <a:spLocks noChangeArrowheads="1"/>
            </p:cNvSpPr>
            <p:nvPr/>
          </p:nvSpPr>
          <p:spPr bwMode="auto">
            <a:xfrm>
              <a:off x="4038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4" name="Rectangle 374"/>
            <p:cNvSpPr>
              <a:spLocks noChangeArrowheads="1"/>
            </p:cNvSpPr>
            <p:nvPr/>
          </p:nvSpPr>
          <p:spPr bwMode="auto">
            <a:xfrm>
              <a:off x="4038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5" name="Rectangle 375"/>
            <p:cNvSpPr>
              <a:spLocks noChangeArrowheads="1"/>
            </p:cNvSpPr>
            <p:nvPr/>
          </p:nvSpPr>
          <p:spPr bwMode="auto">
            <a:xfrm>
              <a:off x="4663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6" name="Rectangle 376"/>
            <p:cNvSpPr>
              <a:spLocks noChangeArrowheads="1"/>
            </p:cNvSpPr>
            <p:nvPr/>
          </p:nvSpPr>
          <p:spPr bwMode="auto">
            <a:xfrm>
              <a:off x="4663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7" name="Rectangle 377"/>
            <p:cNvSpPr>
              <a:spLocks noChangeArrowheads="1"/>
            </p:cNvSpPr>
            <p:nvPr/>
          </p:nvSpPr>
          <p:spPr bwMode="auto">
            <a:xfrm>
              <a:off x="4663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8" name="Rectangle 378"/>
            <p:cNvSpPr>
              <a:spLocks noChangeArrowheads="1"/>
            </p:cNvSpPr>
            <p:nvPr/>
          </p:nvSpPr>
          <p:spPr bwMode="auto">
            <a:xfrm>
              <a:off x="4690" y="3586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9" name="Rectangle 379"/>
            <p:cNvSpPr>
              <a:spLocks noChangeArrowheads="1"/>
            </p:cNvSpPr>
            <p:nvPr/>
          </p:nvSpPr>
          <p:spPr bwMode="auto">
            <a:xfrm>
              <a:off x="4690" y="3571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0" name="Rectangle 380"/>
            <p:cNvSpPr>
              <a:spLocks noChangeArrowheads="1"/>
            </p:cNvSpPr>
            <p:nvPr/>
          </p:nvSpPr>
          <p:spPr bwMode="auto">
            <a:xfrm>
              <a:off x="5325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1" name="Rectangle 381"/>
            <p:cNvSpPr>
              <a:spLocks noChangeArrowheads="1"/>
            </p:cNvSpPr>
            <p:nvPr/>
          </p:nvSpPr>
          <p:spPr bwMode="auto">
            <a:xfrm>
              <a:off x="5307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2" name="Rectangle 382"/>
            <p:cNvSpPr>
              <a:spLocks noChangeArrowheads="1"/>
            </p:cNvSpPr>
            <p:nvPr/>
          </p:nvSpPr>
          <p:spPr bwMode="auto">
            <a:xfrm>
              <a:off x="5325" y="3571"/>
              <a:ext cx="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3" name="Rectangle 383"/>
            <p:cNvSpPr>
              <a:spLocks noChangeArrowheads="1"/>
            </p:cNvSpPr>
            <p:nvPr/>
          </p:nvSpPr>
          <p:spPr bwMode="auto">
            <a:xfrm>
              <a:off x="5307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4" name="Rectangle 384"/>
            <p:cNvSpPr>
              <a:spLocks noChangeArrowheads="1"/>
            </p:cNvSpPr>
            <p:nvPr/>
          </p:nvSpPr>
          <p:spPr bwMode="auto">
            <a:xfrm>
              <a:off x="5307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5" name="Rectangle 385"/>
            <p:cNvSpPr>
              <a:spLocks noChangeArrowheads="1"/>
            </p:cNvSpPr>
            <p:nvPr/>
          </p:nvSpPr>
          <p:spPr bwMode="auto">
            <a:xfrm>
              <a:off x="5307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6" name="Rectangle 386"/>
            <p:cNvSpPr>
              <a:spLocks noChangeArrowheads="1"/>
            </p:cNvSpPr>
            <p:nvPr/>
          </p:nvSpPr>
          <p:spPr bwMode="auto">
            <a:xfrm>
              <a:off x="543" y="3594"/>
              <a:ext cx="10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600" u="none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ca-E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FB7617-7762-4B6B-8118-E344E8FB7D7F}" type="slidenum">
              <a:rPr lang="es-ES" altLang="ca-ES"/>
              <a:pPr eaLnBrk="1" hangingPunct="1"/>
              <a:t>11</a:t>
            </a:fld>
            <a:endParaRPr lang="es-ES" altLang="ca-ES"/>
          </a:p>
        </p:txBody>
      </p:sp>
      <p:grpSp>
        <p:nvGrpSpPr>
          <p:cNvPr id="20483" name="Group 99"/>
          <p:cNvGrpSpPr>
            <a:grpSpLocks/>
          </p:cNvGrpSpPr>
          <p:nvPr/>
        </p:nvGrpSpPr>
        <p:grpSpPr bwMode="auto">
          <a:xfrm>
            <a:off x="2149475" y="1196975"/>
            <a:ext cx="5605463" cy="4116388"/>
            <a:chOff x="0" y="0"/>
            <a:chExt cx="3259" cy="4900"/>
          </a:xfrm>
        </p:grpSpPr>
        <p:grpSp>
          <p:nvGrpSpPr>
            <p:cNvPr id="20485" name="Group 36"/>
            <p:cNvGrpSpPr>
              <a:grpSpLocks/>
            </p:cNvGrpSpPr>
            <p:nvPr/>
          </p:nvGrpSpPr>
          <p:grpSpPr bwMode="auto">
            <a:xfrm>
              <a:off x="0" y="0"/>
              <a:ext cx="935" cy="490"/>
              <a:chOff x="0" y="0"/>
              <a:chExt cx="935" cy="490"/>
            </a:xfrm>
          </p:grpSpPr>
          <p:sp>
            <p:nvSpPr>
              <p:cNvPr id="20577" name="Rectangle 35"/>
              <p:cNvSpPr>
                <a:spLocks noChangeArrowheads="1"/>
              </p:cNvSpPr>
              <p:nvPr/>
            </p:nvSpPr>
            <p:spPr bwMode="auto">
              <a:xfrm>
                <a:off x="0" y="25"/>
                <a:ext cx="935" cy="4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  <p:grpSp>
            <p:nvGrpSpPr>
              <p:cNvPr id="20578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935" cy="490"/>
                <a:chOff x="0" y="0"/>
                <a:chExt cx="935" cy="490"/>
              </a:xfrm>
            </p:grpSpPr>
            <p:sp>
              <p:nvSpPr>
                <p:cNvPr id="20579" name="Rectangle 3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879" cy="490"/>
                </a:xfrm>
                <a:prstGeom prst="rect">
                  <a:avLst/>
                </a:prstGeom>
                <a:solidFill>
                  <a:srgbClr val="99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just" eaLnBrk="1" hangingPunct="1"/>
                  <a:r>
                    <a:rPr lang="es-ES_tradnl" altLang="ca-ES" sz="2100" u="none">
                      <a:solidFill>
                        <a:schemeClr val="bg1"/>
                      </a:solidFill>
                      <a:latin typeface="Univers" pitchFamily="34" charset="0"/>
                      <a:cs typeface="Courier New" pitchFamily="49" charset="0"/>
                    </a:rPr>
                    <a:t>media</a:t>
                  </a:r>
                  <a:endParaRPr lang="es-ES_tradnl" altLang="ca-ES" sz="1200" u="none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just"/>
                  <a:endParaRPr lang="es-ES_tradnl" altLang="ca-ES" sz="2400" u="non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80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25"/>
                  <a:ext cx="935" cy="43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ca-ES" altLang="ca-ES" u="none"/>
                </a:p>
              </p:txBody>
            </p:sp>
          </p:grpSp>
        </p:grpSp>
        <p:grpSp>
          <p:nvGrpSpPr>
            <p:cNvPr id="20486" name="Group 40"/>
            <p:cNvGrpSpPr>
              <a:grpSpLocks/>
            </p:cNvGrpSpPr>
            <p:nvPr/>
          </p:nvGrpSpPr>
          <p:grpSpPr bwMode="auto">
            <a:xfrm>
              <a:off x="935" y="0"/>
              <a:ext cx="1020" cy="490"/>
              <a:chOff x="935" y="0"/>
              <a:chExt cx="1020" cy="490"/>
            </a:xfrm>
          </p:grpSpPr>
          <p:sp>
            <p:nvSpPr>
              <p:cNvPr id="20573" name="Rectangle 39"/>
              <p:cNvSpPr>
                <a:spLocks noChangeArrowheads="1"/>
              </p:cNvSpPr>
              <p:nvPr/>
            </p:nvSpPr>
            <p:spPr bwMode="auto">
              <a:xfrm>
                <a:off x="935" y="25"/>
                <a:ext cx="1020" cy="4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  <p:grpSp>
            <p:nvGrpSpPr>
              <p:cNvPr id="20574" name="Group 38"/>
              <p:cNvGrpSpPr>
                <a:grpSpLocks/>
              </p:cNvGrpSpPr>
              <p:nvPr/>
            </p:nvGrpSpPr>
            <p:grpSpPr bwMode="auto">
              <a:xfrm>
                <a:off x="935" y="0"/>
                <a:ext cx="1020" cy="490"/>
                <a:chOff x="935" y="0"/>
                <a:chExt cx="1020" cy="490"/>
              </a:xfrm>
            </p:grpSpPr>
            <p:sp>
              <p:nvSpPr>
                <p:cNvPr id="20575" name="Rectangle 4"/>
                <p:cNvSpPr>
                  <a:spLocks noChangeArrowheads="1"/>
                </p:cNvSpPr>
                <p:nvPr/>
              </p:nvSpPr>
              <p:spPr bwMode="auto">
                <a:xfrm>
                  <a:off x="963" y="0"/>
                  <a:ext cx="964" cy="490"/>
                </a:xfrm>
                <a:prstGeom prst="rect">
                  <a:avLst/>
                </a:prstGeom>
                <a:solidFill>
                  <a:srgbClr val="99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just" eaLnBrk="1" hangingPunct="1"/>
                  <a:r>
                    <a:rPr lang="es-ES_tradnl" altLang="ca-ES" sz="2100" u="none">
                      <a:solidFill>
                        <a:schemeClr val="bg1"/>
                      </a:solidFill>
                      <a:latin typeface="Univers" pitchFamily="34" charset="0"/>
                      <a:cs typeface="Courier New" pitchFamily="49" charset="0"/>
                    </a:rPr>
                    <a:t>frecuencia</a:t>
                  </a:r>
                  <a:endParaRPr lang="es-ES_tradnl" altLang="ca-ES" sz="1200" u="none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just"/>
                  <a:endParaRPr lang="es-ES_tradnl" altLang="ca-ES" sz="2400" u="non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76" name="Rectangle 37"/>
                <p:cNvSpPr>
                  <a:spLocks noChangeArrowheads="1"/>
                </p:cNvSpPr>
                <p:nvPr/>
              </p:nvSpPr>
              <p:spPr bwMode="auto">
                <a:xfrm>
                  <a:off x="935" y="25"/>
                  <a:ext cx="1020" cy="43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ca-ES" altLang="ca-ES" u="none"/>
                </a:p>
              </p:txBody>
            </p:sp>
          </p:grpSp>
        </p:grpSp>
        <p:grpSp>
          <p:nvGrpSpPr>
            <p:cNvPr id="20487" name="Group 44"/>
            <p:cNvGrpSpPr>
              <a:grpSpLocks/>
            </p:cNvGrpSpPr>
            <p:nvPr/>
          </p:nvGrpSpPr>
          <p:grpSpPr bwMode="auto">
            <a:xfrm>
              <a:off x="1955" y="0"/>
              <a:ext cx="1304" cy="490"/>
              <a:chOff x="1955" y="0"/>
              <a:chExt cx="1304" cy="490"/>
            </a:xfrm>
          </p:grpSpPr>
          <p:sp>
            <p:nvSpPr>
              <p:cNvPr id="20569" name="Rectangle 43"/>
              <p:cNvSpPr>
                <a:spLocks noChangeArrowheads="1"/>
              </p:cNvSpPr>
              <p:nvPr/>
            </p:nvSpPr>
            <p:spPr bwMode="auto">
              <a:xfrm>
                <a:off x="1955" y="25"/>
                <a:ext cx="1304" cy="4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  <p:grpSp>
            <p:nvGrpSpPr>
              <p:cNvPr id="20570" name="Group 42"/>
              <p:cNvGrpSpPr>
                <a:grpSpLocks/>
              </p:cNvGrpSpPr>
              <p:nvPr/>
            </p:nvGrpSpPr>
            <p:grpSpPr bwMode="auto">
              <a:xfrm>
                <a:off x="1955" y="0"/>
                <a:ext cx="1304" cy="490"/>
                <a:chOff x="1955" y="0"/>
                <a:chExt cx="1304" cy="490"/>
              </a:xfrm>
            </p:grpSpPr>
            <p:sp>
              <p:nvSpPr>
                <p:cNvPr id="20571" name="Rectangle 5"/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1248" cy="490"/>
                </a:xfrm>
                <a:prstGeom prst="rect">
                  <a:avLst/>
                </a:prstGeom>
                <a:solidFill>
                  <a:srgbClr val="99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just" eaLnBrk="1" hangingPunct="1"/>
                  <a:r>
                    <a:rPr lang="es-ES_tradnl" altLang="ca-ES" sz="2100" u="none">
                      <a:solidFill>
                        <a:schemeClr val="bg1"/>
                      </a:solidFill>
                      <a:latin typeface="Univers" pitchFamily="34" charset="0"/>
                      <a:cs typeface="Courier New" pitchFamily="49" charset="0"/>
                    </a:rPr>
                    <a:t>frec relativa</a:t>
                  </a:r>
                  <a:endParaRPr lang="es-ES_tradnl" altLang="ca-ES" sz="1200" u="none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just"/>
                  <a:endParaRPr lang="es-ES_tradnl" altLang="ca-ES" sz="2400" u="non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72" name="Rectangle 41"/>
                <p:cNvSpPr>
                  <a:spLocks noChangeArrowheads="1"/>
                </p:cNvSpPr>
                <p:nvPr/>
              </p:nvSpPr>
              <p:spPr bwMode="auto">
                <a:xfrm>
                  <a:off x="1955" y="25"/>
                  <a:ext cx="1304" cy="43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ca-ES" altLang="ca-ES" u="none"/>
                </a:p>
              </p:txBody>
            </p:sp>
          </p:grpSp>
        </p:grpSp>
        <p:grpSp>
          <p:nvGrpSpPr>
            <p:cNvPr id="20488" name="Group 46"/>
            <p:cNvGrpSpPr>
              <a:grpSpLocks/>
            </p:cNvGrpSpPr>
            <p:nvPr/>
          </p:nvGrpSpPr>
          <p:grpSpPr bwMode="auto">
            <a:xfrm>
              <a:off x="0" y="490"/>
              <a:ext cx="935" cy="490"/>
              <a:chOff x="0" y="490"/>
              <a:chExt cx="935" cy="490"/>
            </a:xfrm>
          </p:grpSpPr>
          <p:sp>
            <p:nvSpPr>
              <p:cNvPr id="20567" name="Rectangle 6"/>
              <p:cNvSpPr>
                <a:spLocks noChangeArrowheads="1"/>
              </p:cNvSpPr>
              <p:nvPr/>
            </p:nvSpPr>
            <p:spPr bwMode="auto">
              <a:xfrm>
                <a:off x="28" y="49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6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8" name="Rectangle 45"/>
              <p:cNvSpPr>
                <a:spLocks noChangeArrowheads="1"/>
              </p:cNvSpPr>
              <p:nvPr/>
            </p:nvSpPr>
            <p:spPr bwMode="auto">
              <a:xfrm>
                <a:off x="0" y="51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89" name="Group 48"/>
            <p:cNvGrpSpPr>
              <a:grpSpLocks/>
            </p:cNvGrpSpPr>
            <p:nvPr/>
          </p:nvGrpSpPr>
          <p:grpSpPr bwMode="auto">
            <a:xfrm>
              <a:off x="935" y="490"/>
              <a:ext cx="1020" cy="490"/>
              <a:chOff x="935" y="490"/>
              <a:chExt cx="1020" cy="490"/>
            </a:xfrm>
          </p:grpSpPr>
          <p:sp>
            <p:nvSpPr>
              <p:cNvPr id="20565" name="Rectangle 7"/>
              <p:cNvSpPr>
                <a:spLocks noChangeArrowheads="1"/>
              </p:cNvSpPr>
              <p:nvPr/>
            </p:nvSpPr>
            <p:spPr bwMode="auto">
              <a:xfrm>
                <a:off x="963" y="49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6" name="Rectangle 47"/>
              <p:cNvSpPr>
                <a:spLocks noChangeArrowheads="1"/>
              </p:cNvSpPr>
              <p:nvPr/>
            </p:nvSpPr>
            <p:spPr bwMode="auto">
              <a:xfrm>
                <a:off x="935" y="51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0" name="Group 50"/>
            <p:cNvGrpSpPr>
              <a:grpSpLocks/>
            </p:cNvGrpSpPr>
            <p:nvPr/>
          </p:nvGrpSpPr>
          <p:grpSpPr bwMode="auto">
            <a:xfrm>
              <a:off x="1955" y="490"/>
              <a:ext cx="1304" cy="490"/>
              <a:chOff x="1955" y="490"/>
              <a:chExt cx="1304" cy="490"/>
            </a:xfrm>
          </p:grpSpPr>
          <p:sp>
            <p:nvSpPr>
              <p:cNvPr id="20563" name="Rectangle 8"/>
              <p:cNvSpPr>
                <a:spLocks noChangeArrowheads="1"/>
              </p:cNvSpPr>
              <p:nvPr/>
            </p:nvSpPr>
            <p:spPr bwMode="auto">
              <a:xfrm>
                <a:off x="1983" y="49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4" name="Rectangle 49"/>
              <p:cNvSpPr>
                <a:spLocks noChangeArrowheads="1"/>
              </p:cNvSpPr>
              <p:nvPr/>
            </p:nvSpPr>
            <p:spPr bwMode="auto">
              <a:xfrm>
                <a:off x="1955" y="51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1" name="Group 52"/>
            <p:cNvGrpSpPr>
              <a:grpSpLocks/>
            </p:cNvGrpSpPr>
            <p:nvPr/>
          </p:nvGrpSpPr>
          <p:grpSpPr bwMode="auto">
            <a:xfrm>
              <a:off x="0" y="980"/>
              <a:ext cx="935" cy="490"/>
              <a:chOff x="0" y="980"/>
              <a:chExt cx="935" cy="490"/>
            </a:xfrm>
          </p:grpSpPr>
          <p:sp>
            <p:nvSpPr>
              <p:cNvPr id="20561" name="Rectangle 9"/>
              <p:cNvSpPr>
                <a:spLocks noChangeArrowheads="1"/>
              </p:cNvSpPr>
              <p:nvPr/>
            </p:nvSpPr>
            <p:spPr bwMode="auto">
              <a:xfrm>
                <a:off x="28" y="98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7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2" name="Rectangle 51"/>
              <p:cNvSpPr>
                <a:spLocks noChangeArrowheads="1"/>
              </p:cNvSpPr>
              <p:nvPr/>
            </p:nvSpPr>
            <p:spPr bwMode="auto">
              <a:xfrm>
                <a:off x="0" y="100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2" name="Group 54"/>
            <p:cNvGrpSpPr>
              <a:grpSpLocks/>
            </p:cNvGrpSpPr>
            <p:nvPr/>
          </p:nvGrpSpPr>
          <p:grpSpPr bwMode="auto">
            <a:xfrm>
              <a:off x="935" y="980"/>
              <a:ext cx="1020" cy="490"/>
              <a:chOff x="935" y="980"/>
              <a:chExt cx="1020" cy="490"/>
            </a:xfrm>
          </p:grpSpPr>
          <p:sp>
            <p:nvSpPr>
              <p:cNvPr id="20559" name="Rectangle 10"/>
              <p:cNvSpPr>
                <a:spLocks noChangeArrowheads="1"/>
              </p:cNvSpPr>
              <p:nvPr/>
            </p:nvSpPr>
            <p:spPr bwMode="auto">
              <a:xfrm>
                <a:off x="963" y="98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0" name="Rectangle 53"/>
              <p:cNvSpPr>
                <a:spLocks noChangeArrowheads="1"/>
              </p:cNvSpPr>
              <p:nvPr/>
            </p:nvSpPr>
            <p:spPr bwMode="auto">
              <a:xfrm>
                <a:off x="935" y="100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3" name="Group 56"/>
            <p:cNvGrpSpPr>
              <a:grpSpLocks/>
            </p:cNvGrpSpPr>
            <p:nvPr/>
          </p:nvGrpSpPr>
          <p:grpSpPr bwMode="auto">
            <a:xfrm>
              <a:off x="1955" y="980"/>
              <a:ext cx="1304" cy="490"/>
              <a:chOff x="1955" y="980"/>
              <a:chExt cx="1304" cy="490"/>
            </a:xfrm>
          </p:grpSpPr>
          <p:sp>
            <p:nvSpPr>
              <p:cNvPr id="20557" name="Rectangle 11"/>
              <p:cNvSpPr>
                <a:spLocks noChangeArrowheads="1"/>
              </p:cNvSpPr>
              <p:nvPr/>
            </p:nvSpPr>
            <p:spPr bwMode="auto">
              <a:xfrm>
                <a:off x="1983" y="98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8" name="Rectangle 55"/>
              <p:cNvSpPr>
                <a:spLocks noChangeArrowheads="1"/>
              </p:cNvSpPr>
              <p:nvPr/>
            </p:nvSpPr>
            <p:spPr bwMode="auto">
              <a:xfrm>
                <a:off x="1955" y="100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4" name="Group 58"/>
            <p:cNvGrpSpPr>
              <a:grpSpLocks/>
            </p:cNvGrpSpPr>
            <p:nvPr/>
          </p:nvGrpSpPr>
          <p:grpSpPr bwMode="auto">
            <a:xfrm>
              <a:off x="0" y="1470"/>
              <a:ext cx="935" cy="490"/>
              <a:chOff x="0" y="1470"/>
              <a:chExt cx="935" cy="490"/>
            </a:xfrm>
          </p:grpSpPr>
          <p:sp>
            <p:nvSpPr>
              <p:cNvPr id="20555" name="Rectangle 12"/>
              <p:cNvSpPr>
                <a:spLocks noChangeArrowheads="1"/>
              </p:cNvSpPr>
              <p:nvPr/>
            </p:nvSpPr>
            <p:spPr bwMode="auto">
              <a:xfrm>
                <a:off x="28" y="147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8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6" name="Rectangle 57"/>
              <p:cNvSpPr>
                <a:spLocks noChangeArrowheads="1"/>
              </p:cNvSpPr>
              <p:nvPr/>
            </p:nvSpPr>
            <p:spPr bwMode="auto">
              <a:xfrm>
                <a:off x="0" y="149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5" name="Group 60"/>
            <p:cNvGrpSpPr>
              <a:grpSpLocks/>
            </p:cNvGrpSpPr>
            <p:nvPr/>
          </p:nvGrpSpPr>
          <p:grpSpPr bwMode="auto">
            <a:xfrm>
              <a:off x="935" y="1470"/>
              <a:ext cx="1020" cy="490"/>
              <a:chOff x="935" y="1470"/>
              <a:chExt cx="1020" cy="490"/>
            </a:xfrm>
          </p:grpSpPr>
          <p:sp>
            <p:nvSpPr>
              <p:cNvPr id="20553" name="Rectangle 13"/>
              <p:cNvSpPr>
                <a:spLocks noChangeArrowheads="1"/>
              </p:cNvSpPr>
              <p:nvPr/>
            </p:nvSpPr>
            <p:spPr bwMode="auto">
              <a:xfrm>
                <a:off x="963" y="147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4" name="Rectangle 59"/>
              <p:cNvSpPr>
                <a:spLocks noChangeArrowheads="1"/>
              </p:cNvSpPr>
              <p:nvPr/>
            </p:nvSpPr>
            <p:spPr bwMode="auto">
              <a:xfrm>
                <a:off x="935" y="149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6" name="Group 62"/>
            <p:cNvGrpSpPr>
              <a:grpSpLocks/>
            </p:cNvGrpSpPr>
            <p:nvPr/>
          </p:nvGrpSpPr>
          <p:grpSpPr bwMode="auto">
            <a:xfrm>
              <a:off x="1955" y="1470"/>
              <a:ext cx="1304" cy="490"/>
              <a:chOff x="1955" y="1470"/>
              <a:chExt cx="1304" cy="490"/>
            </a:xfrm>
          </p:grpSpPr>
          <p:sp>
            <p:nvSpPr>
              <p:cNvPr id="20551" name="Rectangle 14"/>
              <p:cNvSpPr>
                <a:spLocks noChangeArrowheads="1"/>
              </p:cNvSpPr>
              <p:nvPr/>
            </p:nvSpPr>
            <p:spPr bwMode="auto">
              <a:xfrm>
                <a:off x="1983" y="147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2" name="Rectangle 61"/>
              <p:cNvSpPr>
                <a:spLocks noChangeArrowheads="1"/>
              </p:cNvSpPr>
              <p:nvPr/>
            </p:nvSpPr>
            <p:spPr bwMode="auto">
              <a:xfrm>
                <a:off x="1955" y="149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7" name="Group 64"/>
            <p:cNvGrpSpPr>
              <a:grpSpLocks/>
            </p:cNvGrpSpPr>
            <p:nvPr/>
          </p:nvGrpSpPr>
          <p:grpSpPr bwMode="auto">
            <a:xfrm>
              <a:off x="0" y="1960"/>
              <a:ext cx="935" cy="490"/>
              <a:chOff x="0" y="1960"/>
              <a:chExt cx="935" cy="490"/>
            </a:xfrm>
          </p:grpSpPr>
          <p:sp>
            <p:nvSpPr>
              <p:cNvPr id="20549" name="Rectangle 15"/>
              <p:cNvSpPr>
                <a:spLocks noChangeArrowheads="1"/>
              </p:cNvSpPr>
              <p:nvPr/>
            </p:nvSpPr>
            <p:spPr bwMode="auto">
              <a:xfrm>
                <a:off x="28" y="196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9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0" name="Rectangle 63"/>
              <p:cNvSpPr>
                <a:spLocks noChangeArrowheads="1"/>
              </p:cNvSpPr>
              <p:nvPr/>
            </p:nvSpPr>
            <p:spPr bwMode="auto">
              <a:xfrm>
                <a:off x="0" y="198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8" name="Group 66"/>
            <p:cNvGrpSpPr>
              <a:grpSpLocks/>
            </p:cNvGrpSpPr>
            <p:nvPr/>
          </p:nvGrpSpPr>
          <p:grpSpPr bwMode="auto">
            <a:xfrm>
              <a:off x="935" y="1960"/>
              <a:ext cx="1020" cy="490"/>
              <a:chOff x="935" y="1960"/>
              <a:chExt cx="1020" cy="490"/>
            </a:xfrm>
          </p:grpSpPr>
          <p:sp>
            <p:nvSpPr>
              <p:cNvPr id="20547" name="Rectangle 16"/>
              <p:cNvSpPr>
                <a:spLocks noChangeArrowheads="1"/>
              </p:cNvSpPr>
              <p:nvPr/>
            </p:nvSpPr>
            <p:spPr bwMode="auto">
              <a:xfrm>
                <a:off x="963" y="196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8" name="Rectangle 65"/>
              <p:cNvSpPr>
                <a:spLocks noChangeArrowheads="1"/>
              </p:cNvSpPr>
              <p:nvPr/>
            </p:nvSpPr>
            <p:spPr bwMode="auto">
              <a:xfrm>
                <a:off x="935" y="198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9" name="Group 68"/>
            <p:cNvGrpSpPr>
              <a:grpSpLocks/>
            </p:cNvGrpSpPr>
            <p:nvPr/>
          </p:nvGrpSpPr>
          <p:grpSpPr bwMode="auto">
            <a:xfrm>
              <a:off x="1955" y="1960"/>
              <a:ext cx="1304" cy="490"/>
              <a:chOff x="1955" y="1960"/>
              <a:chExt cx="1304" cy="490"/>
            </a:xfrm>
          </p:grpSpPr>
          <p:sp>
            <p:nvSpPr>
              <p:cNvPr id="20545" name="Rectangle 17"/>
              <p:cNvSpPr>
                <a:spLocks noChangeArrowheads="1"/>
              </p:cNvSpPr>
              <p:nvPr/>
            </p:nvSpPr>
            <p:spPr bwMode="auto">
              <a:xfrm>
                <a:off x="1983" y="196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6" name="Rectangle 67"/>
              <p:cNvSpPr>
                <a:spLocks noChangeArrowheads="1"/>
              </p:cNvSpPr>
              <p:nvPr/>
            </p:nvSpPr>
            <p:spPr bwMode="auto">
              <a:xfrm>
                <a:off x="1955" y="198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0" name="Group 70"/>
            <p:cNvGrpSpPr>
              <a:grpSpLocks/>
            </p:cNvGrpSpPr>
            <p:nvPr/>
          </p:nvGrpSpPr>
          <p:grpSpPr bwMode="auto">
            <a:xfrm>
              <a:off x="0" y="2450"/>
              <a:ext cx="935" cy="490"/>
              <a:chOff x="0" y="2450"/>
              <a:chExt cx="935" cy="490"/>
            </a:xfrm>
          </p:grpSpPr>
          <p:sp>
            <p:nvSpPr>
              <p:cNvPr id="20543" name="Rectangle 18"/>
              <p:cNvSpPr>
                <a:spLocks noChangeArrowheads="1"/>
              </p:cNvSpPr>
              <p:nvPr/>
            </p:nvSpPr>
            <p:spPr bwMode="auto">
              <a:xfrm>
                <a:off x="28" y="245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10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4" name="Rectangle 69"/>
              <p:cNvSpPr>
                <a:spLocks noChangeArrowheads="1"/>
              </p:cNvSpPr>
              <p:nvPr/>
            </p:nvSpPr>
            <p:spPr bwMode="auto">
              <a:xfrm>
                <a:off x="0" y="247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1" name="Group 72"/>
            <p:cNvGrpSpPr>
              <a:grpSpLocks/>
            </p:cNvGrpSpPr>
            <p:nvPr/>
          </p:nvGrpSpPr>
          <p:grpSpPr bwMode="auto">
            <a:xfrm>
              <a:off x="935" y="2450"/>
              <a:ext cx="1020" cy="490"/>
              <a:chOff x="935" y="2450"/>
              <a:chExt cx="1020" cy="490"/>
            </a:xfrm>
          </p:grpSpPr>
          <p:sp>
            <p:nvSpPr>
              <p:cNvPr id="20541" name="Rectangle 19"/>
              <p:cNvSpPr>
                <a:spLocks noChangeArrowheads="1"/>
              </p:cNvSpPr>
              <p:nvPr/>
            </p:nvSpPr>
            <p:spPr bwMode="auto">
              <a:xfrm>
                <a:off x="963" y="245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2" name="Rectangle 71"/>
              <p:cNvSpPr>
                <a:spLocks noChangeArrowheads="1"/>
              </p:cNvSpPr>
              <p:nvPr/>
            </p:nvSpPr>
            <p:spPr bwMode="auto">
              <a:xfrm>
                <a:off x="935" y="247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2" name="Group 74"/>
            <p:cNvGrpSpPr>
              <a:grpSpLocks/>
            </p:cNvGrpSpPr>
            <p:nvPr/>
          </p:nvGrpSpPr>
          <p:grpSpPr bwMode="auto">
            <a:xfrm>
              <a:off x="1955" y="2450"/>
              <a:ext cx="1304" cy="490"/>
              <a:chOff x="1955" y="2450"/>
              <a:chExt cx="1304" cy="490"/>
            </a:xfrm>
          </p:grpSpPr>
          <p:sp>
            <p:nvSpPr>
              <p:cNvPr id="20539" name="Rectangle 20"/>
              <p:cNvSpPr>
                <a:spLocks noChangeArrowheads="1"/>
              </p:cNvSpPr>
              <p:nvPr/>
            </p:nvSpPr>
            <p:spPr bwMode="auto">
              <a:xfrm>
                <a:off x="1983" y="245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5/25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0" name="Rectangle 73"/>
              <p:cNvSpPr>
                <a:spLocks noChangeArrowheads="1"/>
              </p:cNvSpPr>
              <p:nvPr/>
            </p:nvSpPr>
            <p:spPr bwMode="auto">
              <a:xfrm>
                <a:off x="1955" y="247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3" name="Group 76"/>
            <p:cNvGrpSpPr>
              <a:grpSpLocks/>
            </p:cNvGrpSpPr>
            <p:nvPr/>
          </p:nvGrpSpPr>
          <p:grpSpPr bwMode="auto">
            <a:xfrm>
              <a:off x="0" y="2940"/>
              <a:ext cx="935" cy="490"/>
              <a:chOff x="0" y="2940"/>
              <a:chExt cx="935" cy="490"/>
            </a:xfrm>
          </p:grpSpPr>
          <p:sp>
            <p:nvSpPr>
              <p:cNvPr id="20537" name="Rectangle 21"/>
              <p:cNvSpPr>
                <a:spLocks noChangeArrowheads="1"/>
              </p:cNvSpPr>
              <p:nvPr/>
            </p:nvSpPr>
            <p:spPr bwMode="auto">
              <a:xfrm>
                <a:off x="28" y="294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11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8" name="Rectangle 75"/>
              <p:cNvSpPr>
                <a:spLocks noChangeArrowheads="1"/>
              </p:cNvSpPr>
              <p:nvPr/>
            </p:nvSpPr>
            <p:spPr bwMode="auto">
              <a:xfrm>
                <a:off x="0" y="296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4" name="Group 78"/>
            <p:cNvGrpSpPr>
              <a:grpSpLocks/>
            </p:cNvGrpSpPr>
            <p:nvPr/>
          </p:nvGrpSpPr>
          <p:grpSpPr bwMode="auto">
            <a:xfrm>
              <a:off x="935" y="2940"/>
              <a:ext cx="1020" cy="490"/>
              <a:chOff x="935" y="2940"/>
              <a:chExt cx="1020" cy="490"/>
            </a:xfrm>
          </p:grpSpPr>
          <p:sp>
            <p:nvSpPr>
              <p:cNvPr id="20535" name="Rectangle 22"/>
              <p:cNvSpPr>
                <a:spLocks noChangeArrowheads="1"/>
              </p:cNvSpPr>
              <p:nvPr/>
            </p:nvSpPr>
            <p:spPr bwMode="auto">
              <a:xfrm>
                <a:off x="963" y="294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6" name="Rectangle 77"/>
              <p:cNvSpPr>
                <a:spLocks noChangeArrowheads="1"/>
              </p:cNvSpPr>
              <p:nvPr/>
            </p:nvSpPr>
            <p:spPr bwMode="auto">
              <a:xfrm>
                <a:off x="935" y="296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5" name="Group 80"/>
            <p:cNvGrpSpPr>
              <a:grpSpLocks/>
            </p:cNvGrpSpPr>
            <p:nvPr/>
          </p:nvGrpSpPr>
          <p:grpSpPr bwMode="auto">
            <a:xfrm>
              <a:off x="1955" y="2940"/>
              <a:ext cx="1304" cy="490"/>
              <a:chOff x="1955" y="2940"/>
              <a:chExt cx="1304" cy="490"/>
            </a:xfrm>
          </p:grpSpPr>
          <p:sp>
            <p:nvSpPr>
              <p:cNvPr id="20533" name="Rectangle 23"/>
              <p:cNvSpPr>
                <a:spLocks noChangeArrowheads="1"/>
              </p:cNvSpPr>
              <p:nvPr/>
            </p:nvSpPr>
            <p:spPr bwMode="auto">
              <a:xfrm>
                <a:off x="1983" y="294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4" name="Rectangle 79"/>
              <p:cNvSpPr>
                <a:spLocks noChangeArrowheads="1"/>
              </p:cNvSpPr>
              <p:nvPr/>
            </p:nvSpPr>
            <p:spPr bwMode="auto">
              <a:xfrm>
                <a:off x="1955" y="296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6" name="Group 82"/>
            <p:cNvGrpSpPr>
              <a:grpSpLocks/>
            </p:cNvGrpSpPr>
            <p:nvPr/>
          </p:nvGrpSpPr>
          <p:grpSpPr bwMode="auto">
            <a:xfrm>
              <a:off x="0" y="3430"/>
              <a:ext cx="935" cy="490"/>
              <a:chOff x="0" y="3430"/>
              <a:chExt cx="935" cy="490"/>
            </a:xfrm>
          </p:grpSpPr>
          <p:sp>
            <p:nvSpPr>
              <p:cNvPr id="20531" name="Rectangle 24"/>
              <p:cNvSpPr>
                <a:spLocks noChangeArrowheads="1"/>
              </p:cNvSpPr>
              <p:nvPr/>
            </p:nvSpPr>
            <p:spPr bwMode="auto">
              <a:xfrm>
                <a:off x="28" y="343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12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2" name="Rectangle 81"/>
              <p:cNvSpPr>
                <a:spLocks noChangeArrowheads="1"/>
              </p:cNvSpPr>
              <p:nvPr/>
            </p:nvSpPr>
            <p:spPr bwMode="auto">
              <a:xfrm>
                <a:off x="0" y="345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7" name="Group 84"/>
            <p:cNvGrpSpPr>
              <a:grpSpLocks/>
            </p:cNvGrpSpPr>
            <p:nvPr/>
          </p:nvGrpSpPr>
          <p:grpSpPr bwMode="auto">
            <a:xfrm>
              <a:off x="935" y="3430"/>
              <a:ext cx="1020" cy="490"/>
              <a:chOff x="935" y="3430"/>
              <a:chExt cx="1020" cy="490"/>
            </a:xfrm>
          </p:grpSpPr>
          <p:sp>
            <p:nvSpPr>
              <p:cNvPr id="20529" name="Rectangle 25"/>
              <p:cNvSpPr>
                <a:spLocks noChangeArrowheads="1"/>
              </p:cNvSpPr>
              <p:nvPr/>
            </p:nvSpPr>
            <p:spPr bwMode="auto">
              <a:xfrm>
                <a:off x="963" y="343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0" name="Rectangle 83"/>
              <p:cNvSpPr>
                <a:spLocks noChangeArrowheads="1"/>
              </p:cNvSpPr>
              <p:nvPr/>
            </p:nvSpPr>
            <p:spPr bwMode="auto">
              <a:xfrm>
                <a:off x="935" y="345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8" name="Group 86"/>
            <p:cNvGrpSpPr>
              <a:grpSpLocks/>
            </p:cNvGrpSpPr>
            <p:nvPr/>
          </p:nvGrpSpPr>
          <p:grpSpPr bwMode="auto">
            <a:xfrm>
              <a:off x="1955" y="3430"/>
              <a:ext cx="1304" cy="490"/>
              <a:chOff x="1955" y="3430"/>
              <a:chExt cx="1304" cy="490"/>
            </a:xfrm>
          </p:grpSpPr>
          <p:sp>
            <p:nvSpPr>
              <p:cNvPr id="20527" name="Rectangle 26"/>
              <p:cNvSpPr>
                <a:spLocks noChangeArrowheads="1"/>
              </p:cNvSpPr>
              <p:nvPr/>
            </p:nvSpPr>
            <p:spPr bwMode="auto">
              <a:xfrm>
                <a:off x="1983" y="343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8" name="Rectangle 85"/>
              <p:cNvSpPr>
                <a:spLocks noChangeArrowheads="1"/>
              </p:cNvSpPr>
              <p:nvPr/>
            </p:nvSpPr>
            <p:spPr bwMode="auto">
              <a:xfrm>
                <a:off x="1955" y="345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9" name="Group 88"/>
            <p:cNvGrpSpPr>
              <a:grpSpLocks/>
            </p:cNvGrpSpPr>
            <p:nvPr/>
          </p:nvGrpSpPr>
          <p:grpSpPr bwMode="auto">
            <a:xfrm>
              <a:off x="0" y="3920"/>
              <a:ext cx="935" cy="490"/>
              <a:chOff x="0" y="3920"/>
              <a:chExt cx="935" cy="490"/>
            </a:xfrm>
          </p:grpSpPr>
          <p:sp>
            <p:nvSpPr>
              <p:cNvPr id="20525" name="Rectangle 27"/>
              <p:cNvSpPr>
                <a:spLocks noChangeArrowheads="1"/>
              </p:cNvSpPr>
              <p:nvPr/>
            </p:nvSpPr>
            <p:spPr bwMode="auto">
              <a:xfrm>
                <a:off x="28" y="392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13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6" name="Rectangle 87"/>
              <p:cNvSpPr>
                <a:spLocks noChangeArrowheads="1"/>
              </p:cNvSpPr>
              <p:nvPr/>
            </p:nvSpPr>
            <p:spPr bwMode="auto">
              <a:xfrm>
                <a:off x="0" y="394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0" name="Group 90"/>
            <p:cNvGrpSpPr>
              <a:grpSpLocks/>
            </p:cNvGrpSpPr>
            <p:nvPr/>
          </p:nvGrpSpPr>
          <p:grpSpPr bwMode="auto">
            <a:xfrm>
              <a:off x="935" y="3920"/>
              <a:ext cx="1020" cy="490"/>
              <a:chOff x="935" y="3920"/>
              <a:chExt cx="1020" cy="490"/>
            </a:xfrm>
          </p:grpSpPr>
          <p:sp>
            <p:nvSpPr>
              <p:cNvPr id="20523" name="Rectangle 28"/>
              <p:cNvSpPr>
                <a:spLocks noChangeArrowheads="1"/>
              </p:cNvSpPr>
              <p:nvPr/>
            </p:nvSpPr>
            <p:spPr bwMode="auto">
              <a:xfrm>
                <a:off x="963" y="392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4" name="Rectangle 89"/>
              <p:cNvSpPr>
                <a:spLocks noChangeArrowheads="1"/>
              </p:cNvSpPr>
              <p:nvPr/>
            </p:nvSpPr>
            <p:spPr bwMode="auto">
              <a:xfrm>
                <a:off x="935" y="394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1" name="Group 92"/>
            <p:cNvGrpSpPr>
              <a:grpSpLocks/>
            </p:cNvGrpSpPr>
            <p:nvPr/>
          </p:nvGrpSpPr>
          <p:grpSpPr bwMode="auto">
            <a:xfrm>
              <a:off x="1955" y="3920"/>
              <a:ext cx="1304" cy="490"/>
              <a:chOff x="1955" y="3920"/>
              <a:chExt cx="1304" cy="490"/>
            </a:xfrm>
          </p:grpSpPr>
          <p:sp>
            <p:nvSpPr>
              <p:cNvPr id="20521" name="Rectangle 29"/>
              <p:cNvSpPr>
                <a:spLocks noChangeArrowheads="1"/>
              </p:cNvSpPr>
              <p:nvPr/>
            </p:nvSpPr>
            <p:spPr bwMode="auto">
              <a:xfrm>
                <a:off x="1983" y="392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2" name="Rectangle 91"/>
              <p:cNvSpPr>
                <a:spLocks noChangeArrowheads="1"/>
              </p:cNvSpPr>
              <p:nvPr/>
            </p:nvSpPr>
            <p:spPr bwMode="auto">
              <a:xfrm>
                <a:off x="1955" y="394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2" name="Group 94"/>
            <p:cNvGrpSpPr>
              <a:grpSpLocks/>
            </p:cNvGrpSpPr>
            <p:nvPr/>
          </p:nvGrpSpPr>
          <p:grpSpPr bwMode="auto">
            <a:xfrm>
              <a:off x="0" y="4410"/>
              <a:ext cx="935" cy="490"/>
              <a:chOff x="0" y="4410"/>
              <a:chExt cx="935" cy="490"/>
            </a:xfrm>
          </p:grpSpPr>
          <p:sp>
            <p:nvSpPr>
              <p:cNvPr id="20519" name="Rectangle 30"/>
              <p:cNvSpPr>
                <a:spLocks noChangeArrowheads="1"/>
              </p:cNvSpPr>
              <p:nvPr/>
            </p:nvSpPr>
            <p:spPr bwMode="auto">
              <a:xfrm>
                <a:off x="28" y="441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14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0" name="Rectangle 93"/>
              <p:cNvSpPr>
                <a:spLocks noChangeArrowheads="1"/>
              </p:cNvSpPr>
              <p:nvPr/>
            </p:nvSpPr>
            <p:spPr bwMode="auto">
              <a:xfrm>
                <a:off x="0" y="443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3" name="Group 96"/>
            <p:cNvGrpSpPr>
              <a:grpSpLocks/>
            </p:cNvGrpSpPr>
            <p:nvPr/>
          </p:nvGrpSpPr>
          <p:grpSpPr bwMode="auto">
            <a:xfrm>
              <a:off x="935" y="4410"/>
              <a:ext cx="1020" cy="490"/>
              <a:chOff x="935" y="4410"/>
              <a:chExt cx="1020" cy="490"/>
            </a:xfrm>
          </p:grpSpPr>
          <p:sp>
            <p:nvSpPr>
              <p:cNvPr id="20517" name="Rectangle 31"/>
              <p:cNvSpPr>
                <a:spLocks noChangeArrowheads="1"/>
              </p:cNvSpPr>
              <p:nvPr/>
            </p:nvSpPr>
            <p:spPr bwMode="auto">
              <a:xfrm>
                <a:off x="963" y="441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18" name="Rectangle 95"/>
              <p:cNvSpPr>
                <a:spLocks noChangeArrowheads="1"/>
              </p:cNvSpPr>
              <p:nvPr/>
            </p:nvSpPr>
            <p:spPr bwMode="auto">
              <a:xfrm>
                <a:off x="935" y="443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4" name="Group 98"/>
            <p:cNvGrpSpPr>
              <a:grpSpLocks/>
            </p:cNvGrpSpPr>
            <p:nvPr/>
          </p:nvGrpSpPr>
          <p:grpSpPr bwMode="auto">
            <a:xfrm>
              <a:off x="1955" y="4410"/>
              <a:ext cx="1304" cy="490"/>
              <a:chOff x="1955" y="4410"/>
              <a:chExt cx="1304" cy="490"/>
            </a:xfrm>
          </p:grpSpPr>
          <p:sp>
            <p:nvSpPr>
              <p:cNvPr id="20515" name="Rectangle 32"/>
              <p:cNvSpPr>
                <a:spLocks noChangeArrowheads="1"/>
              </p:cNvSpPr>
              <p:nvPr/>
            </p:nvSpPr>
            <p:spPr bwMode="auto">
              <a:xfrm>
                <a:off x="1983" y="441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16" name="Rectangle 97"/>
              <p:cNvSpPr>
                <a:spLocks noChangeArrowheads="1"/>
              </p:cNvSpPr>
              <p:nvPr/>
            </p:nvSpPr>
            <p:spPr bwMode="auto">
              <a:xfrm>
                <a:off x="1955" y="443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</p:grpSp>
      <p:sp>
        <p:nvSpPr>
          <p:cNvPr id="20484" name="Rectangle 102"/>
          <p:cNvSpPr>
            <a:spLocks noChangeArrowheads="1"/>
          </p:cNvSpPr>
          <p:nvPr/>
        </p:nvSpPr>
        <p:spPr bwMode="auto">
          <a:xfrm>
            <a:off x="742950" y="152400"/>
            <a:ext cx="8420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altLang="ca-ES" sz="4000" u="none">
                <a:latin typeface="Comic Sans MS" pitchFamily="66" charset="0"/>
              </a:rPr>
              <a:t>Frequency table</a:t>
            </a:r>
            <a:endParaRPr lang="en-GB" altLang="ca-ES" sz="4000" u="none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DD00A6-233A-4AAC-8400-1833E29A3678}" type="slidenum">
              <a:rPr lang="es-ES" altLang="ca-ES"/>
              <a:pPr eaLnBrk="1" hangingPunct="1"/>
              <a:t>12</a:t>
            </a:fld>
            <a:endParaRPr lang="es-ES" altLang="ca-E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9113" y="2214563"/>
            <a:ext cx="990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" t="-1579" r="-1031" b="-1579"/>
          <a:stretch>
            <a:fillRect/>
          </a:stretch>
        </p:blipFill>
        <p:spPr bwMode="auto">
          <a:xfrm>
            <a:off x="1238250" y="838200"/>
            <a:ext cx="7264400" cy="472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9EA27A2-5865-42AE-BAB9-2289C86F1058}" type="slidenum">
              <a:rPr lang="es-ES" altLang="ca-ES"/>
              <a:pPr eaLnBrk="1" hangingPunct="1"/>
              <a:t>13</a:t>
            </a:fld>
            <a:endParaRPr lang="es-ES" altLang="ca-E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059113" y="2033588"/>
            <a:ext cx="990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" t="-1579" r="-1031" b="-1579"/>
          <a:stretch>
            <a:fillRect/>
          </a:stretch>
        </p:blipFill>
        <p:spPr bwMode="auto">
          <a:xfrm>
            <a:off x="1568450" y="1066800"/>
            <a:ext cx="6934200" cy="51101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42950" y="304800"/>
            <a:ext cx="8420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altLang="ca-ES" sz="4000" u="none">
                <a:latin typeface="Comic Sans MS" pitchFamily="66" charset="0"/>
              </a:rPr>
              <a:t>Histograma</a:t>
            </a:r>
            <a:endParaRPr lang="en-GB" altLang="ca-ES" sz="4000" u="none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A35CE8-9731-4A19-8740-68AD7E61CE37}" type="slidenum">
              <a:rPr lang="es-ES" altLang="ca-ES" smtClean="0"/>
              <a:pPr eaLnBrk="1" hangingPunct="1"/>
              <a:t>14</a:t>
            </a:fld>
            <a:endParaRPr lang="es-ES" altLang="ca-E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Summary</a:t>
            </a:r>
            <a:endParaRPr lang="en-GB" altLang="ca-E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341438"/>
            <a:ext cx="8997950" cy="43198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25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means</a:t>
            </a:r>
            <a:endParaRPr lang="es-ES_tradnl" altLang="ca-ES" sz="2800" dirty="0">
              <a:solidFill>
                <a:srgbClr val="993489"/>
              </a:solidFill>
              <a:latin typeface="Univers" pitchFamily="34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altLang="ca-ES" dirty="0">
                <a:latin typeface="Symbol" pitchFamily="18" charset="2"/>
                <a:cs typeface="Courier New" pitchFamily="49" charset="0"/>
              </a:rPr>
              <a:t>			</a:t>
            </a:r>
            <a:r>
              <a:rPr lang="es-ES_tradnl" altLang="ca-ES" dirty="0" err="1">
                <a:latin typeface="Symbol" pitchFamily="18" charset="2"/>
                <a:cs typeface="Courier New" pitchFamily="49" charset="0"/>
              </a:rPr>
              <a:t>m</a:t>
            </a:r>
            <a:r>
              <a:rPr lang="es-ES_tradnl" altLang="ca-ES" baseline="-30000" dirty="0" err="1">
                <a:latin typeface="Univers" pitchFamily="34" charset="0"/>
                <a:cs typeface="Courier New" pitchFamily="49" charset="0"/>
              </a:rPr>
              <a:t>med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=(6+7+...+14)/25=10</a:t>
            </a:r>
          </a:p>
          <a:p>
            <a:pPr algn="just">
              <a:lnSpc>
                <a:spcPct val="90000"/>
              </a:lnSpc>
            </a:pP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Variance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25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s-ES_tradnl" altLang="ca-ES" sz="2000" dirty="0">
                <a:latin typeface="Symbol" pitchFamily="18" charset="2"/>
                <a:cs typeface="Times New Roman" pitchFamily="18" charset="0"/>
              </a:rPr>
              <a:t>		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	</a:t>
            </a:r>
            <a:r>
              <a:rPr lang="el-GR" altLang="ca-ES" dirty="0">
                <a:latin typeface="GulimChe" pitchFamily="49" charset="-127"/>
                <a:ea typeface="GulimChe" pitchFamily="49" charset="-127"/>
                <a:cs typeface="Courier New" pitchFamily="49" charset="0"/>
              </a:rPr>
              <a:t>σ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baseline="-25000" dirty="0">
                <a:latin typeface="Univers" pitchFamily="34" charset="0"/>
                <a:cs typeface="Courier New" pitchFamily="49" charset="0"/>
              </a:rPr>
              <a:t>med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={(6-10)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+(7-10)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+..+(14-10)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}/25=4</a:t>
            </a:r>
            <a:r>
              <a:rPr lang="en-GB" altLang="ca-ES" dirty="0">
                <a:latin typeface="Univers" pitchFamily="34" charset="0"/>
                <a:cs typeface="Courier New" pitchFamily="49" charset="0"/>
              </a:rPr>
              <a:t> </a:t>
            </a:r>
            <a:endParaRPr lang="es-ES_tradnl" altLang="ca-ES" dirty="0">
              <a:latin typeface="Univers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Tx/>
              <a:buChar char="•"/>
            </a:pPr>
            <a:endParaRPr lang="es-ES_tradnl" altLang="ca-ES" dirty="0">
              <a:latin typeface="Univers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The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mean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is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population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mean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_tradnl" altLang="ca-ES" sz="2400" dirty="0">
                <a:latin typeface="Symbol" pitchFamily="18" charset="2"/>
                <a:cs typeface="Times New Roman" pitchFamily="18" charset="0"/>
              </a:rPr>
              <a:t>			</a:t>
            </a:r>
            <a:r>
              <a:rPr lang="es-ES_tradnl" altLang="ca-ES" sz="2800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es-ES_tradnl" altLang="ca-ES" baseline="-30000" dirty="0">
                <a:latin typeface="Univers" pitchFamily="34" charset="0"/>
                <a:cs typeface="Courier New" pitchFamily="49" charset="0"/>
              </a:rPr>
              <a:t>med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= </a:t>
            </a:r>
            <a:r>
              <a:rPr lang="es-ES_tradnl" altLang="ca-ES" dirty="0">
                <a:latin typeface="Symbol" pitchFamily="18" charset="2"/>
                <a:cs typeface="Courier New" pitchFamily="49" charset="0"/>
              </a:rPr>
              <a:t>s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/2=8/2=4</a:t>
            </a:r>
            <a:endParaRPr lang="es-ES_tradnl" altLang="ca-ES" sz="2800" dirty="0">
              <a:latin typeface="Univers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Font typeface="Wingdings" pitchFamily="2" charset="2"/>
              <a:buChar char="§"/>
            </a:pP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Variance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25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means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equals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population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variance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divided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by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size</a:t>
            </a:r>
            <a:endParaRPr lang="es-ES_tradnl" altLang="ca-ES" sz="2800" dirty="0">
              <a:solidFill>
                <a:srgbClr val="993489"/>
              </a:solidFill>
              <a:latin typeface="Univers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s-ES_tradnl" altLang="ca-ES" sz="2800" dirty="0">
              <a:latin typeface="Univers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GB" altLang="ca-ES" sz="2400" dirty="0">
              <a:latin typeface="Univers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D351B5-1D1B-4BA1-A6A8-F009F50A03D2}" type="slidenum">
              <a:rPr lang="es-ES" altLang="ca-ES" smtClean="0"/>
              <a:pPr eaLnBrk="1" hangingPunct="1"/>
              <a:t>15</a:t>
            </a:fld>
            <a:endParaRPr lang="es-ES" altLang="ca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Standard error</a:t>
            </a:r>
            <a:endParaRPr lang="en-GB" altLang="ca-E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/>
              <a:t>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distribution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means</a:t>
            </a:r>
            <a:r>
              <a:rPr lang="es-ES" altLang="ca-ES" sz="2800" dirty="0"/>
              <a:t> </a:t>
            </a:r>
          </a:p>
          <a:p>
            <a:r>
              <a:rPr lang="es-ES" altLang="ca-ES" sz="2800" dirty="0" err="1"/>
              <a:t>Usually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defined</a:t>
            </a:r>
            <a:r>
              <a:rPr lang="es-ES" altLang="ca-ES" sz="2800" dirty="0"/>
              <a:t> as </a:t>
            </a:r>
            <a:r>
              <a:rPr lang="es-ES" altLang="ca-ES" sz="2800" dirty="0" err="1"/>
              <a:t>population</a:t>
            </a:r>
            <a:r>
              <a:rPr lang="es-ES" altLang="ca-ES" sz="2800" dirty="0"/>
              <a:t> 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divided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by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squared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root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size</a:t>
            </a:r>
            <a:endParaRPr lang="es-ES" altLang="ca-ES" sz="28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39749"/>
              </p:ext>
            </p:extLst>
          </p:nvPr>
        </p:nvGraphicFramePr>
        <p:xfrm>
          <a:off x="1424607" y="3789364"/>
          <a:ext cx="7582867" cy="1689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cuación" r:id="rId4" imgW="1841400" imgH="558720" progId="Equation.3">
                  <p:embed/>
                </p:oleObj>
              </mc:Choice>
              <mc:Fallback>
                <p:oleObj name="Ecuación" r:id="rId4" imgW="184140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424607" y="3789364"/>
                        <a:ext cx="7582867" cy="168975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32C5603-ACE9-4B80-A27F-CEFE6E5288F5}" type="slidenum">
              <a:rPr lang="es-ES" altLang="ca-ES"/>
              <a:pPr eaLnBrk="1" hangingPunct="1"/>
              <a:t>16</a:t>
            </a:fld>
            <a:endParaRPr lang="es-ES" altLang="ca-ES"/>
          </a:p>
        </p:txBody>
      </p:sp>
      <p:pic>
        <p:nvPicPr>
          <p:cNvPr id="24579" name="Picture 2" descr="~AUT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30175"/>
            <a:ext cx="6534150" cy="659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694" name="Rectangle 6"/>
          <p:cNvSpPr>
            <a:spLocks noChangeArrowheads="1"/>
          </p:cNvSpPr>
          <p:nvPr/>
        </p:nvSpPr>
        <p:spPr bwMode="auto">
          <a:xfrm>
            <a:off x="412750" y="4883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D861D1D-282A-4203-BC95-ED7EF0A0DED8}" type="slidenum">
              <a:rPr lang="es-ES" altLang="ca-ES" smtClean="0"/>
              <a:pPr eaLnBrk="1" hangingPunct="1"/>
              <a:t>17</a:t>
            </a:fld>
            <a:endParaRPr lang="es-ES" altLang="ca-E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Unbiased estimators</a:t>
            </a:r>
            <a:endParaRPr lang="en-GB" altLang="ca-E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295400"/>
            <a:ext cx="9433048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dirty="0" err="1"/>
              <a:t>An</a:t>
            </a:r>
            <a:r>
              <a:rPr lang="es-ES" altLang="ca-ES" dirty="0"/>
              <a:t> </a:t>
            </a:r>
            <a:r>
              <a:rPr lang="es-ES" altLang="ca-ES" dirty="0" err="1"/>
              <a:t>estimator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</a:t>
            </a:r>
            <a:r>
              <a:rPr lang="es-ES" altLang="ca-ES" dirty="0" err="1"/>
              <a:t>unbiased</a:t>
            </a:r>
            <a:r>
              <a:rPr lang="es-ES" altLang="ca-ES" dirty="0"/>
              <a:t> </a:t>
            </a:r>
            <a:r>
              <a:rPr lang="es-ES" altLang="ca-ES" dirty="0" err="1"/>
              <a:t>if</a:t>
            </a:r>
            <a:r>
              <a:rPr lang="es-ES" altLang="ca-ES" dirty="0"/>
              <a:t> </a:t>
            </a:r>
            <a:r>
              <a:rPr lang="es-ES" altLang="ca-ES" dirty="0" err="1"/>
              <a:t>the</a:t>
            </a:r>
            <a:r>
              <a:rPr lang="es-ES" altLang="ca-ES" dirty="0"/>
              <a:t> mean of </a:t>
            </a:r>
            <a:r>
              <a:rPr lang="es-ES" altLang="ca-ES" dirty="0" err="1"/>
              <a:t>the</a:t>
            </a:r>
            <a:r>
              <a:rPr lang="es-ES" altLang="ca-ES" dirty="0"/>
              <a:t> </a:t>
            </a:r>
            <a:r>
              <a:rPr lang="es-ES" altLang="ca-ES" dirty="0" err="1"/>
              <a:t>sample</a:t>
            </a:r>
            <a:r>
              <a:rPr lang="es-ES" altLang="ca-ES" dirty="0"/>
              <a:t> </a:t>
            </a:r>
            <a:r>
              <a:rPr lang="es-ES" altLang="ca-ES" dirty="0" err="1"/>
              <a:t>estimates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</a:t>
            </a:r>
            <a:r>
              <a:rPr lang="es-ES" altLang="ca-ES" dirty="0" err="1"/>
              <a:t>the</a:t>
            </a:r>
            <a:r>
              <a:rPr lang="es-ES" altLang="ca-ES" dirty="0"/>
              <a:t> </a:t>
            </a:r>
            <a:r>
              <a:rPr lang="es-ES" altLang="ca-ES" dirty="0" err="1"/>
              <a:t>parameter</a:t>
            </a:r>
            <a:r>
              <a:rPr lang="es-ES" altLang="ca-ES" dirty="0"/>
              <a:t> </a:t>
            </a:r>
            <a:r>
              <a:rPr lang="es-ES" altLang="ca-ES" dirty="0" err="1"/>
              <a:t>we</a:t>
            </a:r>
            <a:r>
              <a:rPr lang="es-ES" altLang="ca-ES" dirty="0"/>
              <a:t> are </a:t>
            </a:r>
            <a:r>
              <a:rPr lang="es-ES" altLang="ca-ES" dirty="0" err="1"/>
              <a:t>looking</a:t>
            </a:r>
            <a:r>
              <a:rPr lang="es-ES" altLang="ca-ES" dirty="0"/>
              <a:t> </a:t>
            </a:r>
            <a:r>
              <a:rPr lang="es-ES" altLang="ca-ES" dirty="0" err="1"/>
              <a:t>for</a:t>
            </a:r>
            <a:r>
              <a:rPr lang="es-ES" altLang="ca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dirty="0" err="1"/>
              <a:t>Sample</a:t>
            </a:r>
            <a:r>
              <a:rPr lang="es-ES" altLang="ca-ES" dirty="0"/>
              <a:t> mean and </a:t>
            </a:r>
            <a:r>
              <a:rPr lang="es-ES" altLang="ca-ES" dirty="0" err="1"/>
              <a:t>proportion</a:t>
            </a:r>
            <a:r>
              <a:rPr lang="es-ES" altLang="ca-ES" dirty="0"/>
              <a:t>  are </a:t>
            </a:r>
            <a:r>
              <a:rPr lang="es-ES" altLang="ca-ES" dirty="0" err="1"/>
              <a:t>unbiased</a:t>
            </a:r>
            <a:r>
              <a:rPr lang="es-ES" altLang="ca-ES" dirty="0"/>
              <a:t> </a:t>
            </a:r>
            <a:r>
              <a:rPr lang="es-ES" altLang="ca-ES" dirty="0" err="1"/>
              <a:t>estimators</a:t>
            </a:r>
            <a:r>
              <a:rPr lang="es-ES" altLang="ca-ES" dirty="0"/>
              <a:t> of </a:t>
            </a:r>
            <a:r>
              <a:rPr lang="es-ES" altLang="ca-ES" dirty="0" err="1"/>
              <a:t>population</a:t>
            </a:r>
            <a:r>
              <a:rPr lang="es-ES" altLang="ca-ES" dirty="0"/>
              <a:t> mean and </a:t>
            </a:r>
            <a:r>
              <a:rPr lang="es-ES" altLang="ca-ES" dirty="0" err="1"/>
              <a:t>probability</a:t>
            </a:r>
            <a:r>
              <a:rPr lang="es-ES" altLang="ca-ES" dirty="0"/>
              <a:t> (</a:t>
            </a:r>
            <a:r>
              <a:rPr lang="es-ES" altLang="ca-ES" dirty="0" err="1"/>
              <a:t>percentage</a:t>
            </a:r>
            <a:r>
              <a:rPr lang="es-ES" altLang="ca-ES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" altLang="ca-ES" dirty="0" err="1"/>
              <a:t>Sample</a:t>
            </a:r>
            <a:r>
              <a:rPr lang="es-ES" altLang="ca-ES" dirty="0"/>
              <a:t> </a:t>
            </a:r>
            <a:r>
              <a:rPr lang="es-ES" altLang="ca-ES" dirty="0" err="1"/>
              <a:t>variance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a </a:t>
            </a:r>
            <a:r>
              <a:rPr lang="es-ES" altLang="ca-ES" dirty="0" err="1"/>
              <a:t>biased</a:t>
            </a:r>
            <a:r>
              <a:rPr lang="es-ES" altLang="ca-ES" dirty="0"/>
              <a:t> </a:t>
            </a:r>
            <a:r>
              <a:rPr lang="es-ES" altLang="ca-ES" dirty="0" err="1"/>
              <a:t>estimator</a:t>
            </a:r>
            <a:r>
              <a:rPr lang="es-ES" altLang="ca-ES" dirty="0"/>
              <a:t> of </a:t>
            </a:r>
            <a:r>
              <a:rPr lang="es-ES" altLang="ca-ES" dirty="0" err="1"/>
              <a:t>population</a:t>
            </a:r>
            <a:r>
              <a:rPr lang="es-ES" altLang="ca-ES" dirty="0"/>
              <a:t> </a:t>
            </a:r>
            <a:r>
              <a:rPr lang="es-ES" altLang="ca-ES" dirty="0" err="1"/>
              <a:t>variance</a:t>
            </a:r>
            <a:r>
              <a:rPr lang="es-ES" altLang="ca-ES" dirty="0"/>
              <a:t>, </a:t>
            </a:r>
            <a:r>
              <a:rPr lang="es-ES" altLang="ca-ES" dirty="0" err="1"/>
              <a:t>but</a:t>
            </a:r>
            <a:r>
              <a:rPr lang="es-ES" altLang="ca-ES" dirty="0"/>
              <a:t> </a:t>
            </a:r>
            <a:r>
              <a:rPr lang="es-ES" altLang="ca-ES" dirty="0" err="1"/>
              <a:t>not</a:t>
            </a:r>
            <a:r>
              <a:rPr lang="es-ES" altLang="ca-ES" dirty="0"/>
              <a:t> </a:t>
            </a:r>
            <a:r>
              <a:rPr lang="es-ES" altLang="ca-ES" dirty="0" err="1"/>
              <a:t>if</a:t>
            </a:r>
            <a:r>
              <a:rPr lang="es-ES" altLang="ca-ES" dirty="0"/>
              <a:t> </a:t>
            </a:r>
            <a:r>
              <a:rPr lang="es-ES" altLang="ca-ES" dirty="0" err="1"/>
              <a:t>we</a:t>
            </a:r>
            <a:r>
              <a:rPr lang="es-ES" altLang="ca-ES" dirty="0"/>
              <a:t> </a:t>
            </a:r>
            <a:r>
              <a:rPr lang="es-ES" altLang="ca-ES" dirty="0" err="1"/>
              <a:t>divided</a:t>
            </a:r>
            <a:r>
              <a:rPr lang="es-ES" altLang="ca-ES" dirty="0"/>
              <a:t> </a:t>
            </a:r>
            <a:r>
              <a:rPr lang="es-ES" altLang="ca-ES" dirty="0" err="1"/>
              <a:t>by</a:t>
            </a:r>
            <a:r>
              <a:rPr lang="es-ES" altLang="ca-ES" dirty="0"/>
              <a:t> n-1</a:t>
            </a:r>
          </a:p>
          <a:p>
            <a:pPr lvl="2">
              <a:lnSpc>
                <a:spcPct val="90000"/>
              </a:lnSpc>
            </a:pPr>
            <a:r>
              <a:rPr lang="es-ES" altLang="ca-ES" dirty="0" err="1"/>
              <a:t>That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</a:t>
            </a:r>
            <a:r>
              <a:rPr lang="es-ES" altLang="ca-ES" dirty="0" err="1"/>
              <a:t>why</a:t>
            </a:r>
            <a:r>
              <a:rPr lang="es-ES" altLang="ca-ES" dirty="0"/>
              <a:t> </a:t>
            </a:r>
            <a:r>
              <a:rPr lang="es-ES" altLang="ca-ES" dirty="0" err="1"/>
              <a:t>computers</a:t>
            </a:r>
            <a:r>
              <a:rPr lang="es-ES" altLang="ca-ES" dirty="0"/>
              <a:t> compute </a:t>
            </a:r>
            <a:r>
              <a:rPr lang="es-ES" altLang="ca-ES" dirty="0" err="1"/>
              <a:t>sample</a:t>
            </a:r>
            <a:r>
              <a:rPr lang="es-ES" altLang="ca-ES" dirty="0"/>
              <a:t> </a:t>
            </a:r>
            <a:r>
              <a:rPr lang="es-ES" altLang="ca-ES" dirty="0" err="1"/>
              <a:t>variance</a:t>
            </a:r>
            <a:r>
              <a:rPr lang="es-ES" altLang="ca-ES" dirty="0"/>
              <a:t> </a:t>
            </a:r>
            <a:r>
              <a:rPr lang="es-ES" altLang="ca-ES" dirty="0" err="1"/>
              <a:t>dividing</a:t>
            </a:r>
            <a:r>
              <a:rPr lang="es-ES" altLang="ca-ES" dirty="0"/>
              <a:t> </a:t>
            </a:r>
            <a:r>
              <a:rPr lang="es-ES" altLang="ca-ES" dirty="0" err="1"/>
              <a:t>by</a:t>
            </a:r>
            <a:r>
              <a:rPr lang="es-ES" altLang="ca-ES" dirty="0"/>
              <a:t> (n-1) </a:t>
            </a:r>
            <a:r>
              <a:rPr lang="es-ES" altLang="ca-ES" dirty="0" err="1"/>
              <a:t>instead</a:t>
            </a:r>
            <a:r>
              <a:rPr lang="es-ES" altLang="ca-ES" dirty="0"/>
              <a:t> </a:t>
            </a:r>
            <a:r>
              <a:rPr lang="es-ES" altLang="ca-ES" dirty="0" err="1"/>
              <a:t>of</a:t>
            </a:r>
            <a:r>
              <a:rPr lang="es-ES" altLang="ca-ES" dirty="0"/>
              <a:t> </a:t>
            </a:r>
            <a:r>
              <a:rPr lang="es-ES" altLang="ca-ES" dirty="0" err="1"/>
              <a:t>dividing</a:t>
            </a:r>
            <a:r>
              <a:rPr lang="es-ES" altLang="ca-ES" dirty="0"/>
              <a:t> </a:t>
            </a:r>
            <a:r>
              <a:rPr lang="es-ES" altLang="ca-ES" dirty="0" err="1"/>
              <a:t>by</a:t>
            </a:r>
            <a:r>
              <a:rPr lang="es-ES" altLang="ca-ES" dirty="0"/>
              <a:t> n. </a:t>
            </a:r>
            <a:endParaRPr lang="en-GB" altLang="ca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80484FD-9DB7-4A48-8556-14D2D4ECC766}" type="slidenum">
              <a:rPr lang="es-ES" altLang="ca-ES" smtClean="0"/>
              <a:pPr eaLnBrk="1" hangingPunct="1"/>
              <a:t>18</a:t>
            </a:fld>
            <a:endParaRPr lang="es-ES" altLang="ca-E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260350"/>
            <a:ext cx="965835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Confidence interval of Mean</a:t>
            </a:r>
            <a:endParaRPr lang="en-GB" alt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415925" y="1196975"/>
                <a:ext cx="9245600" cy="5867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s-ES_tradnl" altLang="ca-ES" sz="2800" dirty="0" err="1">
                    <a:cs typeface="Courier New" pitchFamily="49" charset="0"/>
                  </a:rPr>
                  <a:t>Population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blood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pressure</a:t>
                </a:r>
                <a:r>
                  <a:rPr lang="es-ES_tradnl" altLang="ca-ES" sz="2800" dirty="0">
                    <a:cs typeface="Courier New" pitchFamily="49" charset="0"/>
                  </a:rPr>
                  <a:t> in </a:t>
                </a:r>
                <a:r>
                  <a:rPr lang="es-ES_tradnl" altLang="ca-ES" sz="2800" dirty="0" err="1">
                    <a:cs typeface="Courier New" pitchFamily="49" charset="0"/>
                  </a:rPr>
                  <a:t>hipertensives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is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normally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distributed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with</a:t>
                </a:r>
                <a:r>
                  <a:rPr lang="es-ES_tradnl" altLang="ca-ES" sz="2800" dirty="0">
                    <a:cs typeface="Courier New" pitchFamily="49" charset="0"/>
                  </a:rPr>
                  <a:t> mean </a:t>
                </a:r>
                <a:r>
                  <a:rPr lang="es-ES_tradnl" altLang="ca-ES" dirty="0">
                    <a:latin typeface="Symbol" pitchFamily="18" charset="2"/>
                    <a:cs typeface="Courier New" pitchFamily="49" charset="0"/>
                  </a:rPr>
                  <a:t>m</a:t>
                </a:r>
                <a:r>
                  <a:rPr lang="es-ES_tradnl" altLang="ca-ES" sz="2800" dirty="0">
                    <a:cs typeface="Courier New" pitchFamily="49" charset="0"/>
                  </a:rPr>
                  <a:t>  and standard </a:t>
                </a:r>
                <a:r>
                  <a:rPr lang="es-ES_tradnl" altLang="ca-ES" sz="2800" dirty="0" err="1">
                    <a:cs typeface="Courier New" pitchFamily="49" charset="0"/>
                  </a:rPr>
                  <a:t>deviation</a:t>
                </a:r>
                <a:r>
                  <a:rPr lang="es-ES_tradnl" altLang="ca-ES" sz="2800" dirty="0">
                    <a:cs typeface="Courier New" pitchFamily="49" charset="0"/>
                  </a:rPr>
                  <a:t> 12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s-ES_tradnl" altLang="ca-ES" sz="2800" dirty="0" err="1">
                    <a:cs typeface="Courier New" pitchFamily="49" charset="0"/>
                  </a:rPr>
                  <a:t>We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extract</a:t>
                </a:r>
                <a:r>
                  <a:rPr lang="es-ES_tradnl" altLang="ca-ES" sz="2800" dirty="0">
                    <a:cs typeface="Courier New" pitchFamily="49" charset="0"/>
                  </a:rPr>
                  <a:t> a </a:t>
                </a:r>
                <a:r>
                  <a:rPr lang="es-ES_tradnl" altLang="ca-ES" sz="2800" dirty="0" err="1">
                    <a:cs typeface="Courier New" pitchFamily="49" charset="0"/>
                  </a:rPr>
                  <a:t>sample</a:t>
                </a:r>
                <a:r>
                  <a:rPr lang="es-ES_tradnl" altLang="ca-ES" sz="2800" dirty="0">
                    <a:cs typeface="Courier New" pitchFamily="49" charset="0"/>
                  </a:rPr>
                  <a:t> of n=186 and </a:t>
                </a:r>
                <a:r>
                  <a:rPr lang="es-ES_tradnl" altLang="ca-ES" sz="2800" dirty="0" err="1">
                    <a:cs typeface="Courier New" pitchFamily="49" charset="0"/>
                  </a:rPr>
                  <a:t>we</a:t>
                </a:r>
                <a:r>
                  <a:rPr lang="es-ES_tradnl" altLang="ca-ES" sz="2800" dirty="0">
                    <a:cs typeface="Courier New" pitchFamily="49" charset="0"/>
                  </a:rPr>
                  <a:t> observe a </a:t>
                </a:r>
                <a:r>
                  <a:rPr lang="es-ES_tradnl" altLang="ca-ES" sz="2800" i="1" dirty="0" err="1">
                    <a:cs typeface="Courier New" pitchFamily="49" charset="0"/>
                  </a:rPr>
                  <a:t>sample</a:t>
                </a:r>
                <a:r>
                  <a:rPr lang="es-ES_tradnl" altLang="ca-ES" sz="2800" dirty="0">
                    <a:cs typeface="Courier New" pitchFamily="49" charset="0"/>
                  </a:rPr>
                  <a:t> mean m=118,8)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altLang="ca-ES" sz="2800" dirty="0" err="1"/>
                  <a:t>We</a:t>
                </a:r>
                <a:r>
                  <a:rPr lang="es-ES" altLang="ca-ES" sz="2800" dirty="0"/>
                  <a:t> can compute a </a:t>
                </a:r>
                <a:r>
                  <a:rPr lang="es-ES" altLang="ca-ES" sz="2800" i="1" dirty="0" err="1"/>
                  <a:t>confidence</a:t>
                </a:r>
                <a:r>
                  <a:rPr lang="es-ES" altLang="ca-ES" sz="2800" i="1" dirty="0"/>
                  <a:t> </a:t>
                </a:r>
                <a:r>
                  <a:rPr lang="es-ES" altLang="ca-ES" sz="2800" i="1" dirty="0" err="1"/>
                  <a:t>interval</a:t>
                </a:r>
                <a:r>
                  <a:rPr lang="es-ES" altLang="ca-ES" sz="2800" i="1" dirty="0"/>
                  <a:t> </a:t>
                </a:r>
                <a:r>
                  <a:rPr lang="es-ES" altLang="ca-ES" sz="2800" dirty="0" err="1"/>
                  <a:t>for</a:t>
                </a:r>
                <a:r>
                  <a:rPr lang="es-ES" altLang="ca-ES" sz="2800" dirty="0"/>
                  <a:t> </a:t>
                </a:r>
                <a:r>
                  <a:rPr lang="es-ES" altLang="ca-ES" sz="2800" dirty="0" err="1"/>
                  <a:t>the</a:t>
                </a:r>
                <a:r>
                  <a:rPr lang="es-ES" altLang="ca-ES" sz="2800" dirty="0"/>
                  <a:t> mean: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s-ES" altLang="ca-ES" sz="2800" b="1" dirty="0">
                    <a:latin typeface="Symbol" pitchFamily="18" charset="2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barPr>
                      <m:e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𝒙</m:t>
                        </m:r>
                      </m:e>
                    </m:ba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±</m:t>
                    </m:r>
                    <m:sSub>
                      <m:sSubPr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𝒛</m:t>
                        </m:r>
                      </m:e>
                      <m:sub>
                        <m:f>
                          <m:fPr>
                            <m:ctrlPr>
                              <a:rPr lang="es-ES" altLang="ca-ES" sz="2800" b="1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fPr>
                          <m:num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×</m:t>
                    </m:r>
                    <m:f>
                      <m:fPr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𝒔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altLang="ca-ES" sz="2800" b="1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𝟏𝟏𝟖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±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,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𝟗𝟔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×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𝟏𝟐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/√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𝟏𝟖𝟔</m:t>
                    </m:r>
                  </m:oMath>
                </a14:m>
                <a:endParaRPr lang="es-ES" altLang="ca-ES" b="1" dirty="0">
                  <a:latin typeface="Symbol" pitchFamily="18" charset="2"/>
                  <a:cs typeface="Courier New" pitchFamily="49" charset="0"/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s-ES" altLang="ca-ES" sz="2400" dirty="0" err="1">
                    <a:sym typeface="Symbol" pitchFamily="18" charset="2"/>
                  </a:rPr>
                  <a:t>This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provides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an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interval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such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that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we</a:t>
                </a:r>
                <a:r>
                  <a:rPr lang="es-ES" altLang="ca-ES" sz="2400" dirty="0">
                    <a:sym typeface="Symbol" pitchFamily="18" charset="2"/>
                  </a:rPr>
                  <a:t> are </a:t>
                </a:r>
                <a:r>
                  <a:rPr lang="es-ES" altLang="ca-ES" sz="2400" i="1" dirty="0" err="1">
                    <a:sym typeface="Symbol" pitchFamily="18" charset="2"/>
                  </a:rPr>
                  <a:t>highly</a:t>
                </a:r>
                <a:r>
                  <a:rPr lang="es-ES" altLang="ca-ES" sz="2400" i="1" dirty="0">
                    <a:sym typeface="Symbol" pitchFamily="18" charset="2"/>
                  </a:rPr>
                  <a:t> </a:t>
                </a:r>
                <a:r>
                  <a:rPr lang="es-ES" altLang="ca-ES" sz="2400" i="1" dirty="0" err="1">
                    <a:sym typeface="Symbol" pitchFamily="18" charset="2"/>
                  </a:rPr>
                  <a:t>confident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that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true </a:t>
                </a:r>
                <a:r>
                  <a:rPr lang="es-ES" altLang="ca-ES" sz="2400" dirty="0" err="1">
                    <a:sym typeface="Symbol" pitchFamily="18" charset="2"/>
                  </a:rPr>
                  <a:t>population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may</a:t>
                </a:r>
                <a:r>
                  <a:rPr lang="es-ES" altLang="ca-ES" sz="2400" dirty="0">
                    <a:sym typeface="Symbol" pitchFamily="18" charset="2"/>
                  </a:rPr>
                  <a:t> be </a:t>
                </a:r>
                <a:r>
                  <a:rPr lang="es-ES" altLang="ca-ES" sz="2400" dirty="0" err="1">
                    <a:sym typeface="Symbol" pitchFamily="18" charset="2"/>
                  </a:rPr>
                  <a:t>between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upper</a:t>
                </a:r>
                <a:r>
                  <a:rPr lang="es-ES" altLang="ca-ES" sz="2400" dirty="0">
                    <a:sym typeface="Symbol" pitchFamily="18" charset="2"/>
                  </a:rPr>
                  <a:t> and </a:t>
                </a:r>
                <a:r>
                  <a:rPr lang="es-ES" altLang="ca-ES" sz="2400" dirty="0" err="1">
                    <a:sym typeface="Symbol" pitchFamily="18" charset="2"/>
                  </a:rPr>
                  <a:t>lower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value</a:t>
                </a:r>
                <a:r>
                  <a:rPr lang="es-ES" altLang="ca-ES" sz="2400" dirty="0">
                    <a:sym typeface="Symbol" pitchFamily="18" charset="2"/>
                  </a:rPr>
                  <a:t> of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interval</a:t>
                </a:r>
                <a:r>
                  <a:rPr lang="es-ES" altLang="ca-ES" sz="24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s-ES" altLang="ca-ES" sz="2000" dirty="0">
                    <a:sym typeface="Symbol" pitchFamily="18" charset="2"/>
                  </a:rPr>
                  <a:t>In </a:t>
                </a:r>
                <a:r>
                  <a:rPr lang="es-ES" altLang="ca-ES" sz="2000" dirty="0" err="1">
                    <a:sym typeface="Symbol" pitchFamily="18" charset="2"/>
                  </a:rPr>
                  <a:t>practice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this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means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that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if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repeated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process</a:t>
                </a:r>
                <a:r>
                  <a:rPr lang="es-ES" altLang="ca-ES" sz="2000" dirty="0">
                    <a:sym typeface="Symbol" pitchFamily="18" charset="2"/>
                  </a:rPr>
                  <a:t> of </a:t>
                </a:r>
                <a:r>
                  <a:rPr lang="es-ES" altLang="ca-ES" sz="2000" dirty="0" err="1">
                    <a:sym typeface="Symbol" pitchFamily="18" charset="2"/>
                  </a:rPr>
                  <a:t>sampling</a:t>
                </a:r>
                <a:r>
                  <a:rPr lang="es-ES" altLang="ca-ES" sz="2000" dirty="0">
                    <a:sym typeface="Symbol" pitchFamily="18" charset="2"/>
                  </a:rPr>
                  <a:t> and </a:t>
                </a:r>
                <a:r>
                  <a:rPr lang="es-ES" altLang="ca-ES" sz="2000" dirty="0" err="1">
                    <a:sym typeface="Symbol" pitchFamily="18" charset="2"/>
                  </a:rPr>
                  <a:t>building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interval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would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expect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that</a:t>
                </a:r>
                <a:r>
                  <a:rPr lang="es-ES" altLang="ca-ES" sz="2000" dirty="0">
                    <a:sym typeface="Symbol" pitchFamily="18" charset="2"/>
                  </a:rPr>
                  <a:t> 95% of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times </a:t>
                </a:r>
                <a:r>
                  <a:rPr lang="es-ES" altLang="ca-ES" sz="2000" dirty="0" err="1">
                    <a:sym typeface="Symbol" pitchFamily="18" charset="2"/>
                  </a:rPr>
                  <a:t>it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would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contain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true </a:t>
                </a:r>
                <a:r>
                  <a:rPr lang="es-ES" altLang="ca-ES" sz="2000" dirty="0" err="1">
                    <a:sym typeface="Symbol" pitchFamily="18" charset="2"/>
                  </a:rPr>
                  <a:t>population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value</a:t>
                </a:r>
                <a:endParaRPr lang="es-ES" altLang="ca-ES" sz="2000" dirty="0"/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415925" y="1196975"/>
                <a:ext cx="9245600" cy="5867400"/>
              </a:xfrm>
              <a:blipFill>
                <a:blip r:embed="rId3"/>
                <a:stretch>
                  <a:fillRect l="-1187" t="-1765" r="-131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10" y="1987099"/>
            <a:ext cx="8287907" cy="432495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05910" y="1052736"/>
            <a:ext cx="812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u="none" dirty="0" err="1" smtClean="0"/>
              <a:t>Let’s</a:t>
            </a:r>
            <a:r>
              <a:rPr lang="es-ES" altLang="ca-ES" u="none" dirty="0" smtClean="0"/>
              <a:t> </a:t>
            </a:r>
            <a:r>
              <a:rPr lang="es-ES" altLang="ca-ES" u="none" dirty="0" err="1" smtClean="0"/>
              <a:t>simulate</a:t>
            </a:r>
            <a:r>
              <a:rPr lang="es-ES" altLang="ca-ES" u="none" dirty="0" smtClean="0"/>
              <a:t> 1000 </a:t>
            </a:r>
            <a:r>
              <a:rPr lang="es-ES" altLang="ca-ES" u="none" dirty="0" err="1" smtClean="0"/>
              <a:t>samples</a:t>
            </a:r>
            <a:r>
              <a:rPr lang="es-ES" altLang="ca-ES" u="none" dirty="0" smtClean="0"/>
              <a:t> of </a:t>
            </a:r>
            <a:r>
              <a:rPr lang="es-ES" altLang="ca-ES" u="none" dirty="0" err="1" smtClean="0"/>
              <a:t>size</a:t>
            </a:r>
            <a:r>
              <a:rPr lang="es-ES" altLang="ca-ES" u="none" dirty="0" smtClean="0"/>
              <a:t> 186 </a:t>
            </a:r>
            <a:r>
              <a:rPr lang="es-ES" altLang="ca-ES" u="none" dirty="0" err="1" smtClean="0"/>
              <a:t>with</a:t>
            </a:r>
            <a:r>
              <a:rPr lang="es-ES" altLang="ca-ES" u="none" dirty="0" smtClean="0"/>
              <a:t> mean 118.8 and standard </a:t>
            </a:r>
            <a:r>
              <a:rPr lang="es-ES" altLang="ca-ES" u="none" dirty="0" err="1" smtClean="0"/>
              <a:t>deviation</a:t>
            </a:r>
            <a:r>
              <a:rPr lang="es-ES" altLang="ca-ES" u="none" dirty="0" smtClean="0"/>
              <a:t> 12</a:t>
            </a:r>
            <a:endParaRPr lang="es-ES" altLang="ca-ES" u="none" dirty="0"/>
          </a:p>
        </p:txBody>
      </p:sp>
    </p:spTree>
    <p:extLst>
      <p:ext uri="{BB962C8B-B14F-4D97-AF65-F5344CB8AC3E}">
        <p14:creationId xmlns:p14="http://schemas.microsoft.com/office/powerpoint/2010/main" val="214855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36600" y="1282700"/>
            <a:ext cx="89693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98513" indent="-33337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Taking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measured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(or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more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 of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samples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r>
              <a:rPr lang="ca-ES" altLang="ca-ES" sz="21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		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			...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Determine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(“</a:t>
            </a:r>
            <a:r>
              <a:rPr lang="ca-ES" altLang="ca-ES" b="1" i="1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infer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”)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properties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entire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population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</a:pPr>
            <a:endParaRPr lang="ca-ES" altLang="ca-ES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690688" y="287338"/>
            <a:ext cx="70786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itchFamily="34" charset="0"/>
                <a:ea typeface="MS PGothic" pitchFamily="34" charset="-128"/>
              </a:rPr>
              <a:t>The objective of statistical inference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895350" y="4586288"/>
            <a:ext cx="1655763" cy="1244600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133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2413"/>
            <a:ext cx="3714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772025"/>
            <a:ext cx="306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5270500"/>
            <a:ext cx="361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3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145088"/>
            <a:ext cx="3619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710113"/>
            <a:ext cx="3127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10113"/>
            <a:ext cx="3127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5021263"/>
            <a:ext cx="306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7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5021263"/>
            <a:ext cx="3714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8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9075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9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0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8441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1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844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2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3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526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4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5" name="Picture 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907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6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7" name="Picture 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26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8" name="Picture 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52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9" name="Picture 2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9075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0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1" name="Picture 2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2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3" name="Picture 3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63048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4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630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5" name="Picture 3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685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6" name="Picture 3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987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7" name="Picture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685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8" name="Picture 3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384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9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0" name="Picture 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987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1" name="Picture 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987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2" name="Picture 3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5905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3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5905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4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432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5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73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6" name="Picture 4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93370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7" name="Picture 4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3370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8" name="Picture 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8733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9" name="Picture 4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35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0" name="Picture 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1" name="Picture 4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8432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2" name="Picture 4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638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3" name="Picture 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241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4" name="Picture 5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9035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5" name="Picture 5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8432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6" name="Picture 5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7" name="Picture 5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1702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8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9" name="Picture 5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2623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0" name="Picture 5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623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1" name="Picture 5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0040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2" name="Picture 5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2305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3" name="Picture 6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4" name="Picture 6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02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5" name="Picture 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6" name="Picture 6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30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7" name="Picture 6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305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8" name="Picture 6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70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9" name="Picture 6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0" name="Picture 67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5440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1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2" name="Picture 6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54647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3" name="Picture 7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464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4" name="Picture 7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4845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5" name="Picture 7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514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6" name="Picture 7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7" name="Picture 7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454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8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9" name="Picture 76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14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0" name="Picture 7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5147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1" name="Picture 7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750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2" name="Picture 7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3" name="Picture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983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4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5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7350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6" name="Picture 8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7350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7" name="Picture 8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00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8" name="Picture 8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401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9" name="Picture 8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0" name="Picture 8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7983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1" name="Picture 8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2" name="Picture 8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01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3" name="Picture 9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4016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4" name="Picture 9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798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5" name="Picture 9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6" name="Picture 9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2591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7" name="Picture 9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576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8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1957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9" name="Picture 9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2195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0" name="Picture 9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5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1" name="Picture 9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862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2" name="Picture 9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3" name="Picture 10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1259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4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481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5" name="Picture 1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862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6" name="Picture 10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862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7" name="Picture 10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259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8" name="Picture 10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9" name="Picture 1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07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0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1" name="Picture 1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52278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2" name="Picture 10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52278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3" name="Picture 1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608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4" name="Picture 1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910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5" name="Picture 1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6" name="Picture 1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307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7" name="Picture 1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8" name="Picture 11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4910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9" name="Picture 1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910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0" name="Picture 1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307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1" name="Picture 1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2" name="Picture 11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7577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3" name="Picture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4" name="Picture 1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5140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5" name="Picture 12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8514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6" name="Picture 1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789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7" name="Picture 12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81806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8" name="Picture 1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9" name="Picture 12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7577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0" name="Picture 1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1" name="Picture 128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2" name="Picture 12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3" name="Picture 1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355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4" name="Picture 1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577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5" name="Picture 1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6" name="Picture 13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0419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7" name="Picture 1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8" name="Picture 13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35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9" name="Picture 1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072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0" name="Picture 13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1038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1" name="Picture 1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0720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2" name="Picture 139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4190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3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4" name="Picture 14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038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5" name="Picture 1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12286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6" name="Picture 14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0419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7" name="Picture 1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50641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58" name="Oval 145"/>
          <p:cNvSpPr>
            <a:spLocks noChangeArrowheads="1"/>
          </p:cNvSpPr>
          <p:nvPr/>
        </p:nvSpPr>
        <p:spPr bwMode="auto">
          <a:xfrm>
            <a:off x="4664075" y="177641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459" name="Oval 146"/>
          <p:cNvSpPr>
            <a:spLocks noChangeArrowheads="1"/>
          </p:cNvSpPr>
          <p:nvPr/>
        </p:nvSpPr>
        <p:spPr bwMode="auto">
          <a:xfrm>
            <a:off x="503238" y="2354263"/>
            <a:ext cx="1687512" cy="1163637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13460" name="Picture 14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586038"/>
            <a:ext cx="3794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1" name="Picture 148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2703513"/>
            <a:ext cx="3794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2" name="Picture 14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760663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3" name="Picture 150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3052763"/>
            <a:ext cx="2619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4" name="Picture 151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3109913"/>
            <a:ext cx="311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5" name="Picture 15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41300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6" name="Picture 15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2527300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7" name="Picture 15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3109913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68" name="Oval 155"/>
          <p:cNvSpPr>
            <a:spLocks noChangeArrowheads="1"/>
          </p:cNvSpPr>
          <p:nvPr/>
        </p:nvSpPr>
        <p:spPr bwMode="auto">
          <a:xfrm>
            <a:off x="1800225" y="3387725"/>
            <a:ext cx="1768475" cy="1219200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13469" name="Picture 15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35099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0" name="Picture 15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35099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1" name="Picture 15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766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2" name="Picture 15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814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3" name="Picture 16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2109788" y="3932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4" name="Picture 16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41798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5" name="Picture 16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4496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6" name="Picture 16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41798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77" name="AutoShape 164"/>
          <p:cNvSpPr>
            <a:spLocks noChangeArrowheads="1"/>
          </p:cNvSpPr>
          <p:nvPr/>
        </p:nvSpPr>
        <p:spPr bwMode="auto">
          <a:xfrm>
            <a:off x="3816350" y="3743325"/>
            <a:ext cx="720725" cy="431800"/>
          </a:xfrm>
          <a:prstGeom prst="rightArrow">
            <a:avLst>
              <a:gd name="adj1" fmla="val 50000"/>
              <a:gd name="adj2" fmla="val 41736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05910" y="1052736"/>
            <a:ext cx="812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u="none" dirty="0" err="1" smtClean="0"/>
              <a:t>Let’s</a:t>
            </a:r>
            <a:r>
              <a:rPr lang="es-ES" altLang="ca-ES" u="none" dirty="0" smtClean="0"/>
              <a:t> </a:t>
            </a:r>
            <a:r>
              <a:rPr lang="es-ES" altLang="ca-ES" u="none" dirty="0" err="1" smtClean="0"/>
              <a:t>simulate</a:t>
            </a:r>
            <a:r>
              <a:rPr lang="es-ES" altLang="ca-ES" u="none" dirty="0" smtClean="0"/>
              <a:t> 1000 </a:t>
            </a:r>
            <a:r>
              <a:rPr lang="es-ES" altLang="ca-ES" u="none" dirty="0" err="1" smtClean="0"/>
              <a:t>samples</a:t>
            </a:r>
            <a:r>
              <a:rPr lang="es-ES" altLang="ca-ES" u="none" dirty="0" smtClean="0"/>
              <a:t> of </a:t>
            </a:r>
            <a:r>
              <a:rPr lang="es-ES" altLang="ca-ES" u="none" dirty="0" err="1" smtClean="0"/>
              <a:t>size</a:t>
            </a:r>
            <a:r>
              <a:rPr lang="es-ES" altLang="ca-ES" u="none" dirty="0" smtClean="0"/>
              <a:t> 186 </a:t>
            </a:r>
            <a:r>
              <a:rPr lang="es-ES" altLang="ca-ES" u="none" dirty="0" err="1" smtClean="0"/>
              <a:t>with</a:t>
            </a:r>
            <a:r>
              <a:rPr lang="es-ES" altLang="ca-ES" u="none" dirty="0" smtClean="0"/>
              <a:t> mean 118.8 and standard </a:t>
            </a:r>
            <a:r>
              <a:rPr lang="es-ES" altLang="ca-ES" u="none" dirty="0" err="1" smtClean="0"/>
              <a:t>deviation</a:t>
            </a:r>
            <a:r>
              <a:rPr lang="es-ES" altLang="ca-ES" u="none" dirty="0" smtClean="0"/>
              <a:t> 12</a:t>
            </a:r>
            <a:endParaRPr lang="es-ES" altLang="ca-ES" u="non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1916832"/>
            <a:ext cx="5620534" cy="35628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76536" y="5691038"/>
            <a:ext cx="812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u="none" dirty="0" err="1" smtClean="0"/>
              <a:t>Calculate</a:t>
            </a:r>
            <a:r>
              <a:rPr lang="es-ES" altLang="ca-ES" u="none" dirty="0" smtClean="0"/>
              <a:t> </a:t>
            </a:r>
            <a:r>
              <a:rPr lang="es-ES" altLang="ca-ES" u="none" dirty="0" err="1" smtClean="0"/>
              <a:t>the</a:t>
            </a:r>
            <a:r>
              <a:rPr lang="es-ES" altLang="ca-ES" u="none" dirty="0" smtClean="0"/>
              <a:t> mean and standard </a:t>
            </a:r>
            <a:r>
              <a:rPr lang="es-ES" altLang="ca-ES" u="none" dirty="0" err="1" smtClean="0"/>
              <a:t>deviation</a:t>
            </a:r>
            <a:r>
              <a:rPr lang="es-ES" altLang="ca-ES" u="none" dirty="0" smtClean="0"/>
              <a:t> of </a:t>
            </a:r>
            <a:r>
              <a:rPr lang="es-ES" altLang="ca-ES" u="none" dirty="0" err="1" smtClean="0"/>
              <a:t>the</a:t>
            </a:r>
            <a:r>
              <a:rPr lang="es-ES" altLang="ca-ES" u="none" dirty="0" smtClean="0"/>
              <a:t> mean of </a:t>
            </a:r>
            <a:r>
              <a:rPr lang="es-ES" altLang="ca-ES" u="none" dirty="0" err="1" smtClean="0"/>
              <a:t>the</a:t>
            </a:r>
            <a:r>
              <a:rPr lang="es-ES" altLang="ca-ES" u="none" dirty="0" smtClean="0"/>
              <a:t> 1000 </a:t>
            </a:r>
            <a:r>
              <a:rPr lang="es-ES" altLang="ca-ES" u="none" dirty="0" err="1" smtClean="0"/>
              <a:t>samples</a:t>
            </a:r>
            <a:endParaRPr lang="es-ES" altLang="ca-ES" u="none" dirty="0" smtClean="0"/>
          </a:p>
          <a:p>
            <a:r>
              <a:rPr lang="es-ES" altLang="ca-ES" u="none" dirty="0" err="1"/>
              <a:t>Calculate</a:t>
            </a:r>
            <a:r>
              <a:rPr lang="es-ES" altLang="ca-ES" u="none" dirty="0"/>
              <a:t> </a:t>
            </a:r>
            <a:r>
              <a:rPr lang="es-ES" altLang="ca-ES" u="none" dirty="0" err="1"/>
              <a:t>the</a:t>
            </a:r>
            <a:r>
              <a:rPr lang="es-ES" altLang="ca-ES" u="none" dirty="0"/>
              <a:t> mean and standard </a:t>
            </a:r>
            <a:r>
              <a:rPr lang="es-ES" altLang="ca-ES" u="none" dirty="0" err="1"/>
              <a:t>deviation</a:t>
            </a:r>
            <a:r>
              <a:rPr lang="es-ES" altLang="ca-ES" u="none" dirty="0"/>
              <a:t> of </a:t>
            </a:r>
            <a:r>
              <a:rPr lang="es-ES" altLang="ca-ES" u="none" dirty="0" err="1"/>
              <a:t>the</a:t>
            </a:r>
            <a:r>
              <a:rPr lang="es-ES" altLang="ca-ES" u="none" dirty="0"/>
              <a:t> </a:t>
            </a:r>
            <a:r>
              <a:rPr lang="es-ES" altLang="ca-ES" u="none" dirty="0" err="1" smtClean="0"/>
              <a:t>sd</a:t>
            </a:r>
            <a:r>
              <a:rPr lang="es-ES" altLang="ca-ES" u="none" dirty="0" smtClean="0"/>
              <a:t> </a:t>
            </a:r>
            <a:r>
              <a:rPr lang="es-ES" altLang="ca-ES" u="none" dirty="0"/>
              <a:t>of </a:t>
            </a:r>
            <a:r>
              <a:rPr lang="es-ES" altLang="ca-ES" u="none" dirty="0" err="1"/>
              <a:t>the</a:t>
            </a:r>
            <a:r>
              <a:rPr lang="es-ES" altLang="ca-ES" u="none" dirty="0"/>
              <a:t> 1000 </a:t>
            </a:r>
            <a:r>
              <a:rPr lang="es-ES" altLang="ca-ES" u="none" dirty="0" err="1"/>
              <a:t>samples</a:t>
            </a:r>
            <a:endParaRPr lang="es-ES" altLang="ca-ES" u="none" dirty="0"/>
          </a:p>
        </p:txBody>
      </p:sp>
    </p:spTree>
    <p:extLst>
      <p:ext uri="{BB962C8B-B14F-4D97-AF65-F5344CB8AC3E}">
        <p14:creationId xmlns:p14="http://schemas.microsoft.com/office/powerpoint/2010/main" val="422388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27" y="2284548"/>
            <a:ext cx="4280520" cy="42805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47" y="1124744"/>
            <a:ext cx="4645681" cy="1440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6537176" y="1340768"/>
                <a:ext cx="1746888" cy="607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altLang="ca-ES" b="1" i="1" u="none" smtClean="0">
                              <a:latin typeface="Cambria Math"/>
                              <a:cs typeface="Courier New" pitchFamily="49" charset="0"/>
                            </a:rPr>
                          </m:ctrlPr>
                        </m:fPr>
                        <m:num>
                          <m:r>
                            <a:rPr lang="es-ES" altLang="ca-ES" b="1" i="1" u="none" smtClean="0">
                              <a:latin typeface="Cambria Math"/>
                              <a:cs typeface="Courier New" pitchFamily="49" charset="0"/>
                            </a:rPr>
                            <m:t>𝟏𝟐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altLang="ca-ES" b="1" i="1" u="none">
                                  <a:latin typeface="Cambria Math"/>
                                  <a:cs typeface="Courier New" pitchFamily="49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altLang="ca-ES" b="1" i="1" u="none">
                                  <a:latin typeface="Cambria Math"/>
                                  <a:cs typeface="Courier New" pitchFamily="49" charset="0"/>
                                </a:rPr>
                                <m:t>𝟏𝟖𝟔</m:t>
                              </m:r>
                            </m:e>
                          </m:rad>
                        </m:den>
                      </m:f>
                      <m:r>
                        <a:rPr lang="es-ES" altLang="ca-ES" b="1" i="1" u="none" smtClean="0">
                          <a:latin typeface="Cambria Math" panose="02040503050406030204" pitchFamily="18" charset="0"/>
                          <a:cs typeface="Courier New" pitchFamily="49" charset="0"/>
                        </a:rPr>
                        <m:t>=</m:t>
                      </m:r>
                      <m:r>
                        <a:rPr lang="es-ES" altLang="ca-ES" b="1" i="1" u="none" smtClean="0">
                          <a:latin typeface="Cambria Math" panose="02040503050406030204" pitchFamily="18" charset="0"/>
                          <a:cs typeface="Courier New" pitchFamily="49" charset="0"/>
                        </a:rPr>
                        <m:t>𝟎</m:t>
                      </m:r>
                      <m:r>
                        <a:rPr lang="es-ES" altLang="ca-ES" b="1" i="1" u="none" smtClean="0">
                          <a:latin typeface="Cambria Math" panose="02040503050406030204" pitchFamily="18" charset="0"/>
                          <a:cs typeface="Courier New" pitchFamily="49" charset="0"/>
                        </a:rPr>
                        <m:t>,</m:t>
                      </m:r>
                      <m:r>
                        <a:rPr lang="es-ES" altLang="ca-ES" b="1" i="1" u="none" smtClean="0">
                          <a:latin typeface="Cambria Math" panose="02040503050406030204" pitchFamily="18" charset="0"/>
                          <a:cs typeface="Courier New" pitchFamily="49" charset="0"/>
                        </a:rPr>
                        <m:t>𝟖𝟕𝟗</m:t>
                      </m:r>
                    </m:oMath>
                  </m:oMathPara>
                </a14:m>
                <a:endParaRPr lang="es-ES" altLang="ca-ES" b="1" u="none" dirty="0">
                  <a:latin typeface="Symbol" pitchFamily="18" charset="2"/>
                  <a:cs typeface="Courier New" pitchFamily="49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1340768"/>
                <a:ext cx="1746888" cy="607410"/>
              </a:xfrm>
              <a:prstGeom prst="rect">
                <a:avLst/>
              </a:prstGeom>
              <a:blipFill rotWithShape="0">
                <a:blip r:embed="rId4"/>
                <a:stretch>
                  <a:fillRect t="-3000" b="-3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6385371" y="3429000"/>
            <a:ext cx="2050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ca-ES" u="none" dirty="0" smtClean="0">
                <a:cs typeface="Courier New" pitchFamily="49" charset="0"/>
              </a:rPr>
              <a:t>True mean =118,8</a:t>
            </a:r>
            <a:endParaRPr lang="es-ES" u="none" dirty="0"/>
          </a:p>
        </p:txBody>
      </p:sp>
      <p:sp>
        <p:nvSpPr>
          <p:cNvPr id="6" name="CuadroTexto 5"/>
          <p:cNvSpPr txBox="1"/>
          <p:nvPr/>
        </p:nvSpPr>
        <p:spPr>
          <a:xfrm>
            <a:off x="6249144" y="227687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u="none" dirty="0" smtClean="0">
                <a:latin typeface="Calibri" pitchFamily="34" charset="0"/>
              </a:rPr>
              <a:t>Standard ERROR</a:t>
            </a:r>
            <a:endParaRPr lang="es-ES" sz="2000" u="non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19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BDF1B75-AAFA-4A5C-ACF5-5A99299B56AE}" type="slidenum">
              <a:rPr lang="es-ES" altLang="ca-ES" smtClean="0"/>
              <a:pPr eaLnBrk="1" hangingPunct="1"/>
              <a:t>22</a:t>
            </a:fld>
            <a:endParaRPr lang="es-ES" altLang="ca-ES"/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635250" y="2544763"/>
            <a:ext cx="778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2894013" y="3962400"/>
            <a:ext cx="10874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1400">
                <a:solidFill>
                  <a:srgbClr val="000000"/>
                </a:solidFill>
                <a:latin typeface="Symbol" pitchFamily="18" charset="2"/>
              </a:rPr>
              <a:t>m-1.96 s/Ö186</a:t>
            </a:r>
            <a:endParaRPr lang="es-ES" altLang="ca-ES" sz="4400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6719888" y="3962400"/>
            <a:ext cx="1085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1400">
                <a:solidFill>
                  <a:srgbClr val="000000"/>
                </a:solidFill>
                <a:latin typeface="Symbol" pitchFamily="18" charset="2"/>
              </a:rPr>
              <a:t>m+1.96 s/Ö186</a:t>
            </a:r>
            <a:endParaRPr lang="es-ES" altLang="ca-ES" sz="440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635250" y="2544763"/>
            <a:ext cx="778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CEB4B09-0A75-4638-A1C0-52735E127D7B}" type="slidenum">
              <a:rPr lang="es-ES" altLang="ca-ES" smtClean="0"/>
              <a:pPr eaLnBrk="1" hangingPunct="1"/>
              <a:t>23</a:t>
            </a:fld>
            <a:endParaRPr lang="es-ES" altLang="ca-ES"/>
          </a:p>
        </p:txBody>
      </p:sp>
      <p:grpSp>
        <p:nvGrpSpPr>
          <p:cNvPr id="28675" name="Group 2"/>
          <p:cNvGrpSpPr>
            <a:grpSpLocks/>
          </p:cNvGrpSpPr>
          <p:nvPr/>
        </p:nvGrpSpPr>
        <p:grpSpPr bwMode="auto">
          <a:xfrm>
            <a:off x="1651000" y="1447800"/>
            <a:ext cx="7092950" cy="3810000"/>
            <a:chOff x="960" y="912"/>
            <a:chExt cx="4124" cy="2400"/>
          </a:xfrm>
        </p:grpSpPr>
        <p:pic>
          <p:nvPicPr>
            <p:cNvPr id="2868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12"/>
              <a:ext cx="412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2" name="Rectangle 4"/>
            <p:cNvSpPr>
              <a:spLocks noChangeArrowheads="1"/>
            </p:cNvSpPr>
            <p:nvPr/>
          </p:nvSpPr>
          <p:spPr bwMode="auto">
            <a:xfrm>
              <a:off x="1728" y="2908"/>
              <a:ext cx="107" cy="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sp>
        <p:nvSpPr>
          <p:cNvPr id="478214" name="Rectangle 6"/>
          <p:cNvSpPr>
            <a:spLocks noChangeArrowheads="1"/>
          </p:cNvSpPr>
          <p:nvPr/>
        </p:nvSpPr>
        <p:spPr bwMode="auto">
          <a:xfrm>
            <a:off x="3008313" y="188913"/>
            <a:ext cx="4191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pic>
        <p:nvPicPr>
          <p:cNvPr id="2867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2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8" name="Text Box 10"/>
          <p:cNvSpPr txBox="1">
            <a:spLocks noChangeArrowheads="1"/>
          </p:cNvSpPr>
          <p:nvPr/>
        </p:nvSpPr>
        <p:spPr bwMode="auto">
          <a:xfrm>
            <a:off x="3136900" y="4510088"/>
            <a:ext cx="908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78222" name="Rectangle 14"/>
          <p:cNvSpPr>
            <a:spLocks noChangeArrowheads="1"/>
          </p:cNvSpPr>
          <p:nvPr/>
        </p:nvSpPr>
        <p:spPr bwMode="auto">
          <a:xfrm>
            <a:off x="1155700" y="5759450"/>
            <a:ext cx="5262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/>
              <a:t>Population mean is outside de confidence interval</a:t>
            </a:r>
            <a:endParaRPr lang="es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4" grpId="0" autoUpdateAnimBg="0"/>
      <p:bldP spid="478218" grpId="0" autoUpdateAnimBg="0"/>
      <p:bldP spid="47822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7FB945-AA38-45E2-9F38-7157AE167EEC}" type="slidenum">
              <a:rPr lang="es-ES" altLang="ca-ES" smtClean="0"/>
              <a:pPr eaLnBrk="1" hangingPunct="1"/>
              <a:t>24</a:t>
            </a:fld>
            <a:endParaRPr lang="es-ES" altLang="ca-ES"/>
          </a:p>
        </p:txBody>
      </p:sp>
      <p:grpSp>
        <p:nvGrpSpPr>
          <p:cNvPr id="29699" name="Group 12"/>
          <p:cNvGrpSpPr>
            <a:grpSpLocks/>
          </p:cNvGrpSpPr>
          <p:nvPr/>
        </p:nvGrpSpPr>
        <p:grpSpPr bwMode="auto">
          <a:xfrm>
            <a:off x="1657350" y="1447800"/>
            <a:ext cx="7092950" cy="3810000"/>
            <a:chOff x="960" y="912"/>
            <a:chExt cx="4124" cy="2400"/>
          </a:xfrm>
        </p:grpSpPr>
        <p:pic>
          <p:nvPicPr>
            <p:cNvPr id="2970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12"/>
              <a:ext cx="412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Rectangle 14"/>
            <p:cNvSpPr>
              <a:spLocks noChangeArrowheads="1"/>
            </p:cNvSpPr>
            <p:nvPr/>
          </p:nvSpPr>
          <p:spPr bwMode="auto">
            <a:xfrm>
              <a:off x="1728" y="2908"/>
              <a:ext cx="107" cy="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7" name="Rectangle 5"/>
          <p:cNvSpPr>
            <a:spLocks noChangeArrowheads="1"/>
          </p:cNvSpPr>
          <p:nvPr/>
        </p:nvSpPr>
        <p:spPr bwMode="auto">
          <a:xfrm>
            <a:off x="3054350" y="457200"/>
            <a:ext cx="4191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4292600" y="45720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79243" name="Rectangle 11"/>
          <p:cNvSpPr>
            <a:spLocks noChangeArrowheads="1"/>
          </p:cNvSpPr>
          <p:nvPr/>
        </p:nvSpPr>
        <p:spPr bwMode="auto">
          <a:xfrm>
            <a:off x="1155700" y="575945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/>
              <a:t>Population mean is inside confidence interval</a:t>
            </a:r>
            <a:endParaRPr lang="es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utoUpdateAnimBg="0"/>
      <p:bldP spid="479241" grpId="0" autoUpdateAnimBg="0"/>
      <p:bldP spid="47924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3B7005-9D4B-471B-BD75-9F4B335C87F5}" type="slidenum">
              <a:rPr lang="es-ES" altLang="ca-ES" smtClean="0"/>
              <a:pPr eaLnBrk="1" hangingPunct="1"/>
              <a:t>25</a:t>
            </a:fld>
            <a:endParaRPr lang="es-ES" altLang="ca-ES"/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1651000" y="1447800"/>
            <a:ext cx="7092950" cy="3810000"/>
            <a:chOff x="960" y="912"/>
            <a:chExt cx="4124" cy="2400"/>
          </a:xfrm>
        </p:grpSpPr>
        <p:pic>
          <p:nvPicPr>
            <p:cNvPr id="307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12"/>
              <a:ext cx="412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0" name="Rectangle 4"/>
            <p:cNvSpPr>
              <a:spLocks noChangeArrowheads="1"/>
            </p:cNvSpPr>
            <p:nvPr/>
          </p:nvSpPr>
          <p:spPr bwMode="auto">
            <a:xfrm>
              <a:off x="1728" y="2908"/>
              <a:ext cx="107" cy="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3081338" y="188913"/>
            <a:ext cx="4191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65" name="Text Box 9"/>
          <p:cNvSpPr txBox="1">
            <a:spLocks noChangeArrowheads="1"/>
          </p:cNvSpPr>
          <p:nvPr/>
        </p:nvSpPr>
        <p:spPr bwMode="auto">
          <a:xfrm>
            <a:off x="6026150" y="45720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80267" name="Rectangle 11"/>
          <p:cNvSpPr>
            <a:spLocks noChangeArrowheads="1"/>
          </p:cNvSpPr>
          <p:nvPr/>
        </p:nvSpPr>
        <p:spPr bwMode="auto">
          <a:xfrm>
            <a:off x="1155700" y="5759450"/>
            <a:ext cx="4801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dirty="0" err="1"/>
              <a:t>Population</a:t>
            </a:r>
            <a:r>
              <a:rPr lang="es-ES_tradnl" altLang="ca-ES" dirty="0"/>
              <a:t> mean </a:t>
            </a:r>
            <a:r>
              <a:rPr lang="es-ES_tradnl" altLang="ca-ES" dirty="0" err="1"/>
              <a:t>is</a:t>
            </a:r>
            <a:r>
              <a:rPr lang="es-ES_tradnl" altLang="ca-ES" dirty="0"/>
              <a:t> </a:t>
            </a:r>
            <a:r>
              <a:rPr lang="es-ES_tradnl" altLang="ca-ES" dirty="0" err="1"/>
              <a:t>inside</a:t>
            </a:r>
            <a:r>
              <a:rPr lang="es-ES_tradnl" altLang="ca-ES" dirty="0"/>
              <a:t> </a:t>
            </a:r>
            <a:r>
              <a:rPr lang="es-ES_tradnl" altLang="ca-ES" dirty="0" err="1"/>
              <a:t>confidence</a:t>
            </a:r>
            <a:r>
              <a:rPr lang="es-ES_tradnl" altLang="ca-ES" dirty="0"/>
              <a:t> </a:t>
            </a:r>
            <a:r>
              <a:rPr lang="es-ES_tradnl" altLang="ca-ES" dirty="0" err="1"/>
              <a:t>interval</a:t>
            </a:r>
            <a:endParaRPr lang="es-ES" altLang="ca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utoUpdateAnimBg="0"/>
      <p:bldP spid="480265" grpId="0" autoUpdateAnimBg="0"/>
      <p:bldP spid="48026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60E8651-DC62-4F8E-9789-7884C7FB94B3}" type="slidenum">
              <a:rPr lang="es-ES" altLang="ca-ES" smtClean="0"/>
              <a:pPr eaLnBrk="1" hangingPunct="1"/>
              <a:t>26</a:t>
            </a:fld>
            <a:endParaRPr lang="es-ES" altLang="ca-E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3076575" y="304800"/>
            <a:ext cx="4191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7181850" y="45720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1155700" y="5759450"/>
            <a:ext cx="500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/>
              <a:t>Population mean its outside confidence interval</a:t>
            </a:r>
            <a:endParaRPr lang="es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5" grpId="0" autoUpdateAnimBg="0"/>
      <p:bldP spid="481289" grpId="0" autoUpdateAnimBg="0"/>
      <p:bldP spid="48129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E4D832-F709-4F5A-9097-395997164BCE}" type="slidenum">
              <a:rPr lang="es-ES" altLang="ca-ES"/>
              <a:pPr eaLnBrk="1" hangingPunct="1"/>
              <a:t>27</a:t>
            </a:fld>
            <a:endParaRPr lang="es-ES" altLang="ca-E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09763" y="215265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grpSp>
        <p:nvGrpSpPr>
          <p:cNvPr id="32772" name="Group 8"/>
          <p:cNvGrpSpPr>
            <a:grpSpLocks noChangeAspect="1"/>
          </p:cNvGrpSpPr>
          <p:nvPr/>
        </p:nvGrpSpPr>
        <p:grpSpPr bwMode="auto">
          <a:xfrm>
            <a:off x="631825" y="1916113"/>
            <a:ext cx="8328025" cy="3492500"/>
            <a:chOff x="398" y="1207"/>
            <a:chExt cx="5246" cy="2200"/>
          </a:xfrm>
        </p:grpSpPr>
        <p:sp>
          <p:nvSpPr>
            <p:cNvPr id="32774" name="AutoShape 7"/>
            <p:cNvSpPr>
              <a:spLocks noChangeAspect="1" noChangeArrowheads="1" noTextEdit="1"/>
            </p:cNvSpPr>
            <p:nvPr/>
          </p:nvSpPr>
          <p:spPr bwMode="auto">
            <a:xfrm>
              <a:off x="398" y="1207"/>
              <a:ext cx="5246" cy="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5" name="Line 9"/>
            <p:cNvSpPr>
              <a:spLocks noChangeShapeType="1"/>
            </p:cNvSpPr>
            <p:nvPr/>
          </p:nvSpPr>
          <p:spPr bwMode="auto">
            <a:xfrm>
              <a:off x="683" y="1936"/>
              <a:ext cx="49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1608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4740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1196" y="2275"/>
              <a:ext cx="6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Lower Bound</a:t>
              </a:r>
              <a:endParaRPr lang="en-US" altLang="ca-ES"/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363" y="2275"/>
              <a:ext cx="6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Upper Bound</a:t>
              </a:r>
              <a:endParaRPr lang="en-US" altLang="ca-ES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1608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1608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4597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4597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>
              <a:off x="3174" y="1815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5" name="Rectangle 19"/>
            <p:cNvSpPr>
              <a:spLocks noChangeArrowheads="1"/>
            </p:cNvSpPr>
            <p:nvPr/>
          </p:nvSpPr>
          <p:spPr bwMode="auto">
            <a:xfrm>
              <a:off x="2904" y="2156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u="none">
                  <a:solidFill>
                    <a:srgbClr val="000000"/>
                  </a:solidFill>
                  <a:latin typeface="Times New Roman" pitchFamily="18" charset="0"/>
                </a:rPr>
                <a:t>Estimator</a:t>
              </a:r>
              <a:endParaRPr lang="en-US" altLang="ca-ES"/>
            </a:p>
          </p:txBody>
        </p:sp>
        <p:grpSp>
          <p:nvGrpSpPr>
            <p:cNvPr id="32786" name="Group 24"/>
            <p:cNvGrpSpPr>
              <a:grpSpLocks/>
            </p:cNvGrpSpPr>
            <p:nvPr/>
          </p:nvGrpSpPr>
          <p:grpSpPr bwMode="auto">
            <a:xfrm>
              <a:off x="3172" y="1450"/>
              <a:ext cx="1" cy="244"/>
              <a:chOff x="3172" y="1450"/>
              <a:chExt cx="1" cy="244"/>
            </a:xfrm>
          </p:grpSpPr>
          <p:sp>
            <p:nvSpPr>
              <p:cNvPr id="32859" name="Line 20"/>
              <p:cNvSpPr>
                <a:spLocks noChangeShapeType="1"/>
              </p:cNvSpPr>
              <p:nvPr/>
            </p:nvSpPr>
            <p:spPr bwMode="auto">
              <a:xfrm>
                <a:off x="3172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0" name="Line 21"/>
              <p:cNvSpPr>
                <a:spLocks noChangeShapeType="1"/>
              </p:cNvSpPr>
              <p:nvPr/>
            </p:nvSpPr>
            <p:spPr bwMode="auto">
              <a:xfrm>
                <a:off x="3172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1" name="Line 22"/>
              <p:cNvSpPr>
                <a:spLocks noChangeShapeType="1"/>
              </p:cNvSpPr>
              <p:nvPr/>
            </p:nvSpPr>
            <p:spPr bwMode="auto">
              <a:xfrm>
                <a:off x="3172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2" name="Line 23"/>
              <p:cNvSpPr>
                <a:spLocks noChangeShapeType="1"/>
              </p:cNvSpPr>
              <p:nvPr/>
            </p:nvSpPr>
            <p:spPr bwMode="auto">
              <a:xfrm>
                <a:off x="3172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7" name="Group 41"/>
            <p:cNvGrpSpPr>
              <a:grpSpLocks/>
            </p:cNvGrpSpPr>
            <p:nvPr/>
          </p:nvGrpSpPr>
          <p:grpSpPr bwMode="auto">
            <a:xfrm>
              <a:off x="3174" y="1449"/>
              <a:ext cx="1469" cy="1"/>
              <a:chOff x="3174" y="1449"/>
              <a:chExt cx="1469" cy="1"/>
            </a:xfrm>
          </p:grpSpPr>
          <p:sp>
            <p:nvSpPr>
              <p:cNvPr id="32843" name="Line 25"/>
              <p:cNvSpPr>
                <a:spLocks noChangeShapeType="1"/>
              </p:cNvSpPr>
              <p:nvPr/>
            </p:nvSpPr>
            <p:spPr bwMode="auto">
              <a:xfrm>
                <a:off x="3174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4" name="Line 26"/>
              <p:cNvSpPr>
                <a:spLocks noChangeShapeType="1"/>
              </p:cNvSpPr>
              <p:nvPr/>
            </p:nvSpPr>
            <p:spPr bwMode="auto">
              <a:xfrm>
                <a:off x="3269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5" name="Line 27"/>
              <p:cNvSpPr>
                <a:spLocks noChangeShapeType="1"/>
              </p:cNvSpPr>
              <p:nvPr/>
            </p:nvSpPr>
            <p:spPr bwMode="auto">
              <a:xfrm>
                <a:off x="3364" y="1449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6" name="Line 28"/>
              <p:cNvSpPr>
                <a:spLocks noChangeShapeType="1"/>
              </p:cNvSpPr>
              <p:nvPr/>
            </p:nvSpPr>
            <p:spPr bwMode="auto">
              <a:xfrm>
                <a:off x="345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7" name="Line 29"/>
              <p:cNvSpPr>
                <a:spLocks noChangeShapeType="1"/>
              </p:cNvSpPr>
              <p:nvPr/>
            </p:nvSpPr>
            <p:spPr bwMode="auto">
              <a:xfrm>
                <a:off x="355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8" name="Line 30"/>
              <p:cNvSpPr>
                <a:spLocks noChangeShapeType="1"/>
              </p:cNvSpPr>
              <p:nvPr/>
            </p:nvSpPr>
            <p:spPr bwMode="auto">
              <a:xfrm>
                <a:off x="364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9" name="Line 31"/>
              <p:cNvSpPr>
                <a:spLocks noChangeShapeType="1"/>
              </p:cNvSpPr>
              <p:nvPr/>
            </p:nvSpPr>
            <p:spPr bwMode="auto">
              <a:xfrm>
                <a:off x="374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0" name="Line 32"/>
              <p:cNvSpPr>
                <a:spLocks noChangeShapeType="1"/>
              </p:cNvSpPr>
              <p:nvPr/>
            </p:nvSpPr>
            <p:spPr bwMode="auto">
              <a:xfrm>
                <a:off x="383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1" name="Line 33"/>
              <p:cNvSpPr>
                <a:spLocks noChangeShapeType="1"/>
              </p:cNvSpPr>
              <p:nvPr/>
            </p:nvSpPr>
            <p:spPr bwMode="auto">
              <a:xfrm>
                <a:off x="393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2" name="Line 34"/>
              <p:cNvSpPr>
                <a:spLocks noChangeShapeType="1"/>
              </p:cNvSpPr>
              <p:nvPr/>
            </p:nvSpPr>
            <p:spPr bwMode="auto">
              <a:xfrm>
                <a:off x="402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3" name="Line 35"/>
              <p:cNvSpPr>
                <a:spLocks noChangeShapeType="1"/>
              </p:cNvSpPr>
              <p:nvPr/>
            </p:nvSpPr>
            <p:spPr bwMode="auto">
              <a:xfrm>
                <a:off x="412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4" name="Line 36"/>
              <p:cNvSpPr>
                <a:spLocks noChangeShapeType="1"/>
              </p:cNvSpPr>
              <p:nvPr/>
            </p:nvSpPr>
            <p:spPr bwMode="auto">
              <a:xfrm>
                <a:off x="421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5" name="Line 37"/>
              <p:cNvSpPr>
                <a:spLocks noChangeShapeType="1"/>
              </p:cNvSpPr>
              <p:nvPr/>
            </p:nvSpPr>
            <p:spPr bwMode="auto">
              <a:xfrm>
                <a:off x="431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6" name="Line 38"/>
              <p:cNvSpPr>
                <a:spLocks noChangeShapeType="1"/>
              </p:cNvSpPr>
              <p:nvPr/>
            </p:nvSpPr>
            <p:spPr bwMode="auto">
              <a:xfrm>
                <a:off x="440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7" name="Line 39"/>
              <p:cNvSpPr>
                <a:spLocks noChangeShapeType="1"/>
              </p:cNvSpPr>
              <p:nvPr/>
            </p:nvSpPr>
            <p:spPr bwMode="auto">
              <a:xfrm>
                <a:off x="450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8" name="Line 40"/>
              <p:cNvSpPr>
                <a:spLocks noChangeShapeType="1"/>
              </p:cNvSpPr>
              <p:nvPr/>
            </p:nvSpPr>
            <p:spPr bwMode="auto">
              <a:xfrm>
                <a:off x="459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8" name="Group 46"/>
            <p:cNvGrpSpPr>
              <a:grpSpLocks/>
            </p:cNvGrpSpPr>
            <p:nvPr/>
          </p:nvGrpSpPr>
          <p:grpSpPr bwMode="auto">
            <a:xfrm>
              <a:off x="4667" y="1450"/>
              <a:ext cx="1" cy="244"/>
              <a:chOff x="4667" y="1450"/>
              <a:chExt cx="1" cy="244"/>
            </a:xfrm>
          </p:grpSpPr>
          <p:sp>
            <p:nvSpPr>
              <p:cNvPr id="32839" name="Line 42"/>
              <p:cNvSpPr>
                <a:spLocks noChangeShapeType="1"/>
              </p:cNvSpPr>
              <p:nvPr/>
            </p:nvSpPr>
            <p:spPr bwMode="auto">
              <a:xfrm>
                <a:off x="4667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0" name="Line 43"/>
              <p:cNvSpPr>
                <a:spLocks noChangeShapeType="1"/>
              </p:cNvSpPr>
              <p:nvPr/>
            </p:nvSpPr>
            <p:spPr bwMode="auto">
              <a:xfrm>
                <a:off x="4667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1" name="Line 44"/>
              <p:cNvSpPr>
                <a:spLocks noChangeShapeType="1"/>
              </p:cNvSpPr>
              <p:nvPr/>
            </p:nvSpPr>
            <p:spPr bwMode="auto">
              <a:xfrm>
                <a:off x="4667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2" name="Line 45"/>
              <p:cNvSpPr>
                <a:spLocks noChangeShapeType="1"/>
              </p:cNvSpPr>
              <p:nvPr/>
            </p:nvSpPr>
            <p:spPr bwMode="auto">
              <a:xfrm>
                <a:off x="4667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89" name="Rectangle 47"/>
            <p:cNvSpPr>
              <a:spLocks noChangeArrowheads="1"/>
            </p:cNvSpPr>
            <p:nvPr/>
          </p:nvSpPr>
          <p:spPr bwMode="auto">
            <a:xfrm>
              <a:off x="3525" y="1240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b="1" u="none">
                  <a:solidFill>
                    <a:srgbClr val="000000"/>
                  </a:solidFill>
                  <a:latin typeface="Times New Roman" pitchFamily="18" charset="0"/>
                </a:rPr>
                <a:t>PRECISION</a:t>
              </a:r>
              <a:endParaRPr lang="en-US" altLang="ca-ES"/>
            </a:p>
          </p:txBody>
        </p:sp>
        <p:grpSp>
          <p:nvGrpSpPr>
            <p:cNvPr id="32790" name="Group 82"/>
            <p:cNvGrpSpPr>
              <a:grpSpLocks/>
            </p:cNvGrpSpPr>
            <p:nvPr/>
          </p:nvGrpSpPr>
          <p:grpSpPr bwMode="auto">
            <a:xfrm>
              <a:off x="1608" y="2785"/>
              <a:ext cx="3133" cy="1"/>
              <a:chOff x="1608" y="2785"/>
              <a:chExt cx="3133" cy="1"/>
            </a:xfrm>
          </p:grpSpPr>
          <p:sp>
            <p:nvSpPr>
              <p:cNvPr id="32805" name="Line 48"/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6" name="Line 49"/>
              <p:cNvSpPr>
                <a:spLocks noChangeShapeType="1"/>
              </p:cNvSpPr>
              <p:nvPr/>
            </p:nvSpPr>
            <p:spPr bwMode="auto">
              <a:xfrm>
                <a:off x="170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179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8" name="Line 51"/>
              <p:cNvSpPr>
                <a:spLocks noChangeShapeType="1"/>
              </p:cNvSpPr>
              <p:nvPr/>
            </p:nvSpPr>
            <p:spPr bwMode="auto">
              <a:xfrm>
                <a:off x="189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9" name="Line 52"/>
              <p:cNvSpPr>
                <a:spLocks noChangeShapeType="1"/>
              </p:cNvSpPr>
              <p:nvPr/>
            </p:nvSpPr>
            <p:spPr bwMode="auto">
              <a:xfrm>
                <a:off x="1988" y="2785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0" name="Line 53"/>
              <p:cNvSpPr>
                <a:spLocks noChangeShapeType="1"/>
              </p:cNvSpPr>
              <p:nvPr/>
            </p:nvSpPr>
            <p:spPr bwMode="auto">
              <a:xfrm>
                <a:off x="208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1" name="Line 54"/>
              <p:cNvSpPr>
                <a:spLocks noChangeShapeType="1"/>
              </p:cNvSpPr>
              <p:nvPr/>
            </p:nvSpPr>
            <p:spPr bwMode="auto">
              <a:xfrm>
                <a:off x="217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2" name="Line 55"/>
              <p:cNvSpPr>
                <a:spLocks noChangeShapeType="1"/>
              </p:cNvSpPr>
              <p:nvPr/>
            </p:nvSpPr>
            <p:spPr bwMode="auto">
              <a:xfrm>
                <a:off x="227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3" name="Line 56"/>
              <p:cNvSpPr>
                <a:spLocks noChangeShapeType="1"/>
              </p:cNvSpPr>
              <p:nvPr/>
            </p:nvSpPr>
            <p:spPr bwMode="auto">
              <a:xfrm>
                <a:off x="236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4" name="Line 57"/>
              <p:cNvSpPr>
                <a:spLocks noChangeShapeType="1"/>
              </p:cNvSpPr>
              <p:nvPr/>
            </p:nvSpPr>
            <p:spPr bwMode="auto">
              <a:xfrm>
                <a:off x="246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5" name="Line 58"/>
              <p:cNvSpPr>
                <a:spLocks noChangeShapeType="1"/>
              </p:cNvSpPr>
              <p:nvPr/>
            </p:nvSpPr>
            <p:spPr bwMode="auto">
              <a:xfrm>
                <a:off x="255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6" name="Line 59"/>
              <p:cNvSpPr>
                <a:spLocks noChangeShapeType="1"/>
              </p:cNvSpPr>
              <p:nvPr/>
            </p:nvSpPr>
            <p:spPr bwMode="auto">
              <a:xfrm>
                <a:off x="265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7" name="Line 60"/>
              <p:cNvSpPr>
                <a:spLocks noChangeShapeType="1"/>
              </p:cNvSpPr>
              <p:nvPr/>
            </p:nvSpPr>
            <p:spPr bwMode="auto">
              <a:xfrm>
                <a:off x="274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8" name="Line 61"/>
              <p:cNvSpPr>
                <a:spLocks noChangeShapeType="1"/>
              </p:cNvSpPr>
              <p:nvPr/>
            </p:nvSpPr>
            <p:spPr bwMode="auto">
              <a:xfrm>
                <a:off x="284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9" name="Line 62"/>
              <p:cNvSpPr>
                <a:spLocks noChangeShapeType="1"/>
              </p:cNvSpPr>
              <p:nvPr/>
            </p:nvSpPr>
            <p:spPr bwMode="auto">
              <a:xfrm>
                <a:off x="293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0" name="Line 63"/>
              <p:cNvSpPr>
                <a:spLocks noChangeShapeType="1"/>
              </p:cNvSpPr>
              <p:nvPr/>
            </p:nvSpPr>
            <p:spPr bwMode="auto">
              <a:xfrm>
                <a:off x="303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1" name="Line 64"/>
              <p:cNvSpPr>
                <a:spLocks noChangeShapeType="1"/>
              </p:cNvSpPr>
              <p:nvPr/>
            </p:nvSpPr>
            <p:spPr bwMode="auto">
              <a:xfrm>
                <a:off x="312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2" name="Line 65"/>
              <p:cNvSpPr>
                <a:spLocks noChangeShapeType="1"/>
              </p:cNvSpPr>
              <p:nvPr/>
            </p:nvSpPr>
            <p:spPr bwMode="auto">
              <a:xfrm>
                <a:off x="322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3" name="Line 66"/>
              <p:cNvSpPr>
                <a:spLocks noChangeShapeType="1"/>
              </p:cNvSpPr>
              <p:nvPr/>
            </p:nvSpPr>
            <p:spPr bwMode="auto">
              <a:xfrm>
                <a:off x="331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4" name="Line 67"/>
              <p:cNvSpPr>
                <a:spLocks noChangeShapeType="1"/>
              </p:cNvSpPr>
              <p:nvPr/>
            </p:nvSpPr>
            <p:spPr bwMode="auto">
              <a:xfrm>
                <a:off x="341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5" name="Line 68"/>
              <p:cNvSpPr>
                <a:spLocks noChangeShapeType="1"/>
              </p:cNvSpPr>
              <p:nvPr/>
            </p:nvSpPr>
            <p:spPr bwMode="auto">
              <a:xfrm>
                <a:off x="350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6" name="Line 69"/>
              <p:cNvSpPr>
                <a:spLocks noChangeShapeType="1"/>
              </p:cNvSpPr>
              <p:nvPr/>
            </p:nvSpPr>
            <p:spPr bwMode="auto">
              <a:xfrm>
                <a:off x="360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7" name="Line 70"/>
              <p:cNvSpPr>
                <a:spLocks noChangeShapeType="1"/>
              </p:cNvSpPr>
              <p:nvPr/>
            </p:nvSpPr>
            <p:spPr bwMode="auto">
              <a:xfrm>
                <a:off x="369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8" name="Line 71"/>
              <p:cNvSpPr>
                <a:spLocks noChangeShapeType="1"/>
              </p:cNvSpPr>
              <p:nvPr/>
            </p:nvSpPr>
            <p:spPr bwMode="auto">
              <a:xfrm>
                <a:off x="379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9" name="Line 72"/>
              <p:cNvSpPr>
                <a:spLocks noChangeShapeType="1"/>
              </p:cNvSpPr>
              <p:nvPr/>
            </p:nvSpPr>
            <p:spPr bwMode="auto">
              <a:xfrm>
                <a:off x="388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0" name="Line 73"/>
              <p:cNvSpPr>
                <a:spLocks noChangeShapeType="1"/>
              </p:cNvSpPr>
              <p:nvPr/>
            </p:nvSpPr>
            <p:spPr bwMode="auto">
              <a:xfrm>
                <a:off x="398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1" name="Line 74"/>
              <p:cNvSpPr>
                <a:spLocks noChangeShapeType="1"/>
              </p:cNvSpPr>
              <p:nvPr/>
            </p:nvSpPr>
            <p:spPr bwMode="auto">
              <a:xfrm>
                <a:off x="407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2" name="Line 75"/>
              <p:cNvSpPr>
                <a:spLocks noChangeShapeType="1"/>
              </p:cNvSpPr>
              <p:nvPr/>
            </p:nvSpPr>
            <p:spPr bwMode="auto">
              <a:xfrm>
                <a:off x="417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3" name="Line 76"/>
              <p:cNvSpPr>
                <a:spLocks noChangeShapeType="1"/>
              </p:cNvSpPr>
              <p:nvPr/>
            </p:nvSpPr>
            <p:spPr bwMode="auto">
              <a:xfrm>
                <a:off x="426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4" name="Line 77"/>
              <p:cNvSpPr>
                <a:spLocks noChangeShapeType="1"/>
              </p:cNvSpPr>
              <p:nvPr/>
            </p:nvSpPr>
            <p:spPr bwMode="auto">
              <a:xfrm>
                <a:off x="436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5" name="Line 78"/>
              <p:cNvSpPr>
                <a:spLocks noChangeShapeType="1"/>
              </p:cNvSpPr>
              <p:nvPr/>
            </p:nvSpPr>
            <p:spPr bwMode="auto">
              <a:xfrm>
                <a:off x="445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6" name="Line 79"/>
              <p:cNvSpPr>
                <a:spLocks noChangeShapeType="1"/>
              </p:cNvSpPr>
              <p:nvPr/>
            </p:nvSpPr>
            <p:spPr bwMode="auto">
              <a:xfrm>
                <a:off x="455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7" name="Line 80"/>
              <p:cNvSpPr>
                <a:spLocks noChangeShapeType="1"/>
              </p:cNvSpPr>
              <p:nvPr/>
            </p:nvSpPr>
            <p:spPr bwMode="auto">
              <a:xfrm>
                <a:off x="464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8" name="Line 81"/>
              <p:cNvSpPr>
                <a:spLocks noChangeShapeType="1"/>
              </p:cNvSpPr>
              <p:nvPr/>
            </p:nvSpPr>
            <p:spPr bwMode="auto">
              <a:xfrm>
                <a:off x="4740" y="278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1" name="Group 87"/>
            <p:cNvGrpSpPr>
              <a:grpSpLocks/>
            </p:cNvGrpSpPr>
            <p:nvPr/>
          </p:nvGrpSpPr>
          <p:grpSpPr bwMode="auto">
            <a:xfrm>
              <a:off x="1606" y="2483"/>
              <a:ext cx="1" cy="282"/>
              <a:chOff x="1606" y="2483"/>
              <a:chExt cx="1" cy="282"/>
            </a:xfrm>
          </p:grpSpPr>
          <p:sp>
            <p:nvSpPr>
              <p:cNvPr id="32801" name="Line 83"/>
              <p:cNvSpPr>
                <a:spLocks noChangeShapeType="1"/>
              </p:cNvSpPr>
              <p:nvPr/>
            </p:nvSpPr>
            <p:spPr bwMode="auto">
              <a:xfrm>
                <a:off x="1606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2" name="Line 84"/>
              <p:cNvSpPr>
                <a:spLocks noChangeShapeType="1"/>
              </p:cNvSpPr>
              <p:nvPr/>
            </p:nvSpPr>
            <p:spPr bwMode="auto">
              <a:xfrm>
                <a:off x="1606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3" name="Line 85"/>
              <p:cNvSpPr>
                <a:spLocks noChangeShapeType="1"/>
              </p:cNvSpPr>
              <p:nvPr/>
            </p:nvSpPr>
            <p:spPr bwMode="auto">
              <a:xfrm>
                <a:off x="1606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4" name="Line 86"/>
              <p:cNvSpPr>
                <a:spLocks noChangeShapeType="1"/>
              </p:cNvSpPr>
              <p:nvPr/>
            </p:nvSpPr>
            <p:spPr bwMode="auto">
              <a:xfrm>
                <a:off x="1606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2" name="Group 92"/>
            <p:cNvGrpSpPr>
              <a:grpSpLocks/>
            </p:cNvGrpSpPr>
            <p:nvPr/>
          </p:nvGrpSpPr>
          <p:grpSpPr bwMode="auto">
            <a:xfrm>
              <a:off x="4738" y="2483"/>
              <a:ext cx="1" cy="282"/>
              <a:chOff x="4738" y="2483"/>
              <a:chExt cx="1" cy="282"/>
            </a:xfrm>
          </p:grpSpPr>
          <p:sp>
            <p:nvSpPr>
              <p:cNvPr id="32797" name="Line 88"/>
              <p:cNvSpPr>
                <a:spLocks noChangeShapeType="1"/>
              </p:cNvSpPr>
              <p:nvPr/>
            </p:nvSpPr>
            <p:spPr bwMode="auto">
              <a:xfrm>
                <a:off x="4738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8" name="Line 89"/>
              <p:cNvSpPr>
                <a:spLocks noChangeShapeType="1"/>
              </p:cNvSpPr>
              <p:nvPr/>
            </p:nvSpPr>
            <p:spPr bwMode="auto">
              <a:xfrm>
                <a:off x="4738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9" name="Line 90"/>
              <p:cNvSpPr>
                <a:spLocks noChangeShapeType="1"/>
              </p:cNvSpPr>
              <p:nvPr/>
            </p:nvSpPr>
            <p:spPr bwMode="auto">
              <a:xfrm>
                <a:off x="4738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0" name="Line 91"/>
              <p:cNvSpPr>
                <a:spLocks noChangeShapeType="1"/>
              </p:cNvSpPr>
              <p:nvPr/>
            </p:nvSpPr>
            <p:spPr bwMode="auto">
              <a:xfrm>
                <a:off x="4738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93" name="Rectangle 93"/>
            <p:cNvSpPr>
              <a:spLocks noChangeArrowheads="1"/>
            </p:cNvSpPr>
            <p:nvPr/>
          </p:nvSpPr>
          <p:spPr bwMode="auto">
            <a:xfrm>
              <a:off x="1694" y="3065"/>
              <a:ext cx="35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Values in which we are confident that real population parameter is inside</a:t>
              </a:r>
            </a:p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With a prefixed confidence level (Usually 95%)</a:t>
              </a:r>
              <a:endParaRPr lang="en-US" altLang="ca-ES"/>
            </a:p>
          </p:txBody>
        </p:sp>
        <p:grpSp>
          <p:nvGrpSpPr>
            <p:cNvPr id="32794" name="Group 98"/>
            <p:cNvGrpSpPr>
              <a:grpSpLocks/>
            </p:cNvGrpSpPr>
            <p:nvPr/>
          </p:nvGrpSpPr>
          <p:grpSpPr bwMode="auto">
            <a:xfrm>
              <a:off x="484" y="1792"/>
              <a:ext cx="938" cy="308"/>
              <a:chOff x="484" y="1792"/>
              <a:chExt cx="938" cy="308"/>
            </a:xfrm>
          </p:grpSpPr>
          <p:sp>
            <p:nvSpPr>
              <p:cNvPr id="32795" name="Rectangle 96"/>
              <p:cNvSpPr>
                <a:spLocks noChangeArrowheads="1"/>
              </p:cNvSpPr>
              <p:nvPr/>
            </p:nvSpPr>
            <p:spPr bwMode="auto">
              <a:xfrm>
                <a:off x="484" y="1792"/>
                <a:ext cx="6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PARAMETER </a:t>
                </a:r>
                <a:endParaRPr lang="en-US" altLang="ca-ES"/>
              </a:p>
            </p:txBody>
          </p:sp>
          <p:sp>
            <p:nvSpPr>
              <p:cNvPr id="32796" name="Rectangle 97"/>
              <p:cNvSpPr>
                <a:spLocks noChangeArrowheads="1"/>
              </p:cNvSpPr>
              <p:nvPr/>
            </p:nvSpPr>
            <p:spPr bwMode="auto">
              <a:xfrm>
                <a:off x="484" y="1974"/>
                <a:ext cx="9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 POSSIBLE VALUES</a:t>
                </a:r>
                <a:endParaRPr lang="en-US" altLang="ca-ES"/>
              </a:p>
            </p:txBody>
          </p:sp>
        </p:grpSp>
      </p:grp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247650" y="260350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44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endParaRPr lang="en-GB" altLang="ca-ES" sz="44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1C11CB4-71CD-448A-B0E5-7BD78F4C91AF}" type="slidenum">
              <a:rPr lang="es-ES" altLang="ca-ES"/>
              <a:pPr eaLnBrk="1" hangingPunct="1"/>
              <a:t>28</a:t>
            </a:fld>
            <a:endParaRPr lang="es-ES" altLang="ca-ES"/>
          </a:p>
        </p:txBody>
      </p:sp>
      <p:pic>
        <p:nvPicPr>
          <p:cNvPr id="337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981075"/>
            <a:ext cx="45624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231775" y="188913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intervals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RCmdr</a:t>
            </a:r>
            <a:endParaRPr lang="en-GB" altLang="ca-ES" sz="36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213100"/>
            <a:ext cx="47815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Rectángulo"/>
          <p:cNvSpPr>
            <a:spLocks noChangeArrowheads="1"/>
          </p:cNvSpPr>
          <p:nvPr/>
        </p:nvSpPr>
        <p:spPr bwMode="auto">
          <a:xfrm>
            <a:off x="760413" y="836613"/>
            <a:ext cx="914558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 sz="2800" u="none"/>
          </a:p>
          <a:p>
            <a:pPr eaLnBrk="1" hangingPunct="1"/>
            <a:r>
              <a:rPr lang="en-GB" altLang="ca-ES" sz="2800" u="none"/>
              <a:t>	One Sample t-test</a:t>
            </a:r>
          </a:p>
          <a:p>
            <a:pPr eaLnBrk="1" hangingPunct="1"/>
            <a:endParaRPr lang="en-GB" altLang="ca-ES" sz="2800" u="none"/>
          </a:p>
          <a:p>
            <a:pPr eaLnBrk="1" hangingPunct="1"/>
            <a:r>
              <a:rPr lang="en-GB" altLang="ca-ES" sz="2800" u="none"/>
              <a:t>data:  bua</a:t>
            </a:r>
          </a:p>
          <a:p>
            <a:pPr eaLnBrk="1" hangingPunct="1"/>
            <a:r>
              <a:rPr lang="en-GB" altLang="ca-ES" sz="2800" u="none"/>
              <a:t>t = 137.89, df = 999, p-value &lt; 2.2e-16</a:t>
            </a:r>
          </a:p>
          <a:p>
            <a:pPr eaLnBrk="1" hangingPunct="1"/>
            <a:r>
              <a:rPr lang="en-GB" altLang="ca-ES" sz="2800" u="none"/>
              <a:t>alternative hypothesis: true mean is not equal to 0</a:t>
            </a:r>
          </a:p>
          <a:p>
            <a:pPr eaLnBrk="1" hangingPunct="1"/>
            <a:r>
              <a:rPr lang="en-GB" altLang="ca-ES" sz="2800" b="1" u="none">
                <a:solidFill>
                  <a:srgbClr val="993489"/>
                </a:solidFill>
              </a:rPr>
              <a:t>95 percent confidence interval:</a:t>
            </a:r>
          </a:p>
          <a:p>
            <a:pPr eaLnBrk="1" hangingPunct="1"/>
            <a:r>
              <a:rPr lang="en-GB" altLang="ca-ES" sz="2800" b="1" u="none">
                <a:solidFill>
                  <a:srgbClr val="993489"/>
                </a:solidFill>
              </a:rPr>
              <a:t> 72.2539 74.3401</a:t>
            </a:r>
          </a:p>
          <a:p>
            <a:pPr eaLnBrk="1" hangingPunct="1"/>
            <a:r>
              <a:rPr lang="en-GB" altLang="ca-ES" sz="2800" u="none"/>
              <a:t>sample estimates:</a:t>
            </a:r>
          </a:p>
          <a:p>
            <a:pPr eaLnBrk="1" hangingPunct="1"/>
            <a:r>
              <a:rPr lang="en-GB" altLang="ca-ES" sz="2800" u="none"/>
              <a:t>mean of x </a:t>
            </a:r>
          </a:p>
          <a:p>
            <a:pPr eaLnBrk="1" hangingPunct="1"/>
            <a:r>
              <a:rPr lang="en-GB" altLang="ca-ES" sz="2800" u="none"/>
              <a:t>   73.297 </a:t>
            </a:r>
          </a:p>
          <a:p>
            <a:pPr eaLnBrk="1" hangingPunct="1"/>
            <a:endParaRPr lang="en-GB" altLang="ca-ES" sz="2800" u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88925" y="1304925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800225" y="307975"/>
            <a:ext cx="61833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itchFamily="34" charset="0"/>
                <a:ea typeface="MS PGothic" pitchFamily="34" charset="-128"/>
              </a:rPr>
              <a:t>The objective of statistical inference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387350" y="291623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39566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0353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35597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7501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9561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99561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19563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9563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9075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3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4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8441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5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844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6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7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526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8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9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907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0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1" name="Picture 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26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2" name="Picture 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52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3" name="Picture 2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9075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4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5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6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7" name="Picture 3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63048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8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630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9" name="Picture 3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685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0" name="Picture 3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987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1" name="Picture 3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685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2" name="Picture 3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384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3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4" name="Picture 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987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5" name="Picture 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987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6" name="Picture 3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5905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7" name="Picture 4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5905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8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432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9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73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0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93370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1" name="Picture 4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3370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2" name="Picture 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8733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3" name="Picture 4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35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4" name="Picture 4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5" name="Picture 4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8432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6" name="Picture 4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638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7" name="Picture 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241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8" name="Picture 5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9035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9" name="Picture 5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8432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0" name="Picture 5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1" name="Picture 5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1702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2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3" name="Picture 5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2623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4" name="Picture 5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623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5" name="Picture 5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0040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6" name="Picture 5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2305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7" name="Picture 6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8" name="Picture 6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02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9" name="Picture 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0" name="Picture 6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30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1" name="Picture 6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305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2" name="Picture 6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70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3" name="Picture 6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4" name="Picture 6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5440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5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6" name="Picture 6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54647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7" name="Picture 7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464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8" name="Picture 7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4845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9" name="Picture 7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514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0" name="Picture 7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1" name="Picture 7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454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2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3" name="Picture 7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14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4" name="Picture 7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5147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5" name="Picture 7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750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6" name="Picture 7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7" name="Picture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983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8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9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7350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0" name="Picture 8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7350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1" name="Picture 8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00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2" name="Picture 8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401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3" name="Picture 8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4" name="Picture 8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7983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5" name="Picture 8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6" name="Picture 8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01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7" name="Picture 9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4016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8" name="Picture 9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798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9" name="Picture 9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0" name="Picture 9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2591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1" name="Picture 9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576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2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1957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3" name="Picture 9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2195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4" name="Picture 9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5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5" name="Picture 9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862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6" name="Picture 9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7" name="Picture 10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1259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481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9" name="Picture 1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862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0" name="Picture 10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862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1" name="Picture 10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259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2" name="Picture 10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3" name="Picture 1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07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4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5" name="Picture 1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52278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6" name="Picture 10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52278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7" name="Picture 1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608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8" name="Picture 1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910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9" name="Picture 1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0" name="Picture 1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307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1" name="Picture 1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2" name="Picture 11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4910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3" name="Picture 1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910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4" name="Picture 1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307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5" name="Picture 1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6" name="Picture 11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7577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7" name="Picture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8" name="Picture 1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5140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9" name="Picture 1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8514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0" name="Picture 1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789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1" name="Picture 12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81806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2" name="Picture 12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3" name="Picture 12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7577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4" name="Picture 1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5" name="Picture 12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6" name="Picture 12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7" name="Picture 1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355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8" name="Picture 1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577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9" name="Picture 13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0" name="Picture 13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0419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1" name="Picture 1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2" name="Picture 13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35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3" name="Picture 1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072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4" name="Picture 13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1038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5" name="Picture 13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0720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6" name="Picture 13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4190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7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8" name="Picture 14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038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9" name="Picture 1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12286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0" name="Picture 14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0419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1" name="Picture 14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50641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82" name="Oval 145"/>
          <p:cNvSpPr>
            <a:spLocks noChangeArrowheads="1"/>
          </p:cNvSpPr>
          <p:nvPr/>
        </p:nvSpPr>
        <p:spPr bwMode="auto">
          <a:xfrm>
            <a:off x="4664075" y="177641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483" name="Oval 146"/>
          <p:cNvSpPr>
            <a:spLocks noChangeArrowheads="1"/>
          </p:cNvSpPr>
          <p:nvPr/>
        </p:nvSpPr>
        <p:spPr bwMode="auto">
          <a:xfrm>
            <a:off x="684213" y="201612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84" name="Picture 14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16535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5" name="Picture 148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223996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6" name="Picture 14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27647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7" name="Picture 150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6380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8" name="Picture 151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0031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9" name="Picture 15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5263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0" name="Picture 15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12725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1" name="Picture 15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50031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92" name="Oval 155"/>
          <p:cNvSpPr>
            <a:spLocks noChangeArrowheads="1"/>
          </p:cNvSpPr>
          <p:nvPr/>
        </p:nvSpPr>
        <p:spPr bwMode="auto">
          <a:xfrm>
            <a:off x="1516063" y="267970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93" name="Picture 156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75748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4" name="Picture 157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5748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5" name="Picture 158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99243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6" name="Picture 159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9527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7" name="Picture 160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302577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8" name="Picture 161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18770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9" name="Picture 16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1938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00" name="Picture 163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1877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01" name="AutoShape 164"/>
          <p:cNvSpPr>
            <a:spLocks noChangeArrowheads="1"/>
          </p:cNvSpPr>
          <p:nvPr/>
        </p:nvSpPr>
        <p:spPr bwMode="auto">
          <a:xfrm>
            <a:off x="2879725" y="537686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2" name="AutoShape 165"/>
          <p:cNvSpPr>
            <a:spLocks noChangeArrowheads="1"/>
          </p:cNvSpPr>
          <p:nvPr/>
        </p:nvSpPr>
        <p:spPr bwMode="auto">
          <a:xfrm>
            <a:off x="2376488" y="244792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3" name="Text Box 166"/>
          <p:cNvSpPr txBox="1">
            <a:spLocks noChangeArrowheads="1"/>
          </p:cNvSpPr>
          <p:nvPr/>
        </p:nvSpPr>
        <p:spPr bwMode="auto">
          <a:xfrm>
            <a:off x="4748213" y="141128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Hypothesis</a:t>
            </a:r>
          </a:p>
        </p:txBody>
      </p:sp>
      <p:sp>
        <p:nvSpPr>
          <p:cNvPr id="14504" name="Text Box 167"/>
          <p:cNvSpPr txBox="1">
            <a:spLocks noChangeArrowheads="1"/>
          </p:cNvSpPr>
          <p:nvPr/>
        </p:nvSpPr>
        <p:spPr bwMode="auto">
          <a:xfrm>
            <a:off x="3163888" y="216058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Samples</a:t>
            </a:r>
          </a:p>
          <a:p>
            <a:pPr eaLnBrk="1" hangingPunct="1">
              <a:lnSpc>
                <a:spcPct val="94000"/>
              </a:lnSpc>
            </a:pPr>
            <a:endParaRPr lang="es-ES" altLang="ca-ES" sz="1400" u="none">
              <a:solidFill>
                <a:srgbClr val="000000"/>
              </a:solidFill>
              <a:ea typeface="MS PGothic" pitchFamily="34" charset="-128"/>
            </a:endParaRPr>
          </a:p>
          <a:p>
            <a:pPr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(sampling techniques)</a:t>
            </a:r>
          </a:p>
        </p:txBody>
      </p:sp>
      <p:sp>
        <p:nvSpPr>
          <p:cNvPr id="14505" name="AutoShape 168"/>
          <p:cNvSpPr>
            <a:spLocks noChangeArrowheads="1"/>
          </p:cNvSpPr>
          <p:nvPr/>
        </p:nvSpPr>
        <p:spPr bwMode="auto">
          <a:xfrm>
            <a:off x="1295400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6" name="Text Box 169"/>
          <p:cNvSpPr txBox="1">
            <a:spLocks noChangeArrowheads="1"/>
          </p:cNvSpPr>
          <p:nvPr/>
        </p:nvSpPr>
        <p:spPr bwMode="auto">
          <a:xfrm>
            <a:off x="192088" y="5256213"/>
            <a:ext cx="319246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Conclusions based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on the observed data</a:t>
            </a:r>
          </a:p>
          <a:p>
            <a:pPr algn="ctr" eaLnBrk="1" hangingPunct="1">
              <a:lnSpc>
                <a:spcPct val="94000"/>
              </a:lnSpc>
            </a:pPr>
            <a:endParaRPr lang="es-ES" altLang="ca-ES" sz="600" u="none">
              <a:solidFill>
                <a:srgbClr val="000000"/>
              </a:solidFill>
              <a:ea typeface="MS PGothic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(Statistical inference)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(Parameters estimation)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	(Hypothesis testing)</a:t>
            </a:r>
          </a:p>
        </p:txBody>
      </p:sp>
      <p:sp>
        <p:nvSpPr>
          <p:cNvPr id="14507" name="AutoShape 170"/>
          <p:cNvSpPr>
            <a:spLocks noChangeArrowheads="1"/>
          </p:cNvSpPr>
          <p:nvPr/>
        </p:nvSpPr>
        <p:spPr bwMode="auto">
          <a:xfrm>
            <a:off x="180022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8" name="AutoShape 171"/>
          <p:cNvSpPr>
            <a:spLocks noChangeArrowheads="1"/>
          </p:cNvSpPr>
          <p:nvPr/>
        </p:nvSpPr>
        <p:spPr bwMode="auto">
          <a:xfrm>
            <a:off x="82867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9" name="Text Box 172"/>
          <p:cNvSpPr txBox="1">
            <a:spLocks noChangeArrowheads="1"/>
          </p:cNvSpPr>
          <p:nvPr/>
        </p:nvSpPr>
        <p:spPr bwMode="auto">
          <a:xfrm>
            <a:off x="3311525" y="5683250"/>
            <a:ext cx="19669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Generalization to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the population</a:t>
            </a:r>
          </a:p>
        </p:txBody>
      </p:sp>
      <p:pic>
        <p:nvPicPr>
          <p:cNvPr id="14510" name="Picture 173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4653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11" name="Picture 17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87166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12" name="Text Box 175"/>
          <p:cNvSpPr txBox="1">
            <a:spLocks noChangeArrowheads="1"/>
          </p:cNvSpPr>
          <p:nvPr/>
        </p:nvSpPr>
        <p:spPr bwMode="auto">
          <a:xfrm>
            <a:off x="6407150" y="179546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125538"/>
            <a:ext cx="37242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-231775" y="188913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RCmdr</a:t>
            </a:r>
            <a:endParaRPr lang="en-GB" altLang="ca-ES" sz="36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781300"/>
            <a:ext cx="23526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581400"/>
            <a:ext cx="4762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Rectángulo"/>
          <p:cNvSpPr>
            <a:spLocks noChangeArrowheads="1"/>
          </p:cNvSpPr>
          <p:nvPr/>
        </p:nvSpPr>
        <p:spPr bwMode="auto">
          <a:xfrm>
            <a:off x="344488" y="1125538"/>
            <a:ext cx="9561512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400" u="none"/>
              <a:t>Frequency counts (test is for first level):</a:t>
            </a:r>
          </a:p>
          <a:p>
            <a:pPr eaLnBrk="1" hangingPunct="1"/>
            <a:r>
              <a:rPr lang="en-GB" altLang="ca-ES" sz="2400" u="none"/>
              <a:t>menop</a:t>
            </a:r>
          </a:p>
          <a:p>
            <a:pPr eaLnBrk="1" hangingPunct="1"/>
            <a:r>
              <a:rPr lang="en-GB" altLang="ca-ES" sz="2400" u="none"/>
              <a:t> NO  SI </a:t>
            </a:r>
          </a:p>
          <a:p>
            <a:pPr eaLnBrk="1" hangingPunct="1"/>
            <a:r>
              <a:rPr lang="en-GB" altLang="ca-ES" sz="2400" u="none"/>
              <a:t>303 697 </a:t>
            </a:r>
          </a:p>
          <a:p>
            <a:pPr eaLnBrk="1" hangingPunct="1"/>
            <a:r>
              <a:rPr lang="en-GB" altLang="ca-ES" sz="2400" u="none"/>
              <a:t>	</a:t>
            </a:r>
            <a:r>
              <a:rPr lang="en-GB" altLang="ca-ES" sz="2400" u="none">
                <a:solidFill>
                  <a:srgbClr val="993489"/>
                </a:solidFill>
              </a:rPr>
              <a:t>1-sample proportions test without continuity correction</a:t>
            </a:r>
          </a:p>
          <a:p>
            <a:pPr eaLnBrk="1" hangingPunct="1"/>
            <a:endParaRPr lang="en-GB" altLang="ca-ES" sz="2400" u="none"/>
          </a:p>
          <a:p>
            <a:pPr eaLnBrk="1" hangingPunct="1"/>
            <a:r>
              <a:rPr lang="en-GB" altLang="ca-ES" sz="2400" u="none"/>
              <a:t>data:  rbind(.Table), null probability 0.5</a:t>
            </a:r>
          </a:p>
          <a:p>
            <a:pPr eaLnBrk="1" hangingPunct="1"/>
            <a:r>
              <a:rPr lang="en-GB" altLang="ca-ES" sz="2400" u="none"/>
              <a:t>X-squared = 155.24, df = 1, p-value &lt; 2.2e-16</a:t>
            </a:r>
          </a:p>
          <a:p>
            <a:pPr eaLnBrk="1" hangingPunct="1"/>
            <a:r>
              <a:rPr lang="en-GB" altLang="ca-ES" sz="2400" u="none"/>
              <a:t>alternative hypothesis: true p is not equal to 0.5</a:t>
            </a:r>
          </a:p>
          <a:p>
            <a:pPr eaLnBrk="1" hangingPunct="1"/>
            <a:r>
              <a:rPr lang="en-GB" altLang="ca-ES" sz="2400" b="1" u="none">
                <a:solidFill>
                  <a:srgbClr val="993489"/>
                </a:solidFill>
              </a:rPr>
              <a:t>95 percent confidence interval:</a:t>
            </a:r>
          </a:p>
          <a:p>
            <a:pPr eaLnBrk="1" hangingPunct="1"/>
            <a:r>
              <a:rPr lang="en-GB" altLang="ca-ES" sz="2400" b="1" u="none">
                <a:solidFill>
                  <a:srgbClr val="993489"/>
                </a:solidFill>
              </a:rPr>
              <a:t> 0.2753154 0.3321923</a:t>
            </a:r>
          </a:p>
          <a:p>
            <a:pPr eaLnBrk="1" hangingPunct="1"/>
            <a:r>
              <a:rPr lang="en-GB" altLang="ca-ES" sz="2400" u="none"/>
              <a:t>sample estimates:</a:t>
            </a:r>
          </a:p>
          <a:p>
            <a:pPr eaLnBrk="1" hangingPunct="1"/>
            <a:r>
              <a:rPr lang="en-GB" altLang="ca-ES" sz="2400" u="none"/>
              <a:t>    p </a:t>
            </a:r>
          </a:p>
          <a:p>
            <a:pPr eaLnBrk="1" hangingPunct="1"/>
            <a:r>
              <a:rPr lang="en-GB" altLang="ca-ES" sz="2400" u="none"/>
              <a:t>0.303 </a:t>
            </a:r>
          </a:p>
          <a:p>
            <a:pPr eaLnBrk="1" hangingPunct="1"/>
            <a:endParaRPr lang="en-GB" altLang="ca-ES" sz="2400" u="none"/>
          </a:p>
          <a:p>
            <a:pPr eaLnBrk="1" hangingPunct="1"/>
            <a:endParaRPr lang="en-GB" altLang="ca-ES" sz="2400" u="none"/>
          </a:p>
        </p:txBody>
      </p:sp>
      <p:sp>
        <p:nvSpPr>
          <p:cNvPr id="36867" name="2 CuadroTexto"/>
          <p:cNvSpPr txBox="1">
            <a:spLocks noChangeArrowheads="1"/>
          </p:cNvSpPr>
          <p:nvPr/>
        </p:nvSpPr>
        <p:spPr bwMode="auto">
          <a:xfrm>
            <a:off x="1281113" y="260350"/>
            <a:ext cx="669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2800" u="none">
                <a:latin typeface="Calibri" pitchFamily="34" charset="0"/>
              </a:rPr>
              <a:t>Proportion Test Normal Aproximation</a:t>
            </a:r>
            <a:endParaRPr lang="en-GB" altLang="ca-ES" sz="28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Rectángulo"/>
          <p:cNvSpPr>
            <a:spLocks noChangeArrowheads="1"/>
          </p:cNvSpPr>
          <p:nvPr/>
        </p:nvSpPr>
        <p:spPr bwMode="auto">
          <a:xfrm>
            <a:off x="560388" y="1028700"/>
            <a:ext cx="88566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000" u="none"/>
              <a:t>Frequency counts (test is for first level):</a:t>
            </a:r>
          </a:p>
          <a:p>
            <a:pPr eaLnBrk="1" hangingPunct="1"/>
            <a:r>
              <a:rPr lang="en-GB" altLang="ca-ES" sz="2000" u="none"/>
              <a:t>menop</a:t>
            </a:r>
          </a:p>
          <a:p>
            <a:pPr eaLnBrk="1" hangingPunct="1"/>
            <a:r>
              <a:rPr lang="en-GB" altLang="ca-ES" sz="2000" u="none"/>
              <a:t> NO  SI </a:t>
            </a:r>
          </a:p>
          <a:p>
            <a:pPr eaLnBrk="1" hangingPunct="1"/>
            <a:r>
              <a:rPr lang="en-GB" altLang="ca-ES" sz="2000" u="none"/>
              <a:t>303 697 </a:t>
            </a:r>
          </a:p>
          <a:p>
            <a:pPr eaLnBrk="1" hangingPunct="1"/>
            <a:endParaRPr lang="en-GB" altLang="ca-ES" sz="2000" u="none"/>
          </a:p>
          <a:p>
            <a:pPr eaLnBrk="1" hangingPunct="1"/>
            <a:r>
              <a:rPr lang="en-GB" altLang="ca-ES" sz="2000" u="none"/>
              <a:t>	</a:t>
            </a:r>
            <a:r>
              <a:rPr lang="en-GB" altLang="ca-ES" sz="2000" u="none">
                <a:solidFill>
                  <a:srgbClr val="993489"/>
                </a:solidFill>
              </a:rPr>
              <a:t>Exact binomial test</a:t>
            </a:r>
          </a:p>
          <a:p>
            <a:pPr eaLnBrk="1" hangingPunct="1"/>
            <a:endParaRPr lang="en-GB" altLang="ca-ES" sz="2000" u="none"/>
          </a:p>
          <a:p>
            <a:pPr eaLnBrk="1" hangingPunct="1"/>
            <a:r>
              <a:rPr lang="en-GB" altLang="ca-ES" sz="2000" u="none"/>
              <a:t>data:  rbind(.Table)</a:t>
            </a:r>
          </a:p>
          <a:p>
            <a:pPr eaLnBrk="1" hangingPunct="1"/>
            <a:r>
              <a:rPr lang="en-GB" altLang="ca-ES" sz="2000" u="none"/>
              <a:t>number of successes = 303, number of trials = 1000, p-value &lt; 2.2e-16</a:t>
            </a:r>
          </a:p>
          <a:p>
            <a:pPr eaLnBrk="1" hangingPunct="1"/>
            <a:r>
              <a:rPr lang="en-GB" altLang="ca-ES" sz="2000" u="none"/>
              <a:t>alternative hypothesis: true probability of success is not equal to 0.5</a:t>
            </a:r>
          </a:p>
          <a:p>
            <a:pPr eaLnBrk="1" hangingPunct="1"/>
            <a:r>
              <a:rPr lang="en-GB" altLang="ca-ES" sz="2400" u="none">
                <a:solidFill>
                  <a:srgbClr val="993489"/>
                </a:solidFill>
              </a:rPr>
              <a:t>95 percent confidence interval:</a:t>
            </a:r>
          </a:p>
          <a:p>
            <a:pPr eaLnBrk="1" hangingPunct="1"/>
            <a:r>
              <a:rPr lang="en-GB" altLang="ca-ES" sz="2400" u="none">
                <a:solidFill>
                  <a:srgbClr val="993489"/>
                </a:solidFill>
              </a:rPr>
              <a:t> 0.274632 0.332533</a:t>
            </a:r>
          </a:p>
          <a:p>
            <a:pPr eaLnBrk="1" hangingPunct="1"/>
            <a:r>
              <a:rPr lang="en-GB" altLang="ca-ES" sz="2000" u="none"/>
              <a:t>sample estimates:</a:t>
            </a:r>
          </a:p>
          <a:p>
            <a:pPr eaLnBrk="1" hangingPunct="1"/>
            <a:r>
              <a:rPr lang="en-GB" altLang="ca-ES" sz="2000" u="none"/>
              <a:t>probability of success </a:t>
            </a:r>
          </a:p>
          <a:p>
            <a:pPr eaLnBrk="1" hangingPunct="1"/>
            <a:r>
              <a:rPr lang="en-GB" altLang="ca-ES" sz="2000" u="none"/>
              <a:t>                 0.303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20E5E9-75C6-4BDD-9488-97B06ED6BFE1}" type="slidenum">
              <a:rPr lang="ca-ES" altLang="ca-ES"/>
              <a:pPr eaLnBrk="1" hangingPunct="1"/>
              <a:t>33</a:t>
            </a:fld>
            <a:endParaRPr lang="ca-ES" altLang="ca-ES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4406900" y="1628775"/>
          <a:ext cx="5691188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Graph Sheet" r:id="rId3" imgW="10692000" imgH="7560000" progId="SPLUSGraphSheetFileType">
                  <p:embed/>
                </p:oleObj>
              </mc:Choice>
              <mc:Fallback>
                <p:oleObj name="Graph Sheet" r:id="rId3" imgW="10692000" imgH="7560000" progId="SPLUSGraphSheetFileTyp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628775"/>
                        <a:ext cx="5691188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-508000" y="1412875"/>
          <a:ext cx="62277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Graph Sheet" r:id="rId5" imgW="10692000" imgH="7560000" progId="SPLUSGraphSheetFileType">
                  <p:embed/>
                </p:oleObj>
              </mc:Choice>
              <mc:Fallback>
                <p:oleObj name="Graph Sheet" r:id="rId5" imgW="10692000" imgH="7560000" progId="SPLUSGraphSheetFileTyp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08000" y="1412875"/>
                        <a:ext cx="62277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833563" y="0"/>
            <a:ext cx="7564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800" u="none">
                <a:latin typeface="Calibri" pitchFamily="34" charset="0"/>
              </a:rPr>
              <a:t>Sample size =10 , Mean=180, sd=20</a:t>
            </a:r>
            <a:endParaRPr lang="es-ES" altLang="ca-ES" sz="2800" u="non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E97C813-A1DD-4E69-B7FB-6A5BFC51609C}" type="slidenum">
              <a:rPr lang="ca-ES" altLang="ca-ES"/>
              <a:pPr eaLnBrk="1" hangingPunct="1"/>
              <a:t>34</a:t>
            </a:fld>
            <a:endParaRPr lang="ca-ES" altLang="ca-E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95263" y="1628775"/>
          <a:ext cx="6226176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Graph Sheet" r:id="rId3" imgW="10692000" imgH="7560000" progId="SPLUSGraphSheetFileType">
                  <p:embed/>
                </p:oleObj>
              </mc:Choice>
              <mc:Fallback>
                <p:oleObj name="Graph Sheet" r:id="rId3" imgW="10692000" imgH="7560000" progId="SPLUSGraphSheetFileTyp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5263" y="1628775"/>
                        <a:ext cx="6226176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4094163" y="1700213"/>
          <a:ext cx="6227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Graph Sheet" r:id="rId5" imgW="10692000" imgH="7560000" progId="SPLUSGraphSheetFileType">
                  <p:embed/>
                </p:oleObj>
              </mc:Choice>
              <mc:Fallback>
                <p:oleObj name="Graph Sheet" r:id="rId5" imgW="10692000" imgH="7560000" progId="SPLUSGraphSheetFileTyp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1700213"/>
                        <a:ext cx="6227762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833563" y="0"/>
            <a:ext cx="7564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800" u="none">
                <a:latin typeface="Calibri" pitchFamily="34" charset="0"/>
              </a:rPr>
              <a:t>Sample size =100 , Mean=180, sd=20</a:t>
            </a:r>
            <a:endParaRPr lang="es-ES" altLang="ca-ES" sz="2800" u="non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55F9E72-762F-42A9-9986-C9AA0332EDE3}" type="slidenum">
              <a:rPr lang="ca-ES" altLang="ca-ES"/>
              <a:pPr eaLnBrk="1" hangingPunct="1"/>
              <a:t>35</a:t>
            </a:fld>
            <a:endParaRPr lang="ca-ES" altLang="ca-ES"/>
          </a:p>
        </p:txBody>
      </p:sp>
      <p:graphicFrame>
        <p:nvGraphicFramePr>
          <p:cNvPr id="154624" name="Object 2"/>
          <p:cNvGraphicFramePr>
            <a:graphicFrameLocks noChangeAspect="1"/>
          </p:cNvGraphicFramePr>
          <p:nvPr/>
        </p:nvGraphicFramePr>
        <p:xfrm>
          <a:off x="4171950" y="1341438"/>
          <a:ext cx="62277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Graph Sheet" r:id="rId3" imgW="10692000" imgH="7560000" progId="SPLUSGraphSheetFileType">
                  <p:embed/>
                </p:oleObj>
              </mc:Choice>
              <mc:Fallback>
                <p:oleObj name="Graph Sheet" r:id="rId3" imgW="10692000" imgH="7560000" progId="SPLUSGraphSheetFileTyp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341438"/>
                        <a:ext cx="62277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-741363" y="1341438"/>
          <a:ext cx="62277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Graph Sheet" r:id="rId5" imgW="10692000" imgH="7560000" progId="SPLUSGraphSheetFileType">
                  <p:embed/>
                </p:oleObj>
              </mc:Choice>
              <mc:Fallback>
                <p:oleObj name="Graph Sheet" r:id="rId5" imgW="10692000" imgH="7560000" progId="SPLUSGraphSheetFileTyp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41363" y="1341438"/>
                        <a:ext cx="62277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833563" y="0"/>
            <a:ext cx="7564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800" u="none">
                <a:latin typeface="Calibri" pitchFamily="34" charset="0"/>
              </a:rPr>
              <a:t>Sample size =100 , Mean=180, sd=20</a:t>
            </a:r>
            <a:endParaRPr lang="es-ES" altLang="ca-ES" sz="2800" u="non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CuadroTexto"/>
          <p:cNvSpPr txBox="1">
            <a:spLocks noChangeArrowheads="1"/>
          </p:cNvSpPr>
          <p:nvPr/>
        </p:nvSpPr>
        <p:spPr bwMode="auto">
          <a:xfrm>
            <a:off x="1136650" y="333375"/>
            <a:ext cx="6840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2800" u="none">
                <a:latin typeface="Calibri" pitchFamily="34" charset="0"/>
              </a:rPr>
              <a:t>Confidence interval calculator (Plugin EzR)</a:t>
            </a:r>
            <a:endParaRPr lang="en-GB" altLang="ca-ES" sz="2800" u="none">
              <a:latin typeface="Calibri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51911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268413"/>
            <a:ext cx="33147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4 Rectángulo"/>
          <p:cNvSpPr>
            <a:spLocks noChangeArrowheads="1"/>
          </p:cNvSpPr>
          <p:nvPr/>
        </p:nvSpPr>
        <p:spPr bwMode="auto">
          <a:xfrm>
            <a:off x="2073275" y="4221163"/>
            <a:ext cx="6327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3600" u="none">
                <a:solidFill>
                  <a:srgbClr val="993489"/>
                </a:solidFill>
              </a:rPr>
              <a:t>95 %CI 176.032-183.968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908050"/>
            <a:ext cx="618331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492375"/>
            <a:ext cx="30289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3 Rectángulo"/>
          <p:cNvSpPr>
            <a:spLocks noChangeArrowheads="1"/>
          </p:cNvSpPr>
          <p:nvPr/>
        </p:nvSpPr>
        <p:spPr bwMode="auto">
          <a:xfrm>
            <a:off x="631825" y="4724400"/>
            <a:ext cx="92741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800" u="none">
                <a:solidFill>
                  <a:srgbClr val="993489"/>
                </a:solidFill>
              </a:rPr>
              <a:t>[1] Probability : 0.25</a:t>
            </a:r>
          </a:p>
          <a:p>
            <a:pPr eaLnBrk="1" hangingPunct="1"/>
            <a:r>
              <a:rPr lang="en-GB" altLang="ca-ES" sz="2800" u="none">
                <a:solidFill>
                  <a:srgbClr val="993489"/>
                </a:solidFill>
              </a:rPr>
              <a:t>[1] 95% confidence interval : 0.202 - 0.303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2B80078-DD66-49D8-8B55-8F91FDC3A4EF}" type="slidenum">
              <a:rPr lang="es-ES" altLang="ca-ES" smtClean="0"/>
              <a:pPr eaLnBrk="1" hangingPunct="1"/>
              <a:t>4</a:t>
            </a:fld>
            <a:endParaRPr lang="es-ES" altLang="ca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052513"/>
            <a:ext cx="9361487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/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aim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estimation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b="1" i="1" dirty="0"/>
              <a:t>to </a:t>
            </a:r>
            <a:r>
              <a:rPr lang="en-US" altLang="ca-ES" sz="2400" b="1" i="1" dirty="0"/>
              <a:t>infer properties (parameters) of the distribution of population data  from sample data</a:t>
            </a:r>
          </a:p>
          <a:p>
            <a:pPr marL="533400" indent="-533400"/>
            <a:r>
              <a:rPr lang="en-US" altLang="ca-ES" sz="2800" b="1" dirty="0">
                <a:solidFill>
                  <a:srgbClr val="993489"/>
                </a:solidFill>
              </a:rPr>
              <a:t>Some key concepts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Point estimate: </a:t>
            </a:r>
            <a:r>
              <a:rPr lang="en-US" altLang="ca-ES" sz="2000" dirty="0"/>
              <a:t>Give a numerical value to the parameter of interest.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Estimator: </a:t>
            </a:r>
            <a:r>
              <a:rPr lang="en-US" altLang="ca-ES" sz="2000" dirty="0"/>
              <a:t>Mathematical function to obtain the estimate 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Interval Estimation: </a:t>
            </a:r>
            <a:r>
              <a:rPr lang="en-US" altLang="ca-ES" sz="2000" dirty="0"/>
              <a:t>Give two values ​​between which   is the value of the population parameter with a preset confidence level (or probability)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Random error: </a:t>
            </a:r>
            <a:r>
              <a:rPr lang="en-US" altLang="ca-ES" sz="2000" dirty="0"/>
              <a:t> Difference between estimation and real value if the sample is random</a:t>
            </a:r>
            <a:endParaRPr lang="en-GB" altLang="ca-ES" sz="200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4201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Estimation</a:t>
            </a:r>
            <a:endParaRPr lang="en-GB" altLang="ca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3F7ADD-6E3B-48A8-AECD-910DD3EF7FAC}" type="slidenum">
              <a:rPr lang="es-ES" altLang="ca-ES" smtClean="0"/>
              <a:pPr eaLnBrk="1" hangingPunct="1"/>
              <a:t>5</a:t>
            </a:fld>
            <a:endParaRPr lang="es-ES" altLang="ca-E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91630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/>
              <a:t>Point </a:t>
            </a:r>
            <a:r>
              <a:rPr lang="es-ES" altLang="ca-ES" dirty="0" err="1"/>
              <a:t>estimation</a:t>
            </a:r>
            <a:r>
              <a:rPr lang="es-ES" altLang="ca-ES" dirty="0"/>
              <a:t> (1)</a:t>
            </a:r>
            <a:endParaRPr lang="en-GB" altLang="ca-E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143000"/>
            <a:ext cx="8832850" cy="5181600"/>
          </a:xfr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800" dirty="0"/>
              <a:t>Data </a:t>
            </a:r>
            <a:r>
              <a:rPr lang="es-ES" altLang="ca-ES" sz="2800" dirty="0" err="1"/>
              <a:t>from</a:t>
            </a:r>
            <a:r>
              <a:rPr lang="es-ES" altLang="ca-ES" sz="2800" dirty="0"/>
              <a:t>  </a:t>
            </a:r>
            <a:r>
              <a:rPr lang="es-ES" altLang="ca-ES" sz="2800" dirty="0" err="1"/>
              <a:t>qualitative</a:t>
            </a:r>
            <a:r>
              <a:rPr lang="es-ES" altLang="ca-ES" sz="2800" dirty="0"/>
              <a:t> variables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400" dirty="0" err="1"/>
              <a:t>Parameter</a:t>
            </a:r>
            <a:r>
              <a:rPr lang="es-ES" altLang="ca-ES" sz="2400" dirty="0"/>
              <a:t>: </a:t>
            </a:r>
            <a:r>
              <a:rPr lang="es-ES" altLang="ca-ES" sz="2400" dirty="0" err="1"/>
              <a:t>Probability</a:t>
            </a:r>
            <a:r>
              <a:rPr lang="es-ES" altLang="ca-ES" sz="2400" dirty="0"/>
              <a:t> to observe a </a:t>
            </a:r>
            <a:r>
              <a:rPr lang="es-ES" altLang="ca-ES" sz="2400" dirty="0" err="1"/>
              <a:t>certain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category</a:t>
            </a:r>
            <a:endParaRPr lang="es-ES" altLang="ca-ES" sz="2400" dirty="0"/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400" dirty="0" err="1"/>
              <a:t>Estimate</a:t>
            </a:r>
            <a:r>
              <a:rPr lang="es-ES" altLang="ca-ES" sz="2400" dirty="0"/>
              <a:t>: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proportion</a:t>
            </a:r>
            <a:r>
              <a:rPr lang="es-ES" altLang="ca-ES" sz="2400" dirty="0"/>
              <a:t>: % of </a:t>
            </a:r>
            <a:r>
              <a:rPr lang="es-ES" altLang="ca-ES" sz="2400" dirty="0" err="1"/>
              <a:t>that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category</a:t>
            </a:r>
            <a:r>
              <a:rPr lang="es-ES" altLang="ca-ES" sz="2400" dirty="0"/>
              <a:t> in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sample</a:t>
            </a:r>
            <a:endParaRPr lang="es-ES" altLang="ca-ES" sz="2400" dirty="0"/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400" dirty="0" err="1"/>
              <a:t>Example</a:t>
            </a:r>
            <a:r>
              <a:rPr lang="es-ES" altLang="ca-ES" sz="2400" dirty="0"/>
              <a:t>: </a:t>
            </a:r>
            <a:r>
              <a:rPr lang="es-ES" altLang="ca-ES" sz="2400" i="1" dirty="0"/>
              <a:t>In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Osteoporosis </a:t>
            </a:r>
            <a:r>
              <a:rPr lang="es-ES" altLang="ca-ES" sz="2400" i="1" dirty="0" err="1"/>
              <a:t>dataset</a:t>
            </a:r>
            <a:r>
              <a:rPr lang="es-ES" altLang="ca-ES" sz="2400" i="1" dirty="0"/>
              <a:t>, </a:t>
            </a:r>
            <a:r>
              <a:rPr lang="es-ES" altLang="ca-ES" sz="2400" i="1" dirty="0" err="1"/>
              <a:t>what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is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probability</a:t>
            </a:r>
            <a:r>
              <a:rPr lang="es-ES" altLang="ca-ES" sz="2400" i="1" dirty="0"/>
              <a:t> of </a:t>
            </a:r>
            <a:r>
              <a:rPr lang="es-ES" altLang="ca-ES" sz="2400" i="1" dirty="0" err="1"/>
              <a:t>observing</a:t>
            </a:r>
            <a:r>
              <a:rPr lang="es-ES" altLang="ca-ES" sz="2400" i="1" dirty="0"/>
              <a:t> a </a:t>
            </a:r>
            <a:r>
              <a:rPr lang="es-ES" altLang="ca-ES" sz="2400" i="1" dirty="0" err="1"/>
              <a:t>woman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without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ostheoporosis</a:t>
            </a:r>
            <a:endParaRPr lang="es-ES" altLang="ca-ES" sz="24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3F7ADD-6E3B-48A8-AECD-910DD3EF7FAC}" type="slidenum">
              <a:rPr lang="es-ES" altLang="ca-ES" smtClean="0"/>
              <a:pPr eaLnBrk="1" hangingPunct="1"/>
              <a:t>6</a:t>
            </a:fld>
            <a:endParaRPr lang="es-ES" altLang="ca-E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91630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/>
              <a:t>Point </a:t>
            </a:r>
            <a:r>
              <a:rPr lang="es-ES" altLang="ca-ES" dirty="0" err="1"/>
              <a:t>estimation</a:t>
            </a:r>
            <a:r>
              <a:rPr lang="es-ES" altLang="ca-ES" dirty="0"/>
              <a:t> (II)</a:t>
            </a:r>
            <a:endParaRPr lang="en-GB" alt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577850" y="1143000"/>
                <a:ext cx="8832850" cy="5181600"/>
              </a:xfrm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800" dirty="0"/>
                  <a:t>Data </a:t>
                </a:r>
                <a:r>
                  <a:rPr lang="es-ES" altLang="ca-ES" sz="2800" dirty="0" err="1"/>
                  <a:t>from</a:t>
                </a:r>
                <a:r>
                  <a:rPr lang="es-ES" altLang="ca-ES" sz="2800" dirty="0"/>
                  <a:t> </a:t>
                </a:r>
                <a:r>
                  <a:rPr lang="es-ES" altLang="ca-ES" sz="2800" dirty="0" err="1"/>
                  <a:t>quantitative</a:t>
                </a:r>
                <a:r>
                  <a:rPr lang="es-ES" altLang="ca-ES" sz="2800" dirty="0"/>
                  <a:t> variables</a:t>
                </a:r>
              </a:p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400" dirty="0" err="1"/>
                  <a:t>Population</a:t>
                </a:r>
                <a:r>
                  <a:rPr lang="es-ES" altLang="ca-ES" sz="2400" dirty="0"/>
                  <a:t> </a:t>
                </a:r>
                <a:r>
                  <a:rPr lang="es-ES" altLang="ca-ES" sz="2400" dirty="0" err="1"/>
                  <a:t>parameters</a:t>
                </a:r>
                <a:r>
                  <a:rPr lang="es-ES" altLang="ca-ES" sz="2400" dirty="0"/>
                  <a:t>: </a:t>
                </a:r>
                <a:r>
                  <a:rPr lang="es-ES" altLang="ca-ES" sz="2400" dirty="0">
                    <a:solidFill>
                      <a:srgbClr val="990099"/>
                    </a:solidFill>
                    <a:sym typeface="Symbol" pitchFamily="18" charset="2"/>
                  </a:rPr>
                  <a:t>, </a:t>
                </a:r>
                <a:r>
                  <a:rPr lang="es-ES" altLang="ca-ES" sz="2400" dirty="0">
                    <a:solidFill>
                      <a:srgbClr val="990099"/>
                    </a:solidFill>
                    <a:sym typeface="Symbol"/>
                  </a:rPr>
                  <a:t>, etc.</a:t>
                </a:r>
                <a:endParaRPr lang="es-ES" altLang="ca-ES" sz="2400" dirty="0">
                  <a:sym typeface="Symbol"/>
                </a:endParaRPr>
              </a:p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400" dirty="0" err="1"/>
                  <a:t>Population</a:t>
                </a:r>
                <a:r>
                  <a:rPr lang="es-ES" altLang="ca-ES" sz="2400" dirty="0"/>
                  <a:t> </a:t>
                </a:r>
                <a:r>
                  <a:rPr lang="es-ES" altLang="ca-ES" sz="2400" dirty="0" err="1"/>
                  <a:t>parameters</a:t>
                </a:r>
                <a:r>
                  <a:rPr lang="es-ES" altLang="ca-ES" sz="2400" dirty="0"/>
                  <a:t>:</a:t>
                </a:r>
              </a:p>
              <a:p>
                <a:pPr lvl="2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000" dirty="0" err="1"/>
                  <a:t>Estimate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the</a:t>
                </a:r>
                <a:r>
                  <a:rPr lang="es-ES" altLang="ca-ES" sz="2000" dirty="0"/>
                  <a:t> mean, </a:t>
                </a:r>
                <a:r>
                  <a:rPr lang="es-ES" altLang="ca-ES" sz="2000" dirty="0">
                    <a:solidFill>
                      <a:srgbClr val="990099"/>
                    </a:solidFill>
                    <a:sym typeface="Symbol" pitchFamily="18" charset="2"/>
                  </a:rPr>
                  <a:t></a:t>
                </a:r>
                <a:r>
                  <a:rPr lang="es-ES" altLang="ca-ES" sz="2000" dirty="0"/>
                  <a:t>,  </a:t>
                </a:r>
                <a:r>
                  <a:rPr lang="es-ES" altLang="ca-ES" sz="2000" dirty="0" err="1"/>
                  <a:t>with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the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sample</a:t>
                </a:r>
                <a:r>
                  <a:rPr lang="es-ES" altLang="ca-ES" sz="2000" dirty="0"/>
                  <a:t> mean,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altLang="ca-E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ES" altLang="ca-ES" sz="2000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endParaRPr lang="es-ES" altLang="ca-ES" sz="2000" b="0" dirty="0"/>
              </a:p>
              <a:p>
                <a:pPr lvl="2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000" dirty="0" err="1"/>
                  <a:t>Estimate</a:t>
                </a:r>
                <a:r>
                  <a:rPr lang="es-ES" altLang="ca-ES" sz="2000" dirty="0"/>
                  <a:t> </a:t>
                </a:r>
                <a:r>
                  <a:rPr lang="es-ES" altLang="ca-ES" sz="2000" dirty="0">
                    <a:solidFill>
                      <a:srgbClr val="990099"/>
                    </a:solidFill>
                    <a:sym typeface="Symbol" pitchFamily="18" charset="2"/>
                  </a:rPr>
                  <a:t>, </a:t>
                </a:r>
                <a:r>
                  <a:rPr lang="es-ES" altLang="ca-ES" sz="2000" dirty="0">
                    <a:solidFill>
                      <a:srgbClr val="990099"/>
                    </a:solidFill>
                    <a:sym typeface="Symbol"/>
                  </a:rPr>
                  <a:t></a:t>
                </a:r>
                <a:r>
                  <a:rPr lang="es-ES" altLang="ca-ES" sz="2000" dirty="0"/>
                  <a:t>  </a:t>
                </a:r>
                <a:r>
                  <a:rPr lang="es-ES" altLang="ca-ES" sz="2000" dirty="0" err="1"/>
                  <a:t>with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the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sample</a:t>
                </a:r>
                <a:r>
                  <a:rPr lang="es-ES" altLang="ca-ES" sz="2000" dirty="0"/>
                  <a:t> standard </a:t>
                </a:r>
                <a:r>
                  <a:rPr lang="es-ES" altLang="ca-ES" sz="2000" dirty="0" err="1"/>
                  <a:t>deviation</a:t>
                </a:r>
                <a:r>
                  <a:rPr lang="es-ES" altLang="ca-E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altLang="ca-E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ca-ES" sz="2000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endParaRPr lang="es-ES" altLang="ca-ES" sz="2400" dirty="0"/>
              </a:p>
              <a:p>
                <a:pPr marL="457200" lvl="1" indent="0">
                  <a:spcBef>
                    <a:spcPts val="1800"/>
                  </a:spcBef>
                  <a:spcAft>
                    <a:spcPts val="1200"/>
                  </a:spcAft>
                  <a:buNone/>
                  <a:defRPr/>
                </a:pPr>
                <a:endParaRPr lang="es-ES" altLang="ca-ES" sz="2400" i="1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577850" y="1143000"/>
                <a:ext cx="8832850" cy="5181600"/>
              </a:xfrm>
              <a:blipFill>
                <a:blip r:embed="rId3"/>
                <a:stretch>
                  <a:fillRect l="-1242" t="-1294"/>
                </a:stretch>
              </a:blipFill>
              <a:ex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E1E4AB-1C97-4ABE-A5CF-C6606484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1C0696-FE79-4F42-9D88-2D46BBFD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ca-ES" i="1" dirty="0"/>
              <a:t>In </a:t>
            </a:r>
            <a:r>
              <a:rPr lang="es-ES" altLang="ca-ES" i="1" dirty="0" err="1"/>
              <a:t>the</a:t>
            </a:r>
            <a:r>
              <a:rPr lang="es-ES" altLang="ca-ES" i="1" dirty="0"/>
              <a:t> osteoporosis </a:t>
            </a:r>
            <a:r>
              <a:rPr lang="es-ES" altLang="ca-ES" i="1" dirty="0" err="1"/>
              <a:t>dataset</a:t>
            </a:r>
            <a:r>
              <a:rPr lang="es-ES" altLang="ca-ES" i="1" dirty="0"/>
              <a:t> (osteo100) </a:t>
            </a:r>
            <a:r>
              <a:rPr lang="es-ES" altLang="ca-ES" i="1" dirty="0" err="1"/>
              <a:t>estimate</a:t>
            </a:r>
            <a:r>
              <a:rPr lang="es-ES" altLang="ca-ES" i="1" dirty="0"/>
              <a:t> </a:t>
            </a:r>
            <a:r>
              <a:rPr lang="es-ES" altLang="ca-ES" i="1" dirty="0" err="1"/>
              <a:t>the</a:t>
            </a:r>
            <a:r>
              <a:rPr lang="es-ES" altLang="ca-ES" i="1" dirty="0"/>
              <a:t> mean </a:t>
            </a:r>
            <a:r>
              <a:rPr lang="es-ES" altLang="ca-ES" i="1" dirty="0" err="1"/>
              <a:t>bone</a:t>
            </a:r>
            <a:r>
              <a:rPr lang="es-ES" altLang="ca-ES" i="1" dirty="0"/>
              <a:t> </a:t>
            </a:r>
            <a:r>
              <a:rPr lang="es-ES" altLang="ca-ES" i="1" dirty="0" err="1"/>
              <a:t>density</a:t>
            </a:r>
            <a:r>
              <a:rPr lang="es-ES" altLang="ca-ES" i="1" dirty="0"/>
              <a:t> (BUA) </a:t>
            </a:r>
          </a:p>
          <a:p>
            <a:pPr lvl="1"/>
            <a:r>
              <a:rPr lang="es-ES" altLang="ca-ES" i="1" dirty="0" err="1"/>
              <a:t>for</a:t>
            </a:r>
            <a:r>
              <a:rPr lang="es-ES" altLang="ca-ES" i="1" dirty="0"/>
              <a:t> </a:t>
            </a:r>
            <a:r>
              <a:rPr lang="es-ES" altLang="ca-ES" i="1" dirty="0" err="1"/>
              <a:t>all</a:t>
            </a:r>
            <a:r>
              <a:rPr lang="es-ES" altLang="ca-ES" i="1" dirty="0"/>
              <a:t> </a:t>
            </a:r>
            <a:r>
              <a:rPr lang="es-ES" altLang="ca-ES" i="1" dirty="0" err="1"/>
              <a:t>the</a:t>
            </a:r>
            <a:r>
              <a:rPr lang="es-ES" altLang="ca-ES" i="1" dirty="0"/>
              <a:t> </a:t>
            </a:r>
            <a:r>
              <a:rPr lang="es-ES" altLang="ca-ES" i="1" dirty="0" err="1"/>
              <a:t>population</a:t>
            </a:r>
            <a:r>
              <a:rPr lang="es-ES" altLang="ca-ES" i="1" dirty="0"/>
              <a:t> </a:t>
            </a:r>
            <a:r>
              <a:rPr lang="es-ES" altLang="ca-ES" i="1" dirty="0" err="1"/>
              <a:t>indistinctly</a:t>
            </a:r>
            <a:endParaRPr lang="es-ES" altLang="ca-ES" i="1" dirty="0"/>
          </a:p>
          <a:p>
            <a:pPr lvl="1"/>
            <a:r>
              <a:rPr lang="es-ES" altLang="ca-ES" i="1" dirty="0" err="1"/>
              <a:t>depending</a:t>
            </a:r>
            <a:r>
              <a:rPr lang="es-ES" altLang="ca-ES" i="1" dirty="0"/>
              <a:t> </a:t>
            </a:r>
            <a:r>
              <a:rPr lang="es-ES" altLang="ca-ES" i="1" dirty="0" err="1"/>
              <a:t>on</a:t>
            </a:r>
            <a:r>
              <a:rPr lang="es-ES" altLang="ca-ES" i="1" dirty="0"/>
              <a:t> </a:t>
            </a:r>
            <a:r>
              <a:rPr lang="es-ES" altLang="ca-ES" i="1" dirty="0" err="1"/>
              <a:t>the</a:t>
            </a:r>
            <a:r>
              <a:rPr lang="es-ES" altLang="ca-ES" i="1" dirty="0"/>
              <a:t> CLASSIFIC variable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901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3"/>
          <p:cNvSpPr>
            <a:spLocks noChangeArrowheads="1"/>
          </p:cNvSpPr>
          <p:nvPr/>
        </p:nvSpPr>
        <p:spPr bwMode="auto">
          <a:xfrm>
            <a:off x="848544" y="1125539"/>
            <a:ext cx="5312544" cy="410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/>
          </a:p>
        </p:txBody>
      </p:sp>
      <p:pic>
        <p:nvPicPr>
          <p:cNvPr id="17411" name="Picture 4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14488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65100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724025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72402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651000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9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6859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165100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1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1614488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2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65100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13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68592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4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685925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5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6144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6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165100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7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046288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8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058988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9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132013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20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1320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21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058988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2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0939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23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0589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24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2022475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25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058988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26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0939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27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09391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28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0462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29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0462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7" name="Picture 3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381250"/>
            <a:ext cx="5064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31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417763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32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490788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33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4907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34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41776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35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4526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36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4177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4" name="Picture 37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2381250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5" name="Picture 38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40665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6" name="Picture 39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4780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7" name="Picture 40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452688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8" name="Picture 41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3812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9" name="Picture 42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4177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0" name="Picture 43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767013"/>
            <a:ext cx="5064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1" name="Picture 44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803525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2" name="Picture 45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2876550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3" name="Picture 46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8765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4" name="Picture 47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803525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5" name="Picture 48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8384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6" name="Picture 49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28035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7" name="Picture 50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767013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8" name="Picture 51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803525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9" name="Picture 52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8384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0" name="Picture 53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838450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1" name="Picture 54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7670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2" name="Picture 55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28035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3" name="Picture 56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101975"/>
            <a:ext cx="50641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4" name="Picture 57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1384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5" name="Picture 58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211513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6" name="Picture 59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2115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7" name="Picture 60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138488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8" name="Picture 61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1734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9" name="Picture 62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31384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0" name="Picture 63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3101975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1" name="Picture 64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1384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2" name="Picture 65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1734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3" name="Picture 66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173413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4" name="Picture 67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31273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5" name="Picture 68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31384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6" name="Picture 69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486150"/>
            <a:ext cx="5064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7" name="Picture 70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522663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8" name="Picture 71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595688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9" name="Picture 72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5956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0" name="Picture 73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52266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1" name="Picture 74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5575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2" name="Picture 75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5226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3" name="Picture 76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486150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4" name="Picture 77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522663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5" name="Picture 78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5575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6" name="Picture 79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557588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7" name="Picture 80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4861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8" name="Picture 81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5226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9" name="Picture 82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894138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0" name="Picture 83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93065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1" name="Picture 84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003675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2" name="Picture 85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0036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3" name="Picture 86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930650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4" name="Picture 87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9655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5" name="Picture 88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9306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6" name="Picture 89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894138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7" name="Picture 90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919538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8" name="Picture 91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9655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9" name="Picture 92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965575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0" name="Picture 93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89413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1" name="Picture 94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9306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2" name="Picture 95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4252913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3" name="Picture 96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289425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4" name="Picture 97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362450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5" name="Picture 98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3624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6" name="Picture 99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4289425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7" name="Picture 100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43243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8" name="Picture 101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42894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9" name="Picture 102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4252913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0" name="Picture 103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289425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1" name="Picture 104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3243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2" name="Picture 105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4324350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3" name="Picture 106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42529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4" name="Picture 107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42894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5" name="Picture 108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4638675"/>
            <a:ext cx="50641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6" name="Picture 109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46751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7" name="Picture 110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4748213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8" name="Picture 111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482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9" name="Picture 112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675188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0" name="Picture 113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47101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1" name="Picture 114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46751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2" name="Picture 115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4638675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3" name="Picture 116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46751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4" name="Picture 117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471011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5" name="Picture 118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710113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6" name="Picture 119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46386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7" name="Picture 120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46751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8" name="Picture 121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4973638"/>
            <a:ext cx="5064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9" name="Picture 122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010150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0" name="Picture 123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5083175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1" name="Picture 124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50831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2" name="Picture 125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5010150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3" name="Picture 126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50450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4" name="Picture 127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50101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5" name="Picture 128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4973638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6" name="Picture 129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010150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7" name="Picture 130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50450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8" name="Picture 131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5070475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9" name="Picture 132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497363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40" name="Picture 133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499903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42" name="Text Box 134"/>
          <p:cNvSpPr txBox="1">
            <a:spLocks noChangeArrowheads="1"/>
          </p:cNvSpPr>
          <p:nvPr/>
        </p:nvSpPr>
        <p:spPr bwMode="auto">
          <a:xfrm>
            <a:off x="2087563" y="5826125"/>
            <a:ext cx="163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ca-E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Population</a:t>
            </a:r>
            <a:endParaRPr lang="ca-E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5421313" y="1412875"/>
            <a:ext cx="4484687" cy="1439863"/>
            <a:chOff x="3152" y="890"/>
            <a:chExt cx="2608" cy="907"/>
          </a:xfrm>
        </p:grpSpPr>
        <p:sp>
          <p:nvSpPr>
            <p:cNvPr id="17582" name="Oval 136"/>
            <p:cNvSpPr>
              <a:spLocks noChangeArrowheads="1"/>
            </p:cNvSpPr>
            <p:nvPr/>
          </p:nvSpPr>
          <p:spPr bwMode="auto">
            <a:xfrm>
              <a:off x="3833" y="890"/>
              <a:ext cx="1315" cy="9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 u="none"/>
            </a:p>
          </p:txBody>
        </p:sp>
        <p:pic>
          <p:nvPicPr>
            <p:cNvPr id="17583" name="Picture 137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1434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8" descr="Ver imágenes similare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1026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5" name="Picture 139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6" name="Picture 140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129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41" descr="cara sonriente,caras,caras sonrientes,cuestiones medioambientales,emoticonos,símbolos,felicidad,sonrisa,verde,reciclaje,feliz,reciclar,dientes,lata,bril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981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88" name="Line 142"/>
            <p:cNvSpPr>
              <a:spLocks noChangeShapeType="1"/>
            </p:cNvSpPr>
            <p:nvPr/>
          </p:nvSpPr>
          <p:spPr bwMode="auto">
            <a:xfrm flipH="1">
              <a:off x="3152" y="890"/>
              <a:ext cx="127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89" name="Line 143"/>
            <p:cNvSpPr>
              <a:spLocks noChangeShapeType="1"/>
            </p:cNvSpPr>
            <p:nvPr/>
          </p:nvSpPr>
          <p:spPr bwMode="auto">
            <a:xfrm flipH="1">
              <a:off x="3470" y="1797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1" name="Text Box 144"/>
            <p:cNvSpPr txBox="1">
              <a:spLocks noChangeArrowheads="1"/>
            </p:cNvSpPr>
            <p:nvPr/>
          </p:nvSpPr>
          <p:spPr bwMode="auto">
            <a:xfrm>
              <a:off x="5148" y="1117"/>
              <a:ext cx="6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ca-ES" sz="1600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Sample</a:t>
              </a:r>
              <a:r>
                <a:rPr lang="ca-ES" sz="16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</a:t>
              </a:r>
            </a:p>
          </p:txBody>
        </p:sp>
        <p:pic>
          <p:nvPicPr>
            <p:cNvPr id="17591" name="Picture 145" descr="cara sonriente,caras,caras sonrientes,cuestiones medioambientales,emoticonos,símbolos,felicidad,sonrisa,verde,reciclaje,feliz,reciclar,dientes,lata,bril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981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92" name="Picture 146" descr="Ver detall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1162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7" descr="cara sonriente,caras sonrientes,ejercicios,emociones,emoticonos,entrenamiento con pesas,entrenar,forma física,hacer ejercicio,hacer ejercicio físico,halterofilia,levantamientos de peso,pesos,salud,símbolo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1207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6045200" y="3141663"/>
            <a:ext cx="3860800" cy="1439862"/>
            <a:chOff x="3515" y="1979"/>
            <a:chExt cx="2245" cy="907"/>
          </a:xfrm>
        </p:grpSpPr>
        <p:sp>
          <p:nvSpPr>
            <p:cNvPr id="17570" name="Oval 149"/>
            <p:cNvSpPr>
              <a:spLocks noChangeArrowheads="1"/>
            </p:cNvSpPr>
            <p:nvPr/>
          </p:nvSpPr>
          <p:spPr bwMode="auto">
            <a:xfrm>
              <a:off x="3878" y="1979"/>
              <a:ext cx="1315" cy="9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 u="none"/>
            </a:p>
          </p:txBody>
        </p:sp>
        <p:pic>
          <p:nvPicPr>
            <p:cNvPr id="17571" name="Picture 150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115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2" name="Picture 151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2206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3" name="Picture 152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2251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4" name="Picture 153" descr="cara sonriente,caras sonrientes,emociones,emoticonos,lecturas,leer,libros,símbolo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478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5" name="Picture 154" descr="Ver detall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2523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76" name="Line 155"/>
            <p:cNvSpPr>
              <a:spLocks noChangeShapeType="1"/>
            </p:cNvSpPr>
            <p:nvPr/>
          </p:nvSpPr>
          <p:spPr bwMode="auto">
            <a:xfrm flipH="1">
              <a:off x="3515" y="1979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77" name="Line 156"/>
            <p:cNvSpPr>
              <a:spLocks noChangeShapeType="1"/>
            </p:cNvSpPr>
            <p:nvPr/>
          </p:nvSpPr>
          <p:spPr bwMode="auto">
            <a:xfrm flipH="1" flipV="1">
              <a:off x="3515" y="2659"/>
              <a:ext cx="104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3" name="Text Box 157"/>
            <p:cNvSpPr txBox="1">
              <a:spLocks noChangeArrowheads="1"/>
            </p:cNvSpPr>
            <p:nvPr/>
          </p:nvSpPr>
          <p:spPr bwMode="auto">
            <a:xfrm>
              <a:off x="5148" y="2384"/>
              <a:ext cx="6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ca-ES" sz="1600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Sample</a:t>
              </a:r>
              <a:r>
                <a:rPr lang="ca-ES" sz="16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2</a:t>
              </a:r>
            </a:p>
          </p:txBody>
        </p:sp>
        <p:pic>
          <p:nvPicPr>
            <p:cNvPr id="17579" name="Picture 158" descr="cara sonriente,caras,caras sonrientes,cuestiones medioambientales,emoticonos,símbolos,felicidad,sonrisa,verde,reciclaje,feliz,reciclar,dientes,lata,bril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2069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0" name="Picture 159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197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1" name="Picture 160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252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5500688" y="4724400"/>
            <a:ext cx="4405312" cy="1441450"/>
            <a:chOff x="3198" y="2976"/>
            <a:chExt cx="2562" cy="908"/>
          </a:xfrm>
        </p:grpSpPr>
        <p:sp>
          <p:nvSpPr>
            <p:cNvPr id="17558" name="Oval 162"/>
            <p:cNvSpPr>
              <a:spLocks noChangeArrowheads="1"/>
            </p:cNvSpPr>
            <p:nvPr/>
          </p:nvSpPr>
          <p:spPr bwMode="auto">
            <a:xfrm>
              <a:off x="3833" y="2977"/>
              <a:ext cx="1315" cy="9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 u="none"/>
            </a:p>
          </p:txBody>
        </p:sp>
        <p:pic>
          <p:nvPicPr>
            <p:cNvPr id="17559" name="Picture 163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306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0" name="Picture 164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306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1" name="Picture 165" descr="cara sonriente,caras sonrientes,emociones,emoticonos,lecturas,leer,libros,símbolo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34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2" name="Picture 166" descr="Ver imágenes similare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3294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3" name="Picture 167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9280">
              <a:off x="4059" y="3385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64" name="Line 168"/>
            <p:cNvSpPr>
              <a:spLocks noChangeShapeType="1"/>
            </p:cNvSpPr>
            <p:nvPr/>
          </p:nvSpPr>
          <p:spPr bwMode="auto">
            <a:xfrm flipH="1">
              <a:off x="3334" y="2976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65" name="Line 169"/>
            <p:cNvSpPr>
              <a:spLocks noChangeShapeType="1"/>
            </p:cNvSpPr>
            <p:nvPr/>
          </p:nvSpPr>
          <p:spPr bwMode="auto">
            <a:xfrm flipH="1" flipV="1">
              <a:off x="3198" y="3203"/>
              <a:ext cx="104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78" name="Text Box 170"/>
            <p:cNvSpPr txBox="1">
              <a:spLocks noChangeArrowheads="1"/>
            </p:cNvSpPr>
            <p:nvPr/>
          </p:nvSpPr>
          <p:spPr bwMode="auto">
            <a:xfrm>
              <a:off x="5148" y="3294"/>
              <a:ext cx="6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ca-ES" sz="1600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Sample</a:t>
              </a:r>
              <a:r>
                <a:rPr lang="ca-ES" sz="16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3</a:t>
              </a:r>
            </a:p>
          </p:txBody>
        </p:sp>
        <p:pic>
          <p:nvPicPr>
            <p:cNvPr id="17567" name="Picture 171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5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8" name="Picture 172" descr="Ver imágenes similare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022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9" name="Picture 173" descr="Ver detall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3566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74"/>
          <p:cNvGrpSpPr>
            <a:grpSpLocks/>
          </p:cNvGrpSpPr>
          <p:nvPr/>
        </p:nvGrpSpPr>
        <p:grpSpPr bwMode="auto">
          <a:xfrm>
            <a:off x="2379663" y="6237288"/>
            <a:ext cx="1247775" cy="468312"/>
            <a:chOff x="1384" y="3929"/>
            <a:chExt cx="725" cy="295"/>
          </a:xfrm>
        </p:grpSpPr>
        <p:pic>
          <p:nvPicPr>
            <p:cNvPr id="17556" name="Picture 175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" y="3929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84" name="Text Box 176"/>
            <p:cNvSpPr txBox="1">
              <a:spLocks noChangeArrowheads="1"/>
            </p:cNvSpPr>
            <p:nvPr/>
          </p:nvSpPr>
          <p:spPr bwMode="auto">
            <a:xfrm>
              <a:off x="1656" y="3975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=1/8</a:t>
              </a:r>
            </a:p>
          </p:txBody>
        </p:sp>
      </p:grp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8659813" y="2349500"/>
            <a:ext cx="1246187" cy="468313"/>
            <a:chOff x="5012" y="1480"/>
            <a:chExt cx="725" cy="295"/>
          </a:xfrm>
        </p:grpSpPr>
        <p:pic>
          <p:nvPicPr>
            <p:cNvPr id="17554" name="Picture 178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80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87" name="Text Box 179"/>
            <p:cNvSpPr txBox="1">
              <a:spLocks noChangeArrowheads="1"/>
            </p:cNvSpPr>
            <p:nvPr/>
          </p:nvSpPr>
          <p:spPr bwMode="auto">
            <a:xfrm>
              <a:off x="5284" y="1526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 u="none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=1/8</a:t>
              </a:r>
            </a:p>
          </p:txBody>
        </p: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8659813" y="4365625"/>
            <a:ext cx="1246187" cy="468313"/>
            <a:chOff x="5012" y="1480"/>
            <a:chExt cx="725" cy="295"/>
          </a:xfrm>
        </p:grpSpPr>
        <p:pic>
          <p:nvPicPr>
            <p:cNvPr id="17552" name="Picture 181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80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90" name="Text Box 182"/>
            <p:cNvSpPr txBox="1">
              <a:spLocks noChangeArrowheads="1"/>
            </p:cNvSpPr>
            <p:nvPr/>
          </p:nvSpPr>
          <p:spPr bwMode="auto">
            <a:xfrm>
              <a:off x="5284" y="1526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 u="none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=3/8</a:t>
              </a:r>
            </a:p>
          </p:txBody>
        </p:sp>
      </p:grpSp>
      <p:grpSp>
        <p:nvGrpSpPr>
          <p:cNvPr id="8" name="Group 183"/>
          <p:cNvGrpSpPr>
            <a:grpSpLocks/>
          </p:cNvGrpSpPr>
          <p:nvPr/>
        </p:nvGrpSpPr>
        <p:grpSpPr bwMode="auto">
          <a:xfrm>
            <a:off x="8659813" y="5734050"/>
            <a:ext cx="1246187" cy="468313"/>
            <a:chOff x="5012" y="1480"/>
            <a:chExt cx="725" cy="295"/>
          </a:xfrm>
        </p:grpSpPr>
        <p:pic>
          <p:nvPicPr>
            <p:cNvPr id="17550" name="Picture 184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80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93" name="Text Box 185"/>
            <p:cNvSpPr txBox="1">
              <a:spLocks noChangeArrowheads="1"/>
            </p:cNvSpPr>
            <p:nvPr/>
          </p:nvSpPr>
          <p:spPr bwMode="auto">
            <a:xfrm>
              <a:off x="5284" y="1526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 u="none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=0/8</a:t>
              </a:r>
            </a:p>
          </p:txBody>
        </p:sp>
      </p:grpSp>
      <p:sp>
        <p:nvSpPr>
          <p:cNvPr id="17549" name="Rectangle 4"/>
          <p:cNvSpPr>
            <a:spLocks noChangeArrowheads="1"/>
          </p:cNvSpPr>
          <p:nvPr/>
        </p:nvSpPr>
        <p:spPr bwMode="auto">
          <a:xfrm>
            <a:off x="415925" y="333375"/>
            <a:ext cx="81946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ca-ES" altLang="ca-ES" sz="4400" u="none">
                <a:latin typeface="Calibri" pitchFamily="34" charset="0"/>
              </a:rPr>
              <a:t>Biological variability. 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42CCA1E-D38F-43F1-960C-F5BA9B6710EB}" type="slidenum">
              <a:rPr lang="es-ES" altLang="ca-ES" smtClean="0"/>
              <a:pPr eaLnBrk="1" hangingPunct="1"/>
              <a:t>9</a:t>
            </a:fld>
            <a:endParaRPr lang="es-ES" altLang="ca-E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152400"/>
            <a:ext cx="84201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Sampling distribution</a:t>
            </a:r>
            <a:endParaRPr lang="en-GB" altLang="ca-E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4" y="1600200"/>
            <a:ext cx="8929687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/>
              <a:t>Population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5 </a:t>
            </a:r>
            <a:r>
              <a:rPr lang="es-ES" altLang="ca-ES" dirty="0" err="1"/>
              <a:t>Children</a:t>
            </a:r>
            <a:r>
              <a:rPr lang="es-ES" altLang="ca-ES" dirty="0"/>
              <a:t> </a:t>
            </a:r>
            <a:r>
              <a:rPr lang="es-ES" altLang="ca-ES" dirty="0" err="1"/>
              <a:t>with</a:t>
            </a:r>
            <a:r>
              <a:rPr lang="es-ES" altLang="ca-ES" dirty="0"/>
              <a:t> </a:t>
            </a:r>
            <a:r>
              <a:rPr lang="es-ES" altLang="ca-ES" dirty="0" err="1"/>
              <a:t>age</a:t>
            </a:r>
            <a:endParaRPr lang="es-ES" altLang="ca-ES" dirty="0"/>
          </a:p>
          <a:p>
            <a:pPr algn="ctr">
              <a:buFontTx/>
              <a:buNone/>
            </a:pPr>
            <a:r>
              <a:rPr lang="es-ES" altLang="ca-ES" dirty="0"/>
              <a:t>x</a:t>
            </a:r>
            <a:r>
              <a:rPr lang="es-ES" altLang="ca-ES" baseline="-25000" dirty="0"/>
              <a:t>1</a:t>
            </a:r>
            <a:r>
              <a:rPr lang="es-ES" altLang="ca-ES" dirty="0"/>
              <a:t>=6, x</a:t>
            </a:r>
            <a:r>
              <a:rPr lang="es-ES" altLang="ca-ES" baseline="-25000" dirty="0"/>
              <a:t>2</a:t>
            </a:r>
            <a:r>
              <a:rPr lang="es-ES" altLang="ca-ES" dirty="0"/>
              <a:t>=8, x</a:t>
            </a:r>
            <a:r>
              <a:rPr lang="es-ES" altLang="ca-ES" baseline="-25000" dirty="0"/>
              <a:t>3</a:t>
            </a:r>
            <a:r>
              <a:rPr lang="es-ES" altLang="ca-ES" dirty="0"/>
              <a:t>=10, x</a:t>
            </a:r>
            <a:r>
              <a:rPr lang="es-ES" altLang="ca-ES" baseline="-25000" dirty="0"/>
              <a:t>4</a:t>
            </a:r>
            <a:r>
              <a:rPr lang="es-ES" altLang="ca-ES" dirty="0"/>
              <a:t>=12, x</a:t>
            </a:r>
            <a:r>
              <a:rPr lang="es-ES" altLang="ca-ES" baseline="-25000" dirty="0"/>
              <a:t>5</a:t>
            </a:r>
            <a:r>
              <a:rPr lang="es-ES" altLang="ca-ES" dirty="0"/>
              <a:t>=14</a:t>
            </a:r>
          </a:p>
          <a:p>
            <a:pPr lvl="1"/>
            <a:r>
              <a:rPr lang="es-ES" altLang="ca-ES" dirty="0"/>
              <a:t>Mean </a:t>
            </a:r>
            <a:r>
              <a:rPr lang="es-ES_tradnl" altLang="ca-ES" dirty="0">
                <a:latin typeface="Symbol" pitchFamily="18" charset="2"/>
                <a:cs typeface="Times New Roman" pitchFamily="18" charset="0"/>
              </a:rPr>
              <a:t>m</a:t>
            </a:r>
            <a:r>
              <a:rPr lang="es-ES" altLang="ca-ES" dirty="0"/>
              <a:t>=10</a:t>
            </a:r>
          </a:p>
          <a:p>
            <a:pPr lvl="1"/>
            <a:r>
              <a:rPr lang="es-ES" altLang="ca-ES" dirty="0" err="1"/>
              <a:t>Variance</a:t>
            </a:r>
            <a:r>
              <a:rPr lang="es-ES" altLang="ca-ES" dirty="0"/>
              <a:t> </a:t>
            </a:r>
            <a:r>
              <a:rPr lang="es-ES_tradnl" altLang="ca-ES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es-ES_tradnl" altLang="ca-ES" baseline="30000" dirty="0">
                <a:latin typeface="Univers" pitchFamily="34" charset="0"/>
                <a:cs typeface="Times New Roman" pitchFamily="18" charset="0"/>
              </a:rPr>
              <a:t>2</a:t>
            </a:r>
            <a:r>
              <a:rPr lang="en-GB" altLang="ca-ES" dirty="0"/>
              <a:t> </a:t>
            </a:r>
            <a:r>
              <a:rPr lang="es-ES" altLang="ca-ES" dirty="0"/>
              <a:t>=8</a:t>
            </a:r>
          </a:p>
          <a:p>
            <a:r>
              <a:rPr lang="es-ES" altLang="ca-ES" dirty="0" err="1"/>
              <a:t>Extract</a:t>
            </a:r>
            <a:r>
              <a:rPr lang="es-ES" altLang="ca-ES" dirty="0"/>
              <a:t> </a:t>
            </a:r>
            <a:r>
              <a:rPr lang="es-ES" altLang="ca-ES" dirty="0" err="1"/>
              <a:t>all</a:t>
            </a:r>
            <a:r>
              <a:rPr lang="es-ES" altLang="ca-ES" dirty="0"/>
              <a:t> </a:t>
            </a:r>
            <a:r>
              <a:rPr lang="es-ES" altLang="ca-ES" dirty="0" err="1"/>
              <a:t>possible</a:t>
            </a:r>
            <a:r>
              <a:rPr lang="es-ES" altLang="ca-ES" dirty="0"/>
              <a:t> </a:t>
            </a:r>
            <a:r>
              <a:rPr lang="es-ES" altLang="ca-ES" dirty="0" err="1"/>
              <a:t>samples</a:t>
            </a:r>
            <a:r>
              <a:rPr lang="es-ES" altLang="ca-ES" dirty="0"/>
              <a:t> </a:t>
            </a:r>
            <a:r>
              <a:rPr lang="es-ES" altLang="ca-ES" dirty="0" err="1"/>
              <a:t>with</a:t>
            </a:r>
            <a:r>
              <a:rPr lang="es-ES" altLang="ca-ES" dirty="0"/>
              <a:t> </a:t>
            </a:r>
            <a:r>
              <a:rPr lang="es-ES" altLang="ca-ES" dirty="0" err="1"/>
              <a:t>replacement</a:t>
            </a:r>
            <a:r>
              <a:rPr lang="es-ES" altLang="ca-ES" dirty="0"/>
              <a:t> and compute </a:t>
            </a:r>
            <a:r>
              <a:rPr lang="es-ES" altLang="ca-ES" dirty="0" err="1"/>
              <a:t>the</a:t>
            </a:r>
            <a:r>
              <a:rPr lang="es-ES" altLang="ca-ES" dirty="0"/>
              <a:t> mean in </a:t>
            </a:r>
            <a:r>
              <a:rPr lang="es-ES" altLang="ca-ES" dirty="0" err="1"/>
              <a:t>each</a:t>
            </a:r>
            <a:r>
              <a:rPr lang="es-ES" altLang="ca-ES" dirty="0"/>
              <a:t> </a:t>
            </a:r>
            <a:r>
              <a:rPr lang="es-ES" altLang="ca-ES" dirty="0" err="1"/>
              <a:t>sample</a:t>
            </a:r>
            <a:endParaRPr lang="es-ES" altLang="ca-ES" dirty="0"/>
          </a:p>
          <a:p>
            <a:endParaRPr lang="es-ES" altLang="ca-ES" dirty="0"/>
          </a:p>
          <a:p>
            <a:pPr marL="0" indent="0">
              <a:buNone/>
            </a:pPr>
            <a:r>
              <a:rPr lang="es-ES" altLang="ca-ES" sz="2400" i="1" dirty="0"/>
              <a:t>In </a:t>
            </a:r>
            <a:r>
              <a:rPr lang="es-ES" altLang="ca-ES" sz="2400" i="1" dirty="0" err="1"/>
              <a:t>this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problem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we</a:t>
            </a:r>
            <a:r>
              <a:rPr lang="es-ES" altLang="ca-ES" sz="2400" i="1" dirty="0"/>
              <a:t> can compute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population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parameters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because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we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know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all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population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values</a:t>
            </a:r>
            <a:r>
              <a:rPr lang="es-ES" altLang="ca-ES" sz="2400" i="1" dirty="0"/>
              <a:t>!!!</a:t>
            </a:r>
            <a:endParaRPr lang="es-ES" altLang="ca-ES" i="1" dirty="0"/>
          </a:p>
          <a:p>
            <a:pPr algn="ctr">
              <a:buFontTx/>
              <a:buNone/>
            </a:pPr>
            <a:endParaRPr lang="en-GB" altLang="ca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5334</TotalTime>
  <Words>965</Words>
  <Application>Microsoft Office PowerPoint</Application>
  <PresentationFormat>A4 (210 x 297 mm)</PresentationFormat>
  <Paragraphs>396</Paragraphs>
  <Slides>37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37</vt:i4>
      </vt:variant>
    </vt:vector>
  </HeadingPairs>
  <TitlesOfParts>
    <vt:vector size="54" baseType="lpstr">
      <vt:lpstr>GulimChe</vt:lpstr>
      <vt:lpstr>MS PGothic</vt:lpstr>
      <vt:lpstr>Arial</vt:lpstr>
      <vt:lpstr>Calibri</vt:lpstr>
      <vt:lpstr>Cambria Math</vt:lpstr>
      <vt:lpstr>Comic Sans MS</vt:lpstr>
      <vt:lpstr>Courier New</vt:lpstr>
      <vt:lpstr>DejaVu Sans</vt:lpstr>
      <vt:lpstr>Droid Sans Fallback</vt:lpstr>
      <vt:lpstr>Symbol</vt:lpstr>
      <vt:lpstr>Times New Roman</vt:lpstr>
      <vt:lpstr>Univers</vt:lpstr>
      <vt:lpstr>Verdana</vt:lpstr>
      <vt:lpstr>Wingdings</vt:lpstr>
      <vt:lpstr>Diseño predeterminado</vt:lpstr>
      <vt:lpstr>Ecuación</vt:lpstr>
      <vt:lpstr>Graph Sheet</vt:lpstr>
      <vt:lpstr>Presentación de PowerPoint</vt:lpstr>
      <vt:lpstr>Presentación de PowerPoint</vt:lpstr>
      <vt:lpstr>Presentación de PowerPoint</vt:lpstr>
      <vt:lpstr>Estimation</vt:lpstr>
      <vt:lpstr>Point estimation (1)</vt:lpstr>
      <vt:lpstr>Point estimation (II)</vt:lpstr>
      <vt:lpstr>Exercise</vt:lpstr>
      <vt:lpstr>Presentación de PowerPoint</vt:lpstr>
      <vt:lpstr>Sampling distribution</vt:lpstr>
      <vt:lpstr>25 Samples n=2</vt:lpstr>
      <vt:lpstr>Presentación de PowerPoint</vt:lpstr>
      <vt:lpstr>Presentación de PowerPoint</vt:lpstr>
      <vt:lpstr>Presentación de PowerPoint</vt:lpstr>
      <vt:lpstr>Summary</vt:lpstr>
      <vt:lpstr>Standard error</vt:lpstr>
      <vt:lpstr>Presentación de PowerPoint</vt:lpstr>
      <vt:lpstr>Unbiased estimators</vt:lpstr>
      <vt:lpstr>Confidence interval of Mean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 Recerca HUVH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Santiago Perez Hoyos</cp:lastModifiedBy>
  <cp:revision>1315</cp:revision>
  <cp:lastPrinted>2019-01-22T16:08:13Z</cp:lastPrinted>
  <dcterms:created xsi:type="dcterms:W3CDTF">2009-01-26T07:32:14Z</dcterms:created>
  <dcterms:modified xsi:type="dcterms:W3CDTF">2019-01-22T16:09:58Z</dcterms:modified>
</cp:coreProperties>
</file>