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6" r:id="rId1"/>
    <p:sldMasterId id="2147484133" r:id="rId2"/>
    <p:sldMasterId id="2147484161" r:id="rId3"/>
  </p:sldMasterIdLst>
  <p:notesMasterIdLst>
    <p:notesMasterId r:id="rId71"/>
  </p:notesMasterIdLst>
  <p:handoutMasterIdLst>
    <p:handoutMasterId r:id="rId72"/>
  </p:handoutMasterIdLst>
  <p:sldIdLst>
    <p:sldId id="256" r:id="rId4"/>
    <p:sldId id="257" r:id="rId5"/>
    <p:sldId id="428" r:id="rId6"/>
    <p:sldId id="362" r:id="rId7"/>
    <p:sldId id="417" r:id="rId8"/>
    <p:sldId id="430" r:id="rId9"/>
    <p:sldId id="365" r:id="rId10"/>
    <p:sldId id="366" r:id="rId11"/>
    <p:sldId id="367" r:id="rId12"/>
    <p:sldId id="368" r:id="rId13"/>
    <p:sldId id="432" r:id="rId14"/>
    <p:sldId id="450" r:id="rId15"/>
    <p:sldId id="370" r:id="rId16"/>
    <p:sldId id="371" r:id="rId17"/>
    <p:sldId id="429" r:id="rId18"/>
    <p:sldId id="454" r:id="rId19"/>
    <p:sldId id="436" r:id="rId20"/>
    <p:sldId id="455" r:id="rId21"/>
    <p:sldId id="372" r:id="rId22"/>
    <p:sldId id="437" r:id="rId23"/>
    <p:sldId id="456" r:id="rId24"/>
    <p:sldId id="438" r:id="rId25"/>
    <p:sldId id="379" r:id="rId26"/>
    <p:sldId id="376" r:id="rId27"/>
    <p:sldId id="380" r:id="rId28"/>
    <p:sldId id="381" r:id="rId29"/>
    <p:sldId id="433" r:id="rId30"/>
    <p:sldId id="451" r:id="rId31"/>
    <p:sldId id="452" r:id="rId32"/>
    <p:sldId id="457" r:id="rId33"/>
    <p:sldId id="458" r:id="rId34"/>
    <p:sldId id="459" r:id="rId35"/>
    <p:sldId id="439" r:id="rId36"/>
    <p:sldId id="387" r:id="rId37"/>
    <p:sldId id="386" r:id="rId38"/>
    <p:sldId id="388" r:id="rId39"/>
    <p:sldId id="389" r:id="rId40"/>
    <p:sldId id="390" r:id="rId41"/>
    <p:sldId id="391" r:id="rId42"/>
    <p:sldId id="440" r:id="rId43"/>
    <p:sldId id="392" r:id="rId44"/>
    <p:sldId id="441" r:id="rId45"/>
    <p:sldId id="442" r:id="rId46"/>
    <p:sldId id="434" r:id="rId47"/>
    <p:sldId id="398" r:id="rId48"/>
    <p:sldId id="460" r:id="rId49"/>
    <p:sldId id="461" r:id="rId50"/>
    <p:sldId id="443" r:id="rId51"/>
    <p:sldId id="399" r:id="rId52"/>
    <p:sldId id="400" r:id="rId53"/>
    <p:sldId id="421" r:id="rId54"/>
    <p:sldId id="422" r:id="rId55"/>
    <p:sldId id="435" r:id="rId56"/>
    <p:sldId id="402" r:id="rId57"/>
    <p:sldId id="425" r:id="rId58"/>
    <p:sldId id="447" r:id="rId59"/>
    <p:sldId id="448" r:id="rId60"/>
    <p:sldId id="405" r:id="rId61"/>
    <p:sldId id="407" r:id="rId62"/>
    <p:sldId id="420" r:id="rId63"/>
    <p:sldId id="411" r:id="rId64"/>
    <p:sldId id="412" r:id="rId65"/>
    <p:sldId id="415" r:id="rId66"/>
    <p:sldId id="453" r:id="rId67"/>
    <p:sldId id="444" r:id="rId68"/>
    <p:sldId id="445" r:id="rId69"/>
    <p:sldId id="446" r:id="rId70"/>
  </p:sldIdLst>
  <p:sldSz cx="9906000" cy="6858000" type="A4"/>
  <p:notesSz cx="6797675" cy="9928225"/>
  <p:defaultTextStyle>
    <a:defPPr>
      <a:defRPr lang="es-ES"/>
    </a:defPPr>
    <a:lvl1pPr algn="l"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7F8"/>
    <a:srgbClr val="7D468C"/>
    <a:srgbClr val="E5B3DD"/>
    <a:srgbClr val="990099"/>
    <a:srgbClr val="3366FF"/>
    <a:srgbClr val="0070C0"/>
    <a:srgbClr val="993489"/>
    <a:srgbClr val="800080"/>
    <a:srgbClr val="5D6BD5"/>
    <a:srgbClr val="E5E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8" autoAdjust="0"/>
    <p:restoredTop sz="73734" autoAdjust="0"/>
  </p:normalViewPr>
  <p:slideViewPr>
    <p:cSldViewPr snapToGrid="0">
      <p:cViewPr>
        <p:scale>
          <a:sx n="50" d="100"/>
          <a:sy n="50" d="100"/>
        </p:scale>
        <p:origin x="442" y="374"/>
      </p:cViewPr>
      <p:guideLst>
        <p:guide orient="horz" pos="2160"/>
        <p:guide pos="3120"/>
      </p:guideLst>
    </p:cSldViewPr>
  </p:slideViewPr>
  <p:outlineViewPr>
    <p:cViewPr>
      <p:scale>
        <a:sx n="33" d="100"/>
        <a:sy n="33" d="100"/>
      </p:scale>
      <p:origin x="0" y="12732"/>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bwMode="auto">
          <a:xfrm>
            <a:off x="0" y="0"/>
            <a:ext cx="2946400" cy="496888"/>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lgn="l" defTabSz="914472">
              <a:defRPr sz="1200">
                <a:latin typeface="Arial" charset="0"/>
                <a:cs typeface="+mn-cs"/>
              </a:defRPr>
            </a:lvl1pPr>
          </a:lstStyle>
          <a:p>
            <a:pPr>
              <a:defRPr/>
            </a:pPr>
            <a:endParaRPr lang="ca-ES"/>
          </a:p>
        </p:txBody>
      </p:sp>
      <p:sp>
        <p:nvSpPr>
          <p:cNvPr id="3" name="2 Marcador de fecha"/>
          <p:cNvSpPr>
            <a:spLocks noGrp="1"/>
          </p:cNvSpPr>
          <p:nvPr>
            <p:ph type="dt" sz="quarter" idx="1"/>
          </p:nvPr>
        </p:nvSpPr>
        <p:spPr bwMode="auto">
          <a:xfrm>
            <a:off x="3849688" y="0"/>
            <a:ext cx="2946400" cy="496888"/>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lgn="r" defTabSz="914472">
              <a:defRPr sz="1200">
                <a:latin typeface="Arial" charset="0"/>
                <a:cs typeface="+mn-cs"/>
              </a:defRPr>
            </a:lvl1pPr>
          </a:lstStyle>
          <a:p>
            <a:pPr>
              <a:defRPr/>
            </a:pPr>
            <a:fld id="{8B776130-B63C-48F8-AF2B-3500AA0F05BC}" type="datetime1">
              <a:rPr lang="es-ES"/>
              <a:pPr>
                <a:defRPr/>
              </a:pPr>
              <a:t>25/11/2022</a:t>
            </a:fld>
            <a:endParaRPr lang="es-ES"/>
          </a:p>
        </p:txBody>
      </p:sp>
      <p:sp>
        <p:nvSpPr>
          <p:cNvPr id="4" name="3 Marcador de pie de página"/>
          <p:cNvSpPr>
            <a:spLocks noGrp="1"/>
          </p:cNvSpPr>
          <p:nvPr>
            <p:ph type="ftr" sz="quarter" idx="2"/>
          </p:nvPr>
        </p:nvSpPr>
        <p:spPr bwMode="auto">
          <a:xfrm>
            <a:off x="0" y="9429750"/>
            <a:ext cx="2946400" cy="49688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lgn="l" defTabSz="914472">
              <a:defRPr sz="1200">
                <a:latin typeface="Arial" charset="0"/>
                <a:cs typeface="+mn-cs"/>
              </a:defRPr>
            </a:lvl1pPr>
          </a:lstStyle>
          <a:p>
            <a:pPr>
              <a:defRPr/>
            </a:pPr>
            <a:endParaRPr lang="ca-ES"/>
          </a:p>
        </p:txBody>
      </p:sp>
      <p:sp>
        <p:nvSpPr>
          <p:cNvPr id="5" name="4 Marcador de número de diapositiva"/>
          <p:cNvSpPr>
            <a:spLocks noGrp="1"/>
          </p:cNvSpPr>
          <p:nvPr>
            <p:ph type="sldNum" sz="quarter" idx="3"/>
          </p:nvPr>
        </p:nvSpPr>
        <p:spPr bwMode="auto">
          <a:xfrm>
            <a:off x="3849688" y="9429750"/>
            <a:ext cx="2946400" cy="49688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lgn="r" defTabSz="914472">
              <a:defRPr sz="1200">
                <a:latin typeface="Arial" charset="0"/>
                <a:cs typeface="+mn-cs"/>
              </a:defRPr>
            </a:lvl1pPr>
          </a:lstStyle>
          <a:p>
            <a:pPr>
              <a:defRPr/>
            </a:pPr>
            <a:fld id="{39EC04EC-DA29-4DBC-9C13-38D329E2AA4A}" type="slidenum">
              <a:rPr lang="es-ES"/>
              <a:pPr>
                <a:defRPr/>
              </a:pPr>
              <a:t>‹Nº›</a:t>
            </a:fld>
            <a:endParaRPr lang="es-ES"/>
          </a:p>
        </p:txBody>
      </p:sp>
    </p:spTree>
    <p:extLst>
      <p:ext uri="{BB962C8B-B14F-4D97-AF65-F5344CB8AC3E}">
        <p14:creationId xmlns:p14="http://schemas.microsoft.com/office/powerpoint/2010/main" val="894156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lgn="l" defTabSz="914472" eaLnBrk="0" hangingPunct="0">
              <a:defRPr sz="1200">
                <a:latin typeface="Arial" charset="0"/>
                <a:cs typeface="+mn-cs"/>
              </a:defRPr>
            </a:lvl1pPr>
          </a:lstStyle>
          <a:p>
            <a:pPr>
              <a:defRPr/>
            </a:pPr>
            <a:endParaRPr lang="ca-ES"/>
          </a:p>
        </p:txBody>
      </p:sp>
      <p:sp>
        <p:nvSpPr>
          <p:cNvPr id="808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lvl1pPr algn="r" defTabSz="914472" eaLnBrk="0" hangingPunct="0">
              <a:defRPr sz="1200">
                <a:latin typeface="Arial" charset="0"/>
                <a:cs typeface="+mn-cs"/>
              </a:defRPr>
            </a:lvl1pPr>
          </a:lstStyle>
          <a:p>
            <a:pPr>
              <a:defRPr/>
            </a:pPr>
            <a:fld id="{8EFB0F96-3DD7-4FFE-9F50-051CCC474F10}" type="datetime1">
              <a:rPr lang="ca-ES"/>
              <a:pPr>
                <a:defRPr/>
              </a:pPr>
              <a:t>25/11/2022</a:t>
            </a:fld>
            <a:endParaRPr lang="ca-ES"/>
          </a:p>
        </p:txBody>
      </p:sp>
      <p:sp>
        <p:nvSpPr>
          <p:cNvPr id="17412" name="Rectangle 4"/>
          <p:cNvSpPr>
            <a:spLocks noGrp="1" noRot="1" noChangeAspect="1" noChangeArrowheads="1" noTextEdit="1"/>
          </p:cNvSpPr>
          <p:nvPr>
            <p:ph type="sldImg" idx="2"/>
          </p:nvPr>
        </p:nvSpPr>
        <p:spPr bwMode="auto">
          <a:xfrm>
            <a:off x="709613" y="744538"/>
            <a:ext cx="5376862" cy="3722687"/>
          </a:xfrm>
          <a:prstGeom prst="rect">
            <a:avLst/>
          </a:prstGeom>
          <a:noFill/>
          <a:ln w="9525">
            <a:solidFill>
              <a:srgbClr val="000000"/>
            </a:solidFill>
            <a:miter lim="800000"/>
            <a:headEnd/>
            <a:tailEnd/>
          </a:ln>
        </p:spPr>
      </p:sp>
      <p:sp>
        <p:nvSpPr>
          <p:cNvPr id="80901"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809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lgn="l" defTabSz="914472" eaLnBrk="0" hangingPunct="0">
              <a:defRPr sz="1200">
                <a:latin typeface="Arial" charset="0"/>
                <a:cs typeface="+mn-cs"/>
              </a:defRPr>
            </a:lvl1pPr>
          </a:lstStyle>
          <a:p>
            <a:pPr>
              <a:defRPr/>
            </a:pPr>
            <a:endParaRPr lang="ca-ES"/>
          </a:p>
        </p:txBody>
      </p:sp>
      <p:sp>
        <p:nvSpPr>
          <p:cNvPr id="80903"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lvl1pPr algn="r" defTabSz="914472" eaLnBrk="0" hangingPunct="0">
              <a:defRPr sz="1200">
                <a:latin typeface="Arial" charset="0"/>
                <a:cs typeface="+mn-cs"/>
              </a:defRPr>
            </a:lvl1pPr>
          </a:lstStyle>
          <a:p>
            <a:pPr>
              <a:defRPr/>
            </a:pPr>
            <a:fld id="{47623C31-BEF5-4952-A931-53BD9F353CC8}" type="slidenum">
              <a:rPr lang="ca-ES"/>
              <a:pPr>
                <a:defRPr/>
              </a:pPr>
              <a:t>‹Nº›</a:t>
            </a:fld>
            <a:endParaRPr lang="ca-ES"/>
          </a:p>
        </p:txBody>
      </p:sp>
    </p:spTree>
    <p:extLst>
      <p:ext uri="{BB962C8B-B14F-4D97-AF65-F5344CB8AC3E}">
        <p14:creationId xmlns:p14="http://schemas.microsoft.com/office/powerpoint/2010/main" val="1402099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ＭＳ Ｐゴシック"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Calibri" charset="0"/>
        <a:ea typeface="ＭＳ Ｐゴシック"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Calibri" charset="0"/>
        <a:ea typeface="ＭＳ Ｐゴシック"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Calibri" charset="0"/>
        <a:ea typeface="ＭＳ Ｐゴシック"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a:t>
            </a:fld>
            <a:endParaRPr lang="ca-ES"/>
          </a:p>
        </p:txBody>
      </p:sp>
    </p:spTree>
    <p:extLst>
      <p:ext uri="{BB962C8B-B14F-4D97-AF65-F5344CB8AC3E}">
        <p14:creationId xmlns:p14="http://schemas.microsoft.com/office/powerpoint/2010/main" val="318130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13</a:t>
            </a:fld>
            <a:endParaRPr lang="ca-ES"/>
          </a:p>
        </p:txBody>
      </p:sp>
    </p:spTree>
    <p:extLst>
      <p:ext uri="{BB962C8B-B14F-4D97-AF65-F5344CB8AC3E}">
        <p14:creationId xmlns:p14="http://schemas.microsoft.com/office/powerpoint/2010/main" val="629314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14</a:t>
            </a:fld>
            <a:endParaRPr lang="ca-ES"/>
          </a:p>
        </p:txBody>
      </p:sp>
    </p:spTree>
    <p:extLst>
      <p:ext uri="{BB962C8B-B14F-4D97-AF65-F5344CB8AC3E}">
        <p14:creationId xmlns:p14="http://schemas.microsoft.com/office/powerpoint/2010/main" val="3947793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15</a:t>
            </a:fld>
            <a:endParaRPr lang="ca-ES"/>
          </a:p>
        </p:txBody>
      </p:sp>
    </p:spTree>
    <p:extLst>
      <p:ext uri="{BB962C8B-B14F-4D97-AF65-F5344CB8AC3E}">
        <p14:creationId xmlns:p14="http://schemas.microsoft.com/office/powerpoint/2010/main" val="284169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17</a:t>
            </a:fld>
            <a:endParaRPr lang="ca-ES"/>
          </a:p>
        </p:txBody>
      </p:sp>
    </p:spTree>
    <p:extLst>
      <p:ext uri="{BB962C8B-B14F-4D97-AF65-F5344CB8AC3E}">
        <p14:creationId xmlns:p14="http://schemas.microsoft.com/office/powerpoint/2010/main" val="132709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19</a:t>
            </a:fld>
            <a:endParaRPr lang="ca-ES"/>
          </a:p>
        </p:txBody>
      </p:sp>
    </p:spTree>
    <p:extLst>
      <p:ext uri="{BB962C8B-B14F-4D97-AF65-F5344CB8AC3E}">
        <p14:creationId xmlns:p14="http://schemas.microsoft.com/office/powerpoint/2010/main" val="120181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20</a:t>
            </a:fld>
            <a:endParaRPr lang="ca-ES"/>
          </a:p>
        </p:txBody>
      </p:sp>
    </p:spTree>
    <p:extLst>
      <p:ext uri="{BB962C8B-B14F-4D97-AF65-F5344CB8AC3E}">
        <p14:creationId xmlns:p14="http://schemas.microsoft.com/office/powerpoint/2010/main" val="28763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22</a:t>
            </a:fld>
            <a:endParaRPr lang="ca-ES"/>
          </a:p>
        </p:txBody>
      </p:sp>
    </p:spTree>
    <p:extLst>
      <p:ext uri="{BB962C8B-B14F-4D97-AF65-F5344CB8AC3E}">
        <p14:creationId xmlns:p14="http://schemas.microsoft.com/office/powerpoint/2010/main" val="222492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23</a:t>
            </a:fld>
            <a:endParaRPr lang="ca-ES"/>
          </a:p>
        </p:txBody>
      </p:sp>
    </p:spTree>
    <p:extLst>
      <p:ext uri="{BB962C8B-B14F-4D97-AF65-F5344CB8AC3E}">
        <p14:creationId xmlns:p14="http://schemas.microsoft.com/office/powerpoint/2010/main" val="3497008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24</a:t>
            </a:fld>
            <a:endParaRPr lang="ca-ES"/>
          </a:p>
        </p:txBody>
      </p:sp>
    </p:spTree>
    <p:extLst>
      <p:ext uri="{BB962C8B-B14F-4D97-AF65-F5344CB8AC3E}">
        <p14:creationId xmlns:p14="http://schemas.microsoft.com/office/powerpoint/2010/main" val="42277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25</a:t>
            </a:fld>
            <a:endParaRPr lang="ca-ES"/>
          </a:p>
        </p:txBody>
      </p:sp>
    </p:spTree>
    <p:extLst>
      <p:ext uri="{BB962C8B-B14F-4D97-AF65-F5344CB8AC3E}">
        <p14:creationId xmlns:p14="http://schemas.microsoft.com/office/powerpoint/2010/main" val="40438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a:t>
            </a:fld>
            <a:endParaRPr lang="ca-ES"/>
          </a:p>
        </p:txBody>
      </p:sp>
    </p:spTree>
    <p:extLst>
      <p:ext uri="{BB962C8B-B14F-4D97-AF65-F5344CB8AC3E}">
        <p14:creationId xmlns:p14="http://schemas.microsoft.com/office/powerpoint/2010/main" val="1320505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28</a:t>
            </a:fld>
            <a:endParaRPr lang="ca-ES"/>
          </a:p>
        </p:txBody>
      </p:sp>
    </p:spTree>
    <p:extLst>
      <p:ext uri="{BB962C8B-B14F-4D97-AF65-F5344CB8AC3E}">
        <p14:creationId xmlns:p14="http://schemas.microsoft.com/office/powerpoint/2010/main" val="1691381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29</a:t>
            </a:fld>
            <a:endParaRPr lang="ca-ES"/>
          </a:p>
        </p:txBody>
      </p:sp>
    </p:spTree>
    <p:extLst>
      <p:ext uri="{BB962C8B-B14F-4D97-AF65-F5344CB8AC3E}">
        <p14:creationId xmlns:p14="http://schemas.microsoft.com/office/powerpoint/2010/main" val="3712144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33</a:t>
            </a:fld>
            <a:endParaRPr lang="ca-ES"/>
          </a:p>
        </p:txBody>
      </p:sp>
    </p:spTree>
    <p:extLst>
      <p:ext uri="{BB962C8B-B14F-4D97-AF65-F5344CB8AC3E}">
        <p14:creationId xmlns:p14="http://schemas.microsoft.com/office/powerpoint/2010/main" val="3556676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34</a:t>
            </a:fld>
            <a:endParaRPr lang="ca-ES"/>
          </a:p>
        </p:txBody>
      </p:sp>
    </p:spTree>
    <p:extLst>
      <p:ext uri="{BB962C8B-B14F-4D97-AF65-F5344CB8AC3E}">
        <p14:creationId xmlns:p14="http://schemas.microsoft.com/office/powerpoint/2010/main" val="289139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35</a:t>
            </a:fld>
            <a:endParaRPr lang="ca-ES"/>
          </a:p>
        </p:txBody>
      </p:sp>
    </p:spTree>
    <p:extLst>
      <p:ext uri="{BB962C8B-B14F-4D97-AF65-F5344CB8AC3E}">
        <p14:creationId xmlns:p14="http://schemas.microsoft.com/office/powerpoint/2010/main" val="69810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36</a:t>
            </a:fld>
            <a:endParaRPr lang="ca-ES"/>
          </a:p>
        </p:txBody>
      </p:sp>
    </p:spTree>
    <p:extLst>
      <p:ext uri="{BB962C8B-B14F-4D97-AF65-F5344CB8AC3E}">
        <p14:creationId xmlns:p14="http://schemas.microsoft.com/office/powerpoint/2010/main" val="3838022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37</a:t>
            </a:fld>
            <a:endParaRPr lang="ca-ES"/>
          </a:p>
        </p:txBody>
      </p:sp>
    </p:spTree>
    <p:extLst>
      <p:ext uri="{BB962C8B-B14F-4D97-AF65-F5344CB8AC3E}">
        <p14:creationId xmlns:p14="http://schemas.microsoft.com/office/powerpoint/2010/main" val="18717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38</a:t>
            </a:fld>
            <a:endParaRPr lang="ca-ES"/>
          </a:p>
        </p:txBody>
      </p:sp>
    </p:spTree>
    <p:extLst>
      <p:ext uri="{BB962C8B-B14F-4D97-AF65-F5344CB8AC3E}">
        <p14:creationId xmlns:p14="http://schemas.microsoft.com/office/powerpoint/2010/main" val="1676461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39</a:t>
            </a:fld>
            <a:endParaRPr lang="ca-ES"/>
          </a:p>
        </p:txBody>
      </p:sp>
    </p:spTree>
    <p:extLst>
      <p:ext uri="{BB962C8B-B14F-4D97-AF65-F5344CB8AC3E}">
        <p14:creationId xmlns:p14="http://schemas.microsoft.com/office/powerpoint/2010/main" val="57183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41</a:t>
            </a:fld>
            <a:endParaRPr lang="ca-ES"/>
          </a:p>
        </p:txBody>
      </p:sp>
    </p:spTree>
    <p:extLst>
      <p:ext uri="{BB962C8B-B14F-4D97-AF65-F5344CB8AC3E}">
        <p14:creationId xmlns:p14="http://schemas.microsoft.com/office/powerpoint/2010/main" val="137374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6</a:t>
            </a:fld>
            <a:endParaRPr lang="ca-ES"/>
          </a:p>
        </p:txBody>
      </p:sp>
    </p:spTree>
    <p:extLst>
      <p:ext uri="{BB962C8B-B14F-4D97-AF65-F5344CB8AC3E}">
        <p14:creationId xmlns:p14="http://schemas.microsoft.com/office/powerpoint/2010/main" val="3380978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42</a:t>
            </a:fld>
            <a:endParaRPr lang="ca-ES"/>
          </a:p>
        </p:txBody>
      </p:sp>
    </p:spTree>
    <p:extLst>
      <p:ext uri="{BB962C8B-B14F-4D97-AF65-F5344CB8AC3E}">
        <p14:creationId xmlns:p14="http://schemas.microsoft.com/office/powerpoint/2010/main" val="3013035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43</a:t>
            </a:fld>
            <a:endParaRPr lang="ca-ES"/>
          </a:p>
        </p:txBody>
      </p:sp>
    </p:spTree>
    <p:extLst>
      <p:ext uri="{BB962C8B-B14F-4D97-AF65-F5344CB8AC3E}">
        <p14:creationId xmlns:p14="http://schemas.microsoft.com/office/powerpoint/2010/main" val="129639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44</a:t>
            </a:fld>
            <a:endParaRPr lang="ca-ES"/>
          </a:p>
        </p:txBody>
      </p:sp>
    </p:spTree>
    <p:extLst>
      <p:ext uri="{BB962C8B-B14F-4D97-AF65-F5344CB8AC3E}">
        <p14:creationId xmlns:p14="http://schemas.microsoft.com/office/powerpoint/2010/main" val="461214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45</a:t>
            </a:fld>
            <a:endParaRPr lang="ca-ES"/>
          </a:p>
        </p:txBody>
      </p:sp>
    </p:spTree>
    <p:extLst>
      <p:ext uri="{BB962C8B-B14F-4D97-AF65-F5344CB8AC3E}">
        <p14:creationId xmlns:p14="http://schemas.microsoft.com/office/powerpoint/2010/main" val="1311592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48</a:t>
            </a:fld>
            <a:endParaRPr lang="ca-ES"/>
          </a:p>
        </p:txBody>
      </p:sp>
    </p:spTree>
    <p:extLst>
      <p:ext uri="{BB962C8B-B14F-4D97-AF65-F5344CB8AC3E}">
        <p14:creationId xmlns:p14="http://schemas.microsoft.com/office/powerpoint/2010/main" val="374702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49</a:t>
            </a:fld>
            <a:endParaRPr lang="ca-ES"/>
          </a:p>
        </p:txBody>
      </p:sp>
    </p:spTree>
    <p:extLst>
      <p:ext uri="{BB962C8B-B14F-4D97-AF65-F5344CB8AC3E}">
        <p14:creationId xmlns:p14="http://schemas.microsoft.com/office/powerpoint/2010/main" val="554029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53</a:t>
            </a:fld>
            <a:endParaRPr lang="ca-ES"/>
          </a:p>
        </p:txBody>
      </p:sp>
    </p:spTree>
    <p:extLst>
      <p:ext uri="{BB962C8B-B14F-4D97-AF65-F5344CB8AC3E}">
        <p14:creationId xmlns:p14="http://schemas.microsoft.com/office/powerpoint/2010/main" val="142107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7</a:t>
            </a:fld>
            <a:endParaRPr lang="ca-ES"/>
          </a:p>
        </p:txBody>
      </p:sp>
    </p:spTree>
    <p:extLst>
      <p:ext uri="{BB962C8B-B14F-4D97-AF65-F5344CB8AC3E}">
        <p14:creationId xmlns:p14="http://schemas.microsoft.com/office/powerpoint/2010/main" val="292085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8</a:t>
            </a:fld>
            <a:endParaRPr lang="ca-ES"/>
          </a:p>
        </p:txBody>
      </p:sp>
    </p:spTree>
    <p:extLst>
      <p:ext uri="{BB962C8B-B14F-4D97-AF65-F5344CB8AC3E}">
        <p14:creationId xmlns:p14="http://schemas.microsoft.com/office/powerpoint/2010/main" val="214351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9</a:t>
            </a:fld>
            <a:endParaRPr lang="ca-ES"/>
          </a:p>
        </p:txBody>
      </p:sp>
    </p:spTree>
    <p:extLst>
      <p:ext uri="{BB962C8B-B14F-4D97-AF65-F5344CB8AC3E}">
        <p14:creationId xmlns:p14="http://schemas.microsoft.com/office/powerpoint/2010/main" val="293902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10</a:t>
            </a:fld>
            <a:endParaRPr lang="ca-ES"/>
          </a:p>
        </p:txBody>
      </p:sp>
    </p:spTree>
    <p:extLst>
      <p:ext uri="{BB962C8B-B14F-4D97-AF65-F5344CB8AC3E}">
        <p14:creationId xmlns:p14="http://schemas.microsoft.com/office/powerpoint/2010/main" val="216944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11</a:t>
            </a:fld>
            <a:endParaRPr lang="ca-ES"/>
          </a:p>
        </p:txBody>
      </p:sp>
    </p:spTree>
    <p:extLst>
      <p:ext uri="{BB962C8B-B14F-4D97-AF65-F5344CB8AC3E}">
        <p14:creationId xmlns:p14="http://schemas.microsoft.com/office/powerpoint/2010/main" val="398778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47623C31-BEF5-4952-A931-53BD9F353CC8}" type="slidenum">
              <a:rPr lang="ca-ES" smtClean="0"/>
              <a:pPr>
                <a:defRPr/>
              </a:pPr>
              <a:t>12</a:t>
            </a:fld>
            <a:endParaRPr lang="ca-ES"/>
          </a:p>
        </p:txBody>
      </p:sp>
    </p:spTree>
    <p:extLst>
      <p:ext uri="{BB962C8B-B14F-4D97-AF65-F5344CB8AC3E}">
        <p14:creationId xmlns:p14="http://schemas.microsoft.com/office/powerpoint/2010/main" val="379722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tge amb text">
    <p:spTree>
      <p:nvGrpSpPr>
        <p:cNvPr id="1" name=""/>
        <p:cNvGrpSpPr/>
        <p:nvPr/>
      </p:nvGrpSpPr>
      <p:grpSpPr>
        <a:xfrm>
          <a:off x="0" y="0"/>
          <a:ext cx="0" cy="0"/>
          <a:chOff x="0" y="0"/>
          <a:chExt cx="0" cy="0"/>
        </a:xfrm>
      </p:grpSpPr>
      <p:sp>
        <p:nvSpPr>
          <p:cNvPr id="3" name="2 Marcador de posición de imagen"/>
          <p:cNvSpPr>
            <a:spLocks noGrp="1"/>
          </p:cNvSpPr>
          <p:nvPr>
            <p:ph type="pic" idx="1"/>
          </p:nvPr>
        </p:nvSpPr>
        <p:spPr>
          <a:xfrm>
            <a:off x="527526" y="1484644"/>
            <a:ext cx="4597378" cy="48842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6 Marcador de texto"/>
          <p:cNvSpPr>
            <a:spLocks noGrp="1"/>
          </p:cNvSpPr>
          <p:nvPr>
            <p:ph type="body" sz="quarter" idx="11"/>
          </p:nvPr>
        </p:nvSpPr>
        <p:spPr>
          <a:xfrm>
            <a:off x="5331992" y="1489224"/>
            <a:ext cx="4130991" cy="419472"/>
          </a:xfrm>
          <a:prstGeom prst="rect">
            <a:avLst/>
          </a:prstGeom>
        </p:spPr>
        <p:txBody>
          <a:bodyPr/>
          <a:lstStyle>
            <a:lvl1pPr>
              <a:defRPr baseline="0"/>
            </a:lvl1pPr>
          </a:lstStyle>
          <a:p>
            <a:pPr lvl="0"/>
            <a:r>
              <a:rPr lang="es-ES" dirty="0"/>
              <a:t>Haga clic para modificar el estilo de texto del patrón</a:t>
            </a:r>
          </a:p>
        </p:txBody>
      </p:sp>
      <p:sp>
        <p:nvSpPr>
          <p:cNvPr id="5" name="10 Marcador de texto"/>
          <p:cNvSpPr>
            <a:spLocks noGrp="1"/>
          </p:cNvSpPr>
          <p:nvPr>
            <p:ph type="body" sz="quarter" idx="12"/>
          </p:nvPr>
        </p:nvSpPr>
        <p:spPr>
          <a:xfrm>
            <a:off x="5337552" y="2062940"/>
            <a:ext cx="4125432" cy="4316595"/>
          </a:xfrm>
          <a:prstGeom prst="rect">
            <a:avLst/>
          </a:prstGeom>
        </p:spPr>
        <p:txBody>
          <a:bodyPr/>
          <a:lstStyle>
            <a:lvl1pPr>
              <a:defRPr sz="2200" b="0">
                <a:solidFill>
                  <a:schemeClr val="bg2">
                    <a:lumMod val="50000"/>
                  </a:schemeClr>
                </a:solidFill>
              </a:defRPr>
            </a:lvl1pPr>
            <a:lvl2pPr>
              <a:defRPr sz="2000"/>
            </a:lvl2pPr>
            <a:lvl3pPr>
              <a:defRPr sz="2000"/>
            </a:lvl3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hasCustomPrompt="1"/>
          </p:nvPr>
        </p:nvSpPr>
        <p:spPr>
          <a:xfrm>
            <a:off x="495300" y="274638"/>
            <a:ext cx="8915400" cy="1143000"/>
          </a:xfrm>
          <a:prstGeom prst="rect">
            <a:avLst/>
          </a:prstGeom>
        </p:spPr>
        <p:txBody>
          <a:bodyPr/>
          <a:lstStyle>
            <a:lvl1pPr marL="457200" indent="-457200">
              <a:buFont typeface="+mj-lt"/>
              <a:buAutoNum type="arabicPeriod"/>
              <a:defRPr sz="2400"/>
            </a:lvl1pPr>
          </a:lstStyle>
          <a:p>
            <a:r>
              <a:rPr lang="es-ES" dirty="0"/>
              <a:t>Posar el </a:t>
            </a:r>
            <a:r>
              <a:rPr lang="es-ES" dirty="0" err="1"/>
              <a:t>títol</a:t>
            </a:r>
            <a:r>
              <a:rPr lang="es-ES" dirty="0"/>
              <a:t> de la diapositiva </a:t>
            </a:r>
            <a:r>
              <a:rPr lang="es-ES" dirty="0" err="1"/>
              <a:t>amb</a:t>
            </a:r>
            <a:r>
              <a:rPr lang="es-ES" dirty="0"/>
              <a:t> el número de </a:t>
            </a:r>
            <a:r>
              <a:rPr lang="es-ES" dirty="0" err="1"/>
              <a:t>l’índex</a:t>
            </a:r>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4943192" y="4526733"/>
            <a:ext cx="4209783" cy="1638677"/>
          </a:xfrm>
          <a:prstGeom prst="rect">
            <a:avLst/>
          </a:prstGeom>
        </p:spPr>
        <p:txBody>
          <a:bodyPr/>
          <a:lstStyle>
            <a:lvl1pPr marL="0" indent="0">
              <a:buNone/>
              <a:defRPr sz="2000" baseline="0"/>
            </a:lvl1pPr>
            <a:lvl4pPr algn="r">
              <a:buNone/>
              <a:defRPr sz="1800"/>
            </a:lvl4pPr>
          </a:lstStyle>
          <a:p>
            <a:pPr lvl="0"/>
            <a:r>
              <a:rPr lang="es-ES"/>
              <a:t>Haga clic para modificar el estilo de texto del patrón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V professor">
    <p:spTree>
      <p:nvGrpSpPr>
        <p:cNvPr id="1" name=""/>
        <p:cNvGrpSpPr/>
        <p:nvPr/>
      </p:nvGrpSpPr>
      <p:grpSpPr>
        <a:xfrm>
          <a:off x="0" y="0"/>
          <a:ext cx="0" cy="0"/>
          <a:chOff x="0" y="0"/>
          <a:chExt cx="0" cy="0"/>
        </a:xfrm>
      </p:grpSpPr>
      <p:sp>
        <p:nvSpPr>
          <p:cNvPr id="17" name="16 Marcador de contenido"/>
          <p:cNvSpPr>
            <a:spLocks noGrp="1"/>
          </p:cNvSpPr>
          <p:nvPr>
            <p:ph sz="quarter" idx="10"/>
          </p:nvPr>
        </p:nvSpPr>
        <p:spPr>
          <a:xfrm>
            <a:off x="4062413" y="1222375"/>
            <a:ext cx="5665787" cy="5264150"/>
          </a:xfrm>
          <a:prstGeom prst="rect">
            <a:avLst/>
          </a:prstGeom>
        </p:spPr>
        <p:txBody>
          <a:bodyPr/>
          <a:lstStyle>
            <a:lvl1pPr marL="0" indent="0" algn="l">
              <a:buNone/>
              <a:defRPr sz="2000">
                <a:solidFill>
                  <a:schemeClr val="bg2">
                    <a:lumMod val="50000"/>
                  </a:schemeClr>
                </a:solidFill>
              </a:defRPr>
            </a:lvl1pPr>
            <a:lvl2pPr marL="576000">
              <a:buFont typeface="Wingdings" pitchFamily="2" charset="2"/>
              <a:buChar char="§"/>
              <a:defRPr sz="2000">
                <a:solidFill>
                  <a:schemeClr val="bg2">
                    <a:lumMod val="50000"/>
                  </a:schemeClr>
                </a:solidFill>
              </a:defRPr>
            </a:lvl2pPr>
          </a:lstStyle>
          <a:p>
            <a:pPr lvl="0"/>
            <a:r>
              <a:rPr lang="es-ES" dirty="0"/>
              <a:t>Haga clic para modificar el estilo de texto del patrón</a:t>
            </a:r>
          </a:p>
          <a:p>
            <a:pPr lvl="1"/>
            <a:r>
              <a:rPr lang="es-ES" dirty="0"/>
              <a:t>Segundo nivel</a:t>
            </a:r>
          </a:p>
        </p:txBody>
      </p:sp>
      <p:sp>
        <p:nvSpPr>
          <p:cNvPr id="4" name="3 Título"/>
          <p:cNvSpPr>
            <a:spLocks noGrp="1"/>
          </p:cNvSpPr>
          <p:nvPr>
            <p:ph type="title" hasCustomPrompt="1"/>
          </p:nvPr>
        </p:nvSpPr>
        <p:spPr>
          <a:xfrm>
            <a:off x="4074056" y="510031"/>
            <a:ext cx="5423029" cy="594495"/>
          </a:xfrm>
          <a:prstGeom prst="rect">
            <a:avLst/>
          </a:prstGeom>
        </p:spPr>
        <p:txBody>
          <a:bodyPr/>
          <a:lstStyle>
            <a:lvl1pPr>
              <a:defRPr baseline="0">
                <a:solidFill>
                  <a:srgbClr val="7D468C"/>
                </a:solidFill>
                <a:sym typeface="Wingdings" pitchFamily="2" charset="2"/>
              </a:defRPr>
            </a:lvl1pPr>
          </a:lstStyle>
          <a:p>
            <a:r>
              <a:rPr lang="es-ES" dirty="0"/>
              <a:t>Posar aquí el CV del </a:t>
            </a:r>
            <a:r>
              <a:rPr lang="es-ES" dirty="0" err="1"/>
              <a:t>professor</a:t>
            </a:r>
            <a:r>
              <a:rPr lang="es-ES" dirty="0"/>
              <a:t> (</a:t>
            </a:r>
            <a:r>
              <a:rPr lang="es-ES" dirty="0" err="1"/>
              <a:t>escurçat</a:t>
            </a:r>
            <a:r>
              <a:rPr lang="es-ES" dirty="0"/>
              <a:t>, </a:t>
            </a:r>
            <a:r>
              <a:rPr lang="es-ES" dirty="0" err="1"/>
              <a:t>només</a:t>
            </a:r>
            <a:r>
              <a:rPr lang="es-ES" dirty="0"/>
              <a:t> en 1 diapositiva)  OPCIONAL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uió sessió">
    <p:spTree>
      <p:nvGrpSpPr>
        <p:cNvPr id="1" name=""/>
        <p:cNvGrpSpPr/>
        <p:nvPr/>
      </p:nvGrpSpPr>
      <p:grpSpPr>
        <a:xfrm>
          <a:off x="0" y="0"/>
          <a:ext cx="0" cy="0"/>
          <a:chOff x="0" y="0"/>
          <a:chExt cx="0" cy="0"/>
        </a:xfrm>
      </p:grpSpPr>
      <p:sp>
        <p:nvSpPr>
          <p:cNvPr id="11" name="10 Marcador de texto"/>
          <p:cNvSpPr>
            <a:spLocks noGrp="1"/>
          </p:cNvSpPr>
          <p:nvPr>
            <p:ph type="body" sz="quarter" idx="10" hasCustomPrompt="1"/>
          </p:nvPr>
        </p:nvSpPr>
        <p:spPr>
          <a:xfrm>
            <a:off x="3903254" y="578918"/>
            <a:ext cx="6002746" cy="5351102"/>
          </a:xfrm>
          <a:prstGeom prst="rect">
            <a:avLst/>
          </a:prstGeom>
        </p:spPr>
        <p:txBody>
          <a:bodyPr/>
          <a:lstStyle>
            <a:lvl1pPr marL="360000" indent="-360000">
              <a:buFont typeface="+mj-lt"/>
              <a:buAutoNum type="arabicPeriod"/>
              <a:defRPr baseline="0"/>
            </a:lvl1pPr>
            <a:lvl2pPr>
              <a:defRPr sz="2000" baseline="0"/>
            </a:lvl2pPr>
            <a:lvl3pPr>
              <a:buFont typeface="Wingdings" pitchFamily="2" charset="2"/>
              <a:buChar char="§"/>
              <a:defRPr sz="1600"/>
            </a:lvl3pPr>
            <a:lvl4pPr>
              <a:defRPr sz="1600"/>
            </a:lvl4pPr>
          </a:lstStyle>
          <a:p>
            <a:pPr lvl="0"/>
            <a:r>
              <a:rPr lang="es-ES" dirty="0"/>
              <a:t>Posar </a:t>
            </a:r>
            <a:r>
              <a:rPr lang="es-ES" dirty="0" err="1"/>
              <a:t>l’índex</a:t>
            </a:r>
            <a:r>
              <a:rPr lang="es-ES" dirty="0"/>
              <a:t> en </a:t>
            </a:r>
            <a:r>
              <a:rPr lang="es-ES" dirty="0" err="1"/>
              <a:t>aquesta</a:t>
            </a:r>
            <a:r>
              <a:rPr lang="es-ES" dirty="0"/>
              <a:t> diapositiva</a:t>
            </a:r>
          </a:p>
          <a:p>
            <a:pPr lvl="1"/>
            <a:r>
              <a:rPr lang="es-ES" dirty="0"/>
              <a:t>Segundo nivel</a:t>
            </a:r>
          </a:p>
          <a:p>
            <a:pPr lvl="2"/>
            <a:r>
              <a:rPr lang="es-ES" dirty="0"/>
              <a:t>Tercer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ol d'apartat">
    <p:spTree>
      <p:nvGrpSpPr>
        <p:cNvPr id="1" name=""/>
        <p:cNvGrpSpPr/>
        <p:nvPr/>
      </p:nvGrpSpPr>
      <p:grpSpPr>
        <a:xfrm>
          <a:off x="0" y="0"/>
          <a:ext cx="0" cy="0"/>
          <a:chOff x="0" y="0"/>
          <a:chExt cx="0" cy="0"/>
        </a:xfrm>
      </p:grpSpPr>
      <p:sp>
        <p:nvSpPr>
          <p:cNvPr id="3" name="6 Marcador de texto"/>
          <p:cNvSpPr>
            <a:spLocks noGrp="1"/>
          </p:cNvSpPr>
          <p:nvPr>
            <p:ph type="body" sz="quarter" idx="11" hasCustomPrompt="1"/>
          </p:nvPr>
        </p:nvSpPr>
        <p:spPr>
          <a:xfrm>
            <a:off x="520514" y="2754497"/>
            <a:ext cx="8751075" cy="1679280"/>
          </a:xfrm>
          <a:prstGeom prst="rect">
            <a:avLst/>
          </a:prstGeom>
        </p:spPr>
        <p:txBody>
          <a:bodyPr/>
          <a:lstStyle>
            <a:lvl1pPr algn="ctr">
              <a:defRPr sz="4000" baseline="0">
                <a:sym typeface="Wingdings" pitchFamily="2" charset="2"/>
              </a:defRPr>
            </a:lvl1pPr>
          </a:lstStyle>
          <a:p>
            <a:pPr lvl="0"/>
            <a:r>
              <a:rPr lang="es-ES" dirty="0" err="1"/>
              <a:t>Títol</a:t>
            </a:r>
            <a:r>
              <a:rPr lang="es-ES" dirty="0"/>
              <a:t> </a:t>
            </a:r>
            <a:r>
              <a:rPr lang="es-ES" dirty="0" err="1"/>
              <a:t>d’apartatOPCIONAL</a:t>
            </a:r>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ol amb text">
    <p:spTree>
      <p:nvGrpSpPr>
        <p:cNvPr id="1" name=""/>
        <p:cNvGrpSpPr/>
        <p:nvPr/>
      </p:nvGrpSpPr>
      <p:grpSpPr>
        <a:xfrm>
          <a:off x="0" y="0"/>
          <a:ext cx="0" cy="0"/>
          <a:chOff x="0" y="0"/>
          <a:chExt cx="0" cy="0"/>
        </a:xfrm>
      </p:grpSpPr>
      <p:sp>
        <p:nvSpPr>
          <p:cNvPr id="7" name="6 Marcador de texto"/>
          <p:cNvSpPr>
            <a:spLocks noGrp="1"/>
          </p:cNvSpPr>
          <p:nvPr>
            <p:ph type="body" sz="quarter" idx="11"/>
          </p:nvPr>
        </p:nvSpPr>
        <p:spPr>
          <a:xfrm>
            <a:off x="531147" y="1436059"/>
            <a:ext cx="8751075" cy="424638"/>
          </a:xfrm>
          <a:prstGeom prst="rect">
            <a:avLst/>
          </a:prstGeom>
        </p:spPr>
        <p:txBody>
          <a:bodyPr/>
          <a:lstStyle>
            <a:lvl1pPr>
              <a:defRPr baseline="0"/>
            </a:lvl1pPr>
          </a:lstStyle>
          <a:p>
            <a:pPr lvl="0"/>
            <a:r>
              <a:rPr lang="es-ES" dirty="0"/>
              <a:t>Haga clic para modificar el estilo de texto del patrón</a:t>
            </a:r>
          </a:p>
        </p:txBody>
      </p:sp>
      <p:sp>
        <p:nvSpPr>
          <p:cNvPr id="11" name="10 Marcador de texto"/>
          <p:cNvSpPr>
            <a:spLocks noGrp="1"/>
          </p:cNvSpPr>
          <p:nvPr>
            <p:ph type="body" sz="quarter" idx="12"/>
          </p:nvPr>
        </p:nvSpPr>
        <p:spPr>
          <a:xfrm>
            <a:off x="542925" y="2009775"/>
            <a:ext cx="8739298" cy="4369760"/>
          </a:xfrm>
          <a:prstGeom prst="rect">
            <a:avLst/>
          </a:prstGeom>
        </p:spPr>
        <p:txBody>
          <a:bodyPr/>
          <a:lstStyle>
            <a:lvl1pPr>
              <a:defRPr sz="2200" b="0">
                <a:solidFill>
                  <a:schemeClr val="bg2">
                    <a:lumMod val="50000"/>
                  </a:schemeClr>
                </a:solidFill>
              </a:defRPr>
            </a:lvl1pPr>
            <a:lvl2pPr>
              <a:buFont typeface="Wingdings" pitchFamily="2" charset="2"/>
              <a:buChar char="§"/>
              <a:defRPr sz="2000"/>
            </a:lvl2pPr>
            <a:lvl3pPr>
              <a:defRPr sz="2000"/>
            </a:lvl3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Título"/>
          <p:cNvSpPr>
            <a:spLocks noGrp="1"/>
          </p:cNvSpPr>
          <p:nvPr>
            <p:ph type="title" hasCustomPrompt="1"/>
          </p:nvPr>
        </p:nvSpPr>
        <p:spPr>
          <a:xfrm>
            <a:off x="495300" y="274638"/>
            <a:ext cx="8915400" cy="1143000"/>
          </a:xfrm>
          <a:prstGeom prst="rect">
            <a:avLst/>
          </a:prstGeom>
        </p:spPr>
        <p:txBody>
          <a:bodyPr/>
          <a:lstStyle>
            <a:lvl1pPr marL="457200" indent="-457200">
              <a:buFont typeface="+mj-lt"/>
              <a:buAutoNum type="arabicPeriod"/>
              <a:defRPr sz="2400" baseline="0"/>
            </a:lvl1pPr>
          </a:lstStyle>
          <a:p>
            <a:r>
              <a:rPr lang="es-ES" dirty="0"/>
              <a:t>Posar el </a:t>
            </a:r>
            <a:r>
              <a:rPr lang="es-ES" dirty="0" err="1"/>
              <a:t>títol</a:t>
            </a:r>
            <a:r>
              <a:rPr lang="es-ES" dirty="0"/>
              <a:t> de la diapositiva </a:t>
            </a:r>
            <a:r>
              <a:rPr lang="es-ES" dirty="0" err="1"/>
              <a:t>amb</a:t>
            </a:r>
            <a:r>
              <a:rPr lang="es-ES" dirty="0"/>
              <a:t> el número de </a:t>
            </a:r>
            <a:r>
              <a:rPr lang="es-ES" dirty="0" err="1"/>
              <a:t>l’índex</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títols amb text">
    <p:spTree>
      <p:nvGrpSpPr>
        <p:cNvPr id="1" name=""/>
        <p:cNvGrpSpPr/>
        <p:nvPr/>
      </p:nvGrpSpPr>
      <p:grpSpPr>
        <a:xfrm>
          <a:off x="0" y="0"/>
          <a:ext cx="0" cy="0"/>
          <a:chOff x="0" y="0"/>
          <a:chExt cx="0" cy="0"/>
        </a:xfrm>
      </p:grpSpPr>
      <p:sp>
        <p:nvSpPr>
          <p:cNvPr id="7" name="6 Marcador de texto"/>
          <p:cNvSpPr>
            <a:spLocks noGrp="1"/>
          </p:cNvSpPr>
          <p:nvPr>
            <p:ph type="body" sz="quarter" idx="11"/>
          </p:nvPr>
        </p:nvSpPr>
        <p:spPr>
          <a:xfrm>
            <a:off x="531147" y="1436059"/>
            <a:ext cx="8751075" cy="424638"/>
          </a:xfrm>
          <a:prstGeom prst="rect">
            <a:avLst/>
          </a:prstGeom>
        </p:spPr>
        <p:txBody>
          <a:bodyPr/>
          <a:lstStyle>
            <a:lvl1pPr>
              <a:defRPr baseline="0"/>
            </a:lvl1pPr>
          </a:lstStyle>
          <a:p>
            <a:pPr lvl="0"/>
            <a:r>
              <a:rPr lang="es-ES" dirty="0"/>
              <a:t>Haga clic para modificar el estilo de texto del patrón</a:t>
            </a:r>
          </a:p>
        </p:txBody>
      </p:sp>
      <p:sp>
        <p:nvSpPr>
          <p:cNvPr id="11" name="10 Marcador de texto"/>
          <p:cNvSpPr>
            <a:spLocks noGrp="1"/>
          </p:cNvSpPr>
          <p:nvPr>
            <p:ph type="body" sz="quarter" idx="12"/>
          </p:nvPr>
        </p:nvSpPr>
        <p:spPr>
          <a:xfrm>
            <a:off x="542925" y="2009775"/>
            <a:ext cx="8739298" cy="1817946"/>
          </a:xfrm>
          <a:prstGeom prst="rect">
            <a:avLst/>
          </a:prstGeom>
        </p:spPr>
        <p:txBody>
          <a:bodyPr/>
          <a:lstStyle>
            <a:lvl1pPr>
              <a:defRPr sz="2200" b="0">
                <a:solidFill>
                  <a:schemeClr val="bg2">
                    <a:lumMod val="50000"/>
                  </a:schemeClr>
                </a:solidFill>
              </a:defRPr>
            </a:lvl1pPr>
            <a:lvl2pPr>
              <a:buFont typeface="Wingdings" pitchFamily="2" charset="2"/>
              <a:buChar char="§"/>
              <a:defRPr sz="2000"/>
            </a:lvl2pPr>
            <a:lvl3pPr>
              <a:defRPr sz="2000"/>
            </a:lvl3pPr>
            <a:lvl5pPr>
              <a:defRPr sz="1800"/>
            </a:lvl5pPr>
          </a:lstStyle>
          <a:p>
            <a:pPr lvl="0"/>
            <a:r>
              <a:rPr lang="es-ES"/>
              <a:t>Haga clic para modificar el estilo de texto del patrón</a:t>
            </a:r>
          </a:p>
          <a:p>
            <a:pPr lvl="1"/>
            <a:r>
              <a:rPr lang="es-ES"/>
              <a:t>Segundo nivel</a:t>
            </a:r>
          </a:p>
          <a:p>
            <a:pPr lvl="2"/>
            <a:r>
              <a:rPr lang="es-ES"/>
              <a:t>Tercer nivel</a:t>
            </a:r>
          </a:p>
        </p:txBody>
      </p:sp>
      <p:sp>
        <p:nvSpPr>
          <p:cNvPr id="4" name="6 Marcador de texto"/>
          <p:cNvSpPr>
            <a:spLocks noGrp="1"/>
          </p:cNvSpPr>
          <p:nvPr>
            <p:ph type="body" sz="quarter" idx="13"/>
          </p:nvPr>
        </p:nvSpPr>
        <p:spPr>
          <a:xfrm>
            <a:off x="534691" y="4097743"/>
            <a:ext cx="8751075" cy="424638"/>
          </a:xfrm>
          <a:prstGeom prst="rect">
            <a:avLst/>
          </a:prstGeom>
        </p:spPr>
        <p:txBody>
          <a:bodyPr/>
          <a:lstStyle>
            <a:lvl1pPr>
              <a:defRPr baseline="0"/>
            </a:lvl1pPr>
          </a:lstStyle>
          <a:p>
            <a:pPr lvl="0"/>
            <a:r>
              <a:rPr lang="es-ES" dirty="0"/>
              <a:t>Haga clic para modificar el estilo de texto del patrón</a:t>
            </a:r>
          </a:p>
        </p:txBody>
      </p:sp>
      <p:sp>
        <p:nvSpPr>
          <p:cNvPr id="5" name="10 Marcador de texto"/>
          <p:cNvSpPr>
            <a:spLocks noGrp="1"/>
          </p:cNvSpPr>
          <p:nvPr>
            <p:ph type="body" sz="quarter" idx="14"/>
          </p:nvPr>
        </p:nvSpPr>
        <p:spPr>
          <a:xfrm>
            <a:off x="546469" y="4671459"/>
            <a:ext cx="8739298" cy="1817946"/>
          </a:xfrm>
          <a:prstGeom prst="rect">
            <a:avLst/>
          </a:prstGeom>
        </p:spPr>
        <p:txBody>
          <a:bodyPr/>
          <a:lstStyle>
            <a:lvl1pPr>
              <a:defRPr sz="2200" b="0">
                <a:solidFill>
                  <a:schemeClr val="bg2">
                    <a:lumMod val="50000"/>
                  </a:schemeClr>
                </a:solidFill>
              </a:defRPr>
            </a:lvl1pPr>
            <a:lvl2pPr>
              <a:buFont typeface="Wingdings" pitchFamily="2" charset="2"/>
              <a:buChar char="§"/>
              <a:defRPr sz="2000"/>
            </a:lvl2pPr>
            <a:lvl3pPr>
              <a:defRPr sz="2000"/>
            </a:lvl3pPr>
            <a:lvl5pPr>
              <a:defRPr sz="1800"/>
            </a:lvl5pPr>
          </a:lstStyle>
          <a:p>
            <a:pPr lvl="0"/>
            <a:r>
              <a:rPr lang="es-ES"/>
              <a:t>Haga clic para modificar el estilo de texto del patrón</a:t>
            </a:r>
          </a:p>
          <a:p>
            <a:pPr lvl="1"/>
            <a:r>
              <a:rPr lang="es-ES"/>
              <a:t>Segundo nivel</a:t>
            </a:r>
          </a:p>
          <a:p>
            <a:pPr lvl="2"/>
            <a:r>
              <a:rPr lang="es-ES"/>
              <a:t>Tercer nivel</a:t>
            </a:r>
          </a:p>
        </p:txBody>
      </p:sp>
      <p:sp>
        <p:nvSpPr>
          <p:cNvPr id="8" name="7 Título"/>
          <p:cNvSpPr>
            <a:spLocks noGrp="1"/>
          </p:cNvSpPr>
          <p:nvPr>
            <p:ph type="title" hasCustomPrompt="1"/>
          </p:nvPr>
        </p:nvSpPr>
        <p:spPr>
          <a:xfrm>
            <a:off x="495300" y="274638"/>
            <a:ext cx="8915400" cy="1143000"/>
          </a:xfrm>
          <a:prstGeom prst="rect">
            <a:avLst/>
          </a:prstGeom>
        </p:spPr>
        <p:txBody>
          <a:bodyPr/>
          <a:lstStyle>
            <a:lvl1pPr marL="457200" indent="-457200">
              <a:buFont typeface="+mj-lt"/>
              <a:buAutoNum type="arabicPeriod"/>
              <a:defRPr sz="2400"/>
            </a:lvl1pPr>
          </a:lstStyle>
          <a:p>
            <a:r>
              <a:rPr lang="es-ES" dirty="0"/>
              <a:t>Posar el </a:t>
            </a:r>
            <a:r>
              <a:rPr lang="es-ES" dirty="0" err="1"/>
              <a:t>títol</a:t>
            </a:r>
            <a:r>
              <a:rPr lang="es-ES" dirty="0"/>
              <a:t> de la diapositiva </a:t>
            </a:r>
            <a:r>
              <a:rPr lang="es-ES" dirty="0" err="1"/>
              <a:t>amb</a:t>
            </a:r>
            <a:r>
              <a:rPr lang="es-ES" dirty="0"/>
              <a:t> el número de </a:t>
            </a:r>
            <a:r>
              <a:rPr lang="es-ES" dirty="0" err="1"/>
              <a:t>l’índex</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tiva text">
    <p:spTree>
      <p:nvGrpSpPr>
        <p:cNvPr id="1" name=""/>
        <p:cNvGrpSpPr/>
        <p:nvPr/>
      </p:nvGrpSpPr>
      <p:grpSpPr>
        <a:xfrm>
          <a:off x="0" y="0"/>
          <a:ext cx="0" cy="0"/>
          <a:chOff x="0" y="0"/>
          <a:chExt cx="0" cy="0"/>
        </a:xfrm>
      </p:grpSpPr>
      <p:sp>
        <p:nvSpPr>
          <p:cNvPr id="7" name="6 Marcador de texto"/>
          <p:cNvSpPr>
            <a:spLocks noGrp="1"/>
          </p:cNvSpPr>
          <p:nvPr>
            <p:ph type="body" sz="quarter" idx="11"/>
          </p:nvPr>
        </p:nvSpPr>
        <p:spPr>
          <a:xfrm>
            <a:off x="5331992" y="1489224"/>
            <a:ext cx="4130991" cy="419472"/>
          </a:xfrm>
          <a:prstGeom prst="rect">
            <a:avLst/>
          </a:prstGeom>
        </p:spPr>
        <p:txBody>
          <a:bodyPr/>
          <a:lstStyle>
            <a:lvl1pPr>
              <a:defRPr baseline="0"/>
            </a:lvl1pPr>
          </a:lstStyle>
          <a:p>
            <a:pPr lvl="0"/>
            <a:r>
              <a:rPr lang="es-ES"/>
              <a:t>Haga clic para modificar el estilo de texto del patrón</a:t>
            </a:r>
          </a:p>
        </p:txBody>
      </p:sp>
      <p:sp>
        <p:nvSpPr>
          <p:cNvPr id="8" name="10 Marcador de texto"/>
          <p:cNvSpPr>
            <a:spLocks noGrp="1"/>
          </p:cNvSpPr>
          <p:nvPr>
            <p:ph type="body" sz="quarter" idx="12"/>
          </p:nvPr>
        </p:nvSpPr>
        <p:spPr>
          <a:xfrm>
            <a:off x="5337552" y="2062940"/>
            <a:ext cx="4125432" cy="4316595"/>
          </a:xfrm>
          <a:prstGeom prst="rect">
            <a:avLst/>
          </a:prstGeom>
        </p:spPr>
        <p:txBody>
          <a:bodyPr/>
          <a:lstStyle>
            <a:lvl1pPr>
              <a:defRPr sz="2200" b="0">
                <a:solidFill>
                  <a:schemeClr val="bg2">
                    <a:lumMod val="50000"/>
                  </a:schemeClr>
                </a:solidFill>
              </a:defRPr>
            </a:lvl1pPr>
            <a:lvl2pPr>
              <a:defRPr sz="2000"/>
            </a:lvl2pPr>
            <a:lvl3pPr>
              <a:defRPr sz="2000"/>
            </a:lvl3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6 Marcador de texto"/>
          <p:cNvSpPr>
            <a:spLocks noGrp="1"/>
          </p:cNvSpPr>
          <p:nvPr>
            <p:ph type="body" sz="quarter" idx="13"/>
          </p:nvPr>
        </p:nvSpPr>
        <p:spPr>
          <a:xfrm>
            <a:off x="593415" y="1482136"/>
            <a:ext cx="4130991" cy="419472"/>
          </a:xfrm>
          <a:prstGeom prst="rect">
            <a:avLst/>
          </a:prstGeom>
        </p:spPr>
        <p:txBody>
          <a:bodyPr/>
          <a:lstStyle>
            <a:lvl1pPr>
              <a:defRPr baseline="0"/>
            </a:lvl1pPr>
          </a:lstStyle>
          <a:p>
            <a:pPr lvl="0"/>
            <a:r>
              <a:rPr lang="es-ES"/>
              <a:t>Haga clic para modificar el estilo de texto del patrón</a:t>
            </a:r>
          </a:p>
        </p:txBody>
      </p:sp>
      <p:sp>
        <p:nvSpPr>
          <p:cNvPr id="6" name="10 Marcador de texto"/>
          <p:cNvSpPr>
            <a:spLocks noGrp="1"/>
          </p:cNvSpPr>
          <p:nvPr>
            <p:ph type="body" sz="quarter" idx="14"/>
          </p:nvPr>
        </p:nvSpPr>
        <p:spPr>
          <a:xfrm>
            <a:off x="598975" y="2055852"/>
            <a:ext cx="4125432" cy="4316595"/>
          </a:xfrm>
          <a:prstGeom prst="rect">
            <a:avLst/>
          </a:prstGeom>
        </p:spPr>
        <p:txBody>
          <a:bodyPr/>
          <a:lstStyle>
            <a:lvl1pPr>
              <a:defRPr sz="2200" b="0">
                <a:solidFill>
                  <a:schemeClr val="bg2">
                    <a:lumMod val="50000"/>
                  </a:schemeClr>
                </a:solidFill>
              </a:defRPr>
            </a:lvl1pPr>
            <a:lvl2pPr>
              <a:defRPr sz="2000"/>
            </a:lvl2pPr>
            <a:lvl3pPr>
              <a:defRPr sz="2000"/>
            </a:lvl3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10" name="9 Título"/>
          <p:cNvSpPr>
            <a:spLocks noGrp="1"/>
          </p:cNvSpPr>
          <p:nvPr>
            <p:ph type="title" hasCustomPrompt="1"/>
          </p:nvPr>
        </p:nvSpPr>
        <p:spPr>
          <a:xfrm>
            <a:off x="495300" y="274638"/>
            <a:ext cx="8915400" cy="1143000"/>
          </a:xfrm>
          <a:prstGeom prst="rect">
            <a:avLst/>
          </a:prstGeom>
        </p:spPr>
        <p:txBody>
          <a:bodyPr/>
          <a:lstStyle>
            <a:lvl1pPr marL="457200" indent="-457200">
              <a:buFont typeface="+mj-lt"/>
              <a:buAutoNum type="arabicPeriod"/>
              <a:defRPr sz="2400"/>
            </a:lvl1pPr>
          </a:lstStyle>
          <a:p>
            <a:r>
              <a:rPr lang="es-ES" dirty="0"/>
              <a:t>Posar el </a:t>
            </a:r>
            <a:r>
              <a:rPr lang="es-ES" dirty="0" err="1"/>
              <a:t>títol</a:t>
            </a:r>
            <a:r>
              <a:rPr lang="es-ES" dirty="0"/>
              <a:t> de la diapositiva </a:t>
            </a:r>
            <a:r>
              <a:rPr lang="es-ES" dirty="0" err="1"/>
              <a:t>amb</a:t>
            </a:r>
            <a:r>
              <a:rPr lang="es-ES" dirty="0"/>
              <a:t> el número de </a:t>
            </a:r>
            <a:r>
              <a:rPr lang="es-ES" dirty="0" err="1"/>
              <a:t>l’índex</a:t>
            </a:r>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tge gran">
    <p:spTree>
      <p:nvGrpSpPr>
        <p:cNvPr id="1" name=""/>
        <p:cNvGrpSpPr/>
        <p:nvPr/>
      </p:nvGrpSpPr>
      <p:grpSpPr>
        <a:xfrm>
          <a:off x="0" y="0"/>
          <a:ext cx="0" cy="0"/>
          <a:chOff x="0" y="0"/>
          <a:chExt cx="0" cy="0"/>
        </a:xfrm>
      </p:grpSpPr>
      <p:sp>
        <p:nvSpPr>
          <p:cNvPr id="3" name="2 Marcador de posición de imagen"/>
          <p:cNvSpPr>
            <a:spLocks noGrp="1"/>
          </p:cNvSpPr>
          <p:nvPr>
            <p:ph type="pic" idx="1"/>
          </p:nvPr>
        </p:nvSpPr>
        <p:spPr>
          <a:xfrm>
            <a:off x="548792" y="1484645"/>
            <a:ext cx="7819044" cy="470652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3 Marcador de texto"/>
          <p:cNvSpPr>
            <a:spLocks noGrp="1"/>
          </p:cNvSpPr>
          <p:nvPr>
            <p:ph type="body" sz="half" idx="2"/>
          </p:nvPr>
        </p:nvSpPr>
        <p:spPr>
          <a:xfrm>
            <a:off x="548792" y="6180729"/>
            <a:ext cx="5943600" cy="464620"/>
          </a:xfrm>
          <a:prstGeom prst="rect">
            <a:avLst/>
          </a:prstGeom>
        </p:spPr>
        <p:txBody>
          <a:bodyPr/>
          <a:lstStyle>
            <a:lvl1pPr marL="0" indent="0">
              <a:buNone/>
              <a:defRPr sz="1400" baseline="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5 Título"/>
          <p:cNvSpPr>
            <a:spLocks noGrp="1"/>
          </p:cNvSpPr>
          <p:nvPr>
            <p:ph type="title" hasCustomPrompt="1"/>
          </p:nvPr>
        </p:nvSpPr>
        <p:spPr>
          <a:xfrm>
            <a:off x="495300" y="274638"/>
            <a:ext cx="8915400" cy="1143000"/>
          </a:xfrm>
          <a:prstGeom prst="rect">
            <a:avLst/>
          </a:prstGeom>
        </p:spPr>
        <p:txBody>
          <a:bodyPr/>
          <a:lstStyle>
            <a:lvl1pPr marL="457200" indent="-457200">
              <a:buFont typeface="+mj-lt"/>
              <a:buAutoNum type="arabicPeriod"/>
              <a:defRPr sz="2400"/>
            </a:lvl1pPr>
          </a:lstStyle>
          <a:p>
            <a:r>
              <a:rPr lang="es-ES" dirty="0"/>
              <a:t>Posar el </a:t>
            </a:r>
            <a:r>
              <a:rPr lang="es-ES" dirty="0" err="1"/>
              <a:t>títol</a:t>
            </a:r>
            <a:r>
              <a:rPr lang="es-ES" dirty="0"/>
              <a:t> de la diapositiva </a:t>
            </a:r>
            <a:r>
              <a:rPr lang="es-ES" dirty="0" err="1"/>
              <a:t>amb</a:t>
            </a:r>
            <a:r>
              <a:rPr lang="es-ES" dirty="0"/>
              <a:t> el número de </a:t>
            </a:r>
            <a:r>
              <a:rPr lang="es-ES" dirty="0" err="1"/>
              <a:t>l’índex</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4" descr="diapo_horizontales"/>
          <p:cNvPicPr>
            <a:picLocks noChangeAspect="1" noChangeArrowheads="1"/>
          </p:cNvPicPr>
          <p:nvPr/>
        </p:nvPicPr>
        <p:blipFill>
          <a:blip r:embed="rId4" cstate="print"/>
          <a:srcRect/>
          <a:stretch>
            <a:fillRect/>
          </a:stretch>
        </p:blipFill>
        <p:spPr bwMode="auto">
          <a:xfrm>
            <a:off x="0" y="0"/>
            <a:ext cx="9906000" cy="6858000"/>
          </a:xfrm>
          <a:prstGeom prst="rect">
            <a:avLst/>
          </a:prstGeom>
          <a:noFill/>
          <a:ln w="9525">
            <a:noFill/>
            <a:miter lim="800000"/>
            <a:headEnd/>
            <a:tailEnd/>
          </a:ln>
        </p:spPr>
      </p:pic>
      <p:grpSp>
        <p:nvGrpSpPr>
          <p:cNvPr id="1027" name="9 Grupo"/>
          <p:cNvGrpSpPr>
            <a:grpSpLocks/>
          </p:cNvGrpSpPr>
          <p:nvPr/>
        </p:nvGrpSpPr>
        <p:grpSpPr bwMode="auto">
          <a:xfrm>
            <a:off x="200025" y="6376988"/>
            <a:ext cx="6515100" cy="334962"/>
            <a:chOff x="200571" y="6377181"/>
            <a:chExt cx="6514038" cy="335249"/>
          </a:xfrm>
        </p:grpSpPr>
        <p:grpSp>
          <p:nvGrpSpPr>
            <p:cNvPr id="1028" name="17 Grupo"/>
            <p:cNvGrpSpPr>
              <a:grpSpLocks/>
            </p:cNvGrpSpPr>
            <p:nvPr/>
          </p:nvGrpSpPr>
          <p:grpSpPr bwMode="auto">
            <a:xfrm>
              <a:off x="4247708" y="6415939"/>
              <a:ext cx="2466901" cy="261979"/>
              <a:chOff x="4247708" y="6415939"/>
              <a:chExt cx="2466901" cy="261979"/>
            </a:xfrm>
          </p:grpSpPr>
          <p:pic>
            <p:nvPicPr>
              <p:cNvPr id="1036" name="Imagen 1"/>
              <p:cNvPicPr>
                <a:picLocks noChangeAspect="1"/>
              </p:cNvPicPr>
              <p:nvPr/>
            </p:nvPicPr>
            <p:blipFill>
              <a:blip r:embed="rId5" cstate="print"/>
              <a:srcRect/>
              <a:stretch>
                <a:fillRect/>
              </a:stretch>
            </p:blipFill>
            <p:spPr bwMode="auto">
              <a:xfrm>
                <a:off x="4854059" y="6415939"/>
                <a:ext cx="1860550" cy="244769"/>
              </a:xfrm>
              <a:prstGeom prst="rect">
                <a:avLst/>
              </a:prstGeom>
              <a:noFill/>
              <a:ln w="9525">
                <a:noFill/>
                <a:miter lim="800000"/>
                <a:headEnd/>
                <a:tailEnd/>
              </a:ln>
            </p:spPr>
          </p:pic>
          <p:pic>
            <p:nvPicPr>
              <p:cNvPr id="1037" name="Imagen 13"/>
              <p:cNvPicPr>
                <a:picLocks noChangeAspect="1"/>
              </p:cNvPicPr>
              <p:nvPr/>
            </p:nvPicPr>
            <p:blipFill>
              <a:blip r:embed="rId6" cstate="print"/>
              <a:srcRect/>
              <a:stretch>
                <a:fillRect/>
              </a:stretch>
            </p:blipFill>
            <p:spPr bwMode="auto">
              <a:xfrm>
                <a:off x="4247708" y="6422534"/>
                <a:ext cx="485700" cy="255384"/>
              </a:xfrm>
              <a:prstGeom prst="rect">
                <a:avLst/>
              </a:prstGeom>
              <a:noFill/>
              <a:ln w="9525">
                <a:noFill/>
                <a:miter lim="800000"/>
                <a:headEnd/>
                <a:tailEnd/>
              </a:ln>
            </p:spPr>
          </p:pic>
        </p:grpSp>
        <p:grpSp>
          <p:nvGrpSpPr>
            <p:cNvPr id="1029" name="12 Grupo"/>
            <p:cNvGrpSpPr>
              <a:grpSpLocks/>
            </p:cNvGrpSpPr>
            <p:nvPr/>
          </p:nvGrpSpPr>
          <p:grpSpPr bwMode="auto">
            <a:xfrm>
              <a:off x="200571" y="6377181"/>
              <a:ext cx="4069911" cy="335249"/>
              <a:chOff x="200571" y="6377181"/>
              <a:chExt cx="4069911" cy="335249"/>
            </a:xfrm>
          </p:grpSpPr>
          <p:grpSp>
            <p:nvGrpSpPr>
              <p:cNvPr id="1030" name="Agrupar 14"/>
              <p:cNvGrpSpPr>
                <a:grpSpLocks/>
              </p:cNvGrpSpPr>
              <p:nvPr/>
            </p:nvGrpSpPr>
            <p:grpSpPr bwMode="auto">
              <a:xfrm>
                <a:off x="814971" y="6377181"/>
                <a:ext cx="3455511" cy="335249"/>
                <a:chOff x="4732227" y="4143388"/>
                <a:chExt cx="5019615" cy="495049"/>
              </a:xfrm>
            </p:grpSpPr>
            <p:pic>
              <p:nvPicPr>
                <p:cNvPr id="1032" name="Imagen 5"/>
                <p:cNvPicPr>
                  <a:picLocks noChangeAspect="1"/>
                </p:cNvPicPr>
                <p:nvPr/>
              </p:nvPicPr>
              <p:blipFill>
                <a:blip r:embed="rId7" cstate="print"/>
                <a:srcRect/>
                <a:stretch>
                  <a:fillRect/>
                </a:stretch>
              </p:blipFill>
              <p:spPr bwMode="auto">
                <a:xfrm>
                  <a:off x="4732227" y="4155962"/>
                  <a:ext cx="1409700" cy="469900"/>
                </a:xfrm>
                <a:prstGeom prst="rect">
                  <a:avLst/>
                </a:prstGeom>
                <a:noFill/>
                <a:ln w="9525">
                  <a:noFill/>
                  <a:miter lim="800000"/>
                  <a:headEnd/>
                  <a:tailEnd/>
                </a:ln>
              </p:spPr>
            </p:pic>
            <p:pic>
              <p:nvPicPr>
                <p:cNvPr id="1033" name="Imagen 6"/>
                <p:cNvPicPr>
                  <a:picLocks noChangeAspect="1"/>
                </p:cNvPicPr>
                <p:nvPr/>
              </p:nvPicPr>
              <p:blipFill>
                <a:blip r:embed="rId8" cstate="print"/>
                <a:srcRect/>
                <a:stretch>
                  <a:fillRect/>
                </a:stretch>
              </p:blipFill>
              <p:spPr bwMode="auto">
                <a:xfrm>
                  <a:off x="6140134" y="4168537"/>
                  <a:ext cx="1511300" cy="469900"/>
                </a:xfrm>
                <a:prstGeom prst="rect">
                  <a:avLst/>
                </a:prstGeom>
                <a:noFill/>
                <a:ln w="9525">
                  <a:noFill/>
                  <a:miter lim="800000"/>
                  <a:headEnd/>
                  <a:tailEnd/>
                </a:ln>
              </p:spPr>
            </p:pic>
            <p:pic>
              <p:nvPicPr>
                <p:cNvPr id="1034" name="Imagen 7"/>
                <p:cNvPicPr>
                  <a:picLocks noChangeAspect="1"/>
                </p:cNvPicPr>
                <p:nvPr/>
              </p:nvPicPr>
              <p:blipFill>
                <a:blip r:embed="rId9" cstate="print"/>
                <a:srcRect/>
                <a:stretch>
                  <a:fillRect/>
                </a:stretch>
              </p:blipFill>
              <p:spPr bwMode="auto">
                <a:xfrm>
                  <a:off x="7413087" y="4155962"/>
                  <a:ext cx="939800" cy="469900"/>
                </a:xfrm>
                <a:prstGeom prst="rect">
                  <a:avLst/>
                </a:prstGeom>
                <a:noFill/>
                <a:ln w="9525">
                  <a:noFill/>
                  <a:miter lim="800000"/>
                  <a:headEnd/>
                  <a:tailEnd/>
                </a:ln>
              </p:spPr>
            </p:pic>
            <p:pic>
              <p:nvPicPr>
                <p:cNvPr id="1035" name="Imagen 8"/>
                <p:cNvPicPr>
                  <a:picLocks noChangeAspect="1"/>
                </p:cNvPicPr>
                <p:nvPr/>
              </p:nvPicPr>
              <p:blipFill>
                <a:blip r:embed="rId10" cstate="print"/>
                <a:srcRect/>
                <a:stretch>
                  <a:fillRect/>
                </a:stretch>
              </p:blipFill>
              <p:spPr bwMode="auto">
                <a:xfrm>
                  <a:off x="8177042" y="4143388"/>
                  <a:ext cx="1574800" cy="469900"/>
                </a:xfrm>
                <a:prstGeom prst="rect">
                  <a:avLst/>
                </a:prstGeom>
                <a:noFill/>
                <a:ln w="9525">
                  <a:noFill/>
                  <a:miter lim="800000"/>
                  <a:headEnd/>
                  <a:tailEnd/>
                </a:ln>
              </p:spPr>
            </p:pic>
          </p:grpSp>
          <p:pic>
            <p:nvPicPr>
              <p:cNvPr id="1031" name="Imagen 15"/>
              <p:cNvPicPr>
                <a:picLocks noChangeAspect="1"/>
              </p:cNvPicPr>
              <p:nvPr/>
            </p:nvPicPr>
            <p:blipFill>
              <a:blip r:embed="rId11" cstate="print"/>
              <a:srcRect/>
              <a:stretch>
                <a:fillRect/>
              </a:stretch>
            </p:blipFill>
            <p:spPr bwMode="auto">
              <a:xfrm>
                <a:off x="200571" y="6400698"/>
                <a:ext cx="672867" cy="301284"/>
              </a:xfrm>
              <a:prstGeom prst="rect">
                <a:avLst/>
              </a:prstGeom>
              <a:noFill/>
              <a:ln w="9525">
                <a:noFill/>
                <a:miter lim="800000"/>
                <a:headEnd/>
                <a:tailEnd/>
              </a:ln>
            </p:spPr>
          </p:pic>
        </p:grpSp>
      </p:grpSp>
      <p:sp>
        <p:nvSpPr>
          <p:cNvPr id="14" name="13 Marcador de número de diapositiva"/>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3E192-06A8-4597-BE46-D113F9CFBA2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4518" r:id="rId1"/>
    <p:sldLayoutId id="2147484519"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8775700" y="6526213"/>
            <a:ext cx="1063625"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7D468C"/>
                </a:solidFill>
                <a:latin typeface="Calibri" pitchFamily="34" charset="0"/>
                <a:ea typeface="ＭＳ Ｐゴシック" pitchFamily="1" charset="-128"/>
                <a:cs typeface="+mn-cs"/>
              </a:defRPr>
            </a:lvl1pPr>
          </a:lstStyle>
          <a:p>
            <a:pPr>
              <a:defRPr/>
            </a:pPr>
            <a:fld id="{7CE8679B-3567-4070-9B36-F7AB56206DC1}" type="slidenum">
              <a:rPr lang="ca-ES"/>
              <a:pPr>
                <a:defRPr/>
              </a:pPr>
              <a:t>‹Nº›</a:t>
            </a:fld>
            <a:r>
              <a:rPr lang="ca-ES"/>
              <a:t>1</a:t>
            </a:r>
          </a:p>
        </p:txBody>
      </p:sp>
      <p:pic>
        <p:nvPicPr>
          <p:cNvPr id="2051" name="Picture 2" descr="diapos_verticales"/>
          <p:cNvPicPr>
            <a:picLocks noChangeAspect="1" noChangeArrowheads="1"/>
          </p:cNvPicPr>
          <p:nvPr/>
        </p:nvPicPr>
        <p:blipFill>
          <a:blip r:embed="rId4" cstate="print"/>
          <a:srcRect/>
          <a:stretch>
            <a:fillRect/>
          </a:stretch>
        </p:blipFill>
        <p:spPr bwMode="auto">
          <a:xfrm>
            <a:off x="0" y="0"/>
            <a:ext cx="10102850" cy="6994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21" r:id="rId1"/>
    <p:sldLayoutId id="2147484522" r:id="rId2"/>
  </p:sldLayoutIdLst>
  <p:hf hdr="0" ftr="0" dt="0"/>
  <p:txStyles>
    <p:titleStyle>
      <a:lvl1pPr algn="l" rtl="0" eaLnBrk="0" fontAlgn="base" hangingPunct="0">
        <a:spcBef>
          <a:spcPct val="0"/>
        </a:spcBef>
        <a:spcAft>
          <a:spcPct val="0"/>
        </a:spcAft>
        <a:defRPr sz="19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9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9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9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900" b="1">
          <a:solidFill>
            <a:schemeClr val="bg1"/>
          </a:solidFill>
          <a:latin typeface="Calibri" pitchFamily="34" charset="0"/>
          <a:ea typeface="ＭＳ Ｐゴシック" charset="0"/>
          <a:cs typeface="ＭＳ Ｐゴシック" charset="0"/>
        </a:defRPr>
      </a:lvl5pPr>
      <a:lvl6pPr marL="457200" algn="l" rtl="0" fontAlgn="base">
        <a:spcBef>
          <a:spcPct val="0"/>
        </a:spcBef>
        <a:spcAft>
          <a:spcPct val="0"/>
        </a:spcAft>
        <a:defRPr sz="1900" b="1">
          <a:solidFill>
            <a:schemeClr val="bg1"/>
          </a:solidFill>
          <a:latin typeface="Calibri" pitchFamily="34" charset="0"/>
        </a:defRPr>
      </a:lvl6pPr>
      <a:lvl7pPr marL="914400" algn="l" rtl="0" fontAlgn="base">
        <a:spcBef>
          <a:spcPct val="0"/>
        </a:spcBef>
        <a:spcAft>
          <a:spcPct val="0"/>
        </a:spcAft>
        <a:defRPr sz="1900" b="1">
          <a:solidFill>
            <a:schemeClr val="bg1"/>
          </a:solidFill>
          <a:latin typeface="Calibri" pitchFamily="34" charset="0"/>
        </a:defRPr>
      </a:lvl7pPr>
      <a:lvl8pPr marL="1371600" algn="l" rtl="0" fontAlgn="base">
        <a:spcBef>
          <a:spcPct val="0"/>
        </a:spcBef>
        <a:spcAft>
          <a:spcPct val="0"/>
        </a:spcAft>
        <a:defRPr sz="1900" b="1">
          <a:solidFill>
            <a:schemeClr val="bg1"/>
          </a:solidFill>
          <a:latin typeface="Calibri" pitchFamily="34" charset="0"/>
        </a:defRPr>
      </a:lvl8pPr>
      <a:lvl9pPr marL="1828800" algn="l" rtl="0" fontAlgn="base">
        <a:spcBef>
          <a:spcPct val="0"/>
        </a:spcBef>
        <a:spcAft>
          <a:spcPct val="0"/>
        </a:spcAft>
        <a:defRPr sz="1900" b="1">
          <a:solidFill>
            <a:schemeClr val="bg1"/>
          </a:solidFill>
          <a:latin typeface="Calibri" pitchFamily="34" charset="0"/>
        </a:defRPr>
      </a:lvl9pPr>
    </p:titleStyle>
    <p:bodyStyle>
      <a:lvl1pPr marL="609600" indent="-609600" algn="l" rtl="0" eaLnBrk="0" fontAlgn="base" hangingPunct="0">
        <a:spcBef>
          <a:spcPct val="20000"/>
        </a:spcBef>
        <a:spcAft>
          <a:spcPct val="0"/>
        </a:spcAft>
        <a:buChar char="•"/>
        <a:defRPr sz="2300" b="1">
          <a:solidFill>
            <a:srgbClr val="7D468C"/>
          </a:solidFill>
          <a:latin typeface="+mn-lt"/>
          <a:ea typeface="ＭＳ Ｐゴシック" charset="0"/>
          <a:cs typeface="ＭＳ Ｐゴシック" charset="0"/>
        </a:defRPr>
      </a:lvl1pPr>
      <a:lvl2pPr marL="800100" indent="-342900" algn="l" rtl="0" eaLnBrk="0" fontAlgn="base" hangingPunct="0">
        <a:spcBef>
          <a:spcPct val="20000"/>
        </a:spcBef>
        <a:spcAft>
          <a:spcPct val="0"/>
        </a:spcAft>
        <a:buChar char="–"/>
        <a:defRPr sz="2800">
          <a:solidFill>
            <a:srgbClr val="4D4D4D"/>
          </a:solidFill>
          <a:latin typeface="+mn-lt"/>
          <a:ea typeface="ＭＳ Ｐゴシック" charset="0"/>
        </a:defRPr>
      </a:lvl2pPr>
      <a:lvl3pPr marL="1371600" indent="-457200" algn="l" rtl="0" eaLnBrk="0" fontAlgn="base" hangingPunct="0">
        <a:spcBef>
          <a:spcPct val="20000"/>
        </a:spcBef>
        <a:spcAft>
          <a:spcPct val="0"/>
        </a:spcAft>
        <a:buChar char="•"/>
        <a:defRPr sz="2400">
          <a:solidFill>
            <a:schemeClr val="tx1"/>
          </a:solidFill>
          <a:latin typeface="Arial" charset="0"/>
          <a:ea typeface="ＭＳ Ｐゴシック" charset="0"/>
        </a:defRPr>
      </a:lvl3pPr>
      <a:lvl4pPr marL="1714500" indent="-342900" algn="l" rtl="0" eaLnBrk="0" fontAlgn="base" hangingPunct="0">
        <a:spcBef>
          <a:spcPct val="20000"/>
        </a:spcBef>
        <a:spcAft>
          <a:spcPct val="0"/>
        </a:spcAft>
        <a:buChar char="–"/>
        <a:defRPr sz="2000">
          <a:solidFill>
            <a:srgbClr val="4D4D4D"/>
          </a:solidFill>
          <a:latin typeface="Arial" charset="0"/>
          <a:ea typeface="ＭＳ Ｐゴシック" charset="0"/>
        </a:defRPr>
      </a:lvl4pPr>
      <a:lvl5pPr marL="2209800" indent="-381000" algn="l" rtl="0" eaLnBrk="0" fontAlgn="base" hangingPunct="0">
        <a:spcBef>
          <a:spcPct val="20000"/>
        </a:spcBef>
        <a:spcAft>
          <a:spcPct val="0"/>
        </a:spcAft>
        <a:buChar char="»"/>
        <a:defRPr sz="2000">
          <a:solidFill>
            <a:schemeClr val="tx1"/>
          </a:solidFill>
          <a:latin typeface="Arial" charset="0"/>
          <a:ea typeface="ＭＳ Ｐゴシック" charset="0"/>
        </a:defRPr>
      </a:lvl5pPr>
      <a:lvl6pPr marL="2667000" indent="-381000" algn="l" rtl="0" fontAlgn="base">
        <a:spcBef>
          <a:spcPct val="20000"/>
        </a:spcBef>
        <a:spcAft>
          <a:spcPct val="0"/>
        </a:spcAft>
        <a:defRPr sz="2000">
          <a:solidFill>
            <a:schemeClr val="tx1"/>
          </a:solidFill>
          <a:latin typeface="Arial" charset="0"/>
        </a:defRPr>
      </a:lvl6pPr>
      <a:lvl7pPr marL="3124200" indent="-381000" algn="l" rtl="0" fontAlgn="base">
        <a:spcBef>
          <a:spcPct val="20000"/>
        </a:spcBef>
        <a:spcAft>
          <a:spcPct val="0"/>
        </a:spcAft>
        <a:defRPr sz="2000">
          <a:solidFill>
            <a:schemeClr val="tx1"/>
          </a:solidFill>
          <a:latin typeface="Arial" charset="0"/>
        </a:defRPr>
      </a:lvl7pPr>
      <a:lvl8pPr marL="3581400" indent="-381000" algn="l" rtl="0" fontAlgn="base">
        <a:spcBef>
          <a:spcPct val="20000"/>
        </a:spcBef>
        <a:spcAft>
          <a:spcPct val="0"/>
        </a:spcAft>
        <a:defRPr sz="2000">
          <a:solidFill>
            <a:schemeClr val="tx1"/>
          </a:solidFill>
          <a:latin typeface="Arial" charset="0"/>
        </a:defRPr>
      </a:lvl8pPr>
      <a:lvl9pPr marL="4038600" indent="-381000" algn="l" rtl="0" fontAlgn="base">
        <a:spcBef>
          <a:spcPct val="20000"/>
        </a:spcBef>
        <a:spcAft>
          <a:spcPct val="0"/>
        </a:spcAft>
        <a:defRPr sz="2000">
          <a:solidFill>
            <a:schemeClr val="tx1"/>
          </a:solidFill>
          <a:latin typeface="Arial" charset="0"/>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diapo_texto"/>
          <p:cNvPicPr>
            <a:picLocks noChangeAspect="1" noChangeArrowheads="1"/>
          </p:cNvPicPr>
          <p:nvPr/>
        </p:nvPicPr>
        <p:blipFill>
          <a:blip r:embed="rId8" cstate="print"/>
          <a:srcRect/>
          <a:stretch>
            <a:fillRect/>
          </a:stretch>
        </p:blipFill>
        <p:spPr bwMode="auto">
          <a:xfrm>
            <a:off x="0" y="0"/>
            <a:ext cx="9906000" cy="6858000"/>
          </a:xfrm>
          <a:prstGeom prst="rect">
            <a:avLst/>
          </a:prstGeom>
          <a:noFill/>
          <a:ln w="9525">
            <a:noFill/>
            <a:miter lim="800000"/>
            <a:headEnd/>
            <a:tailEnd/>
          </a:ln>
        </p:spPr>
      </p:pic>
      <p:sp>
        <p:nvSpPr>
          <p:cNvPr id="3" name="2 Marcador de número de diapositiva"/>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693E6-05C7-4835-B090-7C06735099B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4528" r:id="rId1"/>
    <p:sldLayoutId id="2147484523" r:id="rId2"/>
    <p:sldLayoutId id="2147484524" r:id="rId3"/>
    <p:sldLayoutId id="2147484525" r:id="rId4"/>
    <p:sldLayoutId id="2147484526" r:id="rId5"/>
    <p:sldLayoutId id="2147484527" r:id="rId6"/>
  </p:sldLayoutIdLst>
  <p:hf hdr="0" ftr="0" dt="0"/>
  <p:txStyles>
    <p:titleStyle>
      <a:lvl1pPr algn="l" rtl="0" eaLnBrk="0" fontAlgn="base" hangingPunct="0">
        <a:spcBef>
          <a:spcPct val="0"/>
        </a:spcBef>
        <a:spcAft>
          <a:spcPct val="0"/>
        </a:spcAft>
        <a:defRPr sz="1900" b="1">
          <a:solidFill>
            <a:schemeClr val="bg1"/>
          </a:solidFill>
          <a:latin typeface="+mj-lt"/>
          <a:ea typeface="+mj-ea"/>
          <a:cs typeface="+mj-cs"/>
        </a:defRPr>
      </a:lvl1pPr>
      <a:lvl2pPr algn="l" rtl="0" eaLnBrk="0" fontAlgn="base" hangingPunct="0">
        <a:spcBef>
          <a:spcPct val="0"/>
        </a:spcBef>
        <a:spcAft>
          <a:spcPct val="0"/>
        </a:spcAft>
        <a:defRPr sz="1900" b="1">
          <a:solidFill>
            <a:schemeClr val="bg1"/>
          </a:solidFill>
          <a:latin typeface="Calibri" pitchFamily="34" charset="0"/>
        </a:defRPr>
      </a:lvl2pPr>
      <a:lvl3pPr algn="l" rtl="0" eaLnBrk="0" fontAlgn="base" hangingPunct="0">
        <a:spcBef>
          <a:spcPct val="0"/>
        </a:spcBef>
        <a:spcAft>
          <a:spcPct val="0"/>
        </a:spcAft>
        <a:defRPr sz="1900" b="1">
          <a:solidFill>
            <a:schemeClr val="bg1"/>
          </a:solidFill>
          <a:latin typeface="Calibri" pitchFamily="34" charset="0"/>
        </a:defRPr>
      </a:lvl3pPr>
      <a:lvl4pPr algn="l" rtl="0" eaLnBrk="0" fontAlgn="base" hangingPunct="0">
        <a:spcBef>
          <a:spcPct val="0"/>
        </a:spcBef>
        <a:spcAft>
          <a:spcPct val="0"/>
        </a:spcAft>
        <a:defRPr sz="1900" b="1">
          <a:solidFill>
            <a:schemeClr val="bg1"/>
          </a:solidFill>
          <a:latin typeface="Calibri" pitchFamily="34" charset="0"/>
        </a:defRPr>
      </a:lvl4pPr>
      <a:lvl5pPr algn="l" rtl="0" eaLnBrk="0" fontAlgn="base" hangingPunct="0">
        <a:spcBef>
          <a:spcPct val="0"/>
        </a:spcBef>
        <a:spcAft>
          <a:spcPct val="0"/>
        </a:spcAft>
        <a:defRPr sz="1900" b="1">
          <a:solidFill>
            <a:schemeClr val="bg1"/>
          </a:solidFill>
          <a:latin typeface="Calibri" pitchFamily="34" charset="0"/>
        </a:defRPr>
      </a:lvl5pPr>
      <a:lvl6pPr marL="457200" algn="l" rtl="0" fontAlgn="base">
        <a:spcBef>
          <a:spcPct val="0"/>
        </a:spcBef>
        <a:spcAft>
          <a:spcPct val="0"/>
        </a:spcAft>
        <a:defRPr sz="1900" b="1">
          <a:solidFill>
            <a:schemeClr val="bg1"/>
          </a:solidFill>
          <a:latin typeface="Calibri" pitchFamily="34" charset="0"/>
        </a:defRPr>
      </a:lvl6pPr>
      <a:lvl7pPr marL="914400" algn="l" rtl="0" fontAlgn="base">
        <a:spcBef>
          <a:spcPct val="0"/>
        </a:spcBef>
        <a:spcAft>
          <a:spcPct val="0"/>
        </a:spcAft>
        <a:defRPr sz="1900" b="1">
          <a:solidFill>
            <a:schemeClr val="bg1"/>
          </a:solidFill>
          <a:latin typeface="Calibri" pitchFamily="34" charset="0"/>
        </a:defRPr>
      </a:lvl7pPr>
      <a:lvl8pPr marL="1371600" algn="l" rtl="0" fontAlgn="base">
        <a:spcBef>
          <a:spcPct val="0"/>
        </a:spcBef>
        <a:spcAft>
          <a:spcPct val="0"/>
        </a:spcAft>
        <a:defRPr sz="1900" b="1">
          <a:solidFill>
            <a:schemeClr val="bg1"/>
          </a:solidFill>
          <a:latin typeface="Calibri" pitchFamily="34" charset="0"/>
        </a:defRPr>
      </a:lvl8pPr>
      <a:lvl9pPr marL="1828800" algn="l" rtl="0" fontAlgn="base">
        <a:spcBef>
          <a:spcPct val="0"/>
        </a:spcBef>
        <a:spcAft>
          <a:spcPct val="0"/>
        </a:spcAft>
        <a:defRPr sz="1900" b="1">
          <a:solidFill>
            <a:schemeClr val="bg1"/>
          </a:solidFill>
          <a:latin typeface="Calibri" pitchFamily="34" charset="0"/>
        </a:defRPr>
      </a:lvl9pPr>
    </p:titleStyle>
    <p:bodyStyle>
      <a:lvl1pPr marL="609600" indent="-609600" algn="l" rtl="0" eaLnBrk="0" fontAlgn="base" hangingPunct="0">
        <a:spcBef>
          <a:spcPct val="20000"/>
        </a:spcBef>
        <a:spcAft>
          <a:spcPct val="0"/>
        </a:spcAft>
        <a:defRPr sz="2300" b="1">
          <a:solidFill>
            <a:srgbClr val="7D468C"/>
          </a:solidFill>
          <a:latin typeface="+mn-lt"/>
          <a:ea typeface="+mn-ea"/>
          <a:cs typeface="+mn-cs"/>
        </a:defRPr>
      </a:lvl1pPr>
      <a:lvl2pPr marL="800100" indent="-342900" algn="l" rtl="0" eaLnBrk="0" fontAlgn="base" hangingPunct="0">
        <a:spcBef>
          <a:spcPct val="20000"/>
        </a:spcBef>
        <a:spcAft>
          <a:spcPct val="0"/>
        </a:spcAft>
        <a:defRPr>
          <a:solidFill>
            <a:srgbClr val="4D4D4D"/>
          </a:solidFill>
          <a:latin typeface="+mn-lt"/>
        </a:defRPr>
      </a:lvl2pPr>
      <a:lvl3pPr marL="1371600" indent="-457200" algn="l" rtl="0" eaLnBrk="0" fontAlgn="base" hangingPunct="0">
        <a:spcBef>
          <a:spcPct val="20000"/>
        </a:spcBef>
        <a:spcAft>
          <a:spcPct val="0"/>
        </a:spcAft>
        <a:defRPr sz="2400">
          <a:solidFill>
            <a:schemeClr val="tx1"/>
          </a:solidFill>
          <a:latin typeface="Arial" charset="0"/>
        </a:defRPr>
      </a:lvl3pPr>
      <a:lvl4pPr marL="1714500" indent="-342900" algn="l" rtl="0" eaLnBrk="0" fontAlgn="base" hangingPunct="0">
        <a:spcBef>
          <a:spcPct val="20000"/>
        </a:spcBef>
        <a:spcAft>
          <a:spcPct val="0"/>
        </a:spcAft>
        <a:defRPr>
          <a:solidFill>
            <a:srgbClr val="4D4D4D"/>
          </a:solidFill>
          <a:latin typeface="Arial" charset="0"/>
        </a:defRPr>
      </a:lvl4pPr>
      <a:lvl5pPr marL="2209800" indent="-381000" algn="l" rtl="0" eaLnBrk="0" fontAlgn="base" hangingPunct="0">
        <a:spcBef>
          <a:spcPct val="20000"/>
        </a:spcBef>
        <a:spcAft>
          <a:spcPct val="0"/>
        </a:spcAft>
        <a:defRPr sz="2000">
          <a:solidFill>
            <a:schemeClr val="tx1"/>
          </a:solidFill>
          <a:latin typeface="Arial" charset="0"/>
        </a:defRPr>
      </a:lvl5pPr>
      <a:lvl6pPr marL="2667000" indent="-381000" algn="l" rtl="0" fontAlgn="base">
        <a:spcBef>
          <a:spcPct val="20000"/>
        </a:spcBef>
        <a:spcAft>
          <a:spcPct val="0"/>
        </a:spcAft>
        <a:defRPr sz="2000">
          <a:solidFill>
            <a:schemeClr val="tx1"/>
          </a:solidFill>
          <a:latin typeface="Arial" charset="0"/>
        </a:defRPr>
      </a:lvl6pPr>
      <a:lvl7pPr marL="3124200" indent="-381000" algn="l" rtl="0" fontAlgn="base">
        <a:spcBef>
          <a:spcPct val="20000"/>
        </a:spcBef>
        <a:spcAft>
          <a:spcPct val="0"/>
        </a:spcAft>
        <a:defRPr sz="2000">
          <a:solidFill>
            <a:schemeClr val="tx1"/>
          </a:solidFill>
          <a:latin typeface="Arial" charset="0"/>
        </a:defRPr>
      </a:lvl7pPr>
      <a:lvl8pPr marL="3581400" indent="-381000" algn="l" rtl="0" fontAlgn="base">
        <a:spcBef>
          <a:spcPct val="20000"/>
        </a:spcBef>
        <a:spcAft>
          <a:spcPct val="0"/>
        </a:spcAft>
        <a:defRPr sz="2000">
          <a:solidFill>
            <a:schemeClr val="tx1"/>
          </a:solidFill>
          <a:latin typeface="Arial" charset="0"/>
        </a:defRPr>
      </a:lvl8pPr>
      <a:lvl9pPr marL="4038600" indent="-381000" algn="l" rtl="0" fontAlgn="base">
        <a:spcBef>
          <a:spcPct val="20000"/>
        </a:spcBef>
        <a:spcAft>
          <a:spcPct val="0"/>
        </a:spcAft>
        <a:defRPr sz="2000">
          <a:solidFill>
            <a:schemeClr val="tx1"/>
          </a:solidFill>
          <a:latin typeface="Arial" charset="0"/>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ardo.gonzalo@vhir.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iriam.mota@vhir.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gif"/><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texto"/>
          <p:cNvSpPr>
            <a:spLocks noGrp="1"/>
          </p:cNvSpPr>
          <p:nvPr>
            <p:ph type="body" sz="quarter" idx="4294967295"/>
          </p:nvPr>
        </p:nvSpPr>
        <p:spPr>
          <a:xfrm>
            <a:off x="171451" y="4317476"/>
            <a:ext cx="9575800" cy="848413"/>
          </a:xfrm>
          <a:prstGeom prst="rect">
            <a:avLst/>
          </a:prstGeom>
        </p:spPr>
        <p:txBody>
          <a:bodyPr/>
          <a:lstStyle>
            <a:lvl1pPr>
              <a:buNone/>
              <a:defRPr lang="ca-ES" sz="3200" b="0" baseline="0" smtClean="0">
                <a:solidFill>
                  <a:schemeClr val="tx1">
                    <a:lumMod val="50000"/>
                    <a:lumOff val="50000"/>
                  </a:schemeClr>
                </a:solidFill>
              </a:defRPr>
            </a:lvl1pPr>
          </a:lstStyle>
          <a:p>
            <a:pPr marL="457200" indent="-457200" algn="r" eaLnBrk="1" hangingPunct="1">
              <a:spcBef>
                <a:spcPts val="0"/>
              </a:spcBef>
              <a:spcAft>
                <a:spcPts val="0"/>
              </a:spcAft>
              <a:defRPr/>
            </a:pPr>
            <a:r>
              <a:rPr sz="2400" b="1" dirty="0">
                <a:solidFill>
                  <a:srgbClr val="7D468C"/>
                </a:solidFill>
                <a:latin typeface="+mj-lt"/>
              </a:rPr>
              <a:t>DIAGNOSTICS TESTS. SENSITIVITY, SPECIFICITY AND ROC CURVES</a:t>
            </a:r>
          </a:p>
          <a:p>
            <a:pPr eaLnBrk="1" hangingPunct="1">
              <a:defRPr/>
            </a:pPr>
            <a:endParaRPr lang="es-ES" sz="2000" dirty="0"/>
          </a:p>
        </p:txBody>
      </p:sp>
      <p:sp>
        <p:nvSpPr>
          <p:cNvPr id="4" name="4 Marcador de texto"/>
          <p:cNvSpPr txBox="1">
            <a:spLocks/>
          </p:cNvSpPr>
          <p:nvPr/>
        </p:nvSpPr>
        <p:spPr>
          <a:xfrm>
            <a:off x="3832699" y="4911725"/>
            <a:ext cx="5871690" cy="1620838"/>
          </a:xfrm>
          <a:prstGeom prst="rect">
            <a:avLst/>
          </a:prstGeom>
        </p:spPr>
        <p:txBody>
          <a:bodyPr/>
          <a:lstStyle>
            <a:lvl1pPr marL="342900" indent="-342900" algn="l" rtl="0" eaLnBrk="1" fontAlgn="base" hangingPunct="1">
              <a:spcBef>
                <a:spcPct val="20000"/>
              </a:spcBef>
              <a:spcAft>
                <a:spcPct val="0"/>
              </a:spcAft>
              <a:buFont typeface="Arial" charset="0"/>
              <a:buNone/>
              <a:defRPr lang="ca-ES" sz="3200" b="0" kern="1200" baseline="0" smtClean="0">
                <a:solidFill>
                  <a:schemeClr val="tx1">
                    <a:lumMod val="50000"/>
                    <a:lumOff val="50000"/>
                  </a:schemeClr>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r">
              <a:spcBef>
                <a:spcPts val="0"/>
              </a:spcBef>
              <a:spcAft>
                <a:spcPts val="0"/>
              </a:spcAft>
              <a:defRPr/>
            </a:pPr>
            <a:endParaRPr lang="pt-BR" sz="1600" b="1" smtClean="0">
              <a:latin typeface="+mj-lt"/>
            </a:endParaRPr>
          </a:p>
          <a:p>
            <a:pPr marL="457200" indent="-457200" algn="r">
              <a:spcBef>
                <a:spcPts val="0"/>
              </a:spcBef>
              <a:spcAft>
                <a:spcPts val="0"/>
              </a:spcAft>
              <a:defRPr/>
            </a:pPr>
            <a:r>
              <a:rPr lang="pt-BR" sz="1600" b="1" smtClean="0">
                <a:latin typeface="+mj-lt"/>
              </a:rPr>
              <a:t>Santi Perez Hoyos		Miriam Mota Foix</a:t>
            </a:r>
          </a:p>
          <a:p>
            <a:pPr marL="457200" indent="-457200" algn="r">
              <a:spcBef>
                <a:spcPts val="0"/>
              </a:spcBef>
              <a:spcAft>
                <a:spcPts val="0"/>
              </a:spcAft>
              <a:tabLst>
                <a:tab pos="1439863" algn="l"/>
              </a:tabLst>
              <a:defRPr/>
            </a:pPr>
            <a:r>
              <a:rPr lang="pt-BR" sz="1200" b="1" smtClean="0">
                <a:latin typeface="+mj-lt"/>
              </a:rPr>
              <a:t>	        </a:t>
            </a:r>
            <a:r>
              <a:rPr lang="pt-BR" sz="1200" b="1" smtClean="0">
                <a:latin typeface="+mj-lt"/>
                <a:hlinkClick r:id="rId3"/>
              </a:rPr>
              <a:t>santi.perezhoyos@vhir.org</a:t>
            </a:r>
            <a:r>
              <a:rPr lang="pt-BR" sz="1200" b="1" smtClean="0">
                <a:latin typeface="+mj-lt"/>
              </a:rPr>
              <a:t>        		</a:t>
            </a:r>
            <a:r>
              <a:rPr lang="pt-BR" sz="1200" b="1" smtClean="0">
                <a:latin typeface="+mj-lt"/>
                <a:hlinkClick r:id="rId4"/>
              </a:rPr>
              <a:t>miriam.mota@vhir.org</a:t>
            </a:r>
            <a:endParaRPr lang="pt-BR" sz="1200" b="1" smtClean="0">
              <a:latin typeface="+mj-lt"/>
            </a:endParaRPr>
          </a:p>
          <a:p>
            <a:pPr marL="457200" indent="-457200" algn="r">
              <a:spcBef>
                <a:spcPts val="0"/>
              </a:spcBef>
              <a:spcAft>
                <a:spcPts val="0"/>
              </a:spcAft>
              <a:defRPr/>
            </a:pPr>
            <a:endParaRPr lang="pt-BR" sz="1600" smtClean="0">
              <a:latin typeface="+mj-lt"/>
            </a:endParaRPr>
          </a:p>
          <a:p>
            <a:pPr>
              <a:defRPr/>
            </a:pP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marL="358775" indent="-358775">
              <a:lnSpc>
                <a:spcPct val="150000"/>
              </a:lnSpc>
            </a:pPr>
            <a:r>
              <a:rPr lang="en-US" dirty="0">
                <a:ea typeface="ＭＳ Ｐゴシック" pitchFamily="34" charset="-128"/>
              </a:rPr>
              <a:t>Diagnosis. Diagnostics tests</a:t>
            </a:r>
          </a:p>
        </p:txBody>
      </p:sp>
      <p:sp>
        <p:nvSpPr>
          <p:cNvPr id="8" name="1 Marcador de texto"/>
          <p:cNvSpPr>
            <a:spLocks noGrp="1"/>
          </p:cNvSpPr>
          <p:nvPr>
            <p:ph type="body" sz="quarter" idx="11"/>
          </p:nvPr>
        </p:nvSpPr>
        <p:spPr>
          <a:xfrm>
            <a:off x="349623" y="1229350"/>
            <a:ext cx="8751075" cy="424638"/>
          </a:xfrm>
        </p:spPr>
        <p:txBody>
          <a:bodyPr/>
          <a:lstStyle/>
          <a:p>
            <a:r>
              <a:rPr lang="es-ES" dirty="0" err="1"/>
              <a:t>Diagnostic</a:t>
            </a:r>
            <a:r>
              <a:rPr lang="es-ES" dirty="0"/>
              <a:t> test</a:t>
            </a:r>
          </a:p>
        </p:txBody>
      </p:sp>
      <p:sp>
        <p:nvSpPr>
          <p:cNvPr id="13" name="12 CuadroTexto"/>
          <p:cNvSpPr txBox="1"/>
          <p:nvPr/>
        </p:nvSpPr>
        <p:spPr>
          <a:xfrm>
            <a:off x="487846" y="1802843"/>
            <a:ext cx="8659907" cy="3647152"/>
          </a:xfrm>
          <a:prstGeom prst="rect">
            <a:avLst/>
          </a:prstGeom>
          <a:noFill/>
        </p:spPr>
        <p:txBody>
          <a:bodyPr wrap="square" rtlCol="0">
            <a:spAutoFit/>
          </a:bodyPr>
          <a:lstStyle/>
          <a:p>
            <a:pPr algn="just">
              <a:lnSpc>
                <a:spcPct val="150000"/>
              </a:lnSpc>
            </a:pPr>
            <a:r>
              <a:rPr lang="en-US" sz="2200" dirty="0">
                <a:solidFill>
                  <a:schemeClr val="bg2">
                    <a:lumMod val="50000"/>
                  </a:schemeClr>
                </a:solidFill>
                <a:latin typeface="+mn-lt"/>
              </a:rPr>
              <a:t>Conditions to require a diagnostic test (II):</a:t>
            </a:r>
          </a:p>
          <a:p>
            <a:pPr marL="800100" lvl="1" indent="-342900" algn="just">
              <a:lnSpc>
                <a:spcPct val="150000"/>
              </a:lnSpc>
              <a:buFont typeface="Arial" panose="020B0604020202020204" pitchFamily="34" charset="0"/>
              <a:buChar char="•"/>
            </a:pPr>
            <a:r>
              <a:rPr lang="en-US" sz="2200" b="1" dirty="0">
                <a:solidFill>
                  <a:schemeClr val="bg2">
                    <a:lumMod val="50000"/>
                  </a:schemeClr>
                </a:solidFill>
                <a:latin typeface="+mn-lt"/>
              </a:rPr>
              <a:t>Safety</a:t>
            </a:r>
            <a:r>
              <a:rPr lang="en-US" sz="2200" dirty="0">
                <a:solidFill>
                  <a:schemeClr val="bg2">
                    <a:lumMod val="50000"/>
                  </a:schemeClr>
                </a:solidFill>
                <a:latin typeface="+mn-lt"/>
              </a:rPr>
              <a:t>: in the case of a positive result, what is the probability that this result indicates presence of the disease? (predictive values)</a:t>
            </a:r>
          </a:p>
          <a:p>
            <a:pPr marL="800100" lvl="1" indent="-342900" algn="just">
              <a:lnSpc>
                <a:spcPct val="150000"/>
              </a:lnSpc>
              <a:buFont typeface="Arial" panose="020B0604020202020204" pitchFamily="34" charset="0"/>
              <a:buChar char="•"/>
            </a:pPr>
            <a:r>
              <a:rPr lang="en-US" sz="2200" b="1" dirty="0">
                <a:solidFill>
                  <a:schemeClr val="bg2">
                    <a:lumMod val="50000"/>
                  </a:schemeClr>
                </a:solidFill>
                <a:latin typeface="+mn-lt"/>
              </a:rPr>
              <a:t>Easy</a:t>
            </a:r>
            <a:r>
              <a:rPr lang="en-US" sz="2200" dirty="0">
                <a:solidFill>
                  <a:schemeClr val="bg2">
                    <a:lumMod val="50000"/>
                  </a:schemeClr>
                </a:solidFill>
                <a:latin typeface="+mn-lt"/>
              </a:rPr>
              <a:t> to apply </a:t>
            </a:r>
          </a:p>
          <a:p>
            <a:pPr marL="800100" lvl="1" indent="-342900" algn="just">
              <a:lnSpc>
                <a:spcPct val="150000"/>
              </a:lnSpc>
              <a:buFont typeface="Arial" panose="020B0604020202020204" pitchFamily="34" charset="0"/>
              <a:buChar char="•"/>
            </a:pPr>
            <a:r>
              <a:rPr lang="en-US" sz="2200" b="1" dirty="0">
                <a:solidFill>
                  <a:schemeClr val="bg2">
                    <a:lumMod val="50000"/>
                  </a:schemeClr>
                </a:solidFill>
                <a:latin typeface="+mn-lt"/>
              </a:rPr>
              <a:t>Accepted</a:t>
            </a:r>
            <a:r>
              <a:rPr lang="en-US" sz="2200" dirty="0">
                <a:solidFill>
                  <a:schemeClr val="bg2">
                    <a:lumMod val="50000"/>
                  </a:schemeClr>
                </a:solidFill>
                <a:latin typeface="+mn-lt"/>
              </a:rPr>
              <a:t> by patients or the population in general</a:t>
            </a:r>
          </a:p>
          <a:p>
            <a:pPr marL="800100" lvl="1" indent="-342900" algn="just">
              <a:lnSpc>
                <a:spcPct val="150000"/>
              </a:lnSpc>
              <a:buFont typeface="Arial" panose="020B0604020202020204" pitchFamily="34" charset="0"/>
              <a:buChar char="•"/>
            </a:pPr>
            <a:r>
              <a:rPr lang="en-US" sz="2200" dirty="0">
                <a:solidFill>
                  <a:schemeClr val="bg2">
                    <a:lumMod val="50000"/>
                  </a:schemeClr>
                </a:solidFill>
                <a:latin typeface="+mn-lt"/>
              </a:rPr>
              <a:t>Minimal </a:t>
            </a:r>
            <a:r>
              <a:rPr lang="en-US" sz="2200" b="1" dirty="0">
                <a:solidFill>
                  <a:schemeClr val="bg2">
                    <a:lumMod val="50000"/>
                  </a:schemeClr>
                </a:solidFill>
                <a:latin typeface="+mn-lt"/>
              </a:rPr>
              <a:t>adverse effects </a:t>
            </a:r>
          </a:p>
          <a:p>
            <a:pPr marL="800100" lvl="1" indent="-342900" algn="just">
              <a:lnSpc>
                <a:spcPct val="150000"/>
              </a:lnSpc>
              <a:buFont typeface="Arial" panose="020B0604020202020204" pitchFamily="34" charset="0"/>
              <a:buChar char="•"/>
            </a:pPr>
            <a:r>
              <a:rPr lang="en-US" sz="2200" b="1" dirty="0">
                <a:solidFill>
                  <a:schemeClr val="bg2">
                    <a:lumMod val="50000"/>
                  </a:schemeClr>
                </a:solidFill>
                <a:latin typeface="+mn-lt"/>
              </a:rPr>
              <a:t>Economically</a:t>
            </a:r>
            <a:r>
              <a:rPr lang="en-US" sz="2200" dirty="0">
                <a:solidFill>
                  <a:schemeClr val="bg2">
                    <a:lumMod val="50000"/>
                  </a:schemeClr>
                </a:solidFill>
                <a:latin typeface="+mn-lt"/>
              </a:rPr>
              <a:t> bearable</a:t>
            </a:r>
            <a:endParaRPr lang="es-ES" sz="2200" dirty="0">
              <a:solidFill>
                <a:schemeClr val="bg2">
                  <a:lumMod val="50000"/>
                </a:schemeClr>
              </a:solidFill>
              <a:latin typeface="+mn-lt"/>
            </a:endParaRPr>
          </a:p>
        </p:txBody>
      </p:sp>
      <p:pic>
        <p:nvPicPr>
          <p:cNvPr id="52226" name="Picture 2" descr="http://3.bp.blogspot.com/-sSHu1brOt-I/T2DybNIGIcI/AAAAAAAAKUE/oDkdjy4GM2k/s1600/evaluar.png"/>
          <p:cNvPicPr>
            <a:picLocks noChangeAspect="1" noChangeArrowheads="1"/>
          </p:cNvPicPr>
          <p:nvPr/>
        </p:nvPicPr>
        <p:blipFill>
          <a:blip r:embed="rId3" cstate="print"/>
          <a:srcRect/>
          <a:stretch>
            <a:fillRect/>
          </a:stretch>
        </p:blipFill>
        <p:spPr bwMode="auto">
          <a:xfrm>
            <a:off x="7612177" y="4142147"/>
            <a:ext cx="1847850" cy="20955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marL="358775" indent="-358775">
              <a:lnSpc>
                <a:spcPct val="150000"/>
              </a:lnSpc>
            </a:pPr>
            <a:r>
              <a:rPr lang="en-US" dirty="0">
                <a:ea typeface="ＭＳ Ｐゴシック" pitchFamily="34" charset="-128"/>
              </a:rPr>
              <a:t>Diagnosis. Diagnostics tests</a:t>
            </a:r>
          </a:p>
        </p:txBody>
      </p:sp>
      <p:sp>
        <p:nvSpPr>
          <p:cNvPr id="8" name="1 Marcador de texto"/>
          <p:cNvSpPr>
            <a:spLocks noGrp="1"/>
          </p:cNvSpPr>
          <p:nvPr>
            <p:ph type="body" sz="quarter" idx="11"/>
          </p:nvPr>
        </p:nvSpPr>
        <p:spPr>
          <a:xfrm>
            <a:off x="317241" y="1303464"/>
            <a:ext cx="9315857" cy="424638"/>
          </a:xfrm>
        </p:spPr>
        <p:txBody>
          <a:bodyPr/>
          <a:lstStyle/>
          <a:p>
            <a:r>
              <a:rPr lang="en-US" dirty="0"/>
              <a:t>Relationship between the results of the test and the authentic diagnosis</a:t>
            </a:r>
            <a:endParaRPr lang="es-ES" dirty="0"/>
          </a:p>
        </p:txBody>
      </p:sp>
      <p:sp>
        <p:nvSpPr>
          <p:cNvPr id="13" name="12 CuadroTexto"/>
          <p:cNvSpPr txBox="1"/>
          <p:nvPr/>
        </p:nvSpPr>
        <p:spPr>
          <a:xfrm>
            <a:off x="779929" y="1855693"/>
            <a:ext cx="8659907" cy="547714"/>
          </a:xfrm>
          <a:prstGeom prst="rect">
            <a:avLst/>
          </a:prstGeom>
          <a:noFill/>
        </p:spPr>
        <p:txBody>
          <a:bodyPr wrap="square" rtlCol="0">
            <a:spAutoFit/>
          </a:bodyPr>
          <a:lstStyle/>
          <a:p>
            <a:pPr algn="just">
              <a:lnSpc>
                <a:spcPct val="150000"/>
              </a:lnSpc>
            </a:pPr>
            <a:r>
              <a:rPr lang="en-US" sz="2200" dirty="0">
                <a:solidFill>
                  <a:schemeClr val="bg2">
                    <a:lumMod val="50000"/>
                  </a:schemeClr>
                </a:solidFill>
                <a:latin typeface="+mn-lt"/>
              </a:rPr>
              <a:t>Authentic diagnosis</a:t>
            </a:r>
            <a:r>
              <a:rPr lang="en-US" sz="2200" b="1" dirty="0">
                <a:solidFill>
                  <a:schemeClr val="bg2">
                    <a:lumMod val="50000"/>
                  </a:schemeClr>
                </a:solidFill>
                <a:latin typeface="+mn-lt"/>
              </a:rPr>
              <a:t>		</a:t>
            </a:r>
            <a:endParaRPr lang="en-US" sz="2200" dirty="0">
              <a:solidFill>
                <a:schemeClr val="bg2">
                  <a:lumMod val="50000"/>
                </a:schemeClr>
              </a:solidFill>
              <a:latin typeface="+mn-lt"/>
            </a:endParaRPr>
          </a:p>
        </p:txBody>
      </p:sp>
      <p:sp>
        <p:nvSpPr>
          <p:cNvPr id="6" name="5 Flecha derecha"/>
          <p:cNvSpPr/>
          <p:nvPr/>
        </p:nvSpPr>
        <p:spPr bwMode="auto">
          <a:xfrm>
            <a:off x="3482789" y="2070848"/>
            <a:ext cx="968188" cy="215153"/>
          </a:xfrm>
          <a:prstGeom prst="right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7" name="6 Rectángulo redondeado"/>
          <p:cNvSpPr/>
          <p:nvPr/>
        </p:nvSpPr>
        <p:spPr bwMode="auto">
          <a:xfrm>
            <a:off x="4558553" y="1936376"/>
            <a:ext cx="3065929" cy="445088"/>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a:r>
              <a:rPr lang="es-ES" sz="2000" b="1" dirty="0">
                <a:solidFill>
                  <a:schemeClr val="bg1"/>
                </a:solidFill>
                <a:latin typeface="+mn-lt"/>
              </a:rPr>
              <a:t>Reference </a:t>
            </a:r>
            <a:r>
              <a:rPr lang="es-ES" sz="2000" b="1" dirty="0" err="1">
                <a:solidFill>
                  <a:schemeClr val="bg1"/>
                </a:solidFill>
                <a:latin typeface="+mn-lt"/>
              </a:rPr>
              <a:t>method</a:t>
            </a:r>
            <a:endParaRPr kumimoji="0" lang="es-ES" sz="2000" b="0" i="0" u="none" strike="noStrike" cap="none" normalizeH="0" baseline="0" dirty="0">
              <a:ln>
                <a:noFill/>
              </a:ln>
              <a:solidFill>
                <a:schemeClr val="bg1"/>
              </a:solidFill>
              <a:effectLst/>
              <a:latin typeface="+mn-lt"/>
            </a:endParaRPr>
          </a:p>
        </p:txBody>
      </p:sp>
      <p:pic>
        <p:nvPicPr>
          <p:cNvPr id="9" name="Picture 1"/>
          <p:cNvPicPr>
            <a:picLocks noChangeAspect="1" noChangeArrowheads="1"/>
          </p:cNvPicPr>
          <p:nvPr/>
        </p:nvPicPr>
        <p:blipFill>
          <a:blip r:embed="rId3" cstate="print"/>
          <a:srcRect/>
          <a:stretch>
            <a:fillRect/>
          </a:stretch>
        </p:blipFill>
        <p:spPr bwMode="auto">
          <a:xfrm>
            <a:off x="868696" y="3285459"/>
            <a:ext cx="3695918" cy="2082431"/>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4795282" y="2605318"/>
            <a:ext cx="4651003" cy="3380811"/>
          </a:xfrm>
          <a:prstGeom prst="rect">
            <a:avLst/>
          </a:prstGeom>
          <a:noFill/>
          <a:ln w="9525">
            <a:noFill/>
            <a:miter lim="800000"/>
            <a:headEnd/>
            <a:tailEnd/>
          </a:ln>
          <a:effectLst/>
        </p:spPr>
      </p:pic>
      <p:pic>
        <p:nvPicPr>
          <p:cNvPr id="1026" name="Picture 2" descr="Image result for biops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3553" y="2938128"/>
            <a:ext cx="3810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37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marL="358775" indent="-358775">
              <a:lnSpc>
                <a:spcPct val="150000"/>
              </a:lnSpc>
            </a:pPr>
            <a:r>
              <a:rPr lang="en-US" dirty="0">
                <a:ea typeface="ＭＳ Ｐゴシック" pitchFamily="34" charset="-128"/>
              </a:rPr>
              <a:t>Diagnosis. Diagnostics tests</a:t>
            </a:r>
          </a:p>
        </p:txBody>
      </p:sp>
      <p:sp>
        <p:nvSpPr>
          <p:cNvPr id="10" name="9 Rectángulo redondeado"/>
          <p:cNvSpPr/>
          <p:nvPr/>
        </p:nvSpPr>
        <p:spPr bwMode="auto">
          <a:xfrm>
            <a:off x="471690" y="2215429"/>
            <a:ext cx="3065929" cy="513191"/>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a:r>
              <a:rPr lang="es-ES" sz="2400" b="1" dirty="0">
                <a:solidFill>
                  <a:schemeClr val="bg1"/>
                </a:solidFill>
                <a:latin typeface="+mn-lt"/>
              </a:rPr>
              <a:t>Reference </a:t>
            </a:r>
            <a:r>
              <a:rPr lang="es-ES" sz="2400" b="1" dirty="0" err="1">
                <a:solidFill>
                  <a:schemeClr val="bg1"/>
                </a:solidFill>
                <a:latin typeface="+mn-lt"/>
              </a:rPr>
              <a:t>method</a:t>
            </a:r>
            <a:endParaRPr kumimoji="0" lang="es-ES" sz="2000" b="0" i="0" u="none" strike="noStrike" cap="none" normalizeH="0" baseline="0" dirty="0">
              <a:ln>
                <a:noFill/>
              </a:ln>
              <a:solidFill>
                <a:schemeClr val="bg1"/>
              </a:solidFill>
              <a:effectLst/>
              <a:latin typeface="+mn-lt"/>
            </a:endParaRPr>
          </a:p>
        </p:txBody>
      </p:sp>
      <p:sp>
        <p:nvSpPr>
          <p:cNvPr id="11" name="10 CuadroTexto"/>
          <p:cNvSpPr txBox="1"/>
          <p:nvPr/>
        </p:nvSpPr>
        <p:spPr>
          <a:xfrm>
            <a:off x="4010096" y="1915111"/>
            <a:ext cx="3603811" cy="1138773"/>
          </a:xfrm>
          <a:prstGeom prst="rect">
            <a:avLst/>
          </a:prstGeom>
          <a:noFill/>
        </p:spPr>
        <p:txBody>
          <a:bodyPr wrap="square" rtlCol="0">
            <a:spAutoFit/>
          </a:bodyPr>
          <a:lstStyle/>
          <a:p>
            <a:pPr algn="just"/>
            <a:r>
              <a:rPr lang="es-ES" sz="2200" dirty="0" err="1">
                <a:solidFill>
                  <a:schemeClr val="tx1">
                    <a:lumMod val="75000"/>
                    <a:lumOff val="25000"/>
                  </a:schemeClr>
                </a:solidFill>
                <a:latin typeface="+mn-lt"/>
              </a:rPr>
              <a:t>expensive</a:t>
            </a:r>
            <a:r>
              <a:rPr lang="es-ES" sz="2200" dirty="0">
                <a:solidFill>
                  <a:schemeClr val="tx1">
                    <a:lumMod val="75000"/>
                    <a:lumOff val="25000"/>
                  </a:schemeClr>
                </a:solidFill>
                <a:latin typeface="+mn-lt"/>
              </a:rPr>
              <a:t>?</a:t>
            </a:r>
          </a:p>
          <a:p>
            <a:pPr algn="just"/>
            <a:r>
              <a:rPr lang="es-ES" sz="2200" dirty="0" err="1">
                <a:solidFill>
                  <a:schemeClr val="tx1">
                    <a:lumMod val="75000"/>
                    <a:lumOff val="25000"/>
                  </a:schemeClr>
                </a:solidFill>
                <a:latin typeface="+mn-lt"/>
              </a:rPr>
              <a:t>traumatic</a:t>
            </a:r>
            <a:r>
              <a:rPr lang="es-ES" sz="2200" dirty="0">
                <a:solidFill>
                  <a:schemeClr val="tx1">
                    <a:lumMod val="75000"/>
                    <a:lumOff val="25000"/>
                  </a:schemeClr>
                </a:solidFill>
                <a:latin typeface="+mn-lt"/>
              </a:rPr>
              <a:t> </a:t>
            </a:r>
            <a:r>
              <a:rPr lang="es-ES" sz="2200" dirty="0" err="1">
                <a:solidFill>
                  <a:schemeClr val="tx1">
                    <a:lumMod val="75000"/>
                    <a:lumOff val="25000"/>
                  </a:schemeClr>
                </a:solidFill>
                <a:latin typeface="+mn-lt"/>
              </a:rPr>
              <a:t>for</a:t>
            </a:r>
            <a:r>
              <a:rPr lang="es-ES" sz="2200" dirty="0">
                <a:solidFill>
                  <a:schemeClr val="tx1">
                    <a:lumMod val="75000"/>
                    <a:lumOff val="25000"/>
                  </a:schemeClr>
                </a:solidFill>
                <a:latin typeface="+mn-lt"/>
              </a:rPr>
              <a:t> </a:t>
            </a:r>
            <a:r>
              <a:rPr lang="es-ES" sz="2200" dirty="0" err="1">
                <a:solidFill>
                  <a:schemeClr val="tx1">
                    <a:lumMod val="75000"/>
                    <a:lumOff val="25000"/>
                  </a:schemeClr>
                </a:solidFill>
                <a:latin typeface="+mn-lt"/>
              </a:rPr>
              <a:t>the</a:t>
            </a:r>
            <a:r>
              <a:rPr lang="es-ES" sz="2200" dirty="0">
                <a:solidFill>
                  <a:schemeClr val="tx1">
                    <a:lumMod val="75000"/>
                    <a:lumOff val="25000"/>
                  </a:schemeClr>
                </a:solidFill>
                <a:latin typeface="+mn-lt"/>
              </a:rPr>
              <a:t> </a:t>
            </a:r>
            <a:r>
              <a:rPr lang="es-ES" sz="2200" dirty="0" err="1">
                <a:solidFill>
                  <a:schemeClr val="tx1">
                    <a:lumMod val="75000"/>
                    <a:lumOff val="25000"/>
                  </a:schemeClr>
                </a:solidFill>
                <a:latin typeface="+mn-lt"/>
              </a:rPr>
              <a:t>patient</a:t>
            </a:r>
            <a:r>
              <a:rPr lang="es-ES" sz="2200" dirty="0">
                <a:solidFill>
                  <a:schemeClr val="tx1">
                    <a:lumMod val="75000"/>
                    <a:lumOff val="25000"/>
                  </a:schemeClr>
                </a:solidFill>
                <a:latin typeface="+mn-lt"/>
              </a:rPr>
              <a:t>?</a:t>
            </a:r>
          </a:p>
          <a:p>
            <a:pPr algn="just"/>
            <a:r>
              <a:rPr lang="es-ES" sz="2200" dirty="0" err="1">
                <a:solidFill>
                  <a:schemeClr val="tx1">
                    <a:lumMod val="75000"/>
                    <a:lumOff val="25000"/>
                  </a:schemeClr>
                </a:solidFill>
                <a:latin typeface="+mn-lt"/>
              </a:rPr>
              <a:t>slow</a:t>
            </a:r>
            <a:r>
              <a:rPr lang="es-ES" sz="2200" dirty="0">
                <a:solidFill>
                  <a:schemeClr val="tx1">
                    <a:lumMod val="75000"/>
                    <a:lumOff val="25000"/>
                  </a:schemeClr>
                </a:solidFill>
                <a:latin typeface="+mn-lt"/>
              </a:rPr>
              <a:t> in </a:t>
            </a:r>
            <a:r>
              <a:rPr lang="es-ES" sz="2200" dirty="0" err="1">
                <a:solidFill>
                  <a:schemeClr val="tx1">
                    <a:lumMod val="75000"/>
                    <a:lumOff val="25000"/>
                  </a:schemeClr>
                </a:solidFill>
                <a:latin typeface="+mn-lt"/>
              </a:rPr>
              <a:t>getting</a:t>
            </a:r>
            <a:r>
              <a:rPr lang="es-ES" sz="2200" dirty="0">
                <a:solidFill>
                  <a:schemeClr val="tx1">
                    <a:lumMod val="75000"/>
                    <a:lumOff val="25000"/>
                  </a:schemeClr>
                </a:solidFill>
                <a:latin typeface="+mn-lt"/>
              </a:rPr>
              <a:t> </a:t>
            </a:r>
            <a:r>
              <a:rPr lang="es-ES" sz="2200" dirty="0" err="1">
                <a:solidFill>
                  <a:schemeClr val="tx1">
                    <a:lumMod val="75000"/>
                    <a:lumOff val="25000"/>
                  </a:schemeClr>
                </a:solidFill>
                <a:latin typeface="+mn-lt"/>
              </a:rPr>
              <a:t>results</a:t>
            </a:r>
            <a:r>
              <a:rPr lang="es-ES" sz="2200" dirty="0">
                <a:solidFill>
                  <a:schemeClr val="tx1">
                    <a:lumMod val="75000"/>
                    <a:lumOff val="25000"/>
                  </a:schemeClr>
                </a:solidFill>
                <a:latin typeface="+mn-lt"/>
              </a:rPr>
              <a:t>?</a:t>
            </a:r>
          </a:p>
        </p:txBody>
      </p:sp>
      <p:sp>
        <p:nvSpPr>
          <p:cNvPr id="12" name="11 CuadroTexto"/>
          <p:cNvSpPr txBox="1"/>
          <p:nvPr/>
        </p:nvSpPr>
        <p:spPr>
          <a:xfrm>
            <a:off x="1315623" y="3934672"/>
            <a:ext cx="6945876" cy="461665"/>
          </a:xfrm>
          <a:prstGeom prst="rect">
            <a:avLst/>
          </a:prstGeom>
          <a:noFill/>
        </p:spPr>
        <p:txBody>
          <a:bodyPr wrap="square" rtlCol="0">
            <a:spAutoFit/>
          </a:bodyPr>
          <a:lstStyle/>
          <a:p>
            <a:pPr algn="just"/>
            <a:r>
              <a:rPr lang="en-US" sz="2400" dirty="0">
                <a:solidFill>
                  <a:schemeClr val="tx1">
                    <a:lumMod val="75000"/>
                    <a:lumOff val="25000"/>
                  </a:schemeClr>
                </a:solidFill>
                <a:latin typeface="Calibri" panose="020F0502020204030204" pitchFamily="34" charset="0"/>
              </a:rPr>
              <a:t>A more accessible method (diagnostic test) is needed.</a:t>
            </a:r>
            <a:endParaRPr lang="es-ES" sz="2200" dirty="0">
              <a:solidFill>
                <a:schemeClr val="tx1">
                  <a:lumMod val="75000"/>
                  <a:lumOff val="25000"/>
                </a:schemeClr>
              </a:solidFill>
              <a:latin typeface="Calibri" panose="020F0502020204030204" pitchFamily="34" charset="0"/>
            </a:endParaRPr>
          </a:p>
        </p:txBody>
      </p:sp>
      <p:sp>
        <p:nvSpPr>
          <p:cNvPr id="14" name="13 Flecha abajo"/>
          <p:cNvSpPr/>
          <p:nvPr/>
        </p:nvSpPr>
        <p:spPr bwMode="auto">
          <a:xfrm>
            <a:off x="4395000" y="3392412"/>
            <a:ext cx="403412" cy="457200"/>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5" name="14 Abrir llave"/>
          <p:cNvSpPr/>
          <p:nvPr/>
        </p:nvSpPr>
        <p:spPr bwMode="auto">
          <a:xfrm>
            <a:off x="3578096" y="1889421"/>
            <a:ext cx="432000" cy="1188000"/>
          </a:xfrm>
          <a:prstGeom prst="leftBrace">
            <a:avLst>
              <a:gd name="adj1" fmla="val 55721"/>
              <a:gd name="adj2" fmla="val 48851"/>
            </a:avLst>
          </a:prstGeom>
          <a:noFill/>
          <a:ln w="19050" cap="flat" cmpd="sng" algn="ctr">
            <a:solidFill>
              <a:srgbClr val="990099"/>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rgbClr val="990099"/>
              </a:solidFill>
              <a:effectLst/>
              <a:latin typeface="Calibri" pitchFamily="34" charset="0"/>
            </a:endParaRPr>
          </a:p>
        </p:txBody>
      </p:sp>
      <p:sp>
        <p:nvSpPr>
          <p:cNvPr id="17" name="16 Rectángulo redondeado"/>
          <p:cNvSpPr/>
          <p:nvPr/>
        </p:nvSpPr>
        <p:spPr bwMode="auto">
          <a:xfrm>
            <a:off x="1019318" y="5212782"/>
            <a:ext cx="7848236" cy="581295"/>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just"/>
            <a:r>
              <a:rPr lang="en-US" sz="2800" dirty="0">
                <a:solidFill>
                  <a:schemeClr val="bg1"/>
                </a:solidFill>
                <a:latin typeface="Calibri" panose="020F0502020204030204" pitchFamily="34" charset="0"/>
              </a:rPr>
              <a:t>Classify patients the same as the reference method?</a:t>
            </a:r>
            <a:endParaRPr lang="es-ES" sz="2800" dirty="0">
              <a:solidFill>
                <a:schemeClr val="bg1"/>
              </a:solidFill>
              <a:latin typeface="Calibri" panose="020F0502020204030204" pitchFamily="34" charset="0"/>
            </a:endParaRPr>
          </a:p>
        </p:txBody>
      </p:sp>
      <p:sp>
        <p:nvSpPr>
          <p:cNvPr id="13" name="1 Marcador de texto"/>
          <p:cNvSpPr>
            <a:spLocks noGrp="1"/>
          </p:cNvSpPr>
          <p:nvPr>
            <p:ph type="body" sz="quarter" idx="11"/>
          </p:nvPr>
        </p:nvSpPr>
        <p:spPr>
          <a:xfrm>
            <a:off x="317241" y="1303464"/>
            <a:ext cx="9315857" cy="424638"/>
          </a:xfrm>
        </p:spPr>
        <p:txBody>
          <a:bodyPr/>
          <a:lstStyle/>
          <a:p>
            <a:r>
              <a:rPr lang="en-US" dirty="0"/>
              <a:t>Relationship between the results of the test and the authentic diagnosis</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marL="358775" indent="-358775">
              <a:lnSpc>
                <a:spcPct val="150000"/>
              </a:lnSpc>
            </a:pPr>
            <a:r>
              <a:rPr lang="en-US" dirty="0">
                <a:ea typeface="ＭＳ Ｐゴシック" pitchFamily="34" charset="-128"/>
              </a:rPr>
              <a:t>Diagnosis. Diagnostics tests</a:t>
            </a:r>
          </a:p>
        </p:txBody>
      </p:sp>
      <p:sp>
        <p:nvSpPr>
          <p:cNvPr id="13" name="12 CuadroTexto"/>
          <p:cNvSpPr txBox="1"/>
          <p:nvPr/>
        </p:nvSpPr>
        <p:spPr>
          <a:xfrm>
            <a:off x="363070" y="1694329"/>
            <a:ext cx="8659907" cy="1661993"/>
          </a:xfrm>
          <a:prstGeom prst="rect">
            <a:avLst/>
          </a:prstGeom>
          <a:noFill/>
        </p:spPr>
        <p:txBody>
          <a:bodyPr wrap="square" rtlCol="0">
            <a:spAutoFit/>
          </a:bodyPr>
          <a:lstStyle/>
          <a:p>
            <a:pPr algn="just">
              <a:lnSpc>
                <a:spcPct val="150000"/>
              </a:lnSpc>
            </a:pPr>
            <a:r>
              <a:rPr lang="en-US" sz="2200" dirty="0">
                <a:latin typeface="Calibri" panose="020F0502020204030204" pitchFamily="34" charset="0"/>
              </a:rPr>
              <a:t>In a diagnostic test with possible results: </a:t>
            </a:r>
          </a:p>
          <a:p>
            <a:pPr marL="800100" lvl="1" indent="-342900" algn="just">
              <a:lnSpc>
                <a:spcPct val="150000"/>
              </a:lnSpc>
              <a:buFont typeface="Arial" panose="020B0604020202020204" pitchFamily="34" charset="0"/>
              <a:buChar char="•"/>
            </a:pPr>
            <a:r>
              <a:rPr lang="en-US" sz="2200" dirty="0">
                <a:latin typeface="Calibri" panose="020F0502020204030204" pitchFamily="34" charset="0"/>
              </a:rPr>
              <a:t>Positive or Negative: Diagnostic table (contingency table) </a:t>
            </a:r>
          </a:p>
          <a:p>
            <a:pPr marL="800100" lvl="1" indent="-342900" algn="just">
              <a:lnSpc>
                <a:spcPct val="150000"/>
              </a:lnSpc>
              <a:buFont typeface="Arial" panose="020B0604020202020204" pitchFamily="34" charset="0"/>
              <a:buChar char="•"/>
            </a:pPr>
            <a:r>
              <a:rPr lang="en-US" sz="2200" dirty="0">
                <a:latin typeface="Calibri" panose="020F0502020204030204" pitchFamily="34" charset="0"/>
              </a:rPr>
              <a:t>Numerical values: ROC curve </a:t>
            </a:r>
            <a:r>
              <a:rPr lang="es-ES" sz="2200" b="1" dirty="0">
                <a:solidFill>
                  <a:schemeClr val="bg2">
                    <a:lumMod val="50000"/>
                  </a:schemeClr>
                </a:solidFill>
                <a:latin typeface="+mn-lt"/>
              </a:rPr>
              <a:t>		</a:t>
            </a:r>
            <a:endParaRPr lang="es-ES" sz="2200" dirty="0">
              <a:solidFill>
                <a:schemeClr val="bg2">
                  <a:lumMod val="50000"/>
                </a:schemeClr>
              </a:solidFill>
              <a:latin typeface="+mn-lt"/>
            </a:endParaRPr>
          </a:p>
        </p:txBody>
      </p:sp>
      <p:graphicFrame>
        <p:nvGraphicFramePr>
          <p:cNvPr id="10" name="9 Tabla"/>
          <p:cNvGraphicFramePr>
            <a:graphicFrameLocks noGrp="1"/>
          </p:cNvGraphicFramePr>
          <p:nvPr>
            <p:extLst>
              <p:ext uri="{D42A27DB-BD31-4B8C-83A1-F6EECF244321}">
                <p14:modId xmlns:p14="http://schemas.microsoft.com/office/powerpoint/2010/main" val="3436316088"/>
              </p:ext>
            </p:extLst>
          </p:nvPr>
        </p:nvGraphicFramePr>
        <p:xfrm>
          <a:off x="484224" y="3887888"/>
          <a:ext cx="4746993" cy="1779265"/>
        </p:xfrm>
        <a:graphic>
          <a:graphicData uri="http://schemas.openxmlformats.org/drawingml/2006/table">
            <a:tbl>
              <a:tblPr/>
              <a:tblGrid>
                <a:gridCol w="871674">
                  <a:extLst>
                    <a:ext uri="{9D8B030D-6E8A-4147-A177-3AD203B41FA5}">
                      <a16:colId xmlns:a16="http://schemas.microsoft.com/office/drawing/2014/main" val="20000"/>
                    </a:ext>
                  </a:extLst>
                </a:gridCol>
                <a:gridCol w="813563">
                  <a:extLst>
                    <a:ext uri="{9D8B030D-6E8A-4147-A177-3AD203B41FA5}">
                      <a16:colId xmlns:a16="http://schemas.microsoft.com/office/drawing/2014/main" val="20001"/>
                    </a:ext>
                  </a:extLst>
                </a:gridCol>
                <a:gridCol w="860779">
                  <a:extLst>
                    <a:ext uri="{9D8B030D-6E8A-4147-A177-3AD203B41FA5}">
                      <a16:colId xmlns:a16="http://schemas.microsoft.com/office/drawing/2014/main" val="20002"/>
                    </a:ext>
                  </a:extLst>
                </a:gridCol>
                <a:gridCol w="1329303">
                  <a:extLst>
                    <a:ext uri="{9D8B030D-6E8A-4147-A177-3AD203B41FA5}">
                      <a16:colId xmlns:a16="http://schemas.microsoft.com/office/drawing/2014/main" val="20003"/>
                    </a:ext>
                  </a:extLst>
                </a:gridCol>
                <a:gridCol w="871674">
                  <a:extLst>
                    <a:ext uri="{9D8B030D-6E8A-4147-A177-3AD203B41FA5}">
                      <a16:colId xmlns:a16="http://schemas.microsoft.com/office/drawing/2014/main" val="20004"/>
                    </a:ext>
                  </a:extLst>
                </a:gridCol>
              </a:tblGrid>
              <a:tr h="355853">
                <a:tc>
                  <a:txBody>
                    <a:bodyPr/>
                    <a:lstStyle/>
                    <a:p>
                      <a:pPr algn="l" fontAlgn="ctr"/>
                      <a:endParaRPr lang="en-GB" sz="13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300" b="1" i="0" u="none" strike="noStrike" dirty="0">
                          <a:solidFill>
                            <a:srgbClr val="000000"/>
                          </a:solidFill>
                          <a:latin typeface="Calibri"/>
                        </a:rPr>
                        <a:t>Reference</a:t>
                      </a:r>
                      <a:r>
                        <a:rPr lang="en-GB" sz="1300" b="1" i="0" u="none" strike="noStrike" baseline="0" dirty="0">
                          <a:solidFill>
                            <a:srgbClr val="000000"/>
                          </a:solidFill>
                          <a:latin typeface="Calibri"/>
                        </a:rPr>
                        <a:t> method</a:t>
                      </a:r>
                      <a:endParaRPr lang="en-GB" sz="13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300" b="1"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853">
                <a:tc>
                  <a:txBody>
                    <a:bodyPr/>
                    <a:lstStyle/>
                    <a:p>
                      <a:pPr algn="l" fontAlgn="ctr"/>
                      <a:endParaRPr lang="en-GB" sz="1300" b="1"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a:solidFill>
                            <a:srgbClr val="000000"/>
                          </a:solidFill>
                          <a:latin typeface="Calibri"/>
                        </a:rPr>
                        <a:t>Sick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355853">
                <a:tc>
                  <a:txBody>
                    <a:bodyPr/>
                    <a:lstStyle/>
                    <a:p>
                      <a:pPr algn="l" fontAlgn="ctr"/>
                      <a:r>
                        <a:rPr lang="en-GB" sz="1300" b="1" i="0" u="none" strike="noStrike" dirty="0">
                          <a:solidFill>
                            <a:srgbClr val="000000"/>
                          </a:solidFill>
                          <a:latin typeface="Calibri"/>
                        </a:rPr>
                        <a:t>Diagnostic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3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a+b</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853">
                <a:tc>
                  <a:txBody>
                    <a:bodyPr/>
                    <a:lstStyle/>
                    <a:p>
                      <a:pPr algn="l" fontAlgn="ctr"/>
                      <a:r>
                        <a:rPr lang="en-GB" sz="1300" b="1"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3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c+d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5853">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3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a+c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err="1">
                          <a:solidFill>
                            <a:srgbClr val="000000"/>
                          </a:solidFill>
                          <a:latin typeface="Calibri"/>
                        </a:rPr>
                        <a:t>b+d</a:t>
                      </a:r>
                      <a:endParaRPr lang="en-GB" sz="13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err="1">
                          <a:solidFill>
                            <a:srgbClr val="000000"/>
                          </a:solidFill>
                          <a:latin typeface="Calibri"/>
                        </a:rPr>
                        <a:t>a+b+c+d</a:t>
                      </a:r>
                      <a:endParaRPr lang="en-GB" sz="13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1 Marcador de texto"/>
          <p:cNvSpPr>
            <a:spLocks noGrp="1"/>
          </p:cNvSpPr>
          <p:nvPr>
            <p:ph type="body" sz="quarter" idx="11"/>
          </p:nvPr>
        </p:nvSpPr>
        <p:spPr>
          <a:xfrm>
            <a:off x="317241" y="1303464"/>
            <a:ext cx="9315857" cy="424638"/>
          </a:xfrm>
        </p:spPr>
        <p:txBody>
          <a:bodyPr/>
          <a:lstStyle/>
          <a:p>
            <a:r>
              <a:rPr lang="en-US" dirty="0"/>
              <a:t>Relationship between the results of the test and the authentic diagnosis</a:t>
            </a:r>
            <a:endParaRPr lang="es-ES" dirty="0"/>
          </a:p>
        </p:txBody>
      </p:sp>
      <p:pic>
        <p:nvPicPr>
          <p:cNvPr id="1026" name="Picture 2" descr="Image result for roc 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007" y="3502431"/>
            <a:ext cx="2752725" cy="2657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marL="358775" indent="-358775">
              <a:lnSpc>
                <a:spcPct val="150000"/>
              </a:lnSpc>
            </a:pPr>
            <a:r>
              <a:rPr lang="en-US" dirty="0">
                <a:ea typeface="ＭＳ Ｐゴシック" pitchFamily="34" charset="-128"/>
              </a:rPr>
              <a:t>Diagnosis. Diagnostics tests</a:t>
            </a:r>
          </a:p>
        </p:txBody>
      </p:sp>
      <p:sp>
        <p:nvSpPr>
          <p:cNvPr id="6" name="5 CuadroTexto"/>
          <p:cNvSpPr txBox="1"/>
          <p:nvPr/>
        </p:nvSpPr>
        <p:spPr>
          <a:xfrm>
            <a:off x="968188" y="4211431"/>
            <a:ext cx="7947212" cy="1446550"/>
          </a:xfrm>
          <a:prstGeom prst="rect">
            <a:avLst/>
          </a:prstGeom>
          <a:noFill/>
        </p:spPr>
        <p:txBody>
          <a:bodyPr wrap="square" rtlCol="0">
            <a:spAutoFit/>
          </a:bodyPr>
          <a:lstStyle/>
          <a:p>
            <a:pPr algn="just"/>
            <a:r>
              <a:rPr lang="es-ES" sz="2200" dirty="0">
                <a:solidFill>
                  <a:schemeClr val="bg2">
                    <a:lumMod val="50000"/>
                  </a:schemeClr>
                </a:solidFill>
                <a:latin typeface="+mn-lt"/>
              </a:rPr>
              <a:t>a = True positives (TP)</a:t>
            </a:r>
          </a:p>
          <a:p>
            <a:pPr algn="just"/>
            <a:r>
              <a:rPr lang="es-ES" sz="2200" dirty="0">
                <a:solidFill>
                  <a:schemeClr val="bg2">
                    <a:lumMod val="50000"/>
                  </a:schemeClr>
                </a:solidFill>
                <a:latin typeface="+mn-lt"/>
              </a:rPr>
              <a:t>b = False positives (FP)</a:t>
            </a:r>
          </a:p>
          <a:p>
            <a:pPr algn="just"/>
            <a:r>
              <a:rPr lang="es-ES" sz="2200" dirty="0">
                <a:solidFill>
                  <a:schemeClr val="bg2">
                    <a:lumMod val="50000"/>
                  </a:schemeClr>
                </a:solidFill>
                <a:latin typeface="+mn-lt"/>
              </a:rPr>
              <a:t>c = False </a:t>
            </a:r>
            <a:r>
              <a:rPr lang="es-ES" sz="2200" dirty="0" err="1">
                <a:solidFill>
                  <a:schemeClr val="bg2">
                    <a:lumMod val="50000"/>
                  </a:schemeClr>
                </a:solidFill>
                <a:latin typeface="+mn-lt"/>
              </a:rPr>
              <a:t>negative</a:t>
            </a:r>
            <a:r>
              <a:rPr lang="es-ES" sz="2200" dirty="0">
                <a:solidFill>
                  <a:schemeClr val="bg2">
                    <a:lumMod val="50000"/>
                  </a:schemeClr>
                </a:solidFill>
                <a:latin typeface="+mn-lt"/>
              </a:rPr>
              <a:t> (FN)</a:t>
            </a:r>
          </a:p>
          <a:p>
            <a:pPr algn="just"/>
            <a:r>
              <a:rPr lang="es-ES" sz="2200" dirty="0">
                <a:solidFill>
                  <a:schemeClr val="bg2">
                    <a:lumMod val="50000"/>
                  </a:schemeClr>
                </a:solidFill>
                <a:latin typeface="+mn-lt"/>
              </a:rPr>
              <a:t>d = True </a:t>
            </a:r>
            <a:r>
              <a:rPr lang="es-ES" sz="2200" dirty="0" err="1">
                <a:solidFill>
                  <a:schemeClr val="bg2">
                    <a:lumMod val="50000"/>
                  </a:schemeClr>
                </a:solidFill>
                <a:latin typeface="+mn-lt"/>
              </a:rPr>
              <a:t>negative</a:t>
            </a:r>
            <a:r>
              <a:rPr lang="es-ES" sz="2200" dirty="0">
                <a:solidFill>
                  <a:schemeClr val="bg2">
                    <a:lumMod val="50000"/>
                  </a:schemeClr>
                </a:solidFill>
                <a:latin typeface="+mn-lt"/>
              </a:rPr>
              <a:t> (TN)</a:t>
            </a:r>
          </a:p>
        </p:txBody>
      </p:sp>
      <p:sp>
        <p:nvSpPr>
          <p:cNvPr id="7" name="1 Marcador de texto"/>
          <p:cNvSpPr>
            <a:spLocks noGrp="1"/>
          </p:cNvSpPr>
          <p:nvPr>
            <p:ph type="body" sz="quarter" idx="11"/>
          </p:nvPr>
        </p:nvSpPr>
        <p:spPr>
          <a:xfrm>
            <a:off x="317241" y="1303464"/>
            <a:ext cx="9315857" cy="424638"/>
          </a:xfrm>
        </p:spPr>
        <p:txBody>
          <a:bodyPr/>
          <a:lstStyle/>
          <a:p>
            <a:r>
              <a:rPr lang="en-US" dirty="0"/>
              <a:t>Relationship between the results of the test and the authentic diagnosis</a:t>
            </a:r>
            <a:endParaRPr lang="es-ES" dirty="0"/>
          </a:p>
        </p:txBody>
      </p:sp>
      <p:graphicFrame>
        <p:nvGraphicFramePr>
          <p:cNvPr id="10" name="9 Tabla"/>
          <p:cNvGraphicFramePr>
            <a:graphicFrameLocks noGrp="1"/>
          </p:cNvGraphicFramePr>
          <p:nvPr>
            <p:extLst>
              <p:ext uri="{D42A27DB-BD31-4B8C-83A1-F6EECF244321}">
                <p14:modId xmlns:p14="http://schemas.microsoft.com/office/powerpoint/2010/main" val="4226062504"/>
              </p:ext>
            </p:extLst>
          </p:nvPr>
        </p:nvGraphicFramePr>
        <p:xfrm>
          <a:off x="2217331" y="2037823"/>
          <a:ext cx="4746993" cy="1779265"/>
        </p:xfrm>
        <a:graphic>
          <a:graphicData uri="http://schemas.openxmlformats.org/drawingml/2006/table">
            <a:tbl>
              <a:tblPr/>
              <a:tblGrid>
                <a:gridCol w="871674">
                  <a:extLst>
                    <a:ext uri="{9D8B030D-6E8A-4147-A177-3AD203B41FA5}">
                      <a16:colId xmlns:a16="http://schemas.microsoft.com/office/drawing/2014/main" val="20000"/>
                    </a:ext>
                  </a:extLst>
                </a:gridCol>
                <a:gridCol w="813563">
                  <a:extLst>
                    <a:ext uri="{9D8B030D-6E8A-4147-A177-3AD203B41FA5}">
                      <a16:colId xmlns:a16="http://schemas.microsoft.com/office/drawing/2014/main" val="20001"/>
                    </a:ext>
                  </a:extLst>
                </a:gridCol>
                <a:gridCol w="860779">
                  <a:extLst>
                    <a:ext uri="{9D8B030D-6E8A-4147-A177-3AD203B41FA5}">
                      <a16:colId xmlns:a16="http://schemas.microsoft.com/office/drawing/2014/main" val="20002"/>
                    </a:ext>
                  </a:extLst>
                </a:gridCol>
                <a:gridCol w="1329303">
                  <a:extLst>
                    <a:ext uri="{9D8B030D-6E8A-4147-A177-3AD203B41FA5}">
                      <a16:colId xmlns:a16="http://schemas.microsoft.com/office/drawing/2014/main" val="20003"/>
                    </a:ext>
                  </a:extLst>
                </a:gridCol>
                <a:gridCol w="871674">
                  <a:extLst>
                    <a:ext uri="{9D8B030D-6E8A-4147-A177-3AD203B41FA5}">
                      <a16:colId xmlns:a16="http://schemas.microsoft.com/office/drawing/2014/main" val="20004"/>
                    </a:ext>
                  </a:extLst>
                </a:gridCol>
              </a:tblGrid>
              <a:tr h="355853">
                <a:tc>
                  <a:txBody>
                    <a:bodyPr/>
                    <a:lstStyle/>
                    <a:p>
                      <a:pPr algn="l" fontAlgn="ctr"/>
                      <a:endParaRPr lang="en-GB" sz="13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300" b="1" i="0" u="none" strike="noStrike" dirty="0">
                          <a:solidFill>
                            <a:srgbClr val="000000"/>
                          </a:solidFill>
                          <a:latin typeface="Calibri"/>
                        </a:rPr>
                        <a:t>Reference</a:t>
                      </a:r>
                      <a:r>
                        <a:rPr lang="en-GB" sz="1300" b="1" i="0" u="none" strike="noStrike" baseline="0" dirty="0">
                          <a:solidFill>
                            <a:srgbClr val="000000"/>
                          </a:solidFill>
                          <a:latin typeface="Calibri"/>
                        </a:rPr>
                        <a:t> method</a:t>
                      </a:r>
                      <a:endParaRPr lang="en-GB" sz="13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300" b="1"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853">
                <a:tc>
                  <a:txBody>
                    <a:bodyPr/>
                    <a:lstStyle/>
                    <a:p>
                      <a:pPr algn="l" fontAlgn="ctr"/>
                      <a:endParaRPr lang="en-GB" sz="1300" b="1"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a:solidFill>
                            <a:srgbClr val="000000"/>
                          </a:solidFill>
                          <a:latin typeface="Calibri"/>
                        </a:rPr>
                        <a:t>Sick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355853">
                <a:tc>
                  <a:txBody>
                    <a:bodyPr/>
                    <a:lstStyle/>
                    <a:p>
                      <a:pPr algn="l" fontAlgn="ctr"/>
                      <a:r>
                        <a:rPr lang="en-GB" sz="1300" b="1" i="0" u="none" strike="noStrike" dirty="0">
                          <a:solidFill>
                            <a:srgbClr val="000000"/>
                          </a:solidFill>
                          <a:latin typeface="Calibri"/>
                        </a:rPr>
                        <a:t>Diagnostic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3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dirty="0">
                          <a:solidFill>
                            <a:srgbClr val="000000"/>
                          </a:solidFill>
                          <a:latin typeface="Calibri"/>
                        </a:rPr>
                        <a:t>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a+b</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853">
                <a:tc>
                  <a:txBody>
                    <a:bodyPr/>
                    <a:lstStyle/>
                    <a:p>
                      <a:pPr algn="l" fontAlgn="ctr"/>
                      <a:r>
                        <a:rPr lang="en-GB" sz="1300" b="1"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3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dirty="0">
                          <a:solidFill>
                            <a:srgbClr val="000000"/>
                          </a:solidFill>
                          <a:latin typeface="Calibri"/>
                        </a:rPr>
                        <a:t>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a:solidFill>
                            <a:srgbClr val="000000"/>
                          </a:solidFill>
                          <a:latin typeface="Calibri"/>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300" b="1" i="0" u="none" strike="noStrike">
                          <a:solidFill>
                            <a:srgbClr val="000000"/>
                          </a:solidFill>
                          <a:latin typeface="Calibri"/>
                        </a:rPr>
                        <a:t>c+d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5853">
                <a:tc>
                  <a:txBody>
                    <a:bodyPr/>
                    <a:lstStyle/>
                    <a:p>
                      <a:pPr algn="l" fontAlgn="ctr"/>
                      <a:endParaRPr lang="en-GB" sz="13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3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300" b="1" i="0" u="none" strike="noStrike">
                          <a:solidFill>
                            <a:srgbClr val="000000"/>
                          </a:solidFill>
                          <a:latin typeface="Calibri"/>
                        </a:rPr>
                        <a:t>a+c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err="1">
                          <a:solidFill>
                            <a:srgbClr val="000000"/>
                          </a:solidFill>
                          <a:latin typeface="Calibri"/>
                        </a:rPr>
                        <a:t>b+d</a:t>
                      </a:r>
                      <a:endParaRPr lang="en-GB" sz="13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300" b="1" i="0" u="none" strike="noStrike" dirty="0" err="1">
                          <a:solidFill>
                            <a:srgbClr val="000000"/>
                          </a:solidFill>
                          <a:latin typeface="Calibri"/>
                        </a:rPr>
                        <a:t>a+b+c+d</a:t>
                      </a:r>
                      <a:endParaRPr lang="en-GB" sz="13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solidFill>
                  <a:srgbClr val="FF0000"/>
                </a:solidFill>
                <a:ea typeface="ＭＳ Ｐゴシック" pitchFamily="34" charset="-128"/>
              </a:rPr>
              <a:t>Diagnosis. Diagnostics tests</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Sensitivity and specificity</a:t>
            </a:r>
          </a:p>
          <a:p>
            <a:pPr marL="358775" indent="-358775">
              <a:lnSpc>
                <a:spcPct val="150000"/>
              </a:lnSpc>
              <a:buFont typeface="Calibri" pitchFamily="34" charset="0"/>
              <a:buAutoNum type="arabicPeriod"/>
            </a:pPr>
            <a:r>
              <a:rPr lang="en-US" dirty="0">
                <a:ea typeface="ＭＳ Ｐゴシック" pitchFamily="34" charset="-128"/>
              </a:rPr>
              <a:t>Predictive values. Prevalence</a:t>
            </a:r>
          </a:p>
          <a:p>
            <a:pPr marL="358775" indent="-358775">
              <a:lnSpc>
                <a:spcPct val="150000"/>
              </a:lnSpc>
              <a:buFont typeface="Calibri" pitchFamily="34" charset="0"/>
              <a:buAutoNum type="arabicPeriod"/>
            </a:pPr>
            <a:r>
              <a:rPr lang="en-US" dirty="0">
                <a:ea typeface="ＭＳ Ｐゴシック" pitchFamily="34" charset="-128"/>
              </a:rPr>
              <a:t>Likelihood ratio</a:t>
            </a:r>
          </a:p>
          <a:p>
            <a:pPr>
              <a:lnSpc>
                <a:spcPct val="150000"/>
              </a:lnSpc>
            </a:pPr>
            <a:r>
              <a:rPr lang="es-ES" dirty="0"/>
              <a:t>Receiver </a:t>
            </a:r>
            <a:r>
              <a:rPr lang="es-ES" dirty="0" err="1"/>
              <a:t>operator</a:t>
            </a:r>
            <a:r>
              <a:rPr lang="es-ES" dirty="0"/>
              <a:t> </a:t>
            </a:r>
            <a:r>
              <a:rPr lang="es-ES" dirty="0" err="1"/>
              <a:t>characteristic</a:t>
            </a:r>
            <a:r>
              <a:rPr lang="es-ES" dirty="0"/>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extLst>
      <p:ext uri="{BB962C8B-B14F-4D97-AF65-F5344CB8AC3E}">
        <p14:creationId xmlns:p14="http://schemas.microsoft.com/office/powerpoint/2010/main" val="7241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8"/>
          <p:cNvSpPr>
            <a:spLocks noChangeShapeType="1"/>
          </p:cNvSpPr>
          <p:nvPr/>
        </p:nvSpPr>
        <p:spPr bwMode="auto">
          <a:xfrm flipV="1">
            <a:off x="1733550" y="2719536"/>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0" name="Line 10"/>
          <p:cNvSpPr>
            <a:spLocks noChangeShapeType="1"/>
          </p:cNvSpPr>
          <p:nvPr/>
        </p:nvSpPr>
        <p:spPr bwMode="auto">
          <a:xfrm>
            <a:off x="1816100" y="4014936"/>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1" name="Oval 13"/>
          <p:cNvSpPr>
            <a:spLocks noChangeArrowheads="1"/>
          </p:cNvSpPr>
          <p:nvPr/>
        </p:nvSpPr>
        <p:spPr bwMode="auto">
          <a:xfrm>
            <a:off x="3384550" y="2338536"/>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32" name="Oval 14"/>
          <p:cNvSpPr>
            <a:spLocks noChangeArrowheads="1"/>
          </p:cNvSpPr>
          <p:nvPr/>
        </p:nvSpPr>
        <p:spPr bwMode="auto">
          <a:xfrm>
            <a:off x="3384550" y="4853136"/>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33" name="Group 76"/>
          <p:cNvGrpSpPr>
            <a:grpSpLocks/>
          </p:cNvGrpSpPr>
          <p:nvPr/>
        </p:nvGrpSpPr>
        <p:grpSpPr bwMode="auto">
          <a:xfrm>
            <a:off x="3549650" y="966936"/>
            <a:ext cx="1651000" cy="5486400"/>
            <a:chOff x="2064" y="720"/>
            <a:chExt cx="960" cy="3456"/>
          </a:xfrm>
        </p:grpSpPr>
        <p:pic>
          <p:nvPicPr>
            <p:cNvPr id="34"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35"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sp>
        <p:nvSpPr>
          <p:cNvPr id="36" name="Line 28"/>
          <p:cNvSpPr>
            <a:spLocks noChangeShapeType="1"/>
          </p:cNvSpPr>
          <p:nvPr/>
        </p:nvSpPr>
        <p:spPr bwMode="auto">
          <a:xfrm flipV="1">
            <a:off x="5283200" y="18813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7" name="Line 29"/>
          <p:cNvSpPr>
            <a:spLocks noChangeShapeType="1"/>
          </p:cNvSpPr>
          <p:nvPr/>
        </p:nvSpPr>
        <p:spPr bwMode="auto">
          <a:xfrm flipV="1">
            <a:off x="5283200" y="42435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8" name="AutoShape 33"/>
          <p:cNvSpPr>
            <a:spLocks noChangeArrowheads="1"/>
          </p:cNvSpPr>
          <p:nvPr/>
        </p:nvSpPr>
        <p:spPr bwMode="auto">
          <a:xfrm>
            <a:off x="7264400" y="1271736"/>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39" name="AutoShape 34"/>
          <p:cNvSpPr>
            <a:spLocks noChangeArrowheads="1"/>
          </p:cNvSpPr>
          <p:nvPr/>
        </p:nvSpPr>
        <p:spPr bwMode="auto">
          <a:xfrm>
            <a:off x="7264400" y="3710136"/>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40" name="Text Box 35"/>
          <p:cNvSpPr txBox="1">
            <a:spLocks noChangeArrowheads="1"/>
          </p:cNvSpPr>
          <p:nvPr/>
        </p:nvSpPr>
        <p:spPr bwMode="auto">
          <a:xfrm>
            <a:off x="4870450" y="1957537"/>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41" name="Text Box 36"/>
          <p:cNvSpPr txBox="1">
            <a:spLocks noChangeArrowheads="1"/>
          </p:cNvSpPr>
          <p:nvPr/>
        </p:nvSpPr>
        <p:spPr bwMode="auto">
          <a:xfrm>
            <a:off x="4787900" y="4243536"/>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pic>
        <p:nvPicPr>
          <p:cNvPr id="42" name="Picture 3"/>
          <p:cNvPicPr>
            <a:picLocks noChangeAspect="1" noChangeArrowheads="1"/>
          </p:cNvPicPr>
          <p:nvPr/>
        </p:nvPicPr>
        <p:blipFill>
          <a:blip r:embed="rId4" cstate="print"/>
          <a:srcRect/>
          <a:stretch>
            <a:fillRect/>
          </a:stretch>
        </p:blipFill>
        <p:spPr bwMode="auto">
          <a:xfrm>
            <a:off x="200472" y="3108920"/>
            <a:ext cx="1562100" cy="1343025"/>
          </a:xfrm>
          <a:prstGeom prst="rect">
            <a:avLst/>
          </a:prstGeom>
          <a:noFill/>
          <a:ln w="9525">
            <a:noFill/>
            <a:miter lim="800000"/>
            <a:headEnd/>
            <a:tailEnd/>
          </a:ln>
          <a:effectLst/>
        </p:spPr>
      </p:pic>
      <p:sp>
        <p:nvSpPr>
          <p:cNvPr id="43" name="AutoShape 19"/>
          <p:cNvSpPr>
            <a:spLocks noChangeArrowheads="1"/>
          </p:cNvSpPr>
          <p:nvPr/>
        </p:nvSpPr>
        <p:spPr bwMode="auto">
          <a:xfrm>
            <a:off x="1352600" y="3252936"/>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45" name="AutoShape 33"/>
          <p:cNvSpPr>
            <a:spLocks noChangeArrowheads="1"/>
          </p:cNvSpPr>
          <p:nvPr/>
        </p:nvSpPr>
        <p:spPr bwMode="auto">
          <a:xfrm>
            <a:off x="6321152" y="2348880"/>
            <a:ext cx="432048" cy="288032"/>
          </a:xfrm>
          <a:prstGeom prst="roundRect">
            <a:avLst>
              <a:gd name="adj" fmla="val 16667"/>
            </a:avLst>
          </a:prstGeom>
          <a:solidFill>
            <a:srgbClr val="FF5050"/>
          </a:solidFill>
          <a:ln w="9525">
            <a:solidFill>
              <a:srgbClr val="CC0000"/>
            </a:solidFill>
            <a:round/>
            <a:headEnd/>
            <a:tailEnd/>
          </a:ln>
          <a:effectLst/>
        </p:spPr>
        <p:txBody>
          <a:bodyPr wrap="none" anchor="ctr"/>
          <a:lstStyle/>
          <a:p>
            <a:endParaRPr lang="en-GB" b="1" dirty="0">
              <a:solidFill>
                <a:srgbClr val="FFFFCC"/>
              </a:solidFill>
            </a:endParaRPr>
          </a:p>
        </p:txBody>
      </p:sp>
      <p:sp>
        <p:nvSpPr>
          <p:cNvPr id="46" name="Oval 13"/>
          <p:cNvSpPr>
            <a:spLocks noChangeArrowheads="1"/>
          </p:cNvSpPr>
          <p:nvPr/>
        </p:nvSpPr>
        <p:spPr bwMode="auto">
          <a:xfrm>
            <a:off x="6249144" y="2740968"/>
            <a:ext cx="576064" cy="327992"/>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47" name="34 Conector recto"/>
          <p:cNvCxnSpPr/>
          <p:nvPr/>
        </p:nvCxnSpPr>
        <p:spPr>
          <a:xfrm>
            <a:off x="6105128" y="2708920"/>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AutoShape 33"/>
          <p:cNvSpPr>
            <a:spLocks noChangeArrowheads="1"/>
          </p:cNvSpPr>
          <p:nvPr/>
        </p:nvSpPr>
        <p:spPr bwMode="auto">
          <a:xfrm>
            <a:off x="6321152" y="4653136"/>
            <a:ext cx="432048" cy="288032"/>
          </a:xfrm>
          <a:prstGeom prst="roundRect">
            <a:avLst>
              <a:gd name="adj" fmla="val 16667"/>
            </a:avLst>
          </a:prstGeom>
          <a:solidFill>
            <a:srgbClr val="FF9595"/>
          </a:solidFill>
          <a:ln w="9525">
            <a:solidFill>
              <a:srgbClr val="CC0000"/>
            </a:solidFill>
            <a:round/>
            <a:headEnd/>
            <a:tailEnd/>
          </a:ln>
          <a:effectLst/>
        </p:spPr>
        <p:txBody>
          <a:bodyPr wrap="none" anchor="ctr"/>
          <a:lstStyle/>
          <a:p>
            <a:endParaRPr lang="en-GB" b="1" dirty="0">
              <a:solidFill>
                <a:srgbClr val="FFFFCC"/>
              </a:solidFill>
            </a:endParaRPr>
          </a:p>
        </p:txBody>
      </p:sp>
      <p:sp>
        <p:nvSpPr>
          <p:cNvPr id="49" name="Oval 13"/>
          <p:cNvSpPr>
            <a:spLocks noChangeArrowheads="1"/>
          </p:cNvSpPr>
          <p:nvPr/>
        </p:nvSpPr>
        <p:spPr bwMode="auto">
          <a:xfrm>
            <a:off x="6249144" y="5045224"/>
            <a:ext cx="576064" cy="327992"/>
          </a:xfrm>
          <a:prstGeom prst="ellipse">
            <a:avLst/>
          </a:prstGeom>
          <a:solidFill>
            <a:schemeClr val="accent2">
              <a:lumMod val="20000"/>
              <a:lumOff val="8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50" name="37 Conector recto"/>
          <p:cNvCxnSpPr/>
          <p:nvPr/>
        </p:nvCxnSpPr>
        <p:spPr>
          <a:xfrm>
            <a:off x="6105128" y="5013176"/>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1"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5817096" y="980728"/>
            <a:ext cx="939369" cy="867139"/>
          </a:xfrm>
          <a:prstGeom prst="rect">
            <a:avLst/>
          </a:prstGeom>
          <a:noFill/>
        </p:spPr>
      </p:pic>
      <p:sp>
        <p:nvSpPr>
          <p:cNvPr id="52" name="2 Título"/>
          <p:cNvSpPr>
            <a:spLocks noGrp="1"/>
          </p:cNvSpPr>
          <p:nvPr>
            <p:ph type="title"/>
          </p:nvPr>
        </p:nvSpPr>
        <p:spPr>
          <a:xfrm>
            <a:off x="495300" y="274638"/>
            <a:ext cx="8915400" cy="1143000"/>
          </a:xfrm>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Tree>
    <p:extLst>
      <p:ext uri="{BB962C8B-B14F-4D97-AF65-F5344CB8AC3E}">
        <p14:creationId xmlns:p14="http://schemas.microsoft.com/office/powerpoint/2010/main" val="169521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9" name="8 Rectángulo redondeado"/>
          <p:cNvSpPr/>
          <p:nvPr/>
        </p:nvSpPr>
        <p:spPr bwMode="auto">
          <a:xfrm>
            <a:off x="797528" y="1422053"/>
            <a:ext cx="8156404" cy="1636903"/>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1539875" indent="-1539875"/>
            <a:r>
              <a:rPr lang="es-ES" sz="2000" b="1" dirty="0" err="1">
                <a:solidFill>
                  <a:srgbClr val="FFFF00"/>
                </a:solidFill>
                <a:latin typeface="+mn-lt"/>
              </a:rPr>
              <a:t>Sensitivity</a:t>
            </a:r>
            <a:r>
              <a:rPr lang="es-ES" sz="2000" b="1" dirty="0">
                <a:solidFill>
                  <a:srgbClr val="FFFF00"/>
                </a:solidFill>
                <a:latin typeface="+mn-lt"/>
              </a:rPr>
              <a:t> (S): </a:t>
            </a:r>
            <a:r>
              <a:rPr lang="en-GB" sz="2200" dirty="0">
                <a:solidFill>
                  <a:schemeClr val="bg1"/>
                </a:solidFill>
                <a:latin typeface="+mj-lt"/>
              </a:rPr>
              <a:t>refers to the ability of the test to correctly </a:t>
            </a:r>
            <a:r>
              <a:rPr lang="en-GB" sz="2200" dirty="0">
                <a:solidFill>
                  <a:schemeClr val="bg1"/>
                </a:solidFill>
                <a:effectLst>
                  <a:outerShdw blurRad="38100" dist="38100" dir="2700000" algn="tl">
                    <a:srgbClr val="000000">
                      <a:alpha val="43137"/>
                    </a:srgbClr>
                  </a:outerShdw>
                </a:effectLst>
                <a:latin typeface="+mj-lt"/>
              </a:rPr>
              <a:t>identify</a:t>
            </a:r>
            <a:r>
              <a:rPr lang="en-GB" sz="2200" dirty="0">
                <a:solidFill>
                  <a:schemeClr val="bg1"/>
                </a:solidFill>
                <a:latin typeface="+mj-lt"/>
              </a:rPr>
              <a:t> those patients with the disease</a:t>
            </a:r>
            <a:r>
              <a:rPr lang="es-ES" sz="2200" dirty="0">
                <a:solidFill>
                  <a:schemeClr val="bg1"/>
                </a:solidFill>
                <a:latin typeface="+mj-lt"/>
              </a:rPr>
              <a:t>.</a:t>
            </a:r>
          </a:p>
          <a:p>
            <a:pPr marL="1539875" indent="-1539875"/>
            <a:endParaRPr lang="es-ES" sz="2200" dirty="0">
              <a:solidFill>
                <a:schemeClr val="bg1"/>
              </a:solidFill>
              <a:latin typeface="+mj-lt"/>
            </a:endParaRPr>
          </a:p>
          <a:p>
            <a:pPr marL="1612900" indent="-1612900"/>
            <a:r>
              <a:rPr lang="es-ES" sz="2000" dirty="0">
                <a:solidFill>
                  <a:schemeClr val="bg1"/>
                </a:solidFill>
                <a:latin typeface="+mn-lt"/>
              </a:rPr>
              <a:t>			</a:t>
            </a:r>
            <a:r>
              <a:rPr lang="es-ES" sz="2400" dirty="0">
                <a:solidFill>
                  <a:schemeClr val="bg1"/>
                </a:solidFill>
                <a:latin typeface="+mn-lt"/>
              </a:rPr>
              <a:t>S = P(Test+/</a:t>
            </a:r>
            <a:r>
              <a:rPr lang="es-ES" sz="2400" dirty="0" err="1">
                <a:solidFill>
                  <a:schemeClr val="bg1"/>
                </a:solidFill>
                <a:latin typeface="+mn-lt"/>
              </a:rPr>
              <a:t>Disease</a:t>
            </a:r>
            <a:r>
              <a:rPr lang="es-ES" sz="2400" dirty="0">
                <a:solidFill>
                  <a:schemeClr val="bg1"/>
                </a:solidFill>
                <a:latin typeface="+mn-lt"/>
              </a:rPr>
              <a:t>)</a:t>
            </a:r>
            <a:endParaRPr lang="es-ES" sz="3200" dirty="0">
              <a:solidFill>
                <a:schemeClr val="bg1"/>
              </a:solidFill>
              <a:latin typeface="+mn-lt"/>
            </a:endParaRPr>
          </a:p>
        </p:txBody>
      </p:sp>
      <p:sp>
        <p:nvSpPr>
          <p:cNvPr id="10" name="9 CuadroTexto"/>
          <p:cNvSpPr txBox="1"/>
          <p:nvPr/>
        </p:nvSpPr>
        <p:spPr>
          <a:xfrm>
            <a:off x="797528" y="3429000"/>
            <a:ext cx="797181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sz="2000" dirty="0">
                <a:latin typeface="+mj-lt"/>
              </a:rPr>
              <a:t>A test with 100% sensitivity correctly identifies all patients with the disease. </a:t>
            </a:r>
          </a:p>
          <a:p>
            <a:pPr marL="342900" indent="-342900" algn="just">
              <a:lnSpc>
                <a:spcPct val="150000"/>
              </a:lnSpc>
              <a:buFont typeface="Arial" panose="020B0604020202020204" pitchFamily="34" charset="0"/>
              <a:buChar char="•"/>
            </a:pPr>
            <a:r>
              <a:rPr lang="en-GB" sz="2000" dirty="0">
                <a:latin typeface="+mj-lt"/>
              </a:rPr>
              <a:t>A test with 80% sensitivity detects 80% of patients with the disease (true positives) but 20% with the disease go undetected (false negatives).</a:t>
            </a:r>
            <a:endParaRPr lang="es-ES" sz="2000" dirty="0">
              <a:solidFill>
                <a:schemeClr val="bg2">
                  <a:lumMod val="50000"/>
                </a:schemeClr>
              </a:solidFill>
              <a:latin typeface="+mj-lt"/>
            </a:endParaRPr>
          </a:p>
        </p:txBody>
      </p:sp>
    </p:spTree>
    <p:extLst>
      <p:ext uri="{BB962C8B-B14F-4D97-AF65-F5344CB8AC3E}">
        <p14:creationId xmlns:p14="http://schemas.microsoft.com/office/powerpoint/2010/main" val="41590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8"/>
          <p:cNvSpPr>
            <a:spLocks noChangeShapeType="1"/>
          </p:cNvSpPr>
          <p:nvPr/>
        </p:nvSpPr>
        <p:spPr bwMode="auto">
          <a:xfrm flipV="1">
            <a:off x="1733550" y="2719536"/>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6" name="Line 10"/>
          <p:cNvSpPr>
            <a:spLocks noChangeShapeType="1"/>
          </p:cNvSpPr>
          <p:nvPr/>
        </p:nvSpPr>
        <p:spPr bwMode="auto">
          <a:xfrm>
            <a:off x="1816100" y="4014936"/>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7" name="Oval 13"/>
          <p:cNvSpPr>
            <a:spLocks noChangeArrowheads="1"/>
          </p:cNvSpPr>
          <p:nvPr/>
        </p:nvSpPr>
        <p:spPr bwMode="auto">
          <a:xfrm>
            <a:off x="3384550" y="2338536"/>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8" name="Oval 14"/>
          <p:cNvSpPr>
            <a:spLocks noChangeArrowheads="1"/>
          </p:cNvSpPr>
          <p:nvPr/>
        </p:nvSpPr>
        <p:spPr bwMode="auto">
          <a:xfrm>
            <a:off x="3384550" y="4853136"/>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pic>
        <p:nvPicPr>
          <p:cNvPr id="9" name="Picture 3"/>
          <p:cNvPicPr>
            <a:picLocks noChangeAspect="1" noChangeArrowheads="1"/>
          </p:cNvPicPr>
          <p:nvPr/>
        </p:nvPicPr>
        <p:blipFill>
          <a:blip r:embed="rId2" cstate="print"/>
          <a:srcRect/>
          <a:stretch>
            <a:fillRect/>
          </a:stretch>
        </p:blipFill>
        <p:spPr bwMode="auto">
          <a:xfrm>
            <a:off x="200472" y="3108920"/>
            <a:ext cx="1562100" cy="1343025"/>
          </a:xfrm>
          <a:prstGeom prst="rect">
            <a:avLst/>
          </a:prstGeom>
          <a:noFill/>
          <a:ln w="9525">
            <a:noFill/>
            <a:miter lim="800000"/>
            <a:headEnd/>
            <a:tailEnd/>
          </a:ln>
          <a:effectLst/>
        </p:spPr>
      </p:pic>
      <p:sp>
        <p:nvSpPr>
          <p:cNvPr id="10" name="AutoShape 19"/>
          <p:cNvSpPr>
            <a:spLocks noChangeArrowheads="1"/>
          </p:cNvSpPr>
          <p:nvPr/>
        </p:nvSpPr>
        <p:spPr bwMode="auto">
          <a:xfrm>
            <a:off x="1352600" y="3252936"/>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11" name="AutoShape 33"/>
          <p:cNvSpPr>
            <a:spLocks noChangeArrowheads="1"/>
          </p:cNvSpPr>
          <p:nvPr/>
        </p:nvSpPr>
        <p:spPr bwMode="auto">
          <a:xfrm>
            <a:off x="6321152" y="2348880"/>
            <a:ext cx="432048" cy="288032"/>
          </a:xfrm>
          <a:prstGeom prst="roundRect">
            <a:avLst>
              <a:gd name="adj" fmla="val 16667"/>
            </a:avLst>
          </a:prstGeom>
          <a:solidFill>
            <a:srgbClr val="A7A7E9"/>
          </a:solidFill>
          <a:ln w="9525">
            <a:solidFill>
              <a:srgbClr val="CC0000"/>
            </a:solidFill>
            <a:round/>
            <a:headEnd/>
            <a:tailEnd/>
          </a:ln>
          <a:effectLst/>
        </p:spPr>
        <p:txBody>
          <a:bodyPr wrap="none" anchor="ctr"/>
          <a:lstStyle/>
          <a:p>
            <a:endParaRPr lang="en-GB" b="1" dirty="0">
              <a:solidFill>
                <a:srgbClr val="FFFFCC"/>
              </a:solidFill>
            </a:endParaRPr>
          </a:p>
        </p:txBody>
      </p:sp>
      <p:sp>
        <p:nvSpPr>
          <p:cNvPr id="12" name="Oval 13"/>
          <p:cNvSpPr>
            <a:spLocks noChangeArrowheads="1"/>
          </p:cNvSpPr>
          <p:nvPr/>
        </p:nvSpPr>
        <p:spPr bwMode="auto">
          <a:xfrm>
            <a:off x="6249144" y="2740968"/>
            <a:ext cx="576064" cy="327992"/>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13" name="34 Conector recto"/>
          <p:cNvCxnSpPr/>
          <p:nvPr/>
        </p:nvCxnSpPr>
        <p:spPr>
          <a:xfrm>
            <a:off x="6105128" y="2708920"/>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AutoShape 33"/>
          <p:cNvSpPr>
            <a:spLocks noChangeArrowheads="1"/>
          </p:cNvSpPr>
          <p:nvPr/>
        </p:nvSpPr>
        <p:spPr bwMode="auto">
          <a:xfrm>
            <a:off x="6321152" y="4653136"/>
            <a:ext cx="432048" cy="288032"/>
          </a:xfrm>
          <a:prstGeom prst="roundRect">
            <a:avLst>
              <a:gd name="adj" fmla="val 16667"/>
            </a:avLst>
          </a:prstGeom>
          <a:solidFill>
            <a:srgbClr val="993489"/>
          </a:solidFill>
          <a:ln w="9525">
            <a:solidFill>
              <a:srgbClr val="CC0000"/>
            </a:solidFill>
            <a:round/>
            <a:headEnd/>
            <a:tailEnd/>
          </a:ln>
          <a:effectLst/>
        </p:spPr>
        <p:txBody>
          <a:bodyPr wrap="none" anchor="ctr"/>
          <a:lstStyle/>
          <a:p>
            <a:endParaRPr lang="en-GB" b="1" dirty="0">
              <a:solidFill>
                <a:srgbClr val="FFFFCC"/>
              </a:solidFill>
            </a:endParaRPr>
          </a:p>
        </p:txBody>
      </p:sp>
      <p:sp>
        <p:nvSpPr>
          <p:cNvPr id="15" name="Oval 13"/>
          <p:cNvSpPr>
            <a:spLocks noChangeArrowheads="1"/>
          </p:cNvSpPr>
          <p:nvPr/>
        </p:nvSpPr>
        <p:spPr bwMode="auto">
          <a:xfrm>
            <a:off x="6249144" y="5045224"/>
            <a:ext cx="576064" cy="327992"/>
          </a:xfrm>
          <a:prstGeom prst="ellipse">
            <a:avLst/>
          </a:prstGeom>
          <a:solidFill>
            <a:schemeClr val="accent2">
              <a:lumMod val="20000"/>
              <a:lumOff val="8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16" name="37 Conector recto"/>
          <p:cNvCxnSpPr/>
          <p:nvPr/>
        </p:nvCxnSpPr>
        <p:spPr>
          <a:xfrm>
            <a:off x="6105128" y="5013176"/>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Line 15"/>
          <p:cNvSpPr>
            <a:spLocks noChangeShapeType="1"/>
          </p:cNvSpPr>
          <p:nvPr/>
        </p:nvSpPr>
        <p:spPr bwMode="auto">
          <a:xfrm>
            <a:off x="5283200" y="28697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8" name="AutoShape 16"/>
          <p:cNvSpPr>
            <a:spLocks noChangeArrowheads="1"/>
          </p:cNvSpPr>
          <p:nvPr/>
        </p:nvSpPr>
        <p:spPr bwMode="auto">
          <a:xfrm>
            <a:off x="7264400" y="2564904"/>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19" name="Text Box 17"/>
          <p:cNvSpPr txBox="1">
            <a:spLocks noChangeArrowheads="1"/>
          </p:cNvSpPr>
          <p:nvPr/>
        </p:nvSpPr>
        <p:spPr bwMode="auto">
          <a:xfrm>
            <a:off x="4705350" y="30983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20" name="Line 18"/>
          <p:cNvSpPr>
            <a:spLocks noChangeShapeType="1"/>
          </p:cNvSpPr>
          <p:nvPr/>
        </p:nvSpPr>
        <p:spPr bwMode="auto">
          <a:xfrm>
            <a:off x="5283200" y="54033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1" name="AutoShape 19"/>
          <p:cNvSpPr>
            <a:spLocks noChangeArrowheads="1"/>
          </p:cNvSpPr>
          <p:nvPr/>
        </p:nvSpPr>
        <p:spPr bwMode="auto">
          <a:xfrm>
            <a:off x="7264400" y="5098504"/>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2" name="Text Box 20"/>
          <p:cNvSpPr txBox="1">
            <a:spLocks noChangeArrowheads="1"/>
          </p:cNvSpPr>
          <p:nvPr/>
        </p:nvSpPr>
        <p:spPr bwMode="auto">
          <a:xfrm>
            <a:off x="4705350" y="56319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sp>
        <p:nvSpPr>
          <p:cNvPr id="24" name="2 Título"/>
          <p:cNvSpPr>
            <a:spLocks noGrp="1"/>
          </p:cNvSpPr>
          <p:nvPr>
            <p:ph type="title"/>
          </p:nvPr>
        </p:nvSpPr>
        <p:spPr>
          <a:xfrm>
            <a:off x="495300" y="274638"/>
            <a:ext cx="8915400" cy="1143000"/>
          </a:xfrm>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Tree>
    <p:extLst>
      <p:ext uri="{BB962C8B-B14F-4D97-AF65-F5344CB8AC3E}">
        <p14:creationId xmlns:p14="http://schemas.microsoft.com/office/powerpoint/2010/main" val="288929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7" name="6 Rectángulo redondeado"/>
          <p:cNvSpPr/>
          <p:nvPr/>
        </p:nvSpPr>
        <p:spPr bwMode="auto">
          <a:xfrm>
            <a:off x="698376" y="1343609"/>
            <a:ext cx="7936508" cy="1636903"/>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1539875" indent="-1539875"/>
            <a:r>
              <a:rPr lang="es-ES" sz="2000" b="1" dirty="0" err="1">
                <a:solidFill>
                  <a:srgbClr val="FFFF00"/>
                </a:solidFill>
                <a:latin typeface="+mn-lt"/>
              </a:rPr>
              <a:t>Specificity</a:t>
            </a:r>
            <a:r>
              <a:rPr lang="es-ES" sz="2000" b="1" dirty="0">
                <a:solidFill>
                  <a:srgbClr val="FFFF00"/>
                </a:solidFill>
                <a:latin typeface="+mn-lt"/>
              </a:rPr>
              <a:t> (E)</a:t>
            </a:r>
            <a:r>
              <a:rPr lang="es-ES" sz="2000" dirty="0">
                <a:solidFill>
                  <a:schemeClr val="bg1"/>
                </a:solidFill>
                <a:latin typeface="+mn-lt"/>
              </a:rPr>
              <a:t>: </a:t>
            </a:r>
            <a:r>
              <a:rPr lang="en-GB" sz="2200" dirty="0">
                <a:solidFill>
                  <a:schemeClr val="bg1"/>
                </a:solidFill>
                <a:latin typeface="+mj-lt"/>
              </a:rPr>
              <a:t>refers to the ability of the test to correctly identify those patients without the disease.</a:t>
            </a:r>
          </a:p>
          <a:p>
            <a:pPr marL="1539875" indent="-1539875"/>
            <a:endParaRPr lang="en-GB" sz="2200" dirty="0">
              <a:solidFill>
                <a:schemeClr val="bg1"/>
              </a:solidFill>
              <a:latin typeface="+mj-lt"/>
            </a:endParaRPr>
          </a:p>
          <a:p>
            <a:pPr marL="1539875" indent="-1539875"/>
            <a:r>
              <a:rPr lang="es-ES" sz="2000" dirty="0">
                <a:solidFill>
                  <a:schemeClr val="bg1"/>
                </a:solidFill>
                <a:latin typeface="+mn-lt"/>
              </a:rPr>
              <a:t>			</a:t>
            </a:r>
            <a:r>
              <a:rPr lang="es-ES" sz="2400" dirty="0">
                <a:solidFill>
                  <a:schemeClr val="bg1"/>
                </a:solidFill>
                <a:latin typeface="+mn-lt"/>
              </a:rPr>
              <a:t>E = P(Test -/no </a:t>
            </a:r>
            <a:r>
              <a:rPr lang="es-ES" sz="2400" dirty="0" err="1">
                <a:solidFill>
                  <a:schemeClr val="bg1"/>
                </a:solidFill>
                <a:latin typeface="+mn-lt"/>
              </a:rPr>
              <a:t>disease</a:t>
            </a:r>
            <a:r>
              <a:rPr lang="es-ES" sz="2400" dirty="0">
                <a:solidFill>
                  <a:schemeClr val="bg1"/>
                </a:solidFill>
                <a:latin typeface="+mn-lt"/>
              </a:rPr>
              <a:t>)</a:t>
            </a:r>
            <a:endParaRPr lang="es-ES" sz="2000" dirty="0">
              <a:solidFill>
                <a:schemeClr val="bg1"/>
              </a:solidFill>
              <a:latin typeface="+mn-lt"/>
            </a:endParaRPr>
          </a:p>
        </p:txBody>
      </p:sp>
      <p:sp>
        <p:nvSpPr>
          <p:cNvPr id="11" name="10 CuadroTexto"/>
          <p:cNvSpPr txBox="1"/>
          <p:nvPr/>
        </p:nvSpPr>
        <p:spPr>
          <a:xfrm>
            <a:off x="698376" y="3658039"/>
            <a:ext cx="7936508" cy="2352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sz="2000" dirty="0">
                <a:latin typeface="+mn-lt"/>
              </a:rPr>
              <a:t>A test with 100% specificity correctly identifies all patients without the disease. </a:t>
            </a:r>
          </a:p>
          <a:p>
            <a:pPr marL="342900" indent="-342900" algn="just">
              <a:lnSpc>
                <a:spcPct val="150000"/>
              </a:lnSpc>
              <a:buFont typeface="Arial" panose="020B0604020202020204" pitchFamily="34" charset="0"/>
              <a:buChar char="•"/>
            </a:pPr>
            <a:r>
              <a:rPr lang="en-GB" sz="2000" dirty="0">
                <a:latin typeface="+mn-lt"/>
              </a:rPr>
              <a:t>A test with 80% specificity correctly reports 80% of patients without the disease as test negative (true negatives) but 20% patients without the disease are incorrectly identified as test positive (false positives).</a:t>
            </a:r>
            <a:endParaRPr lang="es-ES" sz="2000" dirty="0">
              <a:solidFill>
                <a:schemeClr val="bg2">
                  <a:lumMod val="50000"/>
                </a:schemeClr>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ea typeface="ＭＳ Ｐゴシック" pitchFamily="34" charset="-128"/>
              </a:rPr>
              <a:t>Diagnosis. Diagnostics tests</a:t>
            </a:r>
          </a:p>
          <a:p>
            <a:pPr marL="358775" indent="-358775">
              <a:lnSpc>
                <a:spcPct val="150000"/>
              </a:lnSpc>
              <a:buFont typeface="Calibri" pitchFamily="34" charset="0"/>
              <a:buAutoNum type="arabicPeriod"/>
            </a:pPr>
            <a:r>
              <a:rPr lang="en-US" dirty="0">
                <a:ea typeface="ＭＳ Ｐゴシック" pitchFamily="34" charset="-128"/>
              </a:rPr>
              <a:t>Sensitivity and specificity</a:t>
            </a:r>
          </a:p>
          <a:p>
            <a:pPr marL="358775" indent="-358775">
              <a:lnSpc>
                <a:spcPct val="150000"/>
              </a:lnSpc>
              <a:buFont typeface="Calibri" pitchFamily="34" charset="0"/>
              <a:buAutoNum type="arabicPeriod"/>
            </a:pPr>
            <a:r>
              <a:rPr lang="en-US" dirty="0">
                <a:ea typeface="ＭＳ Ｐゴシック" pitchFamily="34" charset="-128"/>
              </a:rPr>
              <a:t>Predictive values. Prevalence</a:t>
            </a:r>
          </a:p>
          <a:p>
            <a:pPr marL="358775" indent="-358775">
              <a:lnSpc>
                <a:spcPct val="150000"/>
              </a:lnSpc>
              <a:buFont typeface="Calibri" pitchFamily="34" charset="0"/>
              <a:buAutoNum type="arabicPeriod"/>
            </a:pPr>
            <a:r>
              <a:rPr lang="en-US" dirty="0">
                <a:ea typeface="ＭＳ Ｐゴシック" pitchFamily="34" charset="-128"/>
              </a:rPr>
              <a:t>Likelihood ratio</a:t>
            </a:r>
          </a:p>
          <a:p>
            <a:pPr>
              <a:lnSpc>
                <a:spcPct val="150000"/>
              </a:lnSpc>
            </a:pPr>
            <a:r>
              <a:rPr lang="es-ES" dirty="0"/>
              <a:t>Receiver </a:t>
            </a:r>
            <a:r>
              <a:rPr lang="es-ES" dirty="0" err="1"/>
              <a:t>operator</a:t>
            </a:r>
            <a:r>
              <a:rPr lang="es-ES" dirty="0"/>
              <a:t> </a:t>
            </a:r>
            <a:r>
              <a:rPr lang="es-ES" dirty="0" err="1"/>
              <a:t>characteristic</a:t>
            </a:r>
            <a:r>
              <a:rPr lang="es-ES" dirty="0"/>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8" name="1 Marcador de texto"/>
          <p:cNvSpPr>
            <a:spLocks noGrp="1"/>
          </p:cNvSpPr>
          <p:nvPr>
            <p:ph type="body" sz="quarter" idx="11"/>
          </p:nvPr>
        </p:nvSpPr>
        <p:spPr>
          <a:xfrm>
            <a:off x="317241" y="1204547"/>
            <a:ext cx="8751075" cy="424638"/>
          </a:xfrm>
        </p:spPr>
        <p:txBody>
          <a:bodyPr/>
          <a:lstStyle/>
          <a:p>
            <a:r>
              <a:rPr lang="es-ES" dirty="0" err="1"/>
              <a:t>Sentivity</a:t>
            </a:r>
            <a:r>
              <a:rPr lang="es-ES" dirty="0"/>
              <a:t> and </a:t>
            </a:r>
            <a:r>
              <a:rPr lang="es-ES" dirty="0" err="1"/>
              <a:t>specifity</a:t>
            </a:r>
            <a:r>
              <a:rPr lang="es-ES" dirty="0"/>
              <a:t> </a:t>
            </a:r>
            <a:r>
              <a:rPr lang="es-ES" dirty="0" err="1"/>
              <a:t>calculation</a:t>
            </a:r>
            <a:r>
              <a:rPr lang="es-ES" dirty="0"/>
              <a:t>,</a:t>
            </a:r>
          </a:p>
        </p:txBody>
      </p:sp>
      <p:pic>
        <p:nvPicPr>
          <p:cNvPr id="2" name="Imagen 1"/>
          <p:cNvPicPr>
            <a:picLocks noChangeAspect="1"/>
          </p:cNvPicPr>
          <p:nvPr/>
        </p:nvPicPr>
        <p:blipFill>
          <a:blip r:embed="rId3" cstate="print"/>
          <a:stretch>
            <a:fillRect/>
          </a:stretch>
        </p:blipFill>
        <p:spPr>
          <a:xfrm>
            <a:off x="3482934" y="4067415"/>
            <a:ext cx="1209844" cy="1047896"/>
          </a:xfrm>
          <a:prstGeom prst="rect">
            <a:avLst/>
          </a:prstGeom>
        </p:spPr>
      </p:pic>
      <p:pic>
        <p:nvPicPr>
          <p:cNvPr id="4" name="Imagen 3"/>
          <p:cNvPicPr>
            <a:picLocks noChangeAspect="1"/>
          </p:cNvPicPr>
          <p:nvPr/>
        </p:nvPicPr>
        <p:blipFill>
          <a:blip r:embed="rId4" cstate="print"/>
          <a:stretch>
            <a:fillRect/>
          </a:stretch>
        </p:blipFill>
        <p:spPr>
          <a:xfrm>
            <a:off x="3482934" y="5574194"/>
            <a:ext cx="1209844" cy="990738"/>
          </a:xfrm>
          <a:prstGeom prst="rect">
            <a:avLst/>
          </a:prstGeom>
        </p:spPr>
      </p:pic>
      <p:pic>
        <p:nvPicPr>
          <p:cNvPr id="5" name="Imagen 4"/>
          <p:cNvPicPr>
            <a:picLocks noChangeAspect="1"/>
          </p:cNvPicPr>
          <p:nvPr/>
        </p:nvPicPr>
        <p:blipFill>
          <a:blip r:embed="rId5" cstate="print"/>
          <a:stretch>
            <a:fillRect/>
          </a:stretch>
        </p:blipFill>
        <p:spPr>
          <a:xfrm>
            <a:off x="5579706" y="4067415"/>
            <a:ext cx="1025659" cy="1047896"/>
          </a:xfrm>
          <a:prstGeom prst="rect">
            <a:avLst/>
          </a:prstGeom>
        </p:spPr>
      </p:pic>
      <p:pic>
        <p:nvPicPr>
          <p:cNvPr id="6" name="Imagen 5"/>
          <p:cNvPicPr>
            <a:picLocks noChangeAspect="1"/>
          </p:cNvPicPr>
          <p:nvPr/>
        </p:nvPicPr>
        <p:blipFill>
          <a:blip r:embed="rId6" cstate="print"/>
          <a:stretch>
            <a:fillRect/>
          </a:stretch>
        </p:blipFill>
        <p:spPr>
          <a:xfrm>
            <a:off x="5579706" y="5574195"/>
            <a:ext cx="1025660" cy="990738"/>
          </a:xfrm>
          <a:prstGeom prst="rect">
            <a:avLst/>
          </a:prstGeom>
        </p:spPr>
      </p:pic>
      <p:graphicFrame>
        <p:nvGraphicFramePr>
          <p:cNvPr id="10" name="9 Tabla"/>
          <p:cNvGraphicFramePr>
            <a:graphicFrameLocks noGrp="1"/>
          </p:cNvGraphicFramePr>
          <p:nvPr>
            <p:extLst>
              <p:ext uri="{D42A27DB-BD31-4B8C-83A1-F6EECF244321}">
                <p14:modId xmlns:p14="http://schemas.microsoft.com/office/powerpoint/2010/main" val="146392255"/>
              </p:ext>
            </p:extLst>
          </p:nvPr>
        </p:nvGraphicFramePr>
        <p:xfrm>
          <a:off x="5088924" y="1712144"/>
          <a:ext cx="4761389" cy="2082740"/>
        </p:xfrm>
        <a:graphic>
          <a:graphicData uri="http://schemas.openxmlformats.org/drawingml/2006/table">
            <a:tbl>
              <a:tblPr/>
              <a:tblGrid>
                <a:gridCol w="914187">
                  <a:extLst>
                    <a:ext uri="{9D8B030D-6E8A-4147-A177-3AD203B41FA5}">
                      <a16:colId xmlns:a16="http://schemas.microsoft.com/office/drawing/2014/main" val="20000"/>
                    </a:ext>
                  </a:extLst>
                </a:gridCol>
                <a:gridCol w="776161">
                  <a:extLst>
                    <a:ext uri="{9D8B030D-6E8A-4147-A177-3AD203B41FA5}">
                      <a16:colId xmlns:a16="http://schemas.microsoft.com/office/drawing/2014/main" val="20001"/>
                    </a:ext>
                  </a:extLst>
                </a:gridCol>
                <a:gridCol w="863390">
                  <a:extLst>
                    <a:ext uri="{9D8B030D-6E8A-4147-A177-3AD203B41FA5}">
                      <a16:colId xmlns:a16="http://schemas.microsoft.com/office/drawing/2014/main" val="20002"/>
                    </a:ext>
                  </a:extLst>
                </a:gridCol>
                <a:gridCol w="1333333">
                  <a:extLst>
                    <a:ext uri="{9D8B030D-6E8A-4147-A177-3AD203B41FA5}">
                      <a16:colId xmlns:a16="http://schemas.microsoft.com/office/drawing/2014/main" val="20003"/>
                    </a:ext>
                  </a:extLst>
                </a:gridCol>
                <a:gridCol w="874318">
                  <a:extLst>
                    <a:ext uri="{9D8B030D-6E8A-4147-A177-3AD203B41FA5}">
                      <a16:colId xmlns:a16="http://schemas.microsoft.com/office/drawing/2014/main" val="20004"/>
                    </a:ext>
                  </a:extLst>
                </a:gridCol>
              </a:tblGrid>
              <a:tr h="416548">
                <a:tc>
                  <a:txBody>
                    <a:bodyPr/>
                    <a:lstStyle/>
                    <a:p>
                      <a:pPr algn="l" fontAlgn="ctr"/>
                      <a:endParaRPr lang="en-GB" sz="16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600" b="1" i="0" u="none" strike="noStrike" dirty="0">
                          <a:solidFill>
                            <a:srgbClr val="000000"/>
                          </a:solidFill>
                          <a:latin typeface="Calibri"/>
                        </a:rPr>
                        <a:t>Reference</a:t>
                      </a:r>
                      <a:r>
                        <a:rPr lang="en-GB" sz="1600" b="1" i="0" u="none" strike="noStrike" baseline="0" dirty="0">
                          <a:solidFill>
                            <a:srgbClr val="000000"/>
                          </a:solidFill>
                          <a:latin typeface="Calibri"/>
                        </a:rPr>
                        <a:t> method</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6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6548">
                <a:tc>
                  <a:txBody>
                    <a:bodyPr/>
                    <a:lstStyle/>
                    <a:p>
                      <a:pPr algn="l" fontAlgn="ctr"/>
                      <a:endParaRPr lang="en-GB" sz="1600" b="1"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Calibri"/>
                        </a:rPr>
                        <a:t>Sick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416548">
                <a:tc>
                  <a:txBody>
                    <a:bodyPr/>
                    <a:lstStyle/>
                    <a:p>
                      <a:pPr algn="l" fontAlgn="ctr"/>
                      <a:r>
                        <a:rPr lang="en-GB" sz="1600" b="1" i="0" u="none" strike="noStrike" dirty="0">
                          <a:solidFill>
                            <a:srgbClr val="000000"/>
                          </a:solidFill>
                          <a:latin typeface="Calibri"/>
                        </a:rPr>
                        <a:t>Diagnostic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6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err="1">
                          <a:solidFill>
                            <a:srgbClr val="000000"/>
                          </a:solidFill>
                          <a:latin typeface="Calibri"/>
                        </a:rPr>
                        <a:t>a+b</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6548">
                <a:tc>
                  <a:txBody>
                    <a:bodyPr/>
                    <a:lstStyle/>
                    <a:p>
                      <a:pPr algn="l" fontAlgn="ctr"/>
                      <a:r>
                        <a:rPr lang="en-GB" sz="1600" b="1"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6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c+d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6548">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6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err="1">
                          <a:solidFill>
                            <a:srgbClr val="000000"/>
                          </a:solidFill>
                          <a:latin typeface="Calibri"/>
                        </a:rPr>
                        <a:t>a+c</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err="1">
                          <a:solidFill>
                            <a:srgbClr val="000000"/>
                          </a:solidFill>
                          <a:latin typeface="Calibri"/>
                        </a:rPr>
                        <a:t>b+d</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err="1">
                          <a:solidFill>
                            <a:srgbClr val="000000"/>
                          </a:solidFill>
                          <a:latin typeface="Calibri"/>
                        </a:rPr>
                        <a:t>a+b+c+d</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9 Tabla">
            <a:extLst>
              <a:ext uri="{FF2B5EF4-FFF2-40B4-BE49-F238E27FC236}">
                <a16:creationId xmlns:a16="http://schemas.microsoft.com/office/drawing/2014/main" id="{69619E91-46D3-4147-898D-1FB95073B4B0}"/>
              </a:ext>
            </a:extLst>
          </p:cNvPr>
          <p:cNvGraphicFramePr>
            <a:graphicFrameLocks noGrp="1"/>
          </p:cNvGraphicFramePr>
          <p:nvPr>
            <p:extLst>
              <p:ext uri="{D42A27DB-BD31-4B8C-83A1-F6EECF244321}">
                <p14:modId xmlns:p14="http://schemas.microsoft.com/office/powerpoint/2010/main" val="3686643805"/>
              </p:ext>
            </p:extLst>
          </p:nvPr>
        </p:nvGraphicFramePr>
        <p:xfrm>
          <a:off x="191611" y="1674576"/>
          <a:ext cx="4761389" cy="2163397"/>
        </p:xfrm>
        <a:graphic>
          <a:graphicData uri="http://schemas.openxmlformats.org/drawingml/2006/table">
            <a:tbl>
              <a:tblPr/>
              <a:tblGrid>
                <a:gridCol w="914187">
                  <a:extLst>
                    <a:ext uri="{9D8B030D-6E8A-4147-A177-3AD203B41FA5}">
                      <a16:colId xmlns:a16="http://schemas.microsoft.com/office/drawing/2014/main" val="20000"/>
                    </a:ext>
                  </a:extLst>
                </a:gridCol>
                <a:gridCol w="776161">
                  <a:extLst>
                    <a:ext uri="{9D8B030D-6E8A-4147-A177-3AD203B41FA5}">
                      <a16:colId xmlns:a16="http://schemas.microsoft.com/office/drawing/2014/main" val="20001"/>
                    </a:ext>
                  </a:extLst>
                </a:gridCol>
                <a:gridCol w="863390">
                  <a:extLst>
                    <a:ext uri="{9D8B030D-6E8A-4147-A177-3AD203B41FA5}">
                      <a16:colId xmlns:a16="http://schemas.microsoft.com/office/drawing/2014/main" val="20002"/>
                    </a:ext>
                  </a:extLst>
                </a:gridCol>
                <a:gridCol w="1333333">
                  <a:extLst>
                    <a:ext uri="{9D8B030D-6E8A-4147-A177-3AD203B41FA5}">
                      <a16:colId xmlns:a16="http://schemas.microsoft.com/office/drawing/2014/main" val="20003"/>
                    </a:ext>
                  </a:extLst>
                </a:gridCol>
                <a:gridCol w="874318">
                  <a:extLst>
                    <a:ext uri="{9D8B030D-6E8A-4147-A177-3AD203B41FA5}">
                      <a16:colId xmlns:a16="http://schemas.microsoft.com/office/drawing/2014/main" val="20004"/>
                    </a:ext>
                  </a:extLst>
                </a:gridCol>
              </a:tblGrid>
              <a:tr h="416548">
                <a:tc>
                  <a:txBody>
                    <a:bodyPr/>
                    <a:lstStyle/>
                    <a:p>
                      <a:pPr algn="l" fontAlgn="ctr"/>
                      <a:endParaRPr lang="en-GB" sz="16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600" b="1" i="0" u="none" strike="noStrike" dirty="0">
                          <a:solidFill>
                            <a:srgbClr val="000000"/>
                          </a:solidFill>
                          <a:latin typeface="Calibri"/>
                        </a:rPr>
                        <a:t>Reference</a:t>
                      </a:r>
                      <a:r>
                        <a:rPr lang="en-GB" sz="1600" b="1" i="0" u="none" strike="noStrike" baseline="0" dirty="0">
                          <a:solidFill>
                            <a:srgbClr val="000000"/>
                          </a:solidFill>
                          <a:latin typeface="Calibri"/>
                        </a:rPr>
                        <a:t> method</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600" b="1"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6548">
                <a:tc>
                  <a:txBody>
                    <a:bodyPr/>
                    <a:lstStyle/>
                    <a:p>
                      <a:pPr algn="l" fontAlgn="ctr"/>
                      <a:endParaRPr lang="en-GB" sz="1600" b="1"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Calibri"/>
                        </a:rPr>
                        <a:t>Sick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416548">
                <a:tc>
                  <a:txBody>
                    <a:bodyPr/>
                    <a:lstStyle/>
                    <a:p>
                      <a:pPr algn="l" fontAlgn="ctr"/>
                      <a:r>
                        <a:rPr lang="en-GB" sz="1600" b="1" i="0" u="none" strike="noStrike" dirty="0">
                          <a:solidFill>
                            <a:srgbClr val="000000"/>
                          </a:solidFill>
                          <a:latin typeface="Calibri"/>
                        </a:rPr>
                        <a:t>Diagnostic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6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TP</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Calibri"/>
                        </a:rPr>
                        <a:t>FP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mn-lt"/>
                        </a:rPr>
                        <a:t>TP+FP</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6548">
                <a:tc>
                  <a:txBody>
                    <a:bodyPr/>
                    <a:lstStyle/>
                    <a:p>
                      <a:pPr algn="l" fontAlgn="ctr"/>
                      <a:r>
                        <a:rPr lang="en-GB" sz="1600" b="1"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6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FN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Calibri"/>
                        </a:rPr>
                        <a:t>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mn-lt"/>
                        </a:rPr>
                        <a:t>FN+TN</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6548">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6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mn-lt"/>
                        </a:rPr>
                        <a:t>TP+FN</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mn-lt"/>
                        </a:rPr>
                        <a:t>FP+</a:t>
                      </a:r>
                      <a:r>
                        <a:rPr lang="en-GB" sz="1600" b="1" i="0" u="none" strike="noStrike" dirty="0">
                          <a:solidFill>
                            <a:srgbClr val="000000"/>
                          </a:solidFill>
                          <a:latin typeface="Calibri"/>
                        </a:rPr>
                        <a:t>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mn-lt"/>
                        </a:rPr>
                        <a:t>TP+FP+FN+TN</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580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8"/>
          <p:cNvSpPr>
            <a:spLocks noChangeShapeType="1"/>
          </p:cNvSpPr>
          <p:nvPr/>
        </p:nvSpPr>
        <p:spPr bwMode="auto">
          <a:xfrm flipV="1">
            <a:off x="1733550" y="2719536"/>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6" name="Line 10"/>
          <p:cNvSpPr>
            <a:spLocks noChangeShapeType="1"/>
          </p:cNvSpPr>
          <p:nvPr/>
        </p:nvSpPr>
        <p:spPr bwMode="auto">
          <a:xfrm>
            <a:off x="1816100" y="4014936"/>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7" name="Oval 13"/>
          <p:cNvSpPr>
            <a:spLocks noChangeArrowheads="1"/>
          </p:cNvSpPr>
          <p:nvPr/>
        </p:nvSpPr>
        <p:spPr bwMode="auto">
          <a:xfrm>
            <a:off x="3384550" y="2338536"/>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8" name="Oval 14"/>
          <p:cNvSpPr>
            <a:spLocks noChangeArrowheads="1"/>
          </p:cNvSpPr>
          <p:nvPr/>
        </p:nvSpPr>
        <p:spPr bwMode="auto">
          <a:xfrm>
            <a:off x="3384550" y="4853136"/>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9" name="Group 76"/>
          <p:cNvGrpSpPr>
            <a:grpSpLocks/>
          </p:cNvGrpSpPr>
          <p:nvPr/>
        </p:nvGrpSpPr>
        <p:grpSpPr bwMode="auto">
          <a:xfrm>
            <a:off x="3549650" y="966936"/>
            <a:ext cx="1651000" cy="5486400"/>
            <a:chOff x="2064" y="720"/>
            <a:chExt cx="960" cy="3456"/>
          </a:xfrm>
        </p:grpSpPr>
        <p:pic>
          <p:nvPicPr>
            <p:cNvPr id="10"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11"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pic>
        <p:nvPicPr>
          <p:cNvPr id="12" name="Picture 3"/>
          <p:cNvPicPr>
            <a:picLocks noChangeAspect="1" noChangeArrowheads="1"/>
          </p:cNvPicPr>
          <p:nvPr/>
        </p:nvPicPr>
        <p:blipFill>
          <a:blip r:embed="rId4" cstate="print"/>
          <a:srcRect/>
          <a:stretch>
            <a:fillRect/>
          </a:stretch>
        </p:blipFill>
        <p:spPr bwMode="auto">
          <a:xfrm>
            <a:off x="200472" y="3108920"/>
            <a:ext cx="1562100" cy="1343025"/>
          </a:xfrm>
          <a:prstGeom prst="rect">
            <a:avLst/>
          </a:prstGeom>
          <a:noFill/>
          <a:ln w="9525">
            <a:noFill/>
            <a:miter lim="800000"/>
            <a:headEnd/>
            <a:tailEnd/>
          </a:ln>
          <a:effectLst/>
        </p:spPr>
      </p:pic>
      <p:sp>
        <p:nvSpPr>
          <p:cNvPr id="13" name="AutoShape 19"/>
          <p:cNvSpPr>
            <a:spLocks noChangeArrowheads="1"/>
          </p:cNvSpPr>
          <p:nvPr/>
        </p:nvSpPr>
        <p:spPr bwMode="auto">
          <a:xfrm>
            <a:off x="1352600" y="3252936"/>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15" name="Line 15"/>
          <p:cNvSpPr>
            <a:spLocks noChangeShapeType="1"/>
          </p:cNvSpPr>
          <p:nvPr/>
        </p:nvSpPr>
        <p:spPr bwMode="auto">
          <a:xfrm>
            <a:off x="5283200" y="28697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6" name="AutoShape 16"/>
          <p:cNvSpPr>
            <a:spLocks noChangeArrowheads="1"/>
          </p:cNvSpPr>
          <p:nvPr/>
        </p:nvSpPr>
        <p:spPr bwMode="auto">
          <a:xfrm>
            <a:off x="7264400" y="2564904"/>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17" name="Text Box 17"/>
          <p:cNvSpPr txBox="1">
            <a:spLocks noChangeArrowheads="1"/>
          </p:cNvSpPr>
          <p:nvPr/>
        </p:nvSpPr>
        <p:spPr bwMode="auto">
          <a:xfrm>
            <a:off x="4705350" y="30983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18" name="Line 18"/>
          <p:cNvSpPr>
            <a:spLocks noChangeShapeType="1"/>
          </p:cNvSpPr>
          <p:nvPr/>
        </p:nvSpPr>
        <p:spPr bwMode="auto">
          <a:xfrm>
            <a:off x="5283200" y="54033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9" name="AutoShape 19"/>
          <p:cNvSpPr>
            <a:spLocks noChangeArrowheads="1"/>
          </p:cNvSpPr>
          <p:nvPr/>
        </p:nvSpPr>
        <p:spPr bwMode="auto">
          <a:xfrm>
            <a:off x="7264400" y="5098504"/>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0" name="Text Box 20"/>
          <p:cNvSpPr txBox="1">
            <a:spLocks noChangeArrowheads="1"/>
          </p:cNvSpPr>
          <p:nvPr/>
        </p:nvSpPr>
        <p:spPr bwMode="auto">
          <a:xfrm>
            <a:off x="4705350" y="56319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pic>
        <p:nvPicPr>
          <p:cNvPr id="21"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5817096" y="980728"/>
            <a:ext cx="939369" cy="867139"/>
          </a:xfrm>
          <a:prstGeom prst="rect">
            <a:avLst/>
          </a:prstGeom>
          <a:noFill/>
        </p:spPr>
      </p:pic>
      <p:sp>
        <p:nvSpPr>
          <p:cNvPr id="22" name="Line 28"/>
          <p:cNvSpPr>
            <a:spLocks noChangeShapeType="1"/>
          </p:cNvSpPr>
          <p:nvPr/>
        </p:nvSpPr>
        <p:spPr bwMode="auto">
          <a:xfrm flipV="1">
            <a:off x="5283200" y="18813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3" name="AutoShape 33"/>
          <p:cNvSpPr>
            <a:spLocks noChangeArrowheads="1"/>
          </p:cNvSpPr>
          <p:nvPr/>
        </p:nvSpPr>
        <p:spPr bwMode="auto">
          <a:xfrm>
            <a:off x="7264400" y="1271736"/>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4" name="Text Box 35"/>
          <p:cNvSpPr txBox="1">
            <a:spLocks noChangeArrowheads="1"/>
          </p:cNvSpPr>
          <p:nvPr/>
        </p:nvSpPr>
        <p:spPr bwMode="auto">
          <a:xfrm>
            <a:off x="4870450" y="1957537"/>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25" name="Line 29"/>
          <p:cNvSpPr>
            <a:spLocks noChangeShapeType="1"/>
          </p:cNvSpPr>
          <p:nvPr/>
        </p:nvSpPr>
        <p:spPr bwMode="auto">
          <a:xfrm flipV="1">
            <a:off x="5283200" y="42435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6" name="AutoShape 34"/>
          <p:cNvSpPr>
            <a:spLocks noChangeArrowheads="1"/>
          </p:cNvSpPr>
          <p:nvPr/>
        </p:nvSpPr>
        <p:spPr bwMode="auto">
          <a:xfrm>
            <a:off x="7264400" y="3710136"/>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7" name="Text Box 36"/>
          <p:cNvSpPr txBox="1">
            <a:spLocks noChangeArrowheads="1"/>
          </p:cNvSpPr>
          <p:nvPr/>
        </p:nvSpPr>
        <p:spPr bwMode="auto">
          <a:xfrm>
            <a:off x="4787900" y="4243536"/>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sp>
        <p:nvSpPr>
          <p:cNvPr id="28" name="2 Título"/>
          <p:cNvSpPr>
            <a:spLocks noGrp="1"/>
          </p:cNvSpPr>
          <p:nvPr>
            <p:ph type="title"/>
          </p:nvPr>
        </p:nvSpPr>
        <p:spPr>
          <a:xfrm>
            <a:off x="495300" y="274638"/>
            <a:ext cx="8915400" cy="1143000"/>
          </a:xfrm>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Tree>
    <p:extLst>
      <p:ext uri="{BB962C8B-B14F-4D97-AF65-F5344CB8AC3E}">
        <p14:creationId xmlns:p14="http://schemas.microsoft.com/office/powerpoint/2010/main" val="29327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8" name="1 Marcador de texto"/>
          <p:cNvSpPr>
            <a:spLocks noGrp="1"/>
          </p:cNvSpPr>
          <p:nvPr>
            <p:ph type="body" sz="quarter" idx="11"/>
          </p:nvPr>
        </p:nvSpPr>
        <p:spPr>
          <a:xfrm>
            <a:off x="317241" y="1204547"/>
            <a:ext cx="8751075" cy="424638"/>
          </a:xfrm>
        </p:spPr>
        <p:txBody>
          <a:bodyPr/>
          <a:lstStyle/>
          <a:p>
            <a:r>
              <a:rPr lang="es-ES" dirty="0" err="1"/>
              <a:t>Example</a:t>
            </a:r>
            <a:r>
              <a:rPr lang="es-ES" dirty="0"/>
              <a:t>.</a:t>
            </a:r>
          </a:p>
        </p:txBody>
      </p:sp>
      <p:graphicFrame>
        <p:nvGraphicFramePr>
          <p:cNvPr id="7" name="6 Tabla"/>
          <p:cNvGraphicFramePr>
            <a:graphicFrameLocks noGrp="1"/>
          </p:cNvGraphicFramePr>
          <p:nvPr>
            <p:extLst>
              <p:ext uri="{D42A27DB-BD31-4B8C-83A1-F6EECF244321}">
                <p14:modId xmlns:p14="http://schemas.microsoft.com/office/powerpoint/2010/main" val="2522436980"/>
              </p:ext>
            </p:extLst>
          </p:nvPr>
        </p:nvGraphicFramePr>
        <p:xfrm>
          <a:off x="1242427" y="2359107"/>
          <a:ext cx="6704783" cy="1785949"/>
        </p:xfrm>
        <a:graphic>
          <a:graphicData uri="http://schemas.openxmlformats.org/drawingml/2006/table">
            <a:tbl>
              <a:tblPr/>
              <a:tblGrid>
                <a:gridCol w="1208069">
                  <a:extLst>
                    <a:ext uri="{9D8B030D-6E8A-4147-A177-3AD203B41FA5}">
                      <a16:colId xmlns:a16="http://schemas.microsoft.com/office/drawing/2014/main" val="20000"/>
                    </a:ext>
                  </a:extLst>
                </a:gridCol>
                <a:gridCol w="1208069">
                  <a:extLst>
                    <a:ext uri="{9D8B030D-6E8A-4147-A177-3AD203B41FA5}">
                      <a16:colId xmlns:a16="http://schemas.microsoft.com/office/drawing/2014/main" val="20001"/>
                    </a:ext>
                  </a:extLst>
                </a:gridCol>
                <a:gridCol w="1208069">
                  <a:extLst>
                    <a:ext uri="{9D8B030D-6E8A-4147-A177-3AD203B41FA5}">
                      <a16:colId xmlns:a16="http://schemas.microsoft.com/office/drawing/2014/main" val="20002"/>
                    </a:ext>
                  </a:extLst>
                </a:gridCol>
                <a:gridCol w="1872507">
                  <a:extLst>
                    <a:ext uri="{9D8B030D-6E8A-4147-A177-3AD203B41FA5}">
                      <a16:colId xmlns:a16="http://schemas.microsoft.com/office/drawing/2014/main" val="20003"/>
                    </a:ext>
                  </a:extLst>
                </a:gridCol>
                <a:gridCol w="1208069">
                  <a:extLst>
                    <a:ext uri="{9D8B030D-6E8A-4147-A177-3AD203B41FA5}">
                      <a16:colId xmlns:a16="http://schemas.microsoft.com/office/drawing/2014/main" val="20004"/>
                    </a:ext>
                  </a:extLst>
                </a:gridCol>
              </a:tblGrid>
              <a:tr h="351565">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800" b="0" i="0" u="none" strike="noStrike" noProof="0" dirty="0">
                          <a:solidFill>
                            <a:srgbClr val="000000"/>
                          </a:solidFill>
                          <a:latin typeface="Calibri"/>
                        </a:rPr>
                        <a:t>Biopsy</a:t>
                      </a:r>
                      <a:r>
                        <a:rPr lang="en-US" sz="1800" b="0" i="0" u="none" strike="noStrike" baseline="0" noProof="0" dirty="0">
                          <a:solidFill>
                            <a:srgbClr val="000000"/>
                          </a:solidFill>
                          <a:latin typeface="Calibri"/>
                        </a:rPr>
                        <a:t> result</a:t>
                      </a:r>
                      <a:endParaRPr lang="en-US" sz="1800" b="0" i="0" u="none" strike="noStrike" noProof="0"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Disease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69143">
                <a:tc>
                  <a:txBody>
                    <a:bodyPr/>
                    <a:lstStyle/>
                    <a:p>
                      <a:pPr algn="ctr" fontAlgn="ctr"/>
                      <a:r>
                        <a:rPr lang="en-US" sz="1800" b="0" i="0" u="none" strike="noStrike" noProof="0" dirty="0">
                          <a:solidFill>
                            <a:srgbClr val="000000"/>
                          </a:solidFill>
                          <a:latin typeface="Calibri"/>
                        </a:rPr>
                        <a:t>Rectal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US" sz="1800" b="0" i="0" u="none" strike="noStrike" noProof="0" dirty="0">
                          <a:solidFill>
                            <a:srgbClr val="000000"/>
                          </a:solidFill>
                          <a:latin typeface="Calibri"/>
                        </a:rPr>
                        <a:t> Disease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634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903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955">
                <a:tc>
                  <a:txBody>
                    <a:bodyPr/>
                    <a:lstStyle/>
                    <a:p>
                      <a:pPr algn="ctr" fontAlgn="ctr"/>
                      <a:r>
                        <a:rPr lang="en-US" sz="1800" b="0" i="0" u="none" strike="noStrike" noProof="0" dirty="0">
                          <a:solidFill>
                            <a:srgbClr val="000000"/>
                          </a:solidFill>
                          <a:latin typeface="Calibri"/>
                        </a:rPr>
                        <a:t>examination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800" b="0" i="0" u="none" strike="noStrike" noProof="0" dirty="0">
                          <a:solidFill>
                            <a:srgbClr val="000000"/>
                          </a:solidFill>
                          <a:latin typeface="Calibri"/>
                        </a:rPr>
                        <a:t> Healthy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487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1738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1121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1520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8 CuadroTexto"/>
          <p:cNvSpPr txBox="1"/>
          <p:nvPr/>
        </p:nvSpPr>
        <p:spPr>
          <a:xfrm>
            <a:off x="1807767" y="1266756"/>
            <a:ext cx="7431741" cy="923330"/>
          </a:xfrm>
          <a:prstGeom prst="rect">
            <a:avLst/>
          </a:prstGeom>
          <a:noFill/>
        </p:spPr>
        <p:txBody>
          <a:bodyPr wrap="square" rtlCol="0">
            <a:spAutoFit/>
          </a:bodyPr>
          <a:lstStyle/>
          <a:p>
            <a:r>
              <a:rPr lang="en-US" b="1" u="none" dirty="0">
                <a:latin typeface="Calibri" pitchFamily="34" charset="0"/>
              </a:rPr>
              <a:t>Sample:</a:t>
            </a:r>
            <a:r>
              <a:rPr lang="en-US" u="none" dirty="0">
                <a:latin typeface="Calibri" pitchFamily="34" charset="0"/>
              </a:rPr>
              <a:t> n= 2.641 patients with suspected prostate cancer</a:t>
            </a:r>
          </a:p>
          <a:p>
            <a:r>
              <a:rPr lang="en-US" b="1" u="none" dirty="0">
                <a:latin typeface="Calibri" pitchFamily="34" charset="0"/>
              </a:rPr>
              <a:t>1st test: </a:t>
            </a:r>
            <a:r>
              <a:rPr lang="en-US" u="none" dirty="0">
                <a:latin typeface="Calibri" pitchFamily="34" charset="0"/>
              </a:rPr>
              <a:t>rectal examination		 </a:t>
            </a:r>
          </a:p>
          <a:p>
            <a:r>
              <a:rPr lang="en-US" b="1" dirty="0">
                <a:latin typeface="Calibri" pitchFamily="34" charset="0"/>
              </a:rPr>
              <a:t>Reference method</a:t>
            </a:r>
            <a:r>
              <a:rPr lang="en-US" b="1" u="none" dirty="0">
                <a:latin typeface="Calibri" pitchFamily="34" charset="0"/>
              </a:rPr>
              <a:t>: </a:t>
            </a:r>
            <a:r>
              <a:rPr lang="en-US" u="none" dirty="0">
                <a:latin typeface="Calibri" pitchFamily="34" charset="0"/>
              </a:rPr>
              <a:t>prostate biopsy 	</a:t>
            </a:r>
          </a:p>
        </p:txBody>
      </p:sp>
      <p:sp>
        <p:nvSpPr>
          <p:cNvPr id="12" name="11 CuadroTexto"/>
          <p:cNvSpPr txBox="1"/>
          <p:nvPr/>
        </p:nvSpPr>
        <p:spPr>
          <a:xfrm>
            <a:off x="666720" y="4533345"/>
            <a:ext cx="9239280" cy="1323439"/>
          </a:xfrm>
          <a:prstGeom prst="rect">
            <a:avLst/>
          </a:prstGeom>
          <a:noFill/>
        </p:spPr>
        <p:txBody>
          <a:bodyPr wrap="square" rtlCol="0">
            <a:spAutoFit/>
          </a:bodyPr>
          <a:lstStyle/>
          <a:p>
            <a:pPr>
              <a:tabLst>
                <a:tab pos="5024438" algn="l"/>
              </a:tabLst>
            </a:pPr>
            <a:r>
              <a:rPr lang="en-US" sz="1600" u="none" dirty="0">
                <a:latin typeface="Calibri" pitchFamily="34" charset="0"/>
              </a:rPr>
              <a:t>Sensitivity = 634 / (634+487) = 0.5656 = 56.6%	43.4% with cancer had a normal rectal examination (false negatives)</a:t>
            </a:r>
          </a:p>
          <a:p>
            <a:pPr algn="l"/>
            <a:endParaRPr lang="en-US" sz="1600" u="none" dirty="0">
              <a:latin typeface="Calibri" pitchFamily="34" charset="0"/>
            </a:endParaRPr>
          </a:p>
          <a:p>
            <a:pPr algn="l"/>
            <a:r>
              <a:rPr lang="en-US" sz="1600" dirty="0">
                <a:latin typeface="Calibri" pitchFamily="34" charset="0"/>
              </a:rPr>
              <a:t>Specificity</a:t>
            </a:r>
            <a:r>
              <a:rPr lang="en-US" sz="1600" u="none" dirty="0">
                <a:latin typeface="Calibri" pitchFamily="34" charset="0"/>
              </a:rPr>
              <a:t> = 1251 / (269+1251) = 0.8230 = 82.3%</a:t>
            </a:r>
          </a:p>
          <a:p>
            <a:pPr algn="l"/>
            <a:endParaRPr lang="en-US" sz="1600" u="none" dirty="0">
              <a:latin typeface="Calibri" pitchFamily="34" charset="0"/>
            </a:endParaRPr>
          </a:p>
        </p:txBody>
      </p:sp>
      <p:cxnSp>
        <p:nvCxnSpPr>
          <p:cNvPr id="16" name="15 Conector recto de flecha"/>
          <p:cNvCxnSpPr/>
          <p:nvPr/>
        </p:nvCxnSpPr>
        <p:spPr bwMode="auto">
          <a:xfrm>
            <a:off x="4765580" y="4689668"/>
            <a:ext cx="928694" cy="1588"/>
          </a:xfrm>
          <a:prstGeom prst="straightConnector1">
            <a:avLst/>
          </a:prstGeom>
          <a:noFill/>
          <a:ln w="9525" cap="flat" cmpd="sng" algn="ctr">
            <a:solidFill>
              <a:srgbClr val="990099"/>
            </a:solidFill>
            <a:prstDash val="solid"/>
            <a:round/>
            <a:headEnd type="none" w="med" len="med"/>
            <a:tailEnd type="arrow"/>
          </a:ln>
          <a:effectLst/>
        </p:spPr>
      </p:cxnSp>
      <p:sp>
        <p:nvSpPr>
          <p:cNvPr id="17" name="16 Flecha abajo"/>
          <p:cNvSpPr/>
          <p:nvPr/>
        </p:nvSpPr>
        <p:spPr bwMode="auto">
          <a:xfrm rot="18628121">
            <a:off x="6743798" y="5058199"/>
            <a:ext cx="522192" cy="807146"/>
          </a:xfrm>
          <a:prstGeom prst="downArrow">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18" name="17 CuadroTexto"/>
          <p:cNvSpPr txBox="1"/>
          <p:nvPr/>
        </p:nvSpPr>
        <p:spPr>
          <a:xfrm>
            <a:off x="7361284" y="5626750"/>
            <a:ext cx="2434855" cy="923330"/>
          </a:xfrm>
          <a:prstGeom prst="rect">
            <a:avLst/>
          </a:prstGeom>
          <a:noFill/>
        </p:spPr>
        <p:txBody>
          <a:bodyPr wrap="square" rtlCol="0">
            <a:spAutoFit/>
          </a:bodyPr>
          <a:lstStyle/>
          <a:p>
            <a:pPr algn="just"/>
            <a:r>
              <a:rPr lang="es-ES" b="1" u="none" dirty="0" err="1">
                <a:latin typeface="Calibri" pitchFamily="34" charset="0"/>
              </a:rPr>
              <a:t>Other</a:t>
            </a:r>
            <a:r>
              <a:rPr lang="es-ES" b="1" u="none" dirty="0">
                <a:latin typeface="Calibri" pitchFamily="34" charset="0"/>
              </a:rPr>
              <a:t> </a:t>
            </a:r>
            <a:r>
              <a:rPr lang="es-ES" b="1" u="none" dirty="0" err="1">
                <a:latin typeface="Calibri" pitchFamily="34" charset="0"/>
              </a:rPr>
              <a:t>tests</a:t>
            </a:r>
            <a:r>
              <a:rPr lang="es-ES" b="1" u="none" dirty="0">
                <a:latin typeface="Calibri" pitchFamily="34" charset="0"/>
              </a:rPr>
              <a:t> are </a:t>
            </a:r>
            <a:r>
              <a:rPr lang="es-ES" b="1" u="none" dirty="0" err="1">
                <a:latin typeface="Calibri" pitchFamily="34" charset="0"/>
              </a:rPr>
              <a:t>needed</a:t>
            </a:r>
            <a:r>
              <a:rPr lang="es-ES" b="1" u="none" dirty="0">
                <a:latin typeface="Calibri" pitchFamily="34" charset="0"/>
              </a:rPr>
              <a:t> to refine </a:t>
            </a:r>
            <a:r>
              <a:rPr lang="es-ES" b="1" u="none" dirty="0" err="1">
                <a:latin typeface="Calibri" pitchFamily="34" charset="0"/>
              </a:rPr>
              <a:t>the</a:t>
            </a:r>
            <a:r>
              <a:rPr lang="es-ES" b="1" u="none" dirty="0">
                <a:latin typeface="Calibri" pitchFamily="34" charset="0"/>
              </a:rPr>
              <a:t> diagnosis (Ex. </a:t>
            </a:r>
            <a:r>
              <a:rPr lang="es-ES" b="1" dirty="0">
                <a:latin typeface="Calibri" pitchFamily="34" charset="0"/>
              </a:rPr>
              <a:t>PSA</a:t>
            </a:r>
            <a:r>
              <a:rPr lang="es-ES" b="1" u="none" dirty="0">
                <a:latin typeface="Calibri" pitchFamily="34" charset="0"/>
              </a:rPr>
              <a:t>)</a:t>
            </a:r>
          </a:p>
        </p:txBody>
      </p:sp>
      <p:cxnSp>
        <p:nvCxnSpPr>
          <p:cNvPr id="10" name="9 Conector recto de flecha"/>
          <p:cNvCxnSpPr/>
          <p:nvPr/>
        </p:nvCxnSpPr>
        <p:spPr bwMode="auto">
          <a:xfrm>
            <a:off x="4612341" y="5620871"/>
            <a:ext cx="12822" cy="314911"/>
          </a:xfrm>
          <a:prstGeom prst="straightConnector1">
            <a:avLst/>
          </a:prstGeom>
          <a:noFill/>
          <a:ln w="9525" cap="flat" cmpd="sng" algn="ctr">
            <a:solidFill>
              <a:srgbClr val="990099"/>
            </a:solidFill>
            <a:prstDash val="solid"/>
            <a:round/>
            <a:headEnd type="none" w="med" len="med"/>
            <a:tailEnd type="arrow"/>
          </a:ln>
          <a:effectLst/>
        </p:spPr>
      </p:cxnSp>
      <p:sp>
        <p:nvSpPr>
          <p:cNvPr id="13" name="12 CuadroTexto"/>
          <p:cNvSpPr txBox="1"/>
          <p:nvPr/>
        </p:nvSpPr>
        <p:spPr>
          <a:xfrm>
            <a:off x="3125972" y="5890437"/>
            <a:ext cx="3455581" cy="1077218"/>
          </a:xfrm>
          <a:prstGeom prst="rect">
            <a:avLst/>
          </a:prstGeom>
          <a:noFill/>
        </p:spPr>
        <p:txBody>
          <a:bodyPr wrap="square" rtlCol="0">
            <a:spAutoFit/>
          </a:bodyPr>
          <a:lstStyle/>
          <a:p>
            <a:pPr algn="just"/>
            <a:r>
              <a:rPr lang="en-GB" sz="1600" dirty="0">
                <a:solidFill>
                  <a:schemeClr val="bg2">
                    <a:lumMod val="50000"/>
                  </a:schemeClr>
                </a:solidFill>
                <a:latin typeface="+mn-lt"/>
              </a:rPr>
              <a:t>17.7% of the patients without disease were incorrectly diagnosed</a:t>
            </a:r>
            <a:r>
              <a:rPr lang="en-US" sz="1600" u="none" dirty="0">
                <a:latin typeface="Calibri" pitchFamily="34" charset="0"/>
              </a:rPr>
              <a:t>(false positives)</a:t>
            </a:r>
          </a:p>
          <a:p>
            <a:pPr algn="just"/>
            <a:endParaRPr lang="en-GB" sz="1600" dirty="0">
              <a:solidFill>
                <a:schemeClr val="bg2">
                  <a:lumMod val="50000"/>
                </a:schemeClr>
              </a:solidFill>
              <a:latin typeface="+mn-lt"/>
            </a:endParaRPr>
          </a:p>
        </p:txBody>
      </p:sp>
    </p:spTree>
    <p:extLst>
      <p:ext uri="{BB962C8B-B14F-4D97-AF65-F5344CB8AC3E}">
        <p14:creationId xmlns:p14="http://schemas.microsoft.com/office/powerpoint/2010/main" val="308790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8" name="1 Marcador de texto"/>
          <p:cNvSpPr>
            <a:spLocks noGrp="1"/>
          </p:cNvSpPr>
          <p:nvPr>
            <p:ph type="body" sz="quarter" idx="11"/>
          </p:nvPr>
        </p:nvSpPr>
        <p:spPr>
          <a:xfrm>
            <a:off x="317241" y="1204547"/>
            <a:ext cx="8751075" cy="424638"/>
          </a:xfrm>
        </p:spPr>
        <p:txBody>
          <a:bodyPr/>
          <a:lstStyle/>
          <a:p>
            <a:r>
              <a:rPr lang="es-ES" dirty="0" err="1"/>
              <a:t>Example</a:t>
            </a:r>
            <a:r>
              <a:rPr lang="es-ES" dirty="0"/>
              <a:t> </a:t>
            </a:r>
            <a:r>
              <a:rPr lang="es-ES" dirty="0" err="1"/>
              <a:t>with</a:t>
            </a:r>
            <a:r>
              <a:rPr lang="es-ES" dirty="0"/>
              <a:t> R</a:t>
            </a:r>
          </a:p>
          <a:p>
            <a:endParaRPr lang="es-ES" dirty="0"/>
          </a:p>
        </p:txBody>
      </p:sp>
      <p:sp>
        <p:nvSpPr>
          <p:cNvPr id="6" name="TextBox 5">
            <a:extLst>
              <a:ext uri="{FF2B5EF4-FFF2-40B4-BE49-F238E27FC236}">
                <a16:creationId xmlns:a16="http://schemas.microsoft.com/office/drawing/2014/main" id="{BBFDAB6E-9C6C-4AF8-806C-D7F7ECE02696}"/>
              </a:ext>
            </a:extLst>
          </p:cNvPr>
          <p:cNvSpPr txBox="1"/>
          <p:nvPr/>
        </p:nvSpPr>
        <p:spPr>
          <a:xfrm>
            <a:off x="495299" y="1660473"/>
            <a:ext cx="8117359" cy="923330"/>
          </a:xfrm>
          <a:prstGeom prst="rect">
            <a:avLst/>
          </a:prstGeom>
          <a:noFill/>
        </p:spPr>
        <p:txBody>
          <a:bodyPr wrap="square">
            <a:spAutoFit/>
          </a:bodyPr>
          <a:lstStyle/>
          <a:p>
            <a:r>
              <a:rPr lang="en-US" dirty="0">
                <a:solidFill>
                  <a:srgbClr val="3E97F8"/>
                </a:solidFill>
                <a:latin typeface="+mj-lt"/>
              </a:rPr>
              <a:t>library(</a:t>
            </a:r>
            <a:r>
              <a:rPr lang="en-US" dirty="0" err="1">
                <a:solidFill>
                  <a:srgbClr val="3E97F8"/>
                </a:solidFill>
                <a:latin typeface="+mj-lt"/>
              </a:rPr>
              <a:t>epiR</a:t>
            </a:r>
            <a:r>
              <a:rPr lang="en-US" dirty="0">
                <a:solidFill>
                  <a:srgbClr val="3E97F8"/>
                </a:solidFill>
                <a:latin typeface="+mj-lt"/>
              </a:rPr>
              <a:t>) </a:t>
            </a:r>
          </a:p>
          <a:p>
            <a:r>
              <a:rPr lang="en-US" dirty="0">
                <a:solidFill>
                  <a:srgbClr val="3E97F8"/>
                </a:solidFill>
                <a:latin typeface="+mj-lt"/>
              </a:rPr>
              <a:t>table1 &lt;- </a:t>
            </a:r>
            <a:r>
              <a:rPr lang="en-US" dirty="0" err="1">
                <a:solidFill>
                  <a:srgbClr val="3E97F8"/>
                </a:solidFill>
                <a:latin typeface="+mj-lt"/>
              </a:rPr>
              <a:t>as.table</a:t>
            </a:r>
            <a:r>
              <a:rPr lang="en-US" dirty="0">
                <a:solidFill>
                  <a:srgbClr val="3E97F8"/>
                </a:solidFill>
                <a:latin typeface="+mj-lt"/>
              </a:rPr>
              <a:t>(matrix(c(634,269,487,1251), </a:t>
            </a:r>
            <a:r>
              <a:rPr lang="en-US" dirty="0" err="1">
                <a:solidFill>
                  <a:srgbClr val="3E97F8"/>
                </a:solidFill>
                <a:latin typeface="+mj-lt"/>
              </a:rPr>
              <a:t>nrow</a:t>
            </a:r>
            <a:r>
              <a:rPr lang="en-US" dirty="0">
                <a:solidFill>
                  <a:srgbClr val="3E97F8"/>
                </a:solidFill>
                <a:latin typeface="+mj-lt"/>
              </a:rPr>
              <a:t> = 2, </a:t>
            </a:r>
            <a:r>
              <a:rPr lang="en-US" dirty="0" err="1">
                <a:solidFill>
                  <a:srgbClr val="3E97F8"/>
                </a:solidFill>
                <a:latin typeface="+mj-lt"/>
              </a:rPr>
              <a:t>byrow</a:t>
            </a:r>
            <a:r>
              <a:rPr lang="en-US" dirty="0">
                <a:solidFill>
                  <a:srgbClr val="3E97F8"/>
                </a:solidFill>
                <a:latin typeface="+mj-lt"/>
              </a:rPr>
              <a:t> = TRUE)) </a:t>
            </a:r>
            <a:r>
              <a:rPr lang="en-US" dirty="0" err="1">
                <a:solidFill>
                  <a:srgbClr val="3E97F8"/>
                </a:solidFill>
                <a:latin typeface="+mj-lt"/>
              </a:rPr>
              <a:t>epi.tests</a:t>
            </a:r>
            <a:r>
              <a:rPr lang="en-US" dirty="0">
                <a:solidFill>
                  <a:srgbClr val="3E97F8"/>
                </a:solidFill>
                <a:latin typeface="+mj-lt"/>
              </a:rPr>
              <a:t>(table1) </a:t>
            </a:r>
            <a:endParaRPr lang="es-ES" dirty="0">
              <a:solidFill>
                <a:srgbClr val="3E97F8"/>
              </a:solidFill>
              <a:latin typeface="+mj-lt"/>
            </a:endParaRPr>
          </a:p>
        </p:txBody>
      </p:sp>
      <p:pic>
        <p:nvPicPr>
          <p:cNvPr id="5" name="Picture 4">
            <a:extLst>
              <a:ext uri="{FF2B5EF4-FFF2-40B4-BE49-F238E27FC236}">
                <a16:creationId xmlns:a16="http://schemas.microsoft.com/office/drawing/2014/main" id="{91A7E85A-C3BC-40AD-BC66-1E7FD6E344AA}"/>
              </a:ext>
            </a:extLst>
          </p:cNvPr>
          <p:cNvPicPr>
            <a:picLocks noChangeAspect="1"/>
          </p:cNvPicPr>
          <p:nvPr/>
        </p:nvPicPr>
        <p:blipFill>
          <a:blip r:embed="rId3"/>
          <a:stretch>
            <a:fillRect/>
          </a:stretch>
        </p:blipFill>
        <p:spPr>
          <a:xfrm>
            <a:off x="1694574" y="2771827"/>
            <a:ext cx="6298495" cy="38115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8" name="1 Marcador de texto"/>
          <p:cNvSpPr>
            <a:spLocks noGrp="1"/>
          </p:cNvSpPr>
          <p:nvPr>
            <p:ph type="body" sz="quarter" idx="11"/>
          </p:nvPr>
        </p:nvSpPr>
        <p:spPr>
          <a:xfrm>
            <a:off x="317241" y="1204547"/>
            <a:ext cx="8751075" cy="424638"/>
          </a:xfrm>
        </p:spPr>
        <p:txBody>
          <a:bodyPr/>
          <a:lstStyle/>
          <a:p>
            <a:r>
              <a:rPr lang="es-ES" dirty="0"/>
              <a:t>Ideal </a:t>
            </a:r>
            <a:r>
              <a:rPr lang="es-ES" dirty="0" err="1"/>
              <a:t>values</a:t>
            </a:r>
            <a:r>
              <a:rPr lang="es-ES" dirty="0"/>
              <a:t> of </a:t>
            </a:r>
            <a:r>
              <a:rPr lang="es-ES" dirty="0" err="1"/>
              <a:t>sensitivity</a:t>
            </a:r>
            <a:r>
              <a:rPr lang="es-ES" dirty="0"/>
              <a:t> and </a:t>
            </a:r>
            <a:r>
              <a:rPr lang="es-ES" dirty="0" err="1"/>
              <a:t>specificity</a:t>
            </a:r>
            <a:endParaRPr lang="es-ES" dirty="0"/>
          </a:p>
        </p:txBody>
      </p:sp>
      <p:sp>
        <p:nvSpPr>
          <p:cNvPr id="7" name="6 CuadroTexto"/>
          <p:cNvSpPr txBox="1"/>
          <p:nvPr/>
        </p:nvSpPr>
        <p:spPr>
          <a:xfrm>
            <a:off x="589429" y="1947630"/>
            <a:ext cx="8727141" cy="4308872"/>
          </a:xfrm>
          <a:prstGeom prst="rect">
            <a:avLst/>
          </a:prstGeom>
          <a:noFill/>
        </p:spPr>
        <p:txBody>
          <a:bodyPr wrap="square" rtlCol="0">
            <a:spAutoFit/>
          </a:bodyPr>
          <a:lstStyle/>
          <a:p>
            <a:pPr algn="just">
              <a:buFont typeface="Arial" pitchFamily="34" charset="0"/>
              <a:buChar char="•"/>
            </a:pPr>
            <a:r>
              <a:rPr lang="en-US" sz="2200" dirty="0">
                <a:solidFill>
                  <a:schemeClr val="bg2">
                    <a:lumMod val="50000"/>
                  </a:schemeClr>
                </a:solidFill>
                <a:latin typeface="+mn-lt"/>
              </a:rPr>
              <a:t> 0 ≥ S and E ≤ 1</a:t>
            </a:r>
          </a:p>
          <a:p>
            <a:pPr algn="just"/>
            <a:endParaRPr lang="en-US" sz="2200" dirty="0">
              <a:solidFill>
                <a:schemeClr val="bg2">
                  <a:lumMod val="50000"/>
                </a:schemeClr>
              </a:solidFill>
              <a:latin typeface="+mn-lt"/>
            </a:endParaRPr>
          </a:p>
          <a:p>
            <a:pPr algn="just">
              <a:buFont typeface="Arial" pitchFamily="34" charset="0"/>
              <a:buChar char="•"/>
            </a:pPr>
            <a:r>
              <a:rPr lang="en-US" sz="2200" dirty="0">
                <a:solidFill>
                  <a:schemeClr val="bg2">
                    <a:lumMod val="50000"/>
                  </a:schemeClr>
                </a:solidFill>
                <a:effectLst>
                  <a:outerShdw blurRad="38100" dist="38100" dir="2700000" algn="tl">
                    <a:srgbClr val="000000">
                      <a:alpha val="43137"/>
                    </a:srgbClr>
                  </a:outerShdw>
                </a:effectLst>
                <a:latin typeface="+mn-lt"/>
              </a:rPr>
              <a:t> High sensitivity when…</a:t>
            </a:r>
          </a:p>
          <a:p>
            <a:pPr algn="just">
              <a:buFont typeface="Arial" pitchFamily="34" charset="0"/>
              <a:buChar char="•"/>
            </a:pPr>
            <a:endParaRPr lang="en-US" sz="2200" dirty="0">
              <a:solidFill>
                <a:schemeClr val="bg2">
                  <a:lumMod val="50000"/>
                </a:schemeClr>
              </a:solidFill>
              <a:latin typeface="+mn-lt"/>
            </a:endParaRPr>
          </a:p>
          <a:p>
            <a:pPr marL="625475" lvl="1" indent="-168275" algn="just">
              <a:buFont typeface="Wingdings" pitchFamily="2" charset="2"/>
              <a:buChar char="ü"/>
            </a:pPr>
            <a:r>
              <a:rPr lang="en-US" sz="2000" dirty="0">
                <a:solidFill>
                  <a:schemeClr val="tx1">
                    <a:lumMod val="75000"/>
                    <a:lumOff val="25000"/>
                  </a:schemeClr>
                </a:solidFill>
                <a:latin typeface="+mn-lt"/>
              </a:rPr>
              <a:t>the test is used to identify a serious but treatable disease (e.g. cervical cancer).</a:t>
            </a:r>
            <a:r>
              <a:rPr lang="en-US" sz="2000" dirty="0"/>
              <a:t> </a:t>
            </a:r>
          </a:p>
          <a:p>
            <a:pPr lvl="1" algn="just">
              <a:buFont typeface="Wingdings" pitchFamily="2" charset="2"/>
              <a:buChar char="ü"/>
            </a:pPr>
            <a:r>
              <a:rPr lang="en-US" sz="2000" dirty="0">
                <a:solidFill>
                  <a:schemeClr val="tx1">
                    <a:lumMod val="75000"/>
                    <a:lumOff val="25000"/>
                  </a:schemeClr>
                </a:solidFill>
                <a:latin typeface="+mn-lt"/>
              </a:rPr>
              <a:t>Screening of population.</a:t>
            </a:r>
            <a:endParaRPr lang="en-US" sz="2000" dirty="0">
              <a:solidFill>
                <a:schemeClr val="bg2">
                  <a:lumMod val="50000"/>
                </a:schemeClr>
              </a:solidFill>
              <a:latin typeface="+mn-lt"/>
            </a:endParaRPr>
          </a:p>
          <a:p>
            <a:pPr lvl="1" algn="just">
              <a:buFont typeface="Wingdings" pitchFamily="2" charset="2"/>
              <a:buChar char="ü"/>
            </a:pPr>
            <a:r>
              <a:rPr lang="en-US" sz="2000" dirty="0">
                <a:solidFill>
                  <a:schemeClr val="bg2">
                    <a:lumMod val="50000"/>
                  </a:schemeClr>
                </a:solidFill>
                <a:latin typeface="+mn-lt"/>
              </a:rPr>
              <a:t>First test in a battery of test</a:t>
            </a:r>
          </a:p>
          <a:p>
            <a:pPr lvl="1" algn="just"/>
            <a:endParaRPr lang="en-US" sz="2200" dirty="0">
              <a:solidFill>
                <a:schemeClr val="bg2">
                  <a:lumMod val="50000"/>
                </a:schemeClr>
              </a:solidFill>
              <a:latin typeface="+mn-lt"/>
            </a:endParaRPr>
          </a:p>
          <a:p>
            <a:pPr algn="just">
              <a:buFont typeface="Arial" pitchFamily="34" charset="0"/>
              <a:buChar char="•"/>
            </a:pPr>
            <a:r>
              <a:rPr lang="en-US" sz="2200" dirty="0">
                <a:solidFill>
                  <a:schemeClr val="bg2">
                    <a:lumMod val="50000"/>
                  </a:schemeClr>
                </a:solidFill>
                <a:latin typeface="+mn-lt"/>
              </a:rPr>
              <a:t> </a:t>
            </a:r>
            <a:r>
              <a:rPr lang="en-US" sz="2200" dirty="0">
                <a:solidFill>
                  <a:schemeClr val="bg2">
                    <a:lumMod val="50000"/>
                  </a:schemeClr>
                </a:solidFill>
                <a:effectLst>
                  <a:outerShdw blurRad="38100" dist="38100" dir="2700000" algn="tl">
                    <a:srgbClr val="000000">
                      <a:alpha val="43137"/>
                    </a:srgbClr>
                  </a:outerShdw>
                </a:effectLst>
                <a:latin typeface="+mn-lt"/>
              </a:rPr>
              <a:t>High specificity when…</a:t>
            </a:r>
          </a:p>
          <a:p>
            <a:pPr algn="just">
              <a:buFont typeface="Arial" pitchFamily="34" charset="0"/>
              <a:buChar char="•"/>
            </a:pPr>
            <a:endParaRPr lang="en-US" sz="2200" dirty="0">
              <a:solidFill>
                <a:schemeClr val="bg2">
                  <a:lumMod val="50000"/>
                </a:schemeClr>
              </a:solidFill>
              <a:effectLst>
                <a:outerShdw blurRad="38100" dist="38100" dir="2700000" algn="tl">
                  <a:srgbClr val="000000">
                    <a:alpha val="43137"/>
                  </a:srgbClr>
                </a:outerShdw>
              </a:effectLst>
              <a:latin typeface="+mn-lt"/>
            </a:endParaRPr>
          </a:p>
          <a:p>
            <a:pPr lvl="1" indent="-9525" algn="just">
              <a:buFont typeface="Wingdings" pitchFamily="2" charset="2"/>
              <a:buChar char="ü"/>
              <a:tabLst>
                <a:tab pos="625475" algn="l"/>
              </a:tabLst>
            </a:pPr>
            <a:r>
              <a:rPr lang="en-US" sz="2000" dirty="0">
                <a:solidFill>
                  <a:schemeClr val="bg2">
                    <a:lumMod val="50000"/>
                  </a:schemeClr>
                </a:solidFill>
                <a:latin typeface="+mn-lt"/>
              </a:rPr>
              <a:t>Diagnostic confirmation suggested by other data (no FP)</a:t>
            </a:r>
          </a:p>
          <a:p>
            <a:pPr lvl="1" algn="just">
              <a:buFont typeface="Wingdings" pitchFamily="2" charset="2"/>
              <a:buChar char="ü"/>
            </a:pPr>
            <a:r>
              <a:rPr lang="en-US" sz="2000" dirty="0">
                <a:solidFill>
                  <a:schemeClr val="bg2">
                    <a:lumMod val="50000"/>
                  </a:schemeClr>
                </a:solidFill>
                <a:latin typeface="+mn-lt"/>
              </a:rPr>
              <a:t>Avoid FP in expensive treatments or with high side effects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sp>
        <p:nvSpPr>
          <p:cNvPr id="8" name="1 Marcador de texto"/>
          <p:cNvSpPr>
            <a:spLocks noGrp="1"/>
          </p:cNvSpPr>
          <p:nvPr>
            <p:ph type="body" sz="quarter" idx="11"/>
          </p:nvPr>
        </p:nvSpPr>
        <p:spPr>
          <a:xfrm>
            <a:off x="317241" y="1204547"/>
            <a:ext cx="8751075" cy="424638"/>
          </a:xfrm>
        </p:spPr>
        <p:txBody>
          <a:bodyPr/>
          <a:lstStyle/>
          <a:p>
            <a:r>
              <a:rPr lang="en-US" dirty="0"/>
              <a:t>Establish sensitivity and specificity</a:t>
            </a:r>
          </a:p>
        </p:txBody>
      </p:sp>
      <p:sp>
        <p:nvSpPr>
          <p:cNvPr id="7" name="6 CuadroTexto"/>
          <p:cNvSpPr txBox="1"/>
          <p:nvPr/>
        </p:nvSpPr>
        <p:spPr>
          <a:xfrm>
            <a:off x="791158" y="2692046"/>
            <a:ext cx="8216154" cy="2862322"/>
          </a:xfrm>
          <a:prstGeom prst="rect">
            <a:avLst/>
          </a:prstGeom>
          <a:noFill/>
        </p:spPr>
        <p:txBody>
          <a:bodyPr wrap="square" rtlCol="0">
            <a:spAutoFit/>
          </a:bodyPr>
          <a:lstStyle/>
          <a:p>
            <a:pPr marL="174625" indent="-174625">
              <a:buFont typeface="Arial" pitchFamily="34" charset="0"/>
              <a:buChar char="•"/>
            </a:pPr>
            <a:r>
              <a:rPr lang="en-US" sz="2000" noProof="1">
                <a:solidFill>
                  <a:schemeClr val="tx1">
                    <a:lumMod val="75000"/>
                    <a:lumOff val="25000"/>
                  </a:schemeClr>
                </a:solidFill>
                <a:effectLst>
                  <a:outerShdw blurRad="38100" dist="38100" dir="2700000" algn="tl">
                    <a:srgbClr val="000000">
                      <a:alpha val="43137"/>
                    </a:srgbClr>
                  </a:outerShdw>
                </a:effectLst>
                <a:latin typeface="+mn-lt"/>
              </a:rPr>
              <a:t>Spectrum of patients</a:t>
            </a:r>
            <a:r>
              <a:rPr lang="en-US" sz="2000" noProof="1">
                <a:solidFill>
                  <a:schemeClr val="tx1">
                    <a:lumMod val="75000"/>
                    <a:lumOff val="25000"/>
                  </a:schemeClr>
                </a:solidFill>
                <a:latin typeface="+mn-lt"/>
              </a:rPr>
              <a:t>: Patients used to validate the test should be different from those that will be applied in reality. "The healthy are very healthy and the sick very sick“. There are no stage.</a:t>
            </a:r>
          </a:p>
          <a:p>
            <a:pPr marL="174625" indent="-174625">
              <a:buFont typeface="Arial" pitchFamily="34" charset="0"/>
              <a:buChar char="•"/>
            </a:pPr>
            <a:endParaRPr lang="en-US" sz="2000" noProof="1">
              <a:solidFill>
                <a:schemeClr val="tx1">
                  <a:lumMod val="75000"/>
                  <a:lumOff val="25000"/>
                </a:schemeClr>
              </a:solidFill>
              <a:latin typeface="+mn-lt"/>
            </a:endParaRPr>
          </a:p>
          <a:p>
            <a:pPr marL="174625" indent="-174625" algn="just">
              <a:buFont typeface="Arial" pitchFamily="34" charset="0"/>
              <a:buChar char="•"/>
            </a:pPr>
            <a:r>
              <a:rPr lang="en-US" sz="2000" noProof="1">
                <a:solidFill>
                  <a:schemeClr val="bg2">
                    <a:lumMod val="50000"/>
                  </a:schemeClr>
                </a:solidFill>
                <a:effectLst>
                  <a:outerShdw blurRad="38100" dist="38100" dir="2700000" algn="tl">
                    <a:srgbClr val="000000">
                      <a:alpha val="43137"/>
                    </a:srgbClr>
                  </a:outerShdw>
                </a:effectLst>
                <a:latin typeface="+mn-lt"/>
              </a:rPr>
              <a:t>Bias</a:t>
            </a:r>
            <a:r>
              <a:rPr lang="en-US" sz="2000" noProof="1">
                <a:solidFill>
                  <a:schemeClr val="bg2">
                    <a:lumMod val="50000"/>
                  </a:schemeClr>
                </a:solidFill>
                <a:latin typeface="+mn-lt"/>
              </a:rPr>
              <a:t>: In the evaluation of S and E, the result of the test should not be part of the information used to establish the diagnosis.</a:t>
            </a:r>
          </a:p>
          <a:p>
            <a:pPr marL="174625" indent="-174625" algn="just">
              <a:buFont typeface="Arial" pitchFamily="34" charset="0"/>
              <a:buChar char="•"/>
            </a:pPr>
            <a:endParaRPr lang="en-US" sz="2000" noProof="1">
              <a:solidFill>
                <a:schemeClr val="bg2">
                  <a:lumMod val="50000"/>
                </a:schemeClr>
              </a:solidFill>
              <a:latin typeface="+mn-lt"/>
            </a:endParaRPr>
          </a:p>
          <a:p>
            <a:pPr marL="174625" indent="-174625" algn="just">
              <a:buFont typeface="Arial" pitchFamily="34" charset="0"/>
              <a:buChar char="•"/>
            </a:pPr>
            <a:r>
              <a:rPr lang="en-US" sz="2000" noProof="1">
                <a:solidFill>
                  <a:schemeClr val="bg2">
                    <a:lumMod val="50000"/>
                  </a:schemeClr>
                </a:solidFill>
                <a:effectLst>
                  <a:outerShdw blurRad="38100" dist="38100" dir="2700000" algn="tl">
                    <a:srgbClr val="000000">
                      <a:alpha val="43137"/>
                    </a:srgbClr>
                  </a:outerShdw>
                </a:effectLst>
                <a:latin typeface="+mn-lt"/>
              </a:rPr>
              <a:t>Chance</a:t>
            </a:r>
            <a:r>
              <a:rPr lang="en-US" sz="2000" noProof="1">
                <a:solidFill>
                  <a:schemeClr val="bg2">
                    <a:lumMod val="50000"/>
                  </a:schemeClr>
                </a:solidFill>
                <a:latin typeface="+mn-lt"/>
              </a:rPr>
              <a:t>: Usually S and E are evaluated in small samples (more imprecise), the real data (the population) require a large simple and confidence interval</a:t>
            </a:r>
          </a:p>
        </p:txBody>
      </p:sp>
      <p:sp>
        <p:nvSpPr>
          <p:cNvPr id="9" name="8 Flecha abajo"/>
          <p:cNvSpPr/>
          <p:nvPr/>
        </p:nvSpPr>
        <p:spPr bwMode="auto">
          <a:xfrm>
            <a:off x="1210235" y="1694329"/>
            <a:ext cx="268941" cy="363071"/>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2" name="11 CuadroTexto"/>
          <p:cNvSpPr txBox="1"/>
          <p:nvPr/>
        </p:nvSpPr>
        <p:spPr>
          <a:xfrm>
            <a:off x="524435" y="2205318"/>
            <a:ext cx="4504765" cy="430887"/>
          </a:xfrm>
          <a:prstGeom prst="rect">
            <a:avLst/>
          </a:prstGeom>
          <a:noFill/>
        </p:spPr>
        <p:txBody>
          <a:bodyPr wrap="square" rtlCol="0">
            <a:spAutoFit/>
          </a:bodyPr>
          <a:lstStyle/>
          <a:p>
            <a:pPr algn="just"/>
            <a:r>
              <a:rPr lang="es-ES" sz="2200" dirty="0" err="1">
                <a:solidFill>
                  <a:schemeClr val="bg2">
                    <a:lumMod val="50000"/>
                  </a:schemeClr>
                </a:solidFill>
                <a:latin typeface="+mn-lt"/>
              </a:rPr>
              <a:t>Selection</a:t>
            </a:r>
            <a:r>
              <a:rPr lang="es-ES" sz="2200" dirty="0">
                <a:solidFill>
                  <a:schemeClr val="bg2">
                    <a:lumMod val="50000"/>
                  </a:schemeClr>
                </a:solidFill>
                <a:latin typeface="+mn-lt"/>
              </a:rPr>
              <a:t> of </a:t>
            </a:r>
            <a:r>
              <a:rPr lang="es-ES" sz="2200" dirty="0" err="1">
                <a:solidFill>
                  <a:schemeClr val="bg2">
                    <a:lumMod val="50000"/>
                  </a:schemeClr>
                </a:solidFill>
                <a:latin typeface="+mn-lt"/>
              </a:rPr>
              <a:t>the</a:t>
            </a:r>
            <a:r>
              <a:rPr lang="es-ES" sz="2200" dirty="0">
                <a:solidFill>
                  <a:schemeClr val="bg2">
                    <a:lumMod val="50000"/>
                  </a:schemeClr>
                </a:solidFill>
                <a:latin typeface="+mn-lt"/>
              </a:rPr>
              <a:t> </a:t>
            </a:r>
            <a:r>
              <a:rPr lang="es-ES" sz="2200" dirty="0" err="1">
                <a:solidFill>
                  <a:schemeClr val="bg2">
                    <a:lumMod val="50000"/>
                  </a:schemeClr>
                </a:solidFill>
                <a:latin typeface="+mn-lt"/>
              </a:rPr>
              <a:t>group</a:t>
            </a:r>
            <a:r>
              <a:rPr lang="es-ES" sz="2200" dirty="0">
                <a:solidFill>
                  <a:schemeClr val="bg2">
                    <a:lumMod val="50000"/>
                  </a:schemeClr>
                </a:solidFill>
                <a:latin typeface="+mn-lt"/>
              </a:rPr>
              <a:t> of </a:t>
            </a:r>
            <a:r>
              <a:rPr lang="es-ES" sz="2200" dirty="0" err="1">
                <a:solidFill>
                  <a:schemeClr val="bg2">
                    <a:lumMod val="50000"/>
                  </a:schemeClr>
                </a:solidFill>
                <a:latin typeface="+mn-lt"/>
              </a:rPr>
              <a:t>patients</a:t>
            </a:r>
            <a:r>
              <a:rPr lang="es-ES" sz="2200" dirty="0">
                <a:solidFill>
                  <a:schemeClr val="bg2">
                    <a:lumMod val="50000"/>
                  </a:schemeClr>
                </a:solidFill>
                <a:latin typeface="+mn-l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2"/>
            </a:pPr>
            <a:r>
              <a:rPr lang="es-ES" dirty="0" err="1"/>
              <a:t>Sensitivity</a:t>
            </a:r>
            <a:r>
              <a:rPr lang="es-ES" dirty="0"/>
              <a:t> and </a:t>
            </a:r>
            <a:r>
              <a:rPr lang="es-ES" dirty="0" err="1"/>
              <a:t>specificity</a:t>
            </a:r>
            <a:endParaRPr lang="es-ES" dirty="0"/>
          </a:p>
        </p:txBody>
      </p:sp>
      <p:pic>
        <p:nvPicPr>
          <p:cNvPr id="3074" name="Picture 2"/>
          <p:cNvPicPr>
            <a:picLocks noChangeAspect="1" noChangeArrowheads="1"/>
          </p:cNvPicPr>
          <p:nvPr/>
        </p:nvPicPr>
        <p:blipFill>
          <a:blip r:embed="rId2" cstate="print"/>
          <a:srcRect/>
          <a:stretch>
            <a:fillRect/>
          </a:stretch>
        </p:blipFill>
        <p:spPr bwMode="auto">
          <a:xfrm>
            <a:off x="914400" y="1734671"/>
            <a:ext cx="7395881" cy="4708992"/>
          </a:xfrm>
          <a:prstGeom prst="rect">
            <a:avLst/>
          </a:prstGeom>
          <a:noFill/>
          <a:ln w="9525">
            <a:noFill/>
            <a:miter lim="800000"/>
            <a:headEnd/>
            <a:tailEnd/>
          </a:ln>
        </p:spPr>
      </p:pic>
      <p:sp>
        <p:nvSpPr>
          <p:cNvPr id="6" name="1 Marcador de texto"/>
          <p:cNvSpPr>
            <a:spLocks noGrp="1"/>
          </p:cNvSpPr>
          <p:nvPr>
            <p:ph type="body" sz="quarter" idx="11"/>
          </p:nvPr>
        </p:nvSpPr>
        <p:spPr>
          <a:xfrm>
            <a:off x="317241" y="1204547"/>
            <a:ext cx="8751075" cy="424638"/>
          </a:xfrm>
        </p:spPr>
        <p:txBody>
          <a:bodyPr/>
          <a:lstStyle/>
          <a:p>
            <a:r>
              <a:rPr lang="en-US" dirty="0"/>
              <a:t>Establish sensitivity and specificity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solidFill>
                  <a:srgbClr val="FF0000"/>
                </a:solidFill>
                <a:ea typeface="ＭＳ Ｐゴシック" pitchFamily="34" charset="-128"/>
              </a:rPr>
              <a:t>Diagnosis. Diagnostics tests</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Sensitivity and specificity</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Predictive values. Prevalence</a:t>
            </a:r>
          </a:p>
          <a:p>
            <a:pPr marL="358775" indent="-358775">
              <a:lnSpc>
                <a:spcPct val="150000"/>
              </a:lnSpc>
              <a:buFont typeface="Calibri" pitchFamily="34" charset="0"/>
              <a:buAutoNum type="arabicPeriod"/>
            </a:pPr>
            <a:r>
              <a:rPr lang="en-US" dirty="0">
                <a:ea typeface="ＭＳ Ｐゴシック" pitchFamily="34" charset="-128"/>
              </a:rPr>
              <a:t>Likelihood ratio</a:t>
            </a:r>
          </a:p>
          <a:p>
            <a:pPr>
              <a:lnSpc>
                <a:spcPct val="150000"/>
              </a:lnSpc>
            </a:pPr>
            <a:r>
              <a:rPr lang="es-ES" dirty="0"/>
              <a:t>Receiver </a:t>
            </a:r>
            <a:r>
              <a:rPr lang="es-ES" dirty="0" err="1"/>
              <a:t>operator</a:t>
            </a:r>
            <a:r>
              <a:rPr lang="es-ES" dirty="0"/>
              <a:t> </a:t>
            </a:r>
            <a:r>
              <a:rPr lang="es-ES" dirty="0" err="1"/>
              <a:t>characteristic</a:t>
            </a:r>
            <a:r>
              <a:rPr lang="es-ES" dirty="0"/>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extLst>
      <p:ext uri="{BB962C8B-B14F-4D97-AF65-F5344CB8AC3E}">
        <p14:creationId xmlns:p14="http://schemas.microsoft.com/office/powerpoint/2010/main" val="775060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6" name="5 Llamada rectangular"/>
          <p:cNvSpPr/>
          <p:nvPr/>
        </p:nvSpPr>
        <p:spPr bwMode="auto">
          <a:xfrm>
            <a:off x="1922928" y="1237130"/>
            <a:ext cx="3386190" cy="402291"/>
          </a:xfrm>
          <a:prstGeom prst="wedgeRectCallout">
            <a:avLst>
              <a:gd name="adj1" fmla="val -60936"/>
              <a:gd name="adj2" fmla="val 101275"/>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r>
              <a:rPr lang="es-ES" sz="2000" dirty="0" err="1">
                <a:solidFill>
                  <a:schemeClr val="bg1"/>
                </a:solidFill>
                <a:latin typeface="+mn-lt"/>
              </a:rPr>
              <a:t>But</a:t>
            </a:r>
            <a:r>
              <a:rPr lang="es-ES" sz="2000" dirty="0">
                <a:solidFill>
                  <a:schemeClr val="bg1"/>
                </a:solidFill>
                <a:latin typeface="+mn-lt"/>
              </a:rPr>
              <a:t>…</a:t>
            </a:r>
            <a:r>
              <a:rPr lang="es-ES" sz="2000" dirty="0" err="1">
                <a:solidFill>
                  <a:schemeClr val="bg1"/>
                </a:solidFill>
                <a:latin typeface="+mn-lt"/>
              </a:rPr>
              <a:t>the</a:t>
            </a:r>
            <a:r>
              <a:rPr lang="es-ES" sz="2000" dirty="0">
                <a:solidFill>
                  <a:schemeClr val="bg1"/>
                </a:solidFill>
                <a:latin typeface="+mn-lt"/>
              </a:rPr>
              <a:t> </a:t>
            </a:r>
            <a:r>
              <a:rPr lang="es-ES" sz="2000" dirty="0" err="1">
                <a:solidFill>
                  <a:schemeClr val="bg1"/>
                </a:solidFill>
                <a:latin typeface="+mn-lt"/>
              </a:rPr>
              <a:t>patient</a:t>
            </a:r>
            <a:r>
              <a:rPr lang="es-ES" sz="2000" dirty="0">
                <a:solidFill>
                  <a:schemeClr val="bg1"/>
                </a:solidFill>
                <a:latin typeface="+mn-lt"/>
              </a:rPr>
              <a:t> </a:t>
            </a:r>
            <a:r>
              <a:rPr lang="es-ES" sz="2000" dirty="0" err="1">
                <a:solidFill>
                  <a:schemeClr val="bg1"/>
                </a:solidFill>
                <a:latin typeface="+mn-lt"/>
              </a:rPr>
              <a:t>is</a:t>
            </a:r>
            <a:r>
              <a:rPr lang="es-ES" sz="2000" dirty="0">
                <a:solidFill>
                  <a:schemeClr val="bg1"/>
                </a:solidFill>
                <a:latin typeface="+mn-lt"/>
              </a:rPr>
              <a:t> </a:t>
            </a:r>
            <a:r>
              <a:rPr lang="es-ES" sz="2000" dirty="0" err="1">
                <a:solidFill>
                  <a:schemeClr val="bg1"/>
                </a:solidFill>
                <a:latin typeface="+mn-lt"/>
              </a:rPr>
              <a:t>sick</a:t>
            </a:r>
            <a:r>
              <a:rPr lang="es-ES" sz="2000" dirty="0">
                <a:solidFill>
                  <a:schemeClr val="bg1"/>
                </a:solidFill>
                <a:latin typeface="+mn-lt"/>
              </a:rPr>
              <a:t> </a:t>
            </a:r>
            <a:r>
              <a:rPr lang="es-ES" sz="2000" dirty="0" err="1">
                <a:solidFill>
                  <a:schemeClr val="bg1"/>
                </a:solidFill>
                <a:latin typeface="+mn-lt"/>
              </a:rPr>
              <a:t>or</a:t>
            </a:r>
            <a:r>
              <a:rPr lang="es-ES" sz="2000" dirty="0">
                <a:solidFill>
                  <a:schemeClr val="bg1"/>
                </a:solidFill>
                <a:latin typeface="+mn-lt"/>
              </a:rPr>
              <a:t> </a:t>
            </a:r>
            <a:r>
              <a:rPr lang="es-ES" sz="2000" dirty="0" err="1">
                <a:solidFill>
                  <a:schemeClr val="bg1"/>
                </a:solidFill>
                <a:latin typeface="+mn-lt"/>
              </a:rPr>
              <a:t>not</a:t>
            </a:r>
            <a:r>
              <a:rPr lang="es-ES" sz="2000" dirty="0">
                <a:solidFill>
                  <a:schemeClr val="bg1"/>
                </a:solidFill>
                <a:latin typeface="+mn-lt"/>
              </a:rPr>
              <a:t>?</a:t>
            </a:r>
          </a:p>
        </p:txBody>
      </p:sp>
      <p:sp>
        <p:nvSpPr>
          <p:cNvPr id="7" name="6 CuadroTexto"/>
          <p:cNvSpPr txBox="1"/>
          <p:nvPr/>
        </p:nvSpPr>
        <p:spPr>
          <a:xfrm>
            <a:off x="1922928" y="2380130"/>
            <a:ext cx="7407684" cy="3139321"/>
          </a:xfrm>
          <a:prstGeom prst="rect">
            <a:avLst/>
          </a:prstGeom>
          <a:noFill/>
        </p:spPr>
        <p:txBody>
          <a:bodyPr wrap="square" rtlCol="0">
            <a:spAutoFit/>
          </a:bodyPr>
          <a:lstStyle/>
          <a:p>
            <a:pPr algn="just">
              <a:lnSpc>
                <a:spcPct val="150000"/>
              </a:lnSpc>
            </a:pPr>
            <a:r>
              <a:rPr lang="en-US" sz="2200" dirty="0">
                <a:solidFill>
                  <a:schemeClr val="bg2">
                    <a:lumMod val="50000"/>
                  </a:schemeClr>
                </a:solidFill>
                <a:latin typeface="+mn-lt"/>
              </a:rPr>
              <a:t>S and  E help to decide if a test should be used or not, but once the result is known they do not provide any information</a:t>
            </a:r>
          </a:p>
          <a:p>
            <a:pPr algn="just">
              <a:lnSpc>
                <a:spcPct val="150000"/>
              </a:lnSpc>
            </a:pPr>
            <a:endParaRPr lang="en-US" sz="2200" dirty="0">
              <a:solidFill>
                <a:schemeClr val="bg2">
                  <a:lumMod val="50000"/>
                </a:schemeClr>
              </a:solidFill>
              <a:latin typeface="+mn-lt"/>
            </a:endParaRPr>
          </a:p>
          <a:p>
            <a:pPr algn="just">
              <a:lnSpc>
                <a:spcPct val="150000"/>
              </a:lnSpc>
            </a:pPr>
            <a:endParaRPr lang="en-US" sz="2200" dirty="0">
              <a:solidFill>
                <a:schemeClr val="bg2">
                  <a:lumMod val="50000"/>
                </a:schemeClr>
              </a:solidFill>
              <a:latin typeface="+mn-lt"/>
            </a:endParaRPr>
          </a:p>
          <a:p>
            <a:pPr marL="2782888" indent="-2782888" algn="just">
              <a:lnSpc>
                <a:spcPct val="150000"/>
              </a:lnSpc>
            </a:pPr>
            <a:r>
              <a:rPr lang="en-US" sz="2200" dirty="0">
                <a:solidFill>
                  <a:schemeClr val="bg2">
                    <a:lumMod val="50000"/>
                  </a:schemeClr>
                </a:solidFill>
                <a:latin typeface="+mn-lt"/>
              </a:rPr>
              <a:t>	they are based on the prior knowledge (sick/healthy) of the individual</a:t>
            </a:r>
          </a:p>
        </p:txBody>
      </p:sp>
      <p:sp>
        <p:nvSpPr>
          <p:cNvPr id="9" name="8 Flecha abajo"/>
          <p:cNvSpPr/>
          <p:nvPr/>
        </p:nvSpPr>
        <p:spPr bwMode="auto">
          <a:xfrm>
            <a:off x="6064622" y="3644153"/>
            <a:ext cx="766484" cy="774283"/>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pic>
        <p:nvPicPr>
          <p:cNvPr id="8" name="Picture 2" descr="dibujos de medicos para imprimir-Imagenes y dibujos para imprimir | Mario  characters, Cute pictures, Smurfs">
            <a:extLst>
              <a:ext uri="{FF2B5EF4-FFF2-40B4-BE49-F238E27FC236}">
                <a16:creationId xmlns:a16="http://schemas.microsoft.com/office/drawing/2014/main" id="{CC0A7ED7-8255-4DC9-828A-D27D3391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42" y="1237130"/>
            <a:ext cx="1642335" cy="1642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10" name="9 Rectángulo redondeado"/>
          <p:cNvSpPr/>
          <p:nvPr/>
        </p:nvSpPr>
        <p:spPr bwMode="auto">
          <a:xfrm>
            <a:off x="448236" y="4017146"/>
            <a:ext cx="3119717" cy="445088"/>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2000" dirty="0">
                <a:solidFill>
                  <a:schemeClr val="bg1"/>
                </a:solidFill>
                <a:latin typeface="Calibri" pitchFamily="34" charset="0"/>
              </a:rPr>
              <a:t>Positive </a:t>
            </a:r>
            <a:r>
              <a:rPr lang="es-ES" sz="2000" dirty="0" err="1">
                <a:solidFill>
                  <a:schemeClr val="bg1"/>
                </a:solidFill>
                <a:latin typeface="Calibri" pitchFamily="34" charset="0"/>
              </a:rPr>
              <a:t>predictive</a:t>
            </a:r>
            <a:r>
              <a:rPr lang="es-ES" sz="2000" dirty="0">
                <a:solidFill>
                  <a:schemeClr val="bg1"/>
                </a:solidFill>
                <a:latin typeface="Calibri" pitchFamily="34" charset="0"/>
              </a:rPr>
              <a:t> </a:t>
            </a:r>
            <a:r>
              <a:rPr lang="es-ES" sz="2000" dirty="0" err="1">
                <a:solidFill>
                  <a:schemeClr val="bg1"/>
                </a:solidFill>
                <a:latin typeface="Calibri" pitchFamily="34" charset="0"/>
              </a:rPr>
              <a:t>value</a:t>
            </a:r>
            <a:endParaRPr kumimoji="0" lang="es-ES" sz="2000" b="0" i="0" u="none" strike="noStrike" cap="none" normalizeH="0" baseline="0" dirty="0">
              <a:ln>
                <a:noFill/>
              </a:ln>
              <a:solidFill>
                <a:schemeClr val="bg1"/>
              </a:solidFill>
              <a:effectLst/>
              <a:latin typeface="Calibri" pitchFamily="34" charset="0"/>
            </a:endParaRPr>
          </a:p>
        </p:txBody>
      </p:sp>
      <p:sp>
        <p:nvSpPr>
          <p:cNvPr id="11" name="10 Rectángulo redondeado"/>
          <p:cNvSpPr/>
          <p:nvPr/>
        </p:nvSpPr>
        <p:spPr bwMode="auto">
          <a:xfrm>
            <a:off x="448236" y="5383306"/>
            <a:ext cx="3119717" cy="445088"/>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err="1">
                <a:ln>
                  <a:noFill/>
                </a:ln>
                <a:solidFill>
                  <a:schemeClr val="bg1"/>
                </a:solidFill>
                <a:effectLst/>
                <a:latin typeface="Calibri" pitchFamily="34" charset="0"/>
              </a:rPr>
              <a:t>Negative</a:t>
            </a:r>
            <a:r>
              <a:rPr kumimoji="0" lang="es-ES" sz="2000" b="0" i="0" u="none" strike="noStrike" cap="none" normalizeH="0" baseline="0" dirty="0">
                <a:ln>
                  <a:noFill/>
                </a:ln>
                <a:solidFill>
                  <a:schemeClr val="bg1"/>
                </a:solidFill>
                <a:effectLst/>
                <a:latin typeface="Calibri" pitchFamily="34" charset="0"/>
              </a:rPr>
              <a:t> </a:t>
            </a:r>
            <a:r>
              <a:rPr kumimoji="0" lang="es-ES" sz="2000" b="0" i="0" u="none" strike="noStrike" cap="none" normalizeH="0" baseline="0" dirty="0" err="1">
                <a:ln>
                  <a:noFill/>
                </a:ln>
                <a:solidFill>
                  <a:schemeClr val="bg1"/>
                </a:solidFill>
                <a:effectLst/>
                <a:latin typeface="Calibri" pitchFamily="34" charset="0"/>
              </a:rPr>
              <a:t>predictive</a:t>
            </a:r>
            <a:r>
              <a:rPr kumimoji="0" lang="es-ES" sz="2000" b="0" i="0" u="none" strike="noStrike" cap="none" normalizeH="0" baseline="0" dirty="0">
                <a:ln>
                  <a:noFill/>
                </a:ln>
                <a:solidFill>
                  <a:schemeClr val="bg1"/>
                </a:solidFill>
                <a:effectLst/>
                <a:latin typeface="Calibri" pitchFamily="34" charset="0"/>
              </a:rPr>
              <a:t> </a:t>
            </a:r>
            <a:r>
              <a:rPr kumimoji="0" lang="es-ES" sz="2000" b="0" i="0" u="none" strike="noStrike" cap="none" normalizeH="0" baseline="0" dirty="0" err="1">
                <a:ln>
                  <a:noFill/>
                </a:ln>
                <a:solidFill>
                  <a:schemeClr val="bg1"/>
                </a:solidFill>
                <a:effectLst/>
                <a:latin typeface="Calibri" pitchFamily="34" charset="0"/>
              </a:rPr>
              <a:t>value</a:t>
            </a:r>
            <a:endParaRPr kumimoji="0" lang="es-ES" sz="2000" b="0" i="0" u="none" strike="noStrike" cap="none" normalizeH="0" baseline="0" dirty="0">
              <a:ln>
                <a:noFill/>
              </a:ln>
              <a:solidFill>
                <a:schemeClr val="bg1"/>
              </a:solidFill>
              <a:effectLst/>
              <a:latin typeface="Calibri" pitchFamily="34" charset="0"/>
            </a:endParaRPr>
          </a:p>
        </p:txBody>
      </p:sp>
      <p:sp>
        <p:nvSpPr>
          <p:cNvPr id="12" name="11 CuadroTexto"/>
          <p:cNvSpPr txBox="1"/>
          <p:nvPr/>
        </p:nvSpPr>
        <p:spPr>
          <a:xfrm>
            <a:off x="3818965" y="3899647"/>
            <a:ext cx="5701553" cy="769441"/>
          </a:xfrm>
          <a:prstGeom prst="rect">
            <a:avLst/>
          </a:prstGeom>
          <a:noFill/>
        </p:spPr>
        <p:txBody>
          <a:bodyPr wrap="square" rtlCol="0">
            <a:spAutoFit/>
          </a:bodyPr>
          <a:lstStyle/>
          <a:p>
            <a:pPr algn="just"/>
            <a:r>
              <a:rPr lang="es-ES" sz="2200" dirty="0" err="1">
                <a:solidFill>
                  <a:schemeClr val="bg2">
                    <a:lumMod val="50000"/>
                  </a:schemeClr>
                </a:solidFill>
                <a:latin typeface="+mn-lt"/>
              </a:rPr>
              <a:t>How</a:t>
            </a:r>
            <a:r>
              <a:rPr lang="es-ES" sz="2200" dirty="0">
                <a:solidFill>
                  <a:schemeClr val="bg2">
                    <a:lumMod val="50000"/>
                  </a:schemeClr>
                </a:solidFill>
                <a:latin typeface="+mn-lt"/>
              </a:rPr>
              <a:t> </a:t>
            </a:r>
            <a:r>
              <a:rPr lang="es-ES" sz="2200" dirty="0" err="1">
                <a:solidFill>
                  <a:schemeClr val="bg2">
                    <a:lumMod val="50000"/>
                  </a:schemeClr>
                </a:solidFill>
                <a:latin typeface="+mn-lt"/>
              </a:rPr>
              <a:t>likely</a:t>
            </a:r>
            <a:r>
              <a:rPr lang="es-ES" sz="2200" dirty="0">
                <a:solidFill>
                  <a:schemeClr val="bg2">
                    <a:lumMod val="50000"/>
                  </a:schemeClr>
                </a:solidFill>
                <a:latin typeface="+mn-lt"/>
              </a:rPr>
              <a:t> </a:t>
            </a:r>
            <a:r>
              <a:rPr lang="es-ES" sz="2200" dirty="0" err="1">
                <a:solidFill>
                  <a:schemeClr val="bg2">
                    <a:lumMod val="50000"/>
                  </a:schemeClr>
                </a:solidFill>
                <a:latin typeface="+mn-lt"/>
              </a:rPr>
              <a:t>is</a:t>
            </a:r>
            <a:r>
              <a:rPr lang="es-ES" sz="2200" dirty="0">
                <a:solidFill>
                  <a:schemeClr val="bg2">
                    <a:lumMod val="50000"/>
                  </a:schemeClr>
                </a:solidFill>
                <a:latin typeface="+mn-lt"/>
              </a:rPr>
              <a:t> </a:t>
            </a:r>
            <a:r>
              <a:rPr lang="es-ES" sz="2200" dirty="0" err="1">
                <a:solidFill>
                  <a:schemeClr val="bg2">
                    <a:lumMod val="50000"/>
                  </a:schemeClr>
                </a:solidFill>
                <a:latin typeface="+mn-lt"/>
              </a:rPr>
              <a:t>it</a:t>
            </a:r>
            <a:r>
              <a:rPr lang="es-ES" sz="2200" dirty="0">
                <a:solidFill>
                  <a:schemeClr val="bg2">
                    <a:lumMod val="50000"/>
                  </a:schemeClr>
                </a:solidFill>
                <a:latin typeface="+mn-lt"/>
              </a:rPr>
              <a:t> </a:t>
            </a:r>
            <a:r>
              <a:rPr lang="es-ES" sz="2200" dirty="0" err="1">
                <a:solidFill>
                  <a:schemeClr val="bg2">
                    <a:lumMod val="50000"/>
                  </a:schemeClr>
                </a:solidFill>
                <a:latin typeface="+mn-lt"/>
              </a:rPr>
              <a:t>that</a:t>
            </a:r>
            <a:r>
              <a:rPr lang="es-ES" sz="2200" dirty="0">
                <a:solidFill>
                  <a:schemeClr val="bg2">
                    <a:lumMod val="50000"/>
                  </a:schemeClr>
                </a:solidFill>
                <a:latin typeface="+mn-lt"/>
              </a:rPr>
              <a:t> </a:t>
            </a:r>
            <a:r>
              <a:rPr lang="es-ES" sz="2200" dirty="0" err="1">
                <a:solidFill>
                  <a:schemeClr val="bg2">
                    <a:lumMod val="50000"/>
                  </a:schemeClr>
                </a:solidFill>
                <a:latin typeface="+mn-lt"/>
              </a:rPr>
              <a:t>this</a:t>
            </a:r>
            <a:r>
              <a:rPr lang="es-ES" sz="2200" dirty="0">
                <a:solidFill>
                  <a:schemeClr val="bg2">
                    <a:lumMod val="50000"/>
                  </a:schemeClr>
                </a:solidFill>
                <a:latin typeface="+mn-lt"/>
              </a:rPr>
              <a:t> </a:t>
            </a:r>
            <a:r>
              <a:rPr lang="es-ES" sz="2200" dirty="0" err="1">
                <a:solidFill>
                  <a:schemeClr val="bg2">
                    <a:lumMod val="50000"/>
                  </a:schemeClr>
                </a:solidFill>
                <a:latin typeface="+mn-lt"/>
              </a:rPr>
              <a:t>patient</a:t>
            </a:r>
            <a:r>
              <a:rPr lang="es-ES" sz="2200" dirty="0">
                <a:solidFill>
                  <a:schemeClr val="bg2">
                    <a:lumMod val="50000"/>
                  </a:schemeClr>
                </a:solidFill>
                <a:latin typeface="+mn-lt"/>
              </a:rPr>
              <a:t> has </a:t>
            </a:r>
            <a:r>
              <a:rPr lang="es-ES" sz="2200" dirty="0" err="1">
                <a:solidFill>
                  <a:schemeClr val="bg2">
                    <a:lumMod val="50000"/>
                  </a:schemeClr>
                </a:solidFill>
                <a:latin typeface="+mn-lt"/>
              </a:rPr>
              <a:t>the</a:t>
            </a:r>
            <a:r>
              <a:rPr lang="es-ES" sz="2200" dirty="0">
                <a:solidFill>
                  <a:schemeClr val="bg2">
                    <a:lumMod val="50000"/>
                  </a:schemeClr>
                </a:solidFill>
                <a:latin typeface="+mn-lt"/>
              </a:rPr>
              <a:t> </a:t>
            </a:r>
            <a:r>
              <a:rPr lang="es-ES" sz="2200" dirty="0" err="1">
                <a:solidFill>
                  <a:schemeClr val="bg2">
                    <a:lumMod val="50000"/>
                  </a:schemeClr>
                </a:solidFill>
                <a:latin typeface="+mn-lt"/>
              </a:rPr>
              <a:t>disease</a:t>
            </a:r>
            <a:r>
              <a:rPr lang="es-ES" sz="2200" dirty="0">
                <a:solidFill>
                  <a:schemeClr val="bg2">
                    <a:lumMod val="50000"/>
                  </a:schemeClr>
                </a:solidFill>
                <a:latin typeface="+mn-lt"/>
              </a:rPr>
              <a:t> </a:t>
            </a:r>
            <a:r>
              <a:rPr lang="es-ES" sz="2200" dirty="0" err="1">
                <a:solidFill>
                  <a:schemeClr val="bg2">
                    <a:lumMod val="50000"/>
                  </a:schemeClr>
                </a:solidFill>
                <a:latin typeface="+mn-lt"/>
              </a:rPr>
              <a:t>given</a:t>
            </a:r>
            <a:r>
              <a:rPr lang="es-ES" sz="2200" dirty="0">
                <a:solidFill>
                  <a:schemeClr val="bg2">
                    <a:lumMod val="50000"/>
                  </a:schemeClr>
                </a:solidFill>
                <a:latin typeface="+mn-lt"/>
              </a:rPr>
              <a:t> </a:t>
            </a:r>
            <a:r>
              <a:rPr lang="es-ES" sz="2200" dirty="0" err="1">
                <a:solidFill>
                  <a:schemeClr val="bg2">
                    <a:lumMod val="50000"/>
                  </a:schemeClr>
                </a:solidFill>
                <a:latin typeface="+mn-lt"/>
              </a:rPr>
              <a:t>that</a:t>
            </a:r>
            <a:r>
              <a:rPr lang="es-ES" sz="2200" dirty="0">
                <a:solidFill>
                  <a:schemeClr val="bg2">
                    <a:lumMod val="50000"/>
                  </a:schemeClr>
                </a:solidFill>
                <a:latin typeface="+mn-lt"/>
              </a:rPr>
              <a:t> </a:t>
            </a:r>
            <a:r>
              <a:rPr lang="es-ES" sz="2200" dirty="0" err="1">
                <a:solidFill>
                  <a:schemeClr val="bg2">
                    <a:lumMod val="50000"/>
                  </a:schemeClr>
                </a:solidFill>
                <a:latin typeface="+mn-lt"/>
              </a:rPr>
              <a:t>the</a:t>
            </a:r>
            <a:r>
              <a:rPr lang="es-ES" sz="2200" dirty="0">
                <a:solidFill>
                  <a:schemeClr val="bg2">
                    <a:lumMod val="50000"/>
                  </a:schemeClr>
                </a:solidFill>
                <a:latin typeface="+mn-lt"/>
              </a:rPr>
              <a:t> test </a:t>
            </a:r>
            <a:r>
              <a:rPr lang="es-ES" sz="2200" dirty="0" err="1">
                <a:solidFill>
                  <a:schemeClr val="bg2">
                    <a:lumMod val="50000"/>
                  </a:schemeClr>
                </a:solidFill>
                <a:latin typeface="+mn-lt"/>
              </a:rPr>
              <a:t>result</a:t>
            </a:r>
            <a:r>
              <a:rPr lang="es-ES" sz="2200" dirty="0">
                <a:solidFill>
                  <a:schemeClr val="bg2">
                    <a:lumMod val="50000"/>
                  </a:schemeClr>
                </a:solidFill>
                <a:latin typeface="+mn-lt"/>
              </a:rPr>
              <a:t> </a:t>
            </a:r>
            <a:r>
              <a:rPr lang="es-ES" sz="2200" dirty="0" err="1">
                <a:solidFill>
                  <a:schemeClr val="bg2">
                    <a:lumMod val="50000"/>
                  </a:schemeClr>
                </a:solidFill>
                <a:latin typeface="+mn-lt"/>
              </a:rPr>
              <a:t>is</a:t>
            </a:r>
            <a:r>
              <a:rPr lang="es-ES" sz="2200" dirty="0">
                <a:solidFill>
                  <a:schemeClr val="bg2">
                    <a:lumMod val="50000"/>
                  </a:schemeClr>
                </a:solidFill>
                <a:latin typeface="+mn-lt"/>
              </a:rPr>
              <a:t> positive?</a:t>
            </a:r>
          </a:p>
        </p:txBody>
      </p:sp>
      <p:sp>
        <p:nvSpPr>
          <p:cNvPr id="13" name="12 CuadroTexto"/>
          <p:cNvSpPr txBox="1"/>
          <p:nvPr/>
        </p:nvSpPr>
        <p:spPr>
          <a:xfrm>
            <a:off x="3742765" y="5235388"/>
            <a:ext cx="5701553" cy="769441"/>
          </a:xfrm>
          <a:prstGeom prst="rect">
            <a:avLst/>
          </a:prstGeom>
          <a:noFill/>
        </p:spPr>
        <p:txBody>
          <a:bodyPr wrap="square" rtlCol="0">
            <a:spAutoFit/>
          </a:bodyPr>
          <a:lstStyle/>
          <a:p>
            <a:pPr algn="just"/>
            <a:r>
              <a:rPr lang="es-ES" sz="2200" dirty="0" err="1">
                <a:solidFill>
                  <a:schemeClr val="bg2">
                    <a:lumMod val="50000"/>
                  </a:schemeClr>
                </a:solidFill>
                <a:latin typeface="+mn-lt"/>
              </a:rPr>
              <a:t>How</a:t>
            </a:r>
            <a:r>
              <a:rPr lang="es-ES" sz="2200" dirty="0">
                <a:solidFill>
                  <a:schemeClr val="bg2">
                    <a:lumMod val="50000"/>
                  </a:schemeClr>
                </a:solidFill>
                <a:latin typeface="+mn-lt"/>
              </a:rPr>
              <a:t> </a:t>
            </a:r>
            <a:r>
              <a:rPr lang="es-ES" sz="2200" dirty="0" err="1">
                <a:solidFill>
                  <a:schemeClr val="bg2">
                    <a:lumMod val="50000"/>
                  </a:schemeClr>
                </a:solidFill>
                <a:latin typeface="+mn-lt"/>
              </a:rPr>
              <a:t>likely</a:t>
            </a:r>
            <a:r>
              <a:rPr lang="es-ES" sz="2200" dirty="0">
                <a:solidFill>
                  <a:schemeClr val="bg2">
                    <a:lumMod val="50000"/>
                  </a:schemeClr>
                </a:solidFill>
                <a:latin typeface="+mn-lt"/>
              </a:rPr>
              <a:t> </a:t>
            </a:r>
            <a:r>
              <a:rPr lang="es-ES" sz="2200" dirty="0" err="1">
                <a:solidFill>
                  <a:schemeClr val="bg2">
                    <a:lumMod val="50000"/>
                  </a:schemeClr>
                </a:solidFill>
                <a:latin typeface="+mn-lt"/>
              </a:rPr>
              <a:t>is</a:t>
            </a:r>
            <a:r>
              <a:rPr lang="es-ES" sz="2200" dirty="0">
                <a:solidFill>
                  <a:schemeClr val="bg2">
                    <a:lumMod val="50000"/>
                  </a:schemeClr>
                </a:solidFill>
                <a:latin typeface="+mn-lt"/>
              </a:rPr>
              <a:t> </a:t>
            </a:r>
            <a:r>
              <a:rPr lang="es-ES" sz="2200" dirty="0" err="1">
                <a:solidFill>
                  <a:schemeClr val="bg2">
                    <a:lumMod val="50000"/>
                  </a:schemeClr>
                </a:solidFill>
                <a:latin typeface="+mn-lt"/>
              </a:rPr>
              <a:t>it</a:t>
            </a:r>
            <a:r>
              <a:rPr lang="es-ES" sz="2200" dirty="0">
                <a:solidFill>
                  <a:schemeClr val="bg2">
                    <a:lumMod val="50000"/>
                  </a:schemeClr>
                </a:solidFill>
                <a:latin typeface="+mn-lt"/>
              </a:rPr>
              <a:t> </a:t>
            </a:r>
            <a:r>
              <a:rPr lang="es-ES" sz="2200" dirty="0" err="1">
                <a:solidFill>
                  <a:schemeClr val="bg2">
                    <a:lumMod val="50000"/>
                  </a:schemeClr>
                </a:solidFill>
                <a:latin typeface="+mn-lt"/>
              </a:rPr>
              <a:t>that</a:t>
            </a:r>
            <a:r>
              <a:rPr lang="es-ES" sz="2200" dirty="0">
                <a:solidFill>
                  <a:schemeClr val="bg2">
                    <a:lumMod val="50000"/>
                  </a:schemeClr>
                </a:solidFill>
                <a:latin typeface="+mn-lt"/>
              </a:rPr>
              <a:t> </a:t>
            </a:r>
            <a:r>
              <a:rPr lang="es-ES" sz="2200" dirty="0" err="1">
                <a:solidFill>
                  <a:schemeClr val="bg2">
                    <a:lumMod val="50000"/>
                  </a:schemeClr>
                </a:solidFill>
                <a:latin typeface="+mn-lt"/>
              </a:rPr>
              <a:t>this</a:t>
            </a:r>
            <a:r>
              <a:rPr lang="es-ES" sz="2200" dirty="0">
                <a:solidFill>
                  <a:schemeClr val="bg2">
                    <a:lumMod val="50000"/>
                  </a:schemeClr>
                </a:solidFill>
                <a:latin typeface="+mn-lt"/>
              </a:rPr>
              <a:t> </a:t>
            </a:r>
            <a:r>
              <a:rPr lang="es-ES" sz="2200" dirty="0" err="1">
                <a:solidFill>
                  <a:schemeClr val="bg2">
                    <a:lumMod val="50000"/>
                  </a:schemeClr>
                </a:solidFill>
                <a:latin typeface="+mn-lt"/>
              </a:rPr>
              <a:t>patient</a:t>
            </a:r>
            <a:r>
              <a:rPr lang="es-ES" sz="2200" dirty="0">
                <a:solidFill>
                  <a:schemeClr val="bg2">
                    <a:lumMod val="50000"/>
                  </a:schemeClr>
                </a:solidFill>
                <a:latin typeface="+mn-lt"/>
              </a:rPr>
              <a:t> </a:t>
            </a:r>
            <a:r>
              <a:rPr lang="es-ES" sz="2200" dirty="0" err="1">
                <a:solidFill>
                  <a:schemeClr val="bg2">
                    <a:lumMod val="50000"/>
                  </a:schemeClr>
                </a:solidFill>
                <a:latin typeface="+mn-lt"/>
              </a:rPr>
              <a:t>does</a:t>
            </a:r>
            <a:r>
              <a:rPr lang="es-ES" sz="2200" dirty="0">
                <a:solidFill>
                  <a:schemeClr val="bg2">
                    <a:lumMod val="50000"/>
                  </a:schemeClr>
                </a:solidFill>
                <a:latin typeface="+mn-lt"/>
              </a:rPr>
              <a:t> </a:t>
            </a:r>
            <a:r>
              <a:rPr lang="es-ES" sz="2200" dirty="0" err="1">
                <a:solidFill>
                  <a:schemeClr val="bg2">
                    <a:lumMod val="50000"/>
                  </a:schemeClr>
                </a:solidFill>
                <a:latin typeface="+mn-lt"/>
              </a:rPr>
              <a:t>not</a:t>
            </a:r>
            <a:r>
              <a:rPr lang="es-ES" sz="2200" dirty="0">
                <a:solidFill>
                  <a:schemeClr val="bg2">
                    <a:lumMod val="50000"/>
                  </a:schemeClr>
                </a:solidFill>
                <a:latin typeface="+mn-lt"/>
              </a:rPr>
              <a:t> </a:t>
            </a:r>
            <a:r>
              <a:rPr lang="es-ES" sz="2200" dirty="0" err="1">
                <a:solidFill>
                  <a:schemeClr val="bg2">
                    <a:lumMod val="50000"/>
                  </a:schemeClr>
                </a:solidFill>
                <a:latin typeface="+mn-lt"/>
              </a:rPr>
              <a:t>have</a:t>
            </a:r>
            <a:r>
              <a:rPr lang="es-ES" sz="2200" dirty="0">
                <a:solidFill>
                  <a:schemeClr val="bg2">
                    <a:lumMod val="50000"/>
                  </a:schemeClr>
                </a:solidFill>
                <a:latin typeface="+mn-lt"/>
              </a:rPr>
              <a:t> </a:t>
            </a:r>
            <a:r>
              <a:rPr lang="es-ES" sz="2200" dirty="0" err="1">
                <a:solidFill>
                  <a:schemeClr val="bg2">
                    <a:lumMod val="50000"/>
                  </a:schemeClr>
                </a:solidFill>
                <a:latin typeface="+mn-lt"/>
              </a:rPr>
              <a:t>the</a:t>
            </a:r>
            <a:r>
              <a:rPr lang="es-ES" sz="2200" dirty="0">
                <a:solidFill>
                  <a:schemeClr val="bg2">
                    <a:lumMod val="50000"/>
                  </a:schemeClr>
                </a:solidFill>
                <a:latin typeface="+mn-lt"/>
              </a:rPr>
              <a:t> </a:t>
            </a:r>
            <a:r>
              <a:rPr lang="es-ES" sz="2200" dirty="0" err="1">
                <a:solidFill>
                  <a:schemeClr val="bg2">
                    <a:lumMod val="50000"/>
                  </a:schemeClr>
                </a:solidFill>
                <a:latin typeface="+mn-lt"/>
              </a:rPr>
              <a:t>disease</a:t>
            </a:r>
            <a:r>
              <a:rPr lang="es-ES" sz="2200" dirty="0">
                <a:solidFill>
                  <a:schemeClr val="bg2">
                    <a:lumMod val="50000"/>
                  </a:schemeClr>
                </a:solidFill>
                <a:latin typeface="+mn-lt"/>
              </a:rPr>
              <a:t> </a:t>
            </a:r>
            <a:r>
              <a:rPr lang="es-ES" sz="2200" dirty="0" err="1">
                <a:solidFill>
                  <a:schemeClr val="bg2">
                    <a:lumMod val="50000"/>
                  </a:schemeClr>
                </a:solidFill>
                <a:latin typeface="+mn-lt"/>
              </a:rPr>
              <a:t>given</a:t>
            </a:r>
            <a:r>
              <a:rPr lang="es-ES" sz="2200" dirty="0">
                <a:solidFill>
                  <a:schemeClr val="bg2">
                    <a:lumMod val="50000"/>
                  </a:schemeClr>
                </a:solidFill>
                <a:latin typeface="+mn-lt"/>
              </a:rPr>
              <a:t> </a:t>
            </a:r>
            <a:r>
              <a:rPr lang="es-ES" sz="2200" dirty="0" err="1">
                <a:solidFill>
                  <a:schemeClr val="bg2">
                    <a:lumMod val="50000"/>
                  </a:schemeClr>
                </a:solidFill>
                <a:latin typeface="+mn-lt"/>
              </a:rPr>
              <a:t>that</a:t>
            </a:r>
            <a:r>
              <a:rPr lang="es-ES" sz="2200" dirty="0">
                <a:solidFill>
                  <a:schemeClr val="bg2">
                    <a:lumMod val="50000"/>
                  </a:schemeClr>
                </a:solidFill>
                <a:latin typeface="+mn-lt"/>
              </a:rPr>
              <a:t> </a:t>
            </a:r>
            <a:r>
              <a:rPr lang="es-ES" sz="2200" dirty="0" err="1">
                <a:solidFill>
                  <a:schemeClr val="bg2">
                    <a:lumMod val="50000"/>
                  </a:schemeClr>
                </a:solidFill>
                <a:latin typeface="+mn-lt"/>
              </a:rPr>
              <a:t>the</a:t>
            </a:r>
            <a:r>
              <a:rPr lang="es-ES" sz="2200" dirty="0">
                <a:solidFill>
                  <a:schemeClr val="bg2">
                    <a:lumMod val="50000"/>
                  </a:schemeClr>
                </a:solidFill>
                <a:latin typeface="+mn-lt"/>
              </a:rPr>
              <a:t> test </a:t>
            </a:r>
            <a:r>
              <a:rPr lang="es-ES" sz="2200" dirty="0" err="1">
                <a:solidFill>
                  <a:schemeClr val="bg2">
                    <a:lumMod val="50000"/>
                  </a:schemeClr>
                </a:solidFill>
                <a:latin typeface="+mn-lt"/>
              </a:rPr>
              <a:t>result</a:t>
            </a:r>
            <a:r>
              <a:rPr lang="es-ES" sz="2200" dirty="0">
                <a:solidFill>
                  <a:schemeClr val="bg2">
                    <a:lumMod val="50000"/>
                  </a:schemeClr>
                </a:solidFill>
                <a:latin typeface="+mn-lt"/>
              </a:rPr>
              <a:t> </a:t>
            </a:r>
            <a:r>
              <a:rPr lang="es-ES" sz="2200" dirty="0" err="1">
                <a:solidFill>
                  <a:schemeClr val="bg2">
                    <a:lumMod val="50000"/>
                  </a:schemeClr>
                </a:solidFill>
                <a:latin typeface="+mn-lt"/>
              </a:rPr>
              <a:t>is</a:t>
            </a:r>
            <a:r>
              <a:rPr lang="es-ES" sz="2200" dirty="0">
                <a:solidFill>
                  <a:schemeClr val="bg2">
                    <a:lumMod val="50000"/>
                  </a:schemeClr>
                </a:solidFill>
                <a:latin typeface="+mn-lt"/>
              </a:rPr>
              <a:t> </a:t>
            </a:r>
            <a:r>
              <a:rPr lang="es-ES" sz="2200" dirty="0" err="1">
                <a:solidFill>
                  <a:schemeClr val="bg2">
                    <a:lumMod val="50000"/>
                  </a:schemeClr>
                </a:solidFill>
                <a:latin typeface="+mn-lt"/>
              </a:rPr>
              <a:t>negative</a:t>
            </a:r>
            <a:r>
              <a:rPr lang="es-ES" sz="2200" dirty="0">
                <a:solidFill>
                  <a:schemeClr val="bg2">
                    <a:lumMod val="50000"/>
                  </a:schemeClr>
                </a:solidFill>
                <a:latin typeface="+mn-lt"/>
              </a:rPr>
              <a:t>?</a:t>
            </a:r>
          </a:p>
        </p:txBody>
      </p:sp>
      <p:sp>
        <p:nvSpPr>
          <p:cNvPr id="15" name="14 Llamada rectangular"/>
          <p:cNvSpPr/>
          <p:nvPr/>
        </p:nvSpPr>
        <p:spPr bwMode="auto">
          <a:xfrm>
            <a:off x="2710632" y="2082486"/>
            <a:ext cx="6100484" cy="1017844"/>
          </a:xfrm>
          <a:prstGeom prst="wedgeRectCallout">
            <a:avLst>
              <a:gd name="adj1" fmla="val -69537"/>
              <a:gd name="adj2" fmla="val -46827"/>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just"/>
            <a:r>
              <a:rPr lang="es-ES" sz="2000" dirty="0" err="1">
                <a:solidFill>
                  <a:schemeClr val="bg1"/>
                </a:solidFill>
                <a:latin typeface="+mn-lt"/>
              </a:rPr>
              <a:t>If</a:t>
            </a:r>
            <a:r>
              <a:rPr lang="es-ES" sz="2000" dirty="0">
                <a:solidFill>
                  <a:schemeClr val="bg1"/>
                </a:solidFill>
                <a:latin typeface="+mn-lt"/>
              </a:rPr>
              <a:t> </a:t>
            </a:r>
            <a:r>
              <a:rPr lang="es-ES" sz="2000" dirty="0" err="1">
                <a:solidFill>
                  <a:schemeClr val="bg1"/>
                </a:solidFill>
                <a:latin typeface="+mn-lt"/>
              </a:rPr>
              <a:t>my</a:t>
            </a:r>
            <a:r>
              <a:rPr lang="es-ES" sz="2000" dirty="0">
                <a:solidFill>
                  <a:schemeClr val="bg1"/>
                </a:solidFill>
                <a:latin typeface="+mn-lt"/>
              </a:rPr>
              <a:t> </a:t>
            </a:r>
            <a:r>
              <a:rPr lang="es-ES" sz="2000" dirty="0" err="1">
                <a:solidFill>
                  <a:schemeClr val="bg1"/>
                </a:solidFill>
                <a:latin typeface="+mn-lt"/>
              </a:rPr>
              <a:t>patient</a:t>
            </a:r>
            <a:r>
              <a:rPr lang="es-ES" sz="2000" dirty="0">
                <a:solidFill>
                  <a:schemeClr val="bg1"/>
                </a:solidFill>
                <a:latin typeface="+mn-lt"/>
              </a:rPr>
              <a:t> has </a:t>
            </a:r>
            <a:r>
              <a:rPr lang="es-ES" sz="2000" dirty="0" err="1">
                <a:solidFill>
                  <a:schemeClr val="bg1"/>
                </a:solidFill>
                <a:latin typeface="+mn-lt"/>
              </a:rPr>
              <a:t>had</a:t>
            </a:r>
            <a:r>
              <a:rPr lang="es-ES" sz="2000" dirty="0">
                <a:solidFill>
                  <a:schemeClr val="bg1"/>
                </a:solidFill>
                <a:latin typeface="+mn-lt"/>
              </a:rPr>
              <a:t> a positive / </a:t>
            </a:r>
            <a:r>
              <a:rPr lang="es-ES" sz="2000" dirty="0" err="1">
                <a:solidFill>
                  <a:schemeClr val="bg1"/>
                </a:solidFill>
                <a:latin typeface="+mn-lt"/>
              </a:rPr>
              <a:t>negative</a:t>
            </a:r>
            <a:r>
              <a:rPr lang="es-ES" sz="2000" dirty="0">
                <a:solidFill>
                  <a:schemeClr val="bg1"/>
                </a:solidFill>
                <a:latin typeface="+mn-lt"/>
              </a:rPr>
              <a:t> test </a:t>
            </a:r>
            <a:r>
              <a:rPr lang="es-ES" sz="2000" dirty="0" err="1">
                <a:solidFill>
                  <a:schemeClr val="bg1"/>
                </a:solidFill>
                <a:latin typeface="+mn-lt"/>
              </a:rPr>
              <a:t>result</a:t>
            </a:r>
            <a:r>
              <a:rPr lang="es-ES" sz="2000" dirty="0">
                <a:solidFill>
                  <a:schemeClr val="bg1"/>
                </a:solidFill>
                <a:latin typeface="+mn-lt"/>
              </a:rPr>
              <a:t>, </a:t>
            </a:r>
            <a:r>
              <a:rPr lang="es-ES" sz="2000" dirty="0" err="1">
                <a:solidFill>
                  <a:schemeClr val="bg1"/>
                </a:solidFill>
                <a:latin typeface="+mn-lt"/>
              </a:rPr>
              <a:t>what</a:t>
            </a:r>
            <a:r>
              <a:rPr lang="es-ES" sz="2000" dirty="0">
                <a:solidFill>
                  <a:schemeClr val="bg1"/>
                </a:solidFill>
                <a:latin typeface="+mn-lt"/>
              </a:rPr>
              <a:t> </a:t>
            </a:r>
            <a:r>
              <a:rPr lang="es-ES" sz="2000" dirty="0" err="1">
                <a:solidFill>
                  <a:schemeClr val="bg1"/>
                </a:solidFill>
                <a:latin typeface="+mn-lt"/>
              </a:rPr>
              <a:t>is</a:t>
            </a:r>
            <a:r>
              <a:rPr lang="es-ES" sz="2000" dirty="0">
                <a:solidFill>
                  <a:schemeClr val="bg1"/>
                </a:solidFill>
                <a:latin typeface="+mn-lt"/>
              </a:rPr>
              <a:t> </a:t>
            </a:r>
            <a:r>
              <a:rPr lang="es-ES" sz="2000" dirty="0" err="1">
                <a:solidFill>
                  <a:schemeClr val="bg1"/>
                </a:solidFill>
                <a:latin typeface="+mn-lt"/>
              </a:rPr>
              <a:t>the</a:t>
            </a:r>
            <a:r>
              <a:rPr lang="es-ES" sz="2000" dirty="0">
                <a:solidFill>
                  <a:schemeClr val="bg1"/>
                </a:solidFill>
                <a:latin typeface="+mn-lt"/>
              </a:rPr>
              <a:t> </a:t>
            </a:r>
            <a:r>
              <a:rPr lang="es-ES" sz="2000" dirty="0" err="1">
                <a:solidFill>
                  <a:schemeClr val="bg1"/>
                </a:solidFill>
                <a:latin typeface="+mn-lt"/>
              </a:rPr>
              <a:t>probability</a:t>
            </a:r>
            <a:r>
              <a:rPr lang="es-ES" sz="2000" dirty="0">
                <a:solidFill>
                  <a:schemeClr val="bg1"/>
                </a:solidFill>
                <a:latin typeface="+mn-lt"/>
              </a:rPr>
              <a:t> </a:t>
            </a:r>
            <a:r>
              <a:rPr lang="es-ES" sz="2000" dirty="0" err="1">
                <a:solidFill>
                  <a:schemeClr val="bg1"/>
                </a:solidFill>
                <a:latin typeface="+mn-lt"/>
              </a:rPr>
              <a:t>that</a:t>
            </a:r>
            <a:r>
              <a:rPr lang="es-ES" sz="2000" dirty="0">
                <a:solidFill>
                  <a:schemeClr val="bg1"/>
                </a:solidFill>
                <a:latin typeface="+mn-lt"/>
              </a:rPr>
              <a:t> </a:t>
            </a:r>
            <a:r>
              <a:rPr lang="es-ES" sz="2000" dirty="0" err="1">
                <a:solidFill>
                  <a:schemeClr val="bg1"/>
                </a:solidFill>
                <a:latin typeface="+mn-lt"/>
              </a:rPr>
              <a:t>patient</a:t>
            </a:r>
            <a:r>
              <a:rPr lang="es-ES" sz="2000" dirty="0">
                <a:solidFill>
                  <a:schemeClr val="bg1"/>
                </a:solidFill>
                <a:latin typeface="+mn-lt"/>
              </a:rPr>
              <a:t> </a:t>
            </a:r>
            <a:r>
              <a:rPr lang="es-ES" sz="2000" dirty="0" err="1">
                <a:solidFill>
                  <a:schemeClr val="bg1"/>
                </a:solidFill>
                <a:latin typeface="+mn-lt"/>
              </a:rPr>
              <a:t>suffer</a:t>
            </a:r>
            <a:r>
              <a:rPr lang="es-ES" sz="2000" dirty="0">
                <a:solidFill>
                  <a:schemeClr val="bg1"/>
                </a:solidFill>
                <a:latin typeface="+mn-lt"/>
              </a:rPr>
              <a:t> / </a:t>
            </a:r>
            <a:r>
              <a:rPr lang="es-ES" sz="2000" dirty="0" err="1">
                <a:solidFill>
                  <a:schemeClr val="bg1"/>
                </a:solidFill>
                <a:latin typeface="+mn-lt"/>
              </a:rPr>
              <a:t>not</a:t>
            </a:r>
            <a:r>
              <a:rPr lang="es-ES" sz="2000" dirty="0">
                <a:solidFill>
                  <a:schemeClr val="bg1"/>
                </a:solidFill>
                <a:latin typeface="+mn-lt"/>
              </a:rPr>
              <a:t> </a:t>
            </a:r>
            <a:r>
              <a:rPr lang="es-ES" sz="2000" dirty="0" err="1">
                <a:solidFill>
                  <a:schemeClr val="bg1"/>
                </a:solidFill>
                <a:latin typeface="+mn-lt"/>
              </a:rPr>
              <a:t>suffer</a:t>
            </a:r>
            <a:r>
              <a:rPr lang="es-ES" sz="2000" dirty="0">
                <a:solidFill>
                  <a:schemeClr val="bg1"/>
                </a:solidFill>
                <a:latin typeface="+mn-lt"/>
              </a:rPr>
              <a:t> </a:t>
            </a:r>
            <a:r>
              <a:rPr lang="es-ES" sz="2000" dirty="0" err="1">
                <a:solidFill>
                  <a:schemeClr val="bg1"/>
                </a:solidFill>
                <a:latin typeface="+mn-lt"/>
              </a:rPr>
              <a:t>from</a:t>
            </a:r>
            <a:r>
              <a:rPr lang="es-ES" sz="2000" dirty="0">
                <a:solidFill>
                  <a:schemeClr val="bg1"/>
                </a:solidFill>
                <a:latin typeface="+mn-lt"/>
              </a:rPr>
              <a:t> </a:t>
            </a:r>
            <a:r>
              <a:rPr lang="es-ES" sz="2000" dirty="0" err="1">
                <a:solidFill>
                  <a:schemeClr val="bg1"/>
                </a:solidFill>
                <a:latin typeface="+mn-lt"/>
              </a:rPr>
              <a:t>the</a:t>
            </a:r>
            <a:r>
              <a:rPr lang="es-ES" sz="2000" dirty="0">
                <a:solidFill>
                  <a:schemeClr val="bg1"/>
                </a:solidFill>
                <a:latin typeface="+mn-lt"/>
              </a:rPr>
              <a:t> </a:t>
            </a:r>
            <a:r>
              <a:rPr lang="es-ES" sz="2000" dirty="0" err="1">
                <a:solidFill>
                  <a:schemeClr val="bg1"/>
                </a:solidFill>
                <a:latin typeface="+mn-lt"/>
              </a:rPr>
              <a:t>disease</a:t>
            </a:r>
            <a:endParaRPr lang="es-ES" sz="2000" dirty="0">
              <a:solidFill>
                <a:schemeClr val="bg1"/>
              </a:solidFill>
              <a:latin typeface="+mn-lt"/>
            </a:endParaRPr>
          </a:p>
        </p:txBody>
      </p:sp>
      <p:sp>
        <p:nvSpPr>
          <p:cNvPr id="16" name="15 Rectángulo"/>
          <p:cNvSpPr/>
          <p:nvPr/>
        </p:nvSpPr>
        <p:spPr>
          <a:xfrm>
            <a:off x="5432815" y="4669722"/>
            <a:ext cx="2860783" cy="369332"/>
          </a:xfrm>
          <a:prstGeom prst="rect">
            <a:avLst/>
          </a:prstGeom>
        </p:spPr>
        <p:txBody>
          <a:bodyPr wrap="none">
            <a:spAutoFit/>
          </a:bodyPr>
          <a:lstStyle/>
          <a:p>
            <a:r>
              <a:rPr lang="es-ES" dirty="0">
                <a:solidFill>
                  <a:schemeClr val="bg2"/>
                </a:solidFill>
              </a:rPr>
              <a:t>PPV = P(</a:t>
            </a:r>
            <a:r>
              <a:rPr lang="es-ES" dirty="0" err="1">
                <a:solidFill>
                  <a:schemeClr val="bg2"/>
                </a:solidFill>
              </a:rPr>
              <a:t>Disease</a:t>
            </a:r>
            <a:r>
              <a:rPr lang="es-ES" dirty="0">
                <a:solidFill>
                  <a:schemeClr val="bg2"/>
                </a:solidFill>
              </a:rPr>
              <a:t> / Test +)</a:t>
            </a:r>
          </a:p>
        </p:txBody>
      </p:sp>
      <p:sp>
        <p:nvSpPr>
          <p:cNvPr id="17" name="16 Rectángulo"/>
          <p:cNvSpPr/>
          <p:nvPr/>
        </p:nvSpPr>
        <p:spPr>
          <a:xfrm>
            <a:off x="5544874" y="6072698"/>
            <a:ext cx="3136500" cy="369332"/>
          </a:xfrm>
          <a:prstGeom prst="rect">
            <a:avLst/>
          </a:prstGeom>
        </p:spPr>
        <p:txBody>
          <a:bodyPr wrap="none">
            <a:spAutoFit/>
          </a:bodyPr>
          <a:lstStyle/>
          <a:p>
            <a:r>
              <a:rPr lang="es-ES" dirty="0">
                <a:solidFill>
                  <a:schemeClr val="bg2"/>
                </a:solidFill>
              </a:rPr>
              <a:t>NPV = P(no </a:t>
            </a:r>
            <a:r>
              <a:rPr lang="es-ES" dirty="0" err="1">
                <a:solidFill>
                  <a:schemeClr val="bg2"/>
                </a:solidFill>
              </a:rPr>
              <a:t>Disease</a:t>
            </a:r>
            <a:r>
              <a:rPr lang="es-ES" dirty="0">
                <a:solidFill>
                  <a:schemeClr val="bg2"/>
                </a:solidFill>
              </a:rPr>
              <a:t> / Test -)</a:t>
            </a:r>
          </a:p>
        </p:txBody>
      </p:sp>
      <p:sp>
        <p:nvSpPr>
          <p:cNvPr id="14" name="5 Llamada rectangular"/>
          <p:cNvSpPr/>
          <p:nvPr/>
        </p:nvSpPr>
        <p:spPr bwMode="auto">
          <a:xfrm>
            <a:off x="1922928" y="1237130"/>
            <a:ext cx="3386190" cy="402291"/>
          </a:xfrm>
          <a:prstGeom prst="wedgeRectCallout">
            <a:avLst>
              <a:gd name="adj1" fmla="val -60936"/>
              <a:gd name="adj2" fmla="val 101275"/>
            </a:avLst>
          </a:prstGeom>
          <a:gradFill flip="none" rotWithShape="1">
            <a:gsLst>
              <a:gs pos="0">
                <a:srgbClr val="993489">
                  <a:tint val="66000"/>
                  <a:satMod val="160000"/>
                </a:srgbClr>
              </a:gs>
              <a:gs pos="50000">
                <a:srgbClr val="993489">
                  <a:tint val="44500"/>
                  <a:satMod val="160000"/>
                </a:srgbClr>
              </a:gs>
              <a:gs pos="100000">
                <a:srgbClr val="993489">
                  <a:tint val="23500"/>
                  <a:satMod val="160000"/>
                </a:srgbClr>
              </a:gs>
            </a:gsLst>
            <a:lin ang="0" scaled="1"/>
            <a:tileRect/>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r>
              <a:rPr lang="es-ES" sz="2000" dirty="0" err="1">
                <a:solidFill>
                  <a:schemeClr val="bg1"/>
                </a:solidFill>
                <a:latin typeface="+mn-lt"/>
              </a:rPr>
              <a:t>But</a:t>
            </a:r>
            <a:r>
              <a:rPr lang="es-ES" sz="2000" dirty="0">
                <a:solidFill>
                  <a:schemeClr val="bg1"/>
                </a:solidFill>
                <a:latin typeface="+mn-lt"/>
              </a:rPr>
              <a:t>…</a:t>
            </a:r>
            <a:r>
              <a:rPr lang="es-ES" sz="2000" dirty="0" err="1">
                <a:solidFill>
                  <a:schemeClr val="bg1"/>
                </a:solidFill>
                <a:latin typeface="+mn-lt"/>
              </a:rPr>
              <a:t>the</a:t>
            </a:r>
            <a:r>
              <a:rPr lang="es-ES" sz="2000" dirty="0">
                <a:solidFill>
                  <a:schemeClr val="bg1"/>
                </a:solidFill>
                <a:latin typeface="+mn-lt"/>
              </a:rPr>
              <a:t> </a:t>
            </a:r>
            <a:r>
              <a:rPr lang="es-ES" sz="2000" dirty="0" err="1">
                <a:solidFill>
                  <a:schemeClr val="bg1"/>
                </a:solidFill>
                <a:latin typeface="+mn-lt"/>
              </a:rPr>
              <a:t>patient</a:t>
            </a:r>
            <a:r>
              <a:rPr lang="es-ES" sz="2000" dirty="0">
                <a:solidFill>
                  <a:schemeClr val="bg1"/>
                </a:solidFill>
                <a:latin typeface="+mn-lt"/>
              </a:rPr>
              <a:t> </a:t>
            </a:r>
            <a:r>
              <a:rPr lang="es-ES" sz="2000" dirty="0" err="1">
                <a:solidFill>
                  <a:schemeClr val="bg1"/>
                </a:solidFill>
                <a:latin typeface="+mn-lt"/>
              </a:rPr>
              <a:t>is</a:t>
            </a:r>
            <a:r>
              <a:rPr lang="es-ES" sz="2000" dirty="0">
                <a:solidFill>
                  <a:schemeClr val="bg1"/>
                </a:solidFill>
                <a:latin typeface="+mn-lt"/>
              </a:rPr>
              <a:t> </a:t>
            </a:r>
            <a:r>
              <a:rPr lang="es-ES" sz="2000" dirty="0" err="1">
                <a:solidFill>
                  <a:schemeClr val="bg1"/>
                </a:solidFill>
                <a:latin typeface="+mn-lt"/>
              </a:rPr>
              <a:t>sick</a:t>
            </a:r>
            <a:r>
              <a:rPr lang="es-ES" sz="2000" dirty="0">
                <a:solidFill>
                  <a:schemeClr val="bg1"/>
                </a:solidFill>
                <a:latin typeface="+mn-lt"/>
              </a:rPr>
              <a:t> </a:t>
            </a:r>
            <a:r>
              <a:rPr lang="es-ES" sz="2000" dirty="0" err="1">
                <a:solidFill>
                  <a:schemeClr val="bg1"/>
                </a:solidFill>
                <a:latin typeface="+mn-lt"/>
              </a:rPr>
              <a:t>or</a:t>
            </a:r>
            <a:r>
              <a:rPr lang="es-ES" sz="2000" dirty="0">
                <a:solidFill>
                  <a:schemeClr val="bg1"/>
                </a:solidFill>
                <a:latin typeface="+mn-lt"/>
              </a:rPr>
              <a:t> </a:t>
            </a:r>
            <a:r>
              <a:rPr lang="es-ES" sz="2000" dirty="0" err="1">
                <a:solidFill>
                  <a:schemeClr val="bg1"/>
                </a:solidFill>
                <a:latin typeface="+mn-lt"/>
              </a:rPr>
              <a:t>not</a:t>
            </a:r>
            <a:r>
              <a:rPr lang="es-ES" sz="2000" dirty="0">
                <a:solidFill>
                  <a:schemeClr val="bg1"/>
                </a:solidFill>
                <a:latin typeface="+mn-lt"/>
              </a:rPr>
              <a:t>?</a:t>
            </a:r>
          </a:p>
        </p:txBody>
      </p:sp>
      <p:pic>
        <p:nvPicPr>
          <p:cNvPr id="1026" name="Picture 2" descr="dibujos de medicos para imprimir-Imagenes y dibujos para imprimir | Mario  characters, Cute pictures, Smurfs">
            <a:extLst>
              <a:ext uri="{FF2B5EF4-FFF2-40B4-BE49-F238E27FC236}">
                <a16:creationId xmlns:a16="http://schemas.microsoft.com/office/drawing/2014/main" id="{9C93EE2A-1FDA-4954-8B12-100256A20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38" y="1286216"/>
            <a:ext cx="1565390" cy="15653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solidFill>
                  <a:srgbClr val="FF0000"/>
                </a:solidFill>
                <a:ea typeface="ＭＳ Ｐゴシック" pitchFamily="34" charset="-128"/>
              </a:rPr>
              <a:t>Diagnosis. Diagnostics tests</a:t>
            </a:r>
          </a:p>
          <a:p>
            <a:pPr marL="358775" indent="-358775">
              <a:lnSpc>
                <a:spcPct val="150000"/>
              </a:lnSpc>
              <a:buFont typeface="Calibri" pitchFamily="34" charset="0"/>
              <a:buAutoNum type="arabicPeriod"/>
            </a:pPr>
            <a:r>
              <a:rPr lang="en-US" dirty="0">
                <a:ea typeface="ＭＳ Ｐゴシック" pitchFamily="34" charset="-128"/>
              </a:rPr>
              <a:t>Sensitivity and specificity</a:t>
            </a:r>
          </a:p>
          <a:p>
            <a:pPr marL="358775" indent="-358775">
              <a:lnSpc>
                <a:spcPct val="150000"/>
              </a:lnSpc>
              <a:buFont typeface="Calibri" pitchFamily="34" charset="0"/>
              <a:buAutoNum type="arabicPeriod"/>
            </a:pPr>
            <a:r>
              <a:rPr lang="en-US" dirty="0">
                <a:ea typeface="ＭＳ Ｐゴシック" pitchFamily="34" charset="-128"/>
              </a:rPr>
              <a:t>Predictive values. Prevalence</a:t>
            </a:r>
          </a:p>
          <a:p>
            <a:pPr marL="358775" indent="-358775">
              <a:lnSpc>
                <a:spcPct val="150000"/>
              </a:lnSpc>
              <a:buFont typeface="Calibri" pitchFamily="34" charset="0"/>
              <a:buAutoNum type="arabicPeriod"/>
            </a:pPr>
            <a:r>
              <a:rPr lang="en-US" dirty="0">
                <a:ea typeface="ＭＳ Ｐゴシック" pitchFamily="34" charset="-128"/>
              </a:rPr>
              <a:t>Likelihood ratio</a:t>
            </a:r>
          </a:p>
          <a:p>
            <a:pPr>
              <a:lnSpc>
                <a:spcPct val="150000"/>
              </a:lnSpc>
            </a:pPr>
            <a:r>
              <a:rPr lang="es-ES" dirty="0"/>
              <a:t>Receiver </a:t>
            </a:r>
            <a:r>
              <a:rPr lang="es-ES" dirty="0" err="1"/>
              <a:t>operator</a:t>
            </a:r>
            <a:r>
              <a:rPr lang="es-ES" dirty="0"/>
              <a:t> </a:t>
            </a:r>
            <a:r>
              <a:rPr lang="es-ES" dirty="0" err="1"/>
              <a:t>characteristic</a:t>
            </a:r>
            <a:r>
              <a:rPr lang="es-ES" dirty="0"/>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extLst>
      <p:ext uri="{BB962C8B-B14F-4D97-AF65-F5344CB8AC3E}">
        <p14:creationId xmlns:p14="http://schemas.microsoft.com/office/powerpoint/2010/main" val="363101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8"/>
          <p:cNvSpPr>
            <a:spLocks noChangeShapeType="1"/>
          </p:cNvSpPr>
          <p:nvPr/>
        </p:nvSpPr>
        <p:spPr bwMode="auto">
          <a:xfrm flipV="1">
            <a:off x="2153679" y="2855461"/>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6" name="Line 10"/>
          <p:cNvSpPr>
            <a:spLocks noChangeShapeType="1"/>
          </p:cNvSpPr>
          <p:nvPr/>
        </p:nvSpPr>
        <p:spPr bwMode="auto">
          <a:xfrm>
            <a:off x="2236229" y="4150861"/>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7" name="Oval 13"/>
          <p:cNvSpPr>
            <a:spLocks noChangeArrowheads="1"/>
          </p:cNvSpPr>
          <p:nvPr/>
        </p:nvSpPr>
        <p:spPr bwMode="auto">
          <a:xfrm>
            <a:off x="3804679" y="2474461"/>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8" name="Oval 14"/>
          <p:cNvSpPr>
            <a:spLocks noChangeArrowheads="1"/>
          </p:cNvSpPr>
          <p:nvPr/>
        </p:nvSpPr>
        <p:spPr bwMode="auto">
          <a:xfrm>
            <a:off x="3804679" y="4989061"/>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9" name="Group 76"/>
          <p:cNvGrpSpPr>
            <a:grpSpLocks/>
          </p:cNvGrpSpPr>
          <p:nvPr/>
        </p:nvGrpSpPr>
        <p:grpSpPr bwMode="auto">
          <a:xfrm>
            <a:off x="3969779" y="1102861"/>
            <a:ext cx="1651000" cy="5486400"/>
            <a:chOff x="2064" y="720"/>
            <a:chExt cx="960" cy="3456"/>
          </a:xfrm>
        </p:grpSpPr>
        <p:pic>
          <p:nvPicPr>
            <p:cNvPr id="10"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11"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pic>
        <p:nvPicPr>
          <p:cNvPr id="12" name="Picture 3"/>
          <p:cNvPicPr>
            <a:picLocks noChangeAspect="1" noChangeArrowheads="1"/>
          </p:cNvPicPr>
          <p:nvPr/>
        </p:nvPicPr>
        <p:blipFill>
          <a:blip r:embed="rId4" cstate="print"/>
          <a:srcRect/>
          <a:stretch>
            <a:fillRect/>
          </a:stretch>
        </p:blipFill>
        <p:spPr bwMode="auto">
          <a:xfrm>
            <a:off x="620601" y="3244845"/>
            <a:ext cx="1562100" cy="1343025"/>
          </a:xfrm>
          <a:prstGeom prst="rect">
            <a:avLst/>
          </a:prstGeom>
          <a:noFill/>
          <a:ln w="9525">
            <a:noFill/>
            <a:miter lim="800000"/>
            <a:headEnd/>
            <a:tailEnd/>
          </a:ln>
          <a:effectLst/>
        </p:spPr>
      </p:pic>
      <p:sp>
        <p:nvSpPr>
          <p:cNvPr id="13" name="AutoShape 19"/>
          <p:cNvSpPr>
            <a:spLocks noChangeArrowheads="1"/>
          </p:cNvSpPr>
          <p:nvPr/>
        </p:nvSpPr>
        <p:spPr bwMode="auto">
          <a:xfrm>
            <a:off x="1772729" y="3388861"/>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15" name="Line 15"/>
          <p:cNvSpPr>
            <a:spLocks noChangeShapeType="1"/>
          </p:cNvSpPr>
          <p:nvPr/>
        </p:nvSpPr>
        <p:spPr bwMode="auto">
          <a:xfrm>
            <a:off x="5703329" y="3005629"/>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6" name="AutoShape 16"/>
          <p:cNvSpPr>
            <a:spLocks noChangeArrowheads="1"/>
          </p:cNvSpPr>
          <p:nvPr/>
        </p:nvSpPr>
        <p:spPr bwMode="auto">
          <a:xfrm>
            <a:off x="7684529" y="2700829"/>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17" name="Text Box 17"/>
          <p:cNvSpPr txBox="1">
            <a:spLocks noChangeArrowheads="1"/>
          </p:cNvSpPr>
          <p:nvPr/>
        </p:nvSpPr>
        <p:spPr bwMode="auto">
          <a:xfrm>
            <a:off x="5125479" y="3234230"/>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18" name="Line 18"/>
          <p:cNvSpPr>
            <a:spLocks noChangeShapeType="1"/>
          </p:cNvSpPr>
          <p:nvPr/>
        </p:nvSpPr>
        <p:spPr bwMode="auto">
          <a:xfrm>
            <a:off x="5703329" y="5539229"/>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9" name="AutoShape 19"/>
          <p:cNvSpPr>
            <a:spLocks noChangeArrowheads="1"/>
          </p:cNvSpPr>
          <p:nvPr/>
        </p:nvSpPr>
        <p:spPr bwMode="auto">
          <a:xfrm>
            <a:off x="7684529" y="5234429"/>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0" name="Text Box 20"/>
          <p:cNvSpPr txBox="1">
            <a:spLocks noChangeArrowheads="1"/>
          </p:cNvSpPr>
          <p:nvPr/>
        </p:nvSpPr>
        <p:spPr bwMode="auto">
          <a:xfrm>
            <a:off x="5125479" y="5767830"/>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pic>
        <p:nvPicPr>
          <p:cNvPr id="21"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6237225" y="1116653"/>
            <a:ext cx="939369" cy="867139"/>
          </a:xfrm>
          <a:prstGeom prst="rect">
            <a:avLst/>
          </a:prstGeom>
          <a:noFill/>
        </p:spPr>
      </p:pic>
      <p:sp>
        <p:nvSpPr>
          <p:cNvPr id="22" name="Line 28"/>
          <p:cNvSpPr>
            <a:spLocks noChangeShapeType="1"/>
          </p:cNvSpPr>
          <p:nvPr/>
        </p:nvSpPr>
        <p:spPr bwMode="auto">
          <a:xfrm flipV="1">
            <a:off x="5703329" y="2017261"/>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3" name="AutoShape 33"/>
          <p:cNvSpPr>
            <a:spLocks noChangeArrowheads="1"/>
          </p:cNvSpPr>
          <p:nvPr/>
        </p:nvSpPr>
        <p:spPr bwMode="auto">
          <a:xfrm>
            <a:off x="7684529" y="1407661"/>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4" name="Text Box 35"/>
          <p:cNvSpPr txBox="1">
            <a:spLocks noChangeArrowheads="1"/>
          </p:cNvSpPr>
          <p:nvPr/>
        </p:nvSpPr>
        <p:spPr bwMode="auto">
          <a:xfrm>
            <a:off x="5290579" y="2093462"/>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25" name="Line 29"/>
          <p:cNvSpPr>
            <a:spLocks noChangeShapeType="1"/>
          </p:cNvSpPr>
          <p:nvPr/>
        </p:nvSpPr>
        <p:spPr bwMode="auto">
          <a:xfrm flipV="1">
            <a:off x="5703329" y="4379461"/>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6" name="AutoShape 34"/>
          <p:cNvSpPr>
            <a:spLocks noChangeArrowheads="1"/>
          </p:cNvSpPr>
          <p:nvPr/>
        </p:nvSpPr>
        <p:spPr bwMode="auto">
          <a:xfrm>
            <a:off x="7684529" y="3846061"/>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7" name="Text Box 36"/>
          <p:cNvSpPr txBox="1">
            <a:spLocks noChangeArrowheads="1"/>
          </p:cNvSpPr>
          <p:nvPr/>
        </p:nvSpPr>
        <p:spPr bwMode="auto">
          <a:xfrm>
            <a:off x="5208029" y="4379461"/>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grpSp>
        <p:nvGrpSpPr>
          <p:cNvPr id="29" name="Group 53"/>
          <p:cNvGrpSpPr>
            <a:grpSpLocks/>
          </p:cNvGrpSpPr>
          <p:nvPr/>
        </p:nvGrpSpPr>
        <p:grpSpPr bwMode="auto">
          <a:xfrm>
            <a:off x="442380" y="1021803"/>
            <a:ext cx="3239681" cy="2707515"/>
            <a:chOff x="768" y="960"/>
            <a:chExt cx="2784" cy="2352"/>
          </a:xfrm>
        </p:grpSpPr>
        <p:sp>
          <p:nvSpPr>
            <p:cNvPr id="31" name="Rectangle 46"/>
            <p:cNvSpPr>
              <a:spLocks noChangeArrowheads="1"/>
            </p:cNvSpPr>
            <p:nvPr/>
          </p:nvSpPr>
          <p:spPr bwMode="auto">
            <a:xfrm>
              <a:off x="768" y="960"/>
              <a:ext cx="2784" cy="2352"/>
            </a:xfrm>
            <a:prstGeom prst="rect">
              <a:avLst/>
            </a:prstGeom>
            <a:solidFill>
              <a:srgbClr val="CCFFCC"/>
            </a:solidFill>
            <a:ln w="9525">
              <a:solidFill>
                <a:srgbClr val="99CCFF"/>
              </a:solidFill>
              <a:miter lim="800000"/>
              <a:headEnd/>
              <a:tailEnd/>
            </a:ln>
            <a:effectLst/>
          </p:spPr>
          <p:txBody>
            <a:bodyPr wrap="none" anchor="ctr"/>
            <a:lstStyle/>
            <a:p>
              <a:endParaRPr lang="es-ES"/>
            </a:p>
          </p:txBody>
        </p:sp>
        <p:sp>
          <p:nvSpPr>
            <p:cNvPr id="32" name="AutoShape 47"/>
            <p:cNvSpPr>
              <a:spLocks noChangeArrowheads="1"/>
            </p:cNvSpPr>
            <p:nvPr/>
          </p:nvSpPr>
          <p:spPr bwMode="auto">
            <a:xfrm>
              <a:off x="1584" y="1536"/>
              <a:ext cx="864" cy="672"/>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33" name="Line 48"/>
            <p:cNvSpPr>
              <a:spLocks noChangeShapeType="1"/>
            </p:cNvSpPr>
            <p:nvPr/>
          </p:nvSpPr>
          <p:spPr bwMode="auto">
            <a:xfrm flipV="1">
              <a:off x="1008" y="2352"/>
              <a:ext cx="2160" cy="0"/>
            </a:xfrm>
            <a:prstGeom prst="line">
              <a:avLst/>
            </a:prstGeom>
            <a:noFill/>
            <a:ln w="76200">
              <a:solidFill>
                <a:schemeClr val="tx1"/>
              </a:solidFill>
              <a:round/>
              <a:headEnd/>
              <a:tailEnd/>
            </a:ln>
            <a:effectLst/>
          </p:spPr>
          <p:txBody>
            <a:bodyPr wrap="none" anchor="ctr"/>
            <a:lstStyle/>
            <a:p>
              <a:endParaRPr lang="es-ES"/>
            </a:p>
          </p:txBody>
        </p:sp>
        <p:sp>
          <p:nvSpPr>
            <p:cNvPr id="34" name="AutoShape 49"/>
            <p:cNvSpPr>
              <a:spLocks noChangeArrowheads="1"/>
            </p:cNvSpPr>
            <p:nvPr/>
          </p:nvSpPr>
          <p:spPr bwMode="auto">
            <a:xfrm>
              <a:off x="1056" y="2496"/>
              <a:ext cx="864" cy="672"/>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35" name="Text Box 50"/>
            <p:cNvSpPr txBox="1">
              <a:spLocks noChangeArrowheads="1"/>
            </p:cNvSpPr>
            <p:nvPr/>
          </p:nvSpPr>
          <p:spPr bwMode="auto">
            <a:xfrm>
              <a:off x="1898" y="2548"/>
              <a:ext cx="544" cy="576"/>
            </a:xfrm>
            <a:prstGeom prst="rect">
              <a:avLst/>
            </a:prstGeom>
            <a:noFill/>
            <a:ln w="9525">
              <a:noFill/>
              <a:miter lim="800000"/>
              <a:headEnd/>
              <a:tailEnd/>
            </a:ln>
            <a:effectLst/>
          </p:spPr>
          <p:txBody>
            <a:bodyPr wrap="square">
              <a:spAutoFit/>
            </a:bodyPr>
            <a:lstStyle/>
            <a:p>
              <a:pPr>
                <a:spcBef>
                  <a:spcPct val="50000"/>
                </a:spcBef>
              </a:pPr>
              <a:r>
                <a:rPr lang="es-ES" sz="5400" b="1" dirty="0"/>
                <a:t>+</a:t>
              </a:r>
              <a:endParaRPr lang="en-GB" sz="5400" b="1" dirty="0"/>
            </a:p>
          </p:txBody>
        </p:sp>
        <p:sp>
          <p:nvSpPr>
            <p:cNvPr id="36" name="AutoShape 51"/>
            <p:cNvSpPr>
              <a:spLocks noChangeArrowheads="1"/>
            </p:cNvSpPr>
            <p:nvPr/>
          </p:nvSpPr>
          <p:spPr bwMode="auto">
            <a:xfrm>
              <a:off x="2304" y="2496"/>
              <a:ext cx="864" cy="672"/>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dirty="0">
                  <a:solidFill>
                    <a:srgbClr val="FFFFCC"/>
                  </a:solidFill>
                </a:rPr>
                <a:t>Test +</a:t>
              </a:r>
              <a:endParaRPr lang="en-GB" b="1" dirty="0">
                <a:solidFill>
                  <a:srgbClr val="FFFFCC"/>
                </a:solidFill>
              </a:endParaRPr>
            </a:p>
          </p:txBody>
        </p:sp>
        <p:sp>
          <p:nvSpPr>
            <p:cNvPr id="37" name="Text Box 52"/>
            <p:cNvSpPr txBox="1">
              <a:spLocks noChangeArrowheads="1"/>
            </p:cNvSpPr>
            <p:nvPr/>
          </p:nvSpPr>
          <p:spPr bwMode="auto">
            <a:xfrm>
              <a:off x="1152" y="1104"/>
              <a:ext cx="1872" cy="233"/>
            </a:xfrm>
            <a:prstGeom prst="rect">
              <a:avLst/>
            </a:prstGeom>
            <a:noFill/>
            <a:ln w="9525">
              <a:noFill/>
              <a:miter lim="800000"/>
              <a:headEnd/>
              <a:tailEnd/>
            </a:ln>
            <a:effectLst/>
          </p:spPr>
          <p:txBody>
            <a:bodyPr>
              <a:spAutoFit/>
            </a:bodyPr>
            <a:lstStyle/>
            <a:p>
              <a:pPr>
                <a:spcBef>
                  <a:spcPct val="50000"/>
                </a:spcBef>
              </a:pPr>
              <a:r>
                <a:rPr lang="es-ES" b="1" dirty="0" smtClean="0"/>
                <a:t>+ </a:t>
              </a:r>
              <a:r>
                <a:rPr lang="es-ES" b="1" dirty="0" err="1" smtClean="0"/>
                <a:t>Predictive</a:t>
              </a:r>
              <a:r>
                <a:rPr lang="es-ES" b="1" dirty="0" smtClean="0"/>
                <a:t> </a:t>
              </a:r>
              <a:r>
                <a:rPr lang="es-ES" b="1" dirty="0" err="1" smtClean="0"/>
                <a:t>Value</a:t>
              </a:r>
              <a:r>
                <a:rPr lang="es-ES" b="1" dirty="0" smtClean="0"/>
                <a:t> </a:t>
              </a:r>
              <a:endParaRPr lang="en-GB" b="1" dirty="0"/>
            </a:p>
          </p:txBody>
        </p:sp>
      </p:grpSp>
      <p:sp>
        <p:nvSpPr>
          <p:cNvPr id="38"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grpSp>
        <p:nvGrpSpPr>
          <p:cNvPr id="39" name="Group 63"/>
          <p:cNvGrpSpPr>
            <a:grpSpLocks/>
          </p:cNvGrpSpPr>
          <p:nvPr/>
        </p:nvGrpSpPr>
        <p:grpSpPr bwMode="auto">
          <a:xfrm>
            <a:off x="2412752" y="1744601"/>
            <a:ext cx="7210050" cy="3536599"/>
            <a:chOff x="1130" y="1248"/>
            <a:chExt cx="4246" cy="2019"/>
          </a:xfrm>
        </p:grpSpPr>
        <p:sp>
          <p:nvSpPr>
            <p:cNvPr id="46" name="Text Box 50"/>
            <p:cNvSpPr txBox="1">
              <a:spLocks noChangeArrowheads="1"/>
            </p:cNvSpPr>
            <p:nvPr/>
          </p:nvSpPr>
          <p:spPr bwMode="auto">
            <a:xfrm>
              <a:off x="1130" y="2740"/>
              <a:ext cx="544" cy="527"/>
            </a:xfrm>
            <a:prstGeom prst="rect">
              <a:avLst/>
            </a:prstGeom>
            <a:noFill/>
            <a:ln w="9525">
              <a:noFill/>
              <a:miter lim="800000"/>
              <a:headEnd/>
              <a:tailEnd/>
            </a:ln>
            <a:effectLst/>
          </p:spPr>
          <p:txBody>
            <a:bodyPr wrap="square">
              <a:spAutoFit/>
            </a:bodyPr>
            <a:lstStyle/>
            <a:p>
              <a:pPr>
                <a:spcBef>
                  <a:spcPct val="50000"/>
                </a:spcBef>
              </a:pPr>
              <a:endParaRPr lang="en-GB" sz="5400" b="1" dirty="0"/>
            </a:p>
          </p:txBody>
        </p:sp>
        <p:sp>
          <p:nvSpPr>
            <p:cNvPr id="41" name="AutoShape 62"/>
            <p:cNvSpPr>
              <a:spLocks noChangeArrowheads="1"/>
            </p:cNvSpPr>
            <p:nvPr/>
          </p:nvSpPr>
          <p:spPr bwMode="auto">
            <a:xfrm>
              <a:off x="5088" y="1248"/>
              <a:ext cx="288" cy="1776"/>
            </a:xfrm>
            <a:prstGeom prst="curvedLeftArrow">
              <a:avLst>
                <a:gd name="adj1" fmla="val 123333"/>
                <a:gd name="adj2" fmla="val 246667"/>
                <a:gd name="adj3" fmla="val 33333"/>
              </a:avLst>
            </a:prstGeom>
            <a:solidFill>
              <a:srgbClr val="FF5050"/>
            </a:solidFill>
            <a:ln w="9525">
              <a:solidFill>
                <a:srgbClr val="99CCFF"/>
              </a:solidFill>
              <a:miter lim="800000"/>
              <a:headEnd/>
              <a:tailEnd/>
            </a:ln>
            <a:effectLst/>
          </p:spPr>
          <p:txBody>
            <a:bodyPr wrap="none" anchor="ctr"/>
            <a:lstStyle/>
            <a:p>
              <a:endParaRPr lang="es-ES"/>
            </a:p>
          </p:txBody>
        </p:sp>
      </p:grpSp>
    </p:spTree>
    <p:extLst>
      <p:ext uri="{BB962C8B-B14F-4D97-AF65-F5344CB8AC3E}">
        <p14:creationId xmlns:p14="http://schemas.microsoft.com/office/powerpoint/2010/main" val="2454314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8"/>
          <p:cNvSpPr>
            <a:spLocks noChangeShapeType="1"/>
          </p:cNvSpPr>
          <p:nvPr/>
        </p:nvSpPr>
        <p:spPr bwMode="auto">
          <a:xfrm flipV="1">
            <a:off x="2104252" y="2719536"/>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9" name="Line 10"/>
          <p:cNvSpPr>
            <a:spLocks noChangeShapeType="1"/>
          </p:cNvSpPr>
          <p:nvPr/>
        </p:nvSpPr>
        <p:spPr bwMode="auto">
          <a:xfrm>
            <a:off x="2186802" y="4014936"/>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40" name="Oval 13"/>
          <p:cNvSpPr>
            <a:spLocks noChangeArrowheads="1"/>
          </p:cNvSpPr>
          <p:nvPr/>
        </p:nvSpPr>
        <p:spPr bwMode="auto">
          <a:xfrm>
            <a:off x="3755252" y="2338536"/>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41" name="Oval 14"/>
          <p:cNvSpPr>
            <a:spLocks noChangeArrowheads="1"/>
          </p:cNvSpPr>
          <p:nvPr/>
        </p:nvSpPr>
        <p:spPr bwMode="auto">
          <a:xfrm>
            <a:off x="3755252" y="4853136"/>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42" name="Group 76"/>
          <p:cNvGrpSpPr>
            <a:grpSpLocks/>
          </p:cNvGrpSpPr>
          <p:nvPr/>
        </p:nvGrpSpPr>
        <p:grpSpPr bwMode="auto">
          <a:xfrm>
            <a:off x="3920352" y="966936"/>
            <a:ext cx="1651000" cy="5486400"/>
            <a:chOff x="2064" y="720"/>
            <a:chExt cx="960" cy="3456"/>
          </a:xfrm>
        </p:grpSpPr>
        <p:pic>
          <p:nvPicPr>
            <p:cNvPr id="43"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44"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pic>
        <p:nvPicPr>
          <p:cNvPr id="45" name="Picture 3"/>
          <p:cNvPicPr>
            <a:picLocks noChangeAspect="1" noChangeArrowheads="1"/>
          </p:cNvPicPr>
          <p:nvPr/>
        </p:nvPicPr>
        <p:blipFill>
          <a:blip r:embed="rId4" cstate="print"/>
          <a:srcRect/>
          <a:stretch>
            <a:fillRect/>
          </a:stretch>
        </p:blipFill>
        <p:spPr bwMode="auto">
          <a:xfrm>
            <a:off x="571174" y="3108920"/>
            <a:ext cx="1562100" cy="1343025"/>
          </a:xfrm>
          <a:prstGeom prst="rect">
            <a:avLst/>
          </a:prstGeom>
          <a:noFill/>
          <a:ln w="9525">
            <a:noFill/>
            <a:miter lim="800000"/>
            <a:headEnd/>
            <a:tailEnd/>
          </a:ln>
          <a:effectLst/>
        </p:spPr>
      </p:pic>
      <p:sp>
        <p:nvSpPr>
          <p:cNvPr id="46" name="AutoShape 19"/>
          <p:cNvSpPr>
            <a:spLocks noChangeArrowheads="1"/>
          </p:cNvSpPr>
          <p:nvPr/>
        </p:nvSpPr>
        <p:spPr bwMode="auto">
          <a:xfrm>
            <a:off x="1723302" y="3252936"/>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48" name="Line 15"/>
          <p:cNvSpPr>
            <a:spLocks noChangeShapeType="1"/>
          </p:cNvSpPr>
          <p:nvPr/>
        </p:nvSpPr>
        <p:spPr bwMode="auto">
          <a:xfrm>
            <a:off x="5653902" y="28697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49" name="AutoShape 16"/>
          <p:cNvSpPr>
            <a:spLocks noChangeArrowheads="1"/>
          </p:cNvSpPr>
          <p:nvPr/>
        </p:nvSpPr>
        <p:spPr bwMode="auto">
          <a:xfrm>
            <a:off x="7635102" y="2564904"/>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0" name="Text Box 17"/>
          <p:cNvSpPr txBox="1">
            <a:spLocks noChangeArrowheads="1"/>
          </p:cNvSpPr>
          <p:nvPr/>
        </p:nvSpPr>
        <p:spPr bwMode="auto">
          <a:xfrm>
            <a:off x="5076052" y="30983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51" name="Line 18"/>
          <p:cNvSpPr>
            <a:spLocks noChangeShapeType="1"/>
          </p:cNvSpPr>
          <p:nvPr/>
        </p:nvSpPr>
        <p:spPr bwMode="auto">
          <a:xfrm>
            <a:off x="5653902" y="54033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2" name="AutoShape 19"/>
          <p:cNvSpPr>
            <a:spLocks noChangeArrowheads="1"/>
          </p:cNvSpPr>
          <p:nvPr/>
        </p:nvSpPr>
        <p:spPr bwMode="auto">
          <a:xfrm>
            <a:off x="7635102" y="5098504"/>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3" name="Text Box 20"/>
          <p:cNvSpPr txBox="1">
            <a:spLocks noChangeArrowheads="1"/>
          </p:cNvSpPr>
          <p:nvPr/>
        </p:nvSpPr>
        <p:spPr bwMode="auto">
          <a:xfrm>
            <a:off x="5076052" y="56319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pic>
        <p:nvPicPr>
          <p:cNvPr id="54"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6187798" y="980728"/>
            <a:ext cx="939369" cy="867139"/>
          </a:xfrm>
          <a:prstGeom prst="rect">
            <a:avLst/>
          </a:prstGeom>
          <a:noFill/>
        </p:spPr>
      </p:pic>
      <p:sp>
        <p:nvSpPr>
          <p:cNvPr id="55" name="Line 28"/>
          <p:cNvSpPr>
            <a:spLocks noChangeShapeType="1"/>
          </p:cNvSpPr>
          <p:nvPr/>
        </p:nvSpPr>
        <p:spPr bwMode="auto">
          <a:xfrm flipV="1">
            <a:off x="5653902" y="18813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6" name="AutoShape 33"/>
          <p:cNvSpPr>
            <a:spLocks noChangeArrowheads="1"/>
          </p:cNvSpPr>
          <p:nvPr/>
        </p:nvSpPr>
        <p:spPr bwMode="auto">
          <a:xfrm>
            <a:off x="7635102" y="1271736"/>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7" name="Text Box 35"/>
          <p:cNvSpPr txBox="1">
            <a:spLocks noChangeArrowheads="1"/>
          </p:cNvSpPr>
          <p:nvPr/>
        </p:nvSpPr>
        <p:spPr bwMode="auto">
          <a:xfrm>
            <a:off x="5241152" y="1957537"/>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58" name="Line 29"/>
          <p:cNvSpPr>
            <a:spLocks noChangeShapeType="1"/>
          </p:cNvSpPr>
          <p:nvPr/>
        </p:nvSpPr>
        <p:spPr bwMode="auto">
          <a:xfrm flipV="1">
            <a:off x="5653902" y="42435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9" name="AutoShape 34"/>
          <p:cNvSpPr>
            <a:spLocks noChangeArrowheads="1"/>
          </p:cNvSpPr>
          <p:nvPr/>
        </p:nvSpPr>
        <p:spPr bwMode="auto">
          <a:xfrm>
            <a:off x="7635102" y="3710136"/>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60" name="Text Box 36"/>
          <p:cNvSpPr txBox="1">
            <a:spLocks noChangeArrowheads="1"/>
          </p:cNvSpPr>
          <p:nvPr/>
        </p:nvSpPr>
        <p:spPr bwMode="auto">
          <a:xfrm>
            <a:off x="5158602" y="4243536"/>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grpSp>
        <p:nvGrpSpPr>
          <p:cNvPr id="61" name="Group 34"/>
          <p:cNvGrpSpPr>
            <a:grpSpLocks/>
          </p:cNvGrpSpPr>
          <p:nvPr/>
        </p:nvGrpSpPr>
        <p:grpSpPr bwMode="auto">
          <a:xfrm>
            <a:off x="370702" y="3710136"/>
            <a:ext cx="3384550" cy="2876600"/>
            <a:chOff x="0" y="1968"/>
            <a:chExt cx="2784" cy="2352"/>
          </a:xfrm>
        </p:grpSpPr>
        <p:grpSp>
          <p:nvGrpSpPr>
            <p:cNvPr id="62" name="Group 35"/>
            <p:cNvGrpSpPr>
              <a:grpSpLocks/>
            </p:cNvGrpSpPr>
            <p:nvPr/>
          </p:nvGrpSpPr>
          <p:grpSpPr bwMode="auto">
            <a:xfrm>
              <a:off x="0" y="1968"/>
              <a:ext cx="2784" cy="2352"/>
              <a:chOff x="0" y="1920"/>
              <a:chExt cx="2784" cy="2352"/>
            </a:xfrm>
          </p:grpSpPr>
          <p:sp>
            <p:nvSpPr>
              <p:cNvPr id="64" name="Rectangle 36"/>
              <p:cNvSpPr>
                <a:spLocks noChangeArrowheads="1"/>
              </p:cNvSpPr>
              <p:nvPr/>
            </p:nvSpPr>
            <p:spPr bwMode="auto">
              <a:xfrm>
                <a:off x="0" y="1920"/>
                <a:ext cx="2784" cy="2352"/>
              </a:xfrm>
              <a:prstGeom prst="rect">
                <a:avLst/>
              </a:prstGeom>
              <a:solidFill>
                <a:srgbClr val="CCFFCC"/>
              </a:solidFill>
              <a:ln w="9525">
                <a:solidFill>
                  <a:srgbClr val="99CCFF"/>
                </a:solidFill>
                <a:miter lim="800000"/>
                <a:headEnd/>
                <a:tailEnd/>
              </a:ln>
              <a:effectLst/>
            </p:spPr>
            <p:txBody>
              <a:bodyPr wrap="none" anchor="ctr"/>
              <a:lstStyle/>
              <a:p>
                <a:endParaRPr lang="es-ES"/>
              </a:p>
            </p:txBody>
          </p:sp>
          <p:sp>
            <p:nvSpPr>
              <p:cNvPr id="65" name="AutoShape 37"/>
              <p:cNvSpPr>
                <a:spLocks noChangeArrowheads="1"/>
              </p:cNvSpPr>
              <p:nvPr/>
            </p:nvSpPr>
            <p:spPr bwMode="auto">
              <a:xfrm>
                <a:off x="816" y="2496"/>
                <a:ext cx="864" cy="672"/>
              </a:xfrm>
              <a:prstGeom prst="roundRect">
                <a:avLst>
                  <a:gd name="adj" fmla="val 16667"/>
                </a:avLst>
              </a:prstGeom>
              <a:solidFill>
                <a:schemeClr val="accent2"/>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66" name="Line 38"/>
              <p:cNvSpPr>
                <a:spLocks noChangeShapeType="1"/>
              </p:cNvSpPr>
              <p:nvPr/>
            </p:nvSpPr>
            <p:spPr bwMode="auto">
              <a:xfrm flipV="1">
                <a:off x="240" y="3312"/>
                <a:ext cx="2160" cy="0"/>
              </a:xfrm>
              <a:prstGeom prst="line">
                <a:avLst/>
              </a:prstGeom>
              <a:noFill/>
              <a:ln w="76200">
                <a:solidFill>
                  <a:schemeClr val="tx1"/>
                </a:solidFill>
                <a:round/>
                <a:headEnd/>
                <a:tailEnd/>
              </a:ln>
              <a:effectLst/>
            </p:spPr>
            <p:txBody>
              <a:bodyPr wrap="none" anchor="ctr"/>
              <a:lstStyle/>
              <a:p>
                <a:r>
                  <a:rPr lang="ca-ES" dirty="0" smtClean="0"/>
                  <a:t>º</a:t>
                </a:r>
                <a:endParaRPr lang="es-ES" dirty="0"/>
              </a:p>
            </p:txBody>
          </p:sp>
          <p:sp>
            <p:nvSpPr>
              <p:cNvPr id="67" name="AutoShape 39"/>
              <p:cNvSpPr>
                <a:spLocks noChangeArrowheads="1"/>
              </p:cNvSpPr>
              <p:nvPr/>
            </p:nvSpPr>
            <p:spPr bwMode="auto">
              <a:xfrm>
                <a:off x="288" y="3456"/>
                <a:ext cx="864" cy="672"/>
              </a:xfrm>
              <a:prstGeom prst="roundRect">
                <a:avLst>
                  <a:gd name="adj" fmla="val 16667"/>
                </a:avLst>
              </a:prstGeom>
              <a:solidFill>
                <a:schemeClr val="accent2"/>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68" name="Text Box 40"/>
              <p:cNvSpPr txBox="1">
                <a:spLocks noChangeArrowheads="1"/>
              </p:cNvSpPr>
              <p:nvPr/>
            </p:nvSpPr>
            <p:spPr bwMode="auto">
              <a:xfrm>
                <a:off x="1121" y="3508"/>
                <a:ext cx="502" cy="576"/>
              </a:xfrm>
              <a:prstGeom prst="rect">
                <a:avLst/>
              </a:prstGeom>
              <a:noFill/>
              <a:ln w="9525">
                <a:noFill/>
                <a:miter lim="800000"/>
                <a:headEnd/>
                <a:tailEnd/>
              </a:ln>
              <a:effectLst/>
            </p:spPr>
            <p:txBody>
              <a:bodyPr wrap="square">
                <a:spAutoFit/>
              </a:bodyPr>
              <a:lstStyle/>
              <a:p>
                <a:pPr>
                  <a:spcBef>
                    <a:spcPct val="50000"/>
                  </a:spcBef>
                </a:pPr>
                <a:r>
                  <a:rPr lang="es-ES" sz="5400" b="1" dirty="0"/>
                  <a:t>+</a:t>
                </a:r>
                <a:endParaRPr lang="en-GB" sz="5400" b="1" dirty="0"/>
              </a:p>
            </p:txBody>
          </p:sp>
          <p:sp>
            <p:nvSpPr>
              <p:cNvPr id="69" name="AutoShape 41"/>
              <p:cNvSpPr>
                <a:spLocks noChangeArrowheads="1"/>
              </p:cNvSpPr>
              <p:nvPr/>
            </p:nvSpPr>
            <p:spPr bwMode="auto">
              <a:xfrm>
                <a:off x="1536" y="3456"/>
                <a:ext cx="864" cy="672"/>
              </a:xfrm>
              <a:prstGeom prst="roundRect">
                <a:avLst>
                  <a:gd name="adj" fmla="val 16667"/>
                </a:avLst>
              </a:prstGeom>
              <a:solidFill>
                <a:srgbClr val="A7A7E9"/>
              </a:solidFill>
              <a:ln w="9525">
                <a:solidFill>
                  <a:srgbClr val="A7A7E9"/>
                </a:solidFill>
                <a:round/>
                <a:headEnd/>
                <a:tailEnd/>
              </a:ln>
              <a:effectLst/>
            </p:spPr>
            <p:txBody>
              <a:bodyPr wrap="none" anchor="ctr"/>
              <a:lstStyle/>
              <a:p>
                <a:r>
                  <a:rPr lang="es-ES" b="1">
                    <a:solidFill>
                      <a:srgbClr val="FFFFCC"/>
                    </a:solidFill>
                  </a:rPr>
                  <a:t>Test -</a:t>
                </a:r>
                <a:endParaRPr lang="en-GB" b="1">
                  <a:solidFill>
                    <a:srgbClr val="FFFFCC"/>
                  </a:solidFill>
                </a:endParaRPr>
              </a:p>
            </p:txBody>
          </p:sp>
        </p:grpSp>
        <p:sp>
          <p:nvSpPr>
            <p:cNvPr id="63" name="Text Box 43"/>
            <p:cNvSpPr txBox="1">
              <a:spLocks noChangeArrowheads="1"/>
            </p:cNvSpPr>
            <p:nvPr/>
          </p:nvSpPr>
          <p:spPr bwMode="auto">
            <a:xfrm>
              <a:off x="576" y="2112"/>
              <a:ext cx="1872" cy="233"/>
            </a:xfrm>
            <a:prstGeom prst="rect">
              <a:avLst/>
            </a:prstGeom>
            <a:noFill/>
            <a:ln w="9525">
              <a:noFill/>
              <a:miter lim="800000"/>
              <a:headEnd/>
              <a:tailEnd/>
            </a:ln>
            <a:effectLst/>
          </p:spPr>
          <p:txBody>
            <a:bodyPr>
              <a:spAutoFit/>
            </a:bodyPr>
            <a:lstStyle/>
            <a:p>
              <a:pPr>
                <a:spcBef>
                  <a:spcPct val="50000"/>
                </a:spcBef>
              </a:pPr>
              <a:r>
                <a:rPr lang="es-ES" b="1" dirty="0" smtClean="0"/>
                <a:t>- </a:t>
              </a:r>
              <a:r>
                <a:rPr lang="es-ES" b="1" dirty="0" err="1" smtClean="0"/>
                <a:t>Predictive</a:t>
              </a:r>
              <a:r>
                <a:rPr lang="es-ES" b="1" dirty="0" smtClean="0"/>
                <a:t>  </a:t>
              </a:r>
              <a:r>
                <a:rPr lang="es-ES" b="1" dirty="0" err="1" smtClean="0"/>
                <a:t>Value</a:t>
              </a:r>
              <a:endParaRPr lang="en-GB" b="1" dirty="0"/>
            </a:p>
          </p:txBody>
        </p:sp>
      </p:grpSp>
      <p:sp>
        <p:nvSpPr>
          <p:cNvPr id="80" name="AutoShape 42"/>
          <p:cNvSpPr>
            <a:spLocks noChangeArrowheads="1"/>
          </p:cNvSpPr>
          <p:nvPr/>
        </p:nvSpPr>
        <p:spPr bwMode="auto">
          <a:xfrm>
            <a:off x="9273402" y="3157736"/>
            <a:ext cx="495300" cy="2819400"/>
          </a:xfrm>
          <a:prstGeom prst="curvedLeftArrow">
            <a:avLst>
              <a:gd name="adj1" fmla="val 123333"/>
              <a:gd name="adj2" fmla="val 246667"/>
              <a:gd name="adj3" fmla="val 33333"/>
            </a:avLst>
          </a:prstGeom>
          <a:solidFill>
            <a:schemeClr val="accent2"/>
          </a:solidFill>
          <a:ln w="9525">
            <a:solidFill>
              <a:srgbClr val="99CCFF"/>
            </a:solidFill>
            <a:miter lim="800000"/>
            <a:headEnd/>
            <a:tailEnd/>
          </a:ln>
          <a:effectLst/>
        </p:spPr>
        <p:txBody>
          <a:bodyPr wrap="none" anchor="ctr"/>
          <a:lstStyle/>
          <a:p>
            <a:endParaRPr lang="es-ES"/>
          </a:p>
        </p:txBody>
      </p:sp>
      <p:sp>
        <p:nvSpPr>
          <p:cNvPr id="81"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Tree>
    <p:extLst>
      <p:ext uri="{BB962C8B-B14F-4D97-AF65-F5344CB8AC3E}">
        <p14:creationId xmlns:p14="http://schemas.microsoft.com/office/powerpoint/2010/main" val="63268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6"/>
          <p:cNvSpPr>
            <a:spLocks noChangeArrowheads="1"/>
          </p:cNvSpPr>
          <p:nvPr/>
        </p:nvSpPr>
        <p:spPr bwMode="auto">
          <a:xfrm>
            <a:off x="2967448" y="4648579"/>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pPr algn="ctr"/>
            <a:r>
              <a:rPr lang="es-ES" b="1" dirty="0" smtClean="0">
                <a:solidFill>
                  <a:srgbClr val="FFFFCC"/>
                </a:solidFill>
              </a:rPr>
              <a:t>False  -</a:t>
            </a:r>
          </a:p>
          <a:p>
            <a:pPr algn="ctr"/>
            <a:r>
              <a:rPr lang="ca-ES" b="1" dirty="0" smtClean="0">
                <a:solidFill>
                  <a:srgbClr val="FFFFCC"/>
                </a:solidFill>
              </a:rPr>
              <a:t>% FN</a:t>
            </a:r>
            <a:endParaRPr lang="en-GB" b="1" dirty="0">
              <a:solidFill>
                <a:srgbClr val="FFFFCC"/>
              </a:solidFill>
            </a:endParaRPr>
          </a:p>
        </p:txBody>
      </p:sp>
      <p:sp>
        <p:nvSpPr>
          <p:cNvPr id="6" name="AutoShape 19"/>
          <p:cNvSpPr>
            <a:spLocks noChangeArrowheads="1"/>
          </p:cNvSpPr>
          <p:nvPr/>
        </p:nvSpPr>
        <p:spPr bwMode="auto">
          <a:xfrm>
            <a:off x="5703752" y="4648579"/>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pPr algn="ctr"/>
            <a:r>
              <a:rPr lang="es-ES" b="1" dirty="0" smtClean="0">
                <a:solidFill>
                  <a:srgbClr val="FFFFCC"/>
                </a:solidFill>
              </a:rPr>
              <a:t>True –</a:t>
            </a:r>
          </a:p>
          <a:p>
            <a:pPr algn="ctr"/>
            <a:r>
              <a:rPr lang="ca-ES" b="1" dirty="0" err="1" smtClean="0">
                <a:solidFill>
                  <a:srgbClr val="FFFFCC"/>
                </a:solidFill>
              </a:rPr>
              <a:t>Especificity</a:t>
            </a:r>
            <a:endParaRPr lang="en-GB" b="1" dirty="0">
              <a:solidFill>
                <a:srgbClr val="FFFFCC"/>
              </a:solidFill>
            </a:endParaRPr>
          </a:p>
        </p:txBody>
      </p:sp>
      <p:sp>
        <p:nvSpPr>
          <p:cNvPr id="7" name="AutoShape 33"/>
          <p:cNvSpPr>
            <a:spLocks noChangeArrowheads="1"/>
          </p:cNvSpPr>
          <p:nvPr/>
        </p:nvSpPr>
        <p:spPr bwMode="auto">
          <a:xfrm>
            <a:off x="2967448" y="2800237"/>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pPr algn="ctr"/>
            <a:r>
              <a:rPr lang="es-ES" b="1" dirty="0" smtClean="0">
                <a:solidFill>
                  <a:srgbClr val="FFFFCC"/>
                </a:solidFill>
              </a:rPr>
              <a:t>True +</a:t>
            </a:r>
          </a:p>
          <a:p>
            <a:pPr algn="ctr"/>
            <a:r>
              <a:rPr lang="ca-ES" b="1" dirty="0" err="1" smtClean="0">
                <a:solidFill>
                  <a:srgbClr val="FFFFCC"/>
                </a:solidFill>
              </a:rPr>
              <a:t>Sety</a:t>
            </a:r>
            <a:r>
              <a:rPr lang="ca-ES" b="1" dirty="0" smtClean="0">
                <a:solidFill>
                  <a:srgbClr val="FFFFCC"/>
                </a:solidFill>
              </a:rPr>
              <a:t> </a:t>
            </a:r>
            <a:endParaRPr lang="en-GB" b="1" dirty="0">
              <a:solidFill>
                <a:srgbClr val="FFFFCC"/>
              </a:solidFill>
            </a:endParaRPr>
          </a:p>
        </p:txBody>
      </p:sp>
      <p:sp>
        <p:nvSpPr>
          <p:cNvPr id="8" name="AutoShape 34"/>
          <p:cNvSpPr>
            <a:spLocks noChangeArrowheads="1"/>
          </p:cNvSpPr>
          <p:nvPr/>
        </p:nvSpPr>
        <p:spPr bwMode="auto">
          <a:xfrm>
            <a:off x="5703752" y="2776371"/>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dirty="0" smtClean="0">
                <a:solidFill>
                  <a:srgbClr val="FFFFCC"/>
                </a:solidFill>
              </a:rPr>
              <a:t>False +</a:t>
            </a:r>
            <a:br>
              <a:rPr lang="es-ES" b="1" dirty="0" smtClean="0">
                <a:solidFill>
                  <a:srgbClr val="FFFFCC"/>
                </a:solidFill>
              </a:rPr>
            </a:br>
            <a:r>
              <a:rPr lang="es-ES" b="1" dirty="0" smtClean="0">
                <a:solidFill>
                  <a:srgbClr val="FFFFCC"/>
                </a:solidFill>
              </a:rPr>
              <a:t>% FP</a:t>
            </a:r>
            <a:endParaRPr lang="en-GB" b="1" dirty="0">
              <a:solidFill>
                <a:srgbClr val="FFFFCC"/>
              </a:solidFill>
            </a:endParaRPr>
          </a:p>
        </p:txBody>
      </p:sp>
      <p:sp>
        <p:nvSpPr>
          <p:cNvPr id="9" name="Oval 13"/>
          <p:cNvSpPr>
            <a:spLocks noChangeArrowheads="1"/>
          </p:cNvSpPr>
          <p:nvPr/>
        </p:nvSpPr>
        <p:spPr bwMode="auto">
          <a:xfrm>
            <a:off x="2967448" y="1600614"/>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pPr algn="ctr"/>
            <a:r>
              <a:rPr lang="es-ES" dirty="0" err="1" smtClean="0"/>
              <a:t>Disease</a:t>
            </a:r>
            <a:endParaRPr lang="en-GB" dirty="0"/>
          </a:p>
        </p:txBody>
      </p:sp>
      <p:sp>
        <p:nvSpPr>
          <p:cNvPr id="10" name="Oval 14"/>
          <p:cNvSpPr>
            <a:spLocks noChangeArrowheads="1"/>
          </p:cNvSpPr>
          <p:nvPr/>
        </p:nvSpPr>
        <p:spPr bwMode="auto">
          <a:xfrm>
            <a:off x="5373552" y="1631849"/>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pPr algn="ctr"/>
            <a:r>
              <a:rPr lang="es-ES" dirty="0" err="1" smtClean="0"/>
              <a:t>Healthy</a:t>
            </a:r>
            <a:endParaRPr lang="en-GB" dirty="0"/>
          </a:p>
        </p:txBody>
      </p:sp>
      <p:sp>
        <p:nvSpPr>
          <p:cNvPr id="11" name="Oval 13"/>
          <p:cNvSpPr>
            <a:spLocks noChangeArrowheads="1"/>
          </p:cNvSpPr>
          <p:nvPr/>
        </p:nvSpPr>
        <p:spPr bwMode="auto">
          <a:xfrm>
            <a:off x="207765" y="2928771"/>
            <a:ext cx="1816100" cy="762000"/>
          </a:xfrm>
          <a:prstGeom prst="ellipse">
            <a:avLst/>
          </a:prstGeom>
          <a:solidFill>
            <a:srgbClr val="FF3300"/>
          </a:solidFill>
          <a:ln w="9525">
            <a:solidFill>
              <a:srgbClr val="FF3300"/>
            </a:solidFill>
            <a:round/>
            <a:headEnd/>
            <a:tailEnd/>
          </a:ln>
          <a:effectLst/>
        </p:spPr>
        <p:txBody>
          <a:bodyPr wrap="none" anchor="ctr"/>
          <a:lstStyle/>
          <a:p>
            <a:pPr algn="ctr"/>
            <a:r>
              <a:rPr lang="es-ES" dirty="0" smtClean="0"/>
              <a:t>Test +</a:t>
            </a:r>
            <a:endParaRPr lang="en-GB" dirty="0"/>
          </a:p>
        </p:txBody>
      </p:sp>
      <p:sp>
        <p:nvSpPr>
          <p:cNvPr id="12" name="Oval 13"/>
          <p:cNvSpPr>
            <a:spLocks noChangeArrowheads="1"/>
          </p:cNvSpPr>
          <p:nvPr/>
        </p:nvSpPr>
        <p:spPr bwMode="auto">
          <a:xfrm>
            <a:off x="375160" y="4800979"/>
            <a:ext cx="1816100" cy="762000"/>
          </a:xfrm>
          <a:prstGeom prst="ellipse">
            <a:avLst/>
          </a:prstGeom>
          <a:solidFill>
            <a:schemeClr val="accent1">
              <a:lumMod val="60000"/>
              <a:lumOff val="40000"/>
            </a:schemeClr>
          </a:solidFill>
          <a:ln w="9525">
            <a:solidFill>
              <a:srgbClr val="0070C0"/>
            </a:solidFill>
            <a:round/>
            <a:headEnd/>
            <a:tailEnd/>
          </a:ln>
          <a:effectLst/>
        </p:spPr>
        <p:txBody>
          <a:bodyPr wrap="none" anchor="ctr"/>
          <a:lstStyle/>
          <a:p>
            <a:pPr algn="ctr"/>
            <a:r>
              <a:rPr lang="es-ES" dirty="0" smtClean="0"/>
              <a:t>Test -</a:t>
            </a:r>
            <a:endParaRPr lang="en-GB" dirty="0"/>
          </a:p>
        </p:txBody>
      </p:sp>
      <p:grpSp>
        <p:nvGrpSpPr>
          <p:cNvPr id="13" name="Grupo 12"/>
          <p:cNvGrpSpPr/>
          <p:nvPr/>
        </p:nvGrpSpPr>
        <p:grpSpPr>
          <a:xfrm>
            <a:off x="7791984" y="4645903"/>
            <a:ext cx="1750888" cy="1056928"/>
            <a:chOff x="412750" y="3767336"/>
            <a:chExt cx="3714750" cy="2590800"/>
          </a:xfrm>
        </p:grpSpPr>
        <p:sp>
          <p:nvSpPr>
            <p:cNvPr id="14" name="AutoShape 37"/>
            <p:cNvSpPr>
              <a:spLocks noChangeArrowheads="1"/>
            </p:cNvSpPr>
            <p:nvPr/>
          </p:nvSpPr>
          <p:spPr bwMode="auto">
            <a:xfrm>
              <a:off x="1403350" y="3767336"/>
              <a:ext cx="1485900" cy="1066800"/>
            </a:xfrm>
            <a:prstGeom prst="roundRect">
              <a:avLst>
                <a:gd name="adj" fmla="val 16667"/>
              </a:avLst>
            </a:prstGeom>
            <a:solidFill>
              <a:schemeClr val="accent2"/>
            </a:solidFill>
            <a:ln w="9525">
              <a:solidFill>
                <a:schemeClr val="accent2"/>
              </a:solidFill>
              <a:round/>
              <a:headEnd/>
              <a:tailEnd/>
            </a:ln>
            <a:effectLst/>
          </p:spPr>
          <p:txBody>
            <a:bodyPr wrap="none" anchor="ctr"/>
            <a:lstStyle/>
            <a:p>
              <a:r>
                <a:rPr lang="es-ES" sz="800" b="1" dirty="0">
                  <a:solidFill>
                    <a:srgbClr val="FFFFCC"/>
                  </a:solidFill>
                </a:rPr>
                <a:t>Test -</a:t>
              </a:r>
              <a:endParaRPr lang="en-GB" sz="800" b="1" dirty="0">
                <a:solidFill>
                  <a:srgbClr val="FFFFCC"/>
                </a:solidFill>
              </a:endParaRPr>
            </a:p>
          </p:txBody>
        </p:sp>
        <p:sp>
          <p:nvSpPr>
            <p:cNvPr id="15" name="AutoShape 39"/>
            <p:cNvSpPr>
              <a:spLocks noChangeArrowheads="1"/>
            </p:cNvSpPr>
            <p:nvPr/>
          </p:nvSpPr>
          <p:spPr bwMode="auto">
            <a:xfrm>
              <a:off x="495300" y="5291336"/>
              <a:ext cx="1485900" cy="1066800"/>
            </a:xfrm>
            <a:prstGeom prst="roundRect">
              <a:avLst>
                <a:gd name="adj" fmla="val 16667"/>
              </a:avLst>
            </a:prstGeom>
            <a:solidFill>
              <a:schemeClr val="accent2"/>
            </a:solidFill>
            <a:ln w="9525">
              <a:solidFill>
                <a:schemeClr val="accent2"/>
              </a:solidFill>
              <a:round/>
              <a:headEnd/>
              <a:tailEnd/>
            </a:ln>
            <a:effectLst/>
          </p:spPr>
          <p:txBody>
            <a:bodyPr wrap="none" anchor="ctr"/>
            <a:lstStyle/>
            <a:p>
              <a:r>
                <a:rPr lang="es-ES" sz="800" b="1">
                  <a:solidFill>
                    <a:srgbClr val="FFFFCC"/>
                  </a:solidFill>
                </a:rPr>
                <a:t>Test -</a:t>
              </a:r>
              <a:endParaRPr lang="en-GB" sz="800" b="1">
                <a:solidFill>
                  <a:srgbClr val="FFFFCC"/>
                </a:solidFill>
              </a:endParaRPr>
            </a:p>
          </p:txBody>
        </p:sp>
        <p:sp>
          <p:nvSpPr>
            <p:cNvPr id="16" name="Text Box 40"/>
            <p:cNvSpPr txBox="1">
              <a:spLocks noChangeArrowheads="1"/>
            </p:cNvSpPr>
            <p:nvPr/>
          </p:nvSpPr>
          <p:spPr bwMode="auto">
            <a:xfrm>
              <a:off x="1927886" y="5373886"/>
              <a:ext cx="863335" cy="980772"/>
            </a:xfrm>
            <a:prstGeom prst="rect">
              <a:avLst/>
            </a:prstGeom>
            <a:noFill/>
            <a:ln w="9525">
              <a:noFill/>
              <a:miter lim="800000"/>
              <a:headEnd/>
              <a:tailEnd/>
            </a:ln>
            <a:effectLst/>
          </p:spPr>
          <p:txBody>
            <a:bodyPr wrap="square">
              <a:spAutoFit/>
            </a:bodyPr>
            <a:lstStyle/>
            <a:p>
              <a:pPr>
                <a:spcBef>
                  <a:spcPct val="50000"/>
                </a:spcBef>
              </a:pPr>
              <a:r>
                <a:rPr lang="es-ES" sz="2000" b="1" dirty="0"/>
                <a:t>+</a:t>
              </a:r>
              <a:endParaRPr lang="en-GB" sz="2000" b="1" dirty="0"/>
            </a:p>
          </p:txBody>
        </p:sp>
        <p:sp>
          <p:nvSpPr>
            <p:cNvPr id="17" name="AutoShape 41"/>
            <p:cNvSpPr>
              <a:spLocks noChangeArrowheads="1"/>
            </p:cNvSpPr>
            <p:nvPr/>
          </p:nvSpPr>
          <p:spPr bwMode="auto">
            <a:xfrm>
              <a:off x="2641600" y="5291336"/>
              <a:ext cx="1485900" cy="1066800"/>
            </a:xfrm>
            <a:prstGeom prst="roundRect">
              <a:avLst>
                <a:gd name="adj" fmla="val 16667"/>
              </a:avLst>
            </a:prstGeom>
            <a:solidFill>
              <a:srgbClr val="A7A7E9"/>
            </a:solidFill>
            <a:ln w="9525">
              <a:solidFill>
                <a:srgbClr val="A7A7E9"/>
              </a:solidFill>
              <a:round/>
              <a:headEnd/>
              <a:tailEnd/>
            </a:ln>
            <a:effectLst/>
          </p:spPr>
          <p:txBody>
            <a:bodyPr wrap="none" anchor="ctr"/>
            <a:lstStyle/>
            <a:p>
              <a:r>
                <a:rPr lang="es-ES" sz="800" b="1">
                  <a:solidFill>
                    <a:srgbClr val="FFFFCC"/>
                  </a:solidFill>
                </a:rPr>
                <a:t>Test -</a:t>
              </a:r>
              <a:endParaRPr lang="en-GB" sz="800" b="1">
                <a:solidFill>
                  <a:srgbClr val="FFFFCC"/>
                </a:solidFill>
              </a:endParaRPr>
            </a:p>
          </p:txBody>
        </p:sp>
        <p:sp>
          <p:nvSpPr>
            <p:cNvPr id="18" name="Line 38"/>
            <p:cNvSpPr>
              <a:spLocks noChangeShapeType="1"/>
            </p:cNvSpPr>
            <p:nvPr/>
          </p:nvSpPr>
          <p:spPr bwMode="auto">
            <a:xfrm flipV="1">
              <a:off x="412750" y="5062736"/>
              <a:ext cx="3714750" cy="0"/>
            </a:xfrm>
            <a:prstGeom prst="line">
              <a:avLst/>
            </a:prstGeom>
            <a:noFill/>
            <a:ln w="76200">
              <a:solidFill>
                <a:schemeClr val="tx1"/>
              </a:solidFill>
              <a:round/>
              <a:headEnd/>
              <a:tailEnd/>
            </a:ln>
            <a:effectLst/>
          </p:spPr>
          <p:txBody>
            <a:bodyPr wrap="none" anchor="ctr"/>
            <a:lstStyle/>
            <a:p>
              <a:r>
                <a:rPr lang="ca-ES" sz="800" dirty="0" smtClean="0"/>
                <a:t>º</a:t>
              </a:r>
              <a:endParaRPr lang="es-ES" sz="800" dirty="0"/>
            </a:p>
          </p:txBody>
        </p:sp>
      </p:grpSp>
      <p:grpSp>
        <p:nvGrpSpPr>
          <p:cNvPr id="19" name="Grupo 18"/>
          <p:cNvGrpSpPr/>
          <p:nvPr/>
        </p:nvGrpSpPr>
        <p:grpSpPr>
          <a:xfrm>
            <a:off x="7589430" y="2678925"/>
            <a:ext cx="2039268" cy="1188112"/>
            <a:chOff x="613222" y="2255168"/>
            <a:chExt cx="3714750" cy="2627532"/>
          </a:xfrm>
        </p:grpSpPr>
        <p:sp>
          <p:nvSpPr>
            <p:cNvPr id="20" name="AutoShape 47"/>
            <p:cNvSpPr>
              <a:spLocks noChangeArrowheads="1"/>
            </p:cNvSpPr>
            <p:nvPr/>
          </p:nvSpPr>
          <p:spPr bwMode="auto">
            <a:xfrm>
              <a:off x="1603822" y="2255168"/>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sz="900" b="1">
                  <a:solidFill>
                    <a:srgbClr val="FFFFCC"/>
                  </a:solidFill>
                </a:rPr>
                <a:t>Test +</a:t>
              </a:r>
              <a:endParaRPr lang="en-GB" sz="900" b="1">
                <a:solidFill>
                  <a:srgbClr val="FFFFCC"/>
                </a:solidFill>
              </a:endParaRPr>
            </a:p>
          </p:txBody>
        </p:sp>
        <p:sp>
          <p:nvSpPr>
            <p:cNvPr id="21" name="Line 48"/>
            <p:cNvSpPr>
              <a:spLocks noChangeShapeType="1"/>
            </p:cNvSpPr>
            <p:nvPr/>
          </p:nvSpPr>
          <p:spPr bwMode="auto">
            <a:xfrm flipV="1">
              <a:off x="613222" y="3550568"/>
              <a:ext cx="3714750" cy="0"/>
            </a:xfrm>
            <a:prstGeom prst="line">
              <a:avLst/>
            </a:prstGeom>
            <a:noFill/>
            <a:ln w="76200">
              <a:solidFill>
                <a:schemeClr val="tx1"/>
              </a:solidFill>
              <a:round/>
              <a:headEnd/>
              <a:tailEnd/>
            </a:ln>
            <a:effectLst/>
          </p:spPr>
          <p:txBody>
            <a:bodyPr wrap="none" anchor="ctr"/>
            <a:lstStyle/>
            <a:p>
              <a:endParaRPr lang="es-ES" sz="900"/>
            </a:p>
          </p:txBody>
        </p:sp>
        <p:sp>
          <p:nvSpPr>
            <p:cNvPr id="22" name="AutoShape 49"/>
            <p:cNvSpPr>
              <a:spLocks noChangeArrowheads="1"/>
            </p:cNvSpPr>
            <p:nvPr/>
          </p:nvSpPr>
          <p:spPr bwMode="auto">
            <a:xfrm>
              <a:off x="695772" y="3779168"/>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sz="900" b="1">
                  <a:solidFill>
                    <a:srgbClr val="FFFFCC"/>
                  </a:solidFill>
                </a:rPr>
                <a:t>Test +</a:t>
              </a:r>
              <a:endParaRPr lang="en-GB" sz="900" b="1">
                <a:solidFill>
                  <a:srgbClr val="FFFFCC"/>
                </a:solidFill>
              </a:endParaRPr>
            </a:p>
          </p:txBody>
        </p:sp>
        <p:sp>
          <p:nvSpPr>
            <p:cNvPr id="23" name="Text Box 50"/>
            <p:cNvSpPr txBox="1">
              <a:spLocks noChangeArrowheads="1"/>
            </p:cNvSpPr>
            <p:nvPr/>
          </p:nvSpPr>
          <p:spPr bwMode="auto">
            <a:xfrm>
              <a:off x="2143837" y="3861719"/>
              <a:ext cx="935568" cy="1020981"/>
            </a:xfrm>
            <a:prstGeom prst="rect">
              <a:avLst/>
            </a:prstGeom>
            <a:noFill/>
            <a:ln w="9525">
              <a:noFill/>
              <a:miter lim="800000"/>
              <a:headEnd/>
              <a:tailEnd/>
            </a:ln>
            <a:effectLst/>
          </p:spPr>
          <p:txBody>
            <a:bodyPr wrap="square">
              <a:spAutoFit/>
            </a:bodyPr>
            <a:lstStyle/>
            <a:p>
              <a:pPr>
                <a:spcBef>
                  <a:spcPct val="50000"/>
                </a:spcBef>
              </a:pPr>
              <a:r>
                <a:rPr lang="es-ES" sz="2400" b="1" dirty="0"/>
                <a:t>+</a:t>
              </a:r>
              <a:endParaRPr lang="en-GB" sz="2400" b="1" dirty="0"/>
            </a:p>
          </p:txBody>
        </p:sp>
        <p:sp>
          <p:nvSpPr>
            <p:cNvPr id="24" name="AutoShape 51"/>
            <p:cNvSpPr>
              <a:spLocks noChangeArrowheads="1"/>
            </p:cNvSpPr>
            <p:nvPr/>
          </p:nvSpPr>
          <p:spPr bwMode="auto">
            <a:xfrm>
              <a:off x="2842072" y="3779168"/>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sz="900" b="1" dirty="0">
                  <a:solidFill>
                    <a:srgbClr val="FFFFCC"/>
                  </a:solidFill>
                </a:rPr>
                <a:t>Test +</a:t>
              </a:r>
              <a:endParaRPr lang="en-GB" sz="900" b="1" dirty="0">
                <a:solidFill>
                  <a:srgbClr val="FFFFCC"/>
                </a:solidFill>
              </a:endParaRPr>
            </a:p>
          </p:txBody>
        </p:sp>
      </p:grpSp>
      <p:sp>
        <p:nvSpPr>
          <p:cNvPr id="25" name="CuadroTexto 24"/>
          <p:cNvSpPr txBox="1"/>
          <p:nvPr/>
        </p:nvSpPr>
        <p:spPr>
          <a:xfrm>
            <a:off x="8209312" y="2246126"/>
            <a:ext cx="1333560" cy="369332"/>
          </a:xfrm>
          <a:prstGeom prst="rect">
            <a:avLst/>
          </a:prstGeom>
          <a:noFill/>
        </p:spPr>
        <p:txBody>
          <a:bodyPr wrap="square" rtlCol="0">
            <a:spAutoFit/>
          </a:bodyPr>
          <a:lstStyle/>
          <a:p>
            <a:r>
              <a:rPr lang="ca-ES" dirty="0" smtClean="0"/>
              <a:t>PPV</a:t>
            </a:r>
            <a:endParaRPr lang="es-ES" dirty="0"/>
          </a:p>
        </p:txBody>
      </p:sp>
      <p:sp>
        <p:nvSpPr>
          <p:cNvPr id="26" name="CuadroTexto 25"/>
          <p:cNvSpPr txBox="1"/>
          <p:nvPr/>
        </p:nvSpPr>
        <p:spPr>
          <a:xfrm>
            <a:off x="8181070" y="4149637"/>
            <a:ext cx="1333560" cy="369332"/>
          </a:xfrm>
          <a:prstGeom prst="rect">
            <a:avLst/>
          </a:prstGeom>
          <a:noFill/>
        </p:spPr>
        <p:txBody>
          <a:bodyPr wrap="square" rtlCol="0">
            <a:spAutoFit/>
          </a:bodyPr>
          <a:lstStyle/>
          <a:p>
            <a:r>
              <a:rPr lang="ca-ES" dirty="0" smtClean="0"/>
              <a:t>PPN</a:t>
            </a:r>
            <a:endParaRPr lang="es-ES" dirty="0"/>
          </a:p>
        </p:txBody>
      </p:sp>
      <p:sp>
        <p:nvSpPr>
          <p:cNvPr id="28"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Tree>
    <p:extLst>
      <p:ext uri="{BB962C8B-B14F-4D97-AF65-F5344CB8AC3E}">
        <p14:creationId xmlns:p14="http://schemas.microsoft.com/office/powerpoint/2010/main" val="177387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3" name="2 CuadroTexto"/>
          <p:cNvSpPr txBox="1"/>
          <p:nvPr/>
        </p:nvSpPr>
        <p:spPr>
          <a:xfrm>
            <a:off x="336177" y="1223682"/>
            <a:ext cx="3307976" cy="446276"/>
          </a:xfrm>
          <a:prstGeom prst="rect">
            <a:avLst/>
          </a:prstGeom>
          <a:noFill/>
        </p:spPr>
        <p:txBody>
          <a:bodyPr wrap="square" rtlCol="0">
            <a:spAutoFit/>
          </a:bodyPr>
          <a:lstStyle/>
          <a:p>
            <a:pPr algn="just"/>
            <a:r>
              <a:rPr lang="es-ES" sz="2300" b="1" dirty="0" err="1">
                <a:solidFill>
                  <a:srgbClr val="7D468C"/>
                </a:solidFill>
                <a:latin typeface="+mn-lt"/>
                <a:ea typeface="+mn-ea"/>
                <a:cs typeface="+mn-cs"/>
              </a:rPr>
              <a:t>Predictive</a:t>
            </a:r>
            <a:r>
              <a:rPr lang="es-ES" sz="2300" b="1" dirty="0">
                <a:solidFill>
                  <a:srgbClr val="7D468C"/>
                </a:solidFill>
                <a:latin typeface="+mn-lt"/>
                <a:ea typeface="+mn-ea"/>
                <a:cs typeface="+mn-cs"/>
              </a:rPr>
              <a:t> </a:t>
            </a:r>
            <a:r>
              <a:rPr lang="es-ES" sz="2300" b="1" dirty="0" err="1">
                <a:solidFill>
                  <a:srgbClr val="7D468C"/>
                </a:solidFill>
                <a:latin typeface="+mn-lt"/>
                <a:ea typeface="+mn-ea"/>
                <a:cs typeface="+mn-cs"/>
              </a:rPr>
              <a:t>values</a:t>
            </a:r>
            <a:endParaRPr lang="es-ES" sz="2300" b="1" dirty="0">
              <a:solidFill>
                <a:srgbClr val="7D468C"/>
              </a:solidFill>
              <a:latin typeface="+mn-lt"/>
              <a:ea typeface="+mn-ea"/>
              <a:cs typeface="+mn-cs"/>
            </a:endParaRPr>
          </a:p>
        </p:txBody>
      </p:sp>
      <p:pic>
        <p:nvPicPr>
          <p:cNvPr id="4" name="Imagen 3"/>
          <p:cNvPicPr>
            <a:picLocks noChangeAspect="1"/>
          </p:cNvPicPr>
          <p:nvPr/>
        </p:nvPicPr>
        <p:blipFill>
          <a:blip r:embed="rId3" cstate="print"/>
          <a:stretch>
            <a:fillRect/>
          </a:stretch>
        </p:blipFill>
        <p:spPr>
          <a:xfrm>
            <a:off x="3023118" y="4163268"/>
            <a:ext cx="1649506" cy="1402729"/>
          </a:xfrm>
          <a:prstGeom prst="rect">
            <a:avLst/>
          </a:prstGeom>
        </p:spPr>
      </p:pic>
      <p:pic>
        <p:nvPicPr>
          <p:cNvPr id="6" name="Imagen 5"/>
          <p:cNvPicPr>
            <a:picLocks noChangeAspect="1"/>
          </p:cNvPicPr>
          <p:nvPr/>
        </p:nvPicPr>
        <p:blipFill>
          <a:blip r:embed="rId4" cstate="print"/>
          <a:stretch>
            <a:fillRect/>
          </a:stretch>
        </p:blipFill>
        <p:spPr>
          <a:xfrm>
            <a:off x="5544175" y="4165457"/>
            <a:ext cx="1575081" cy="1400540"/>
          </a:xfrm>
          <a:prstGeom prst="rect">
            <a:avLst/>
          </a:prstGeom>
        </p:spPr>
      </p:pic>
      <p:pic>
        <p:nvPicPr>
          <p:cNvPr id="8" name="Imagen 7"/>
          <p:cNvPicPr>
            <a:picLocks noChangeAspect="1"/>
          </p:cNvPicPr>
          <p:nvPr/>
        </p:nvPicPr>
        <p:blipFill>
          <a:blip r:embed="rId5" cstate="print"/>
          <a:stretch>
            <a:fillRect/>
          </a:stretch>
        </p:blipFill>
        <p:spPr>
          <a:xfrm>
            <a:off x="3356291" y="5765321"/>
            <a:ext cx="983160" cy="851094"/>
          </a:xfrm>
          <a:prstGeom prst="rect">
            <a:avLst/>
          </a:prstGeom>
        </p:spPr>
      </p:pic>
      <p:pic>
        <p:nvPicPr>
          <p:cNvPr id="5" name="Imagen 4"/>
          <p:cNvPicPr>
            <a:picLocks noChangeAspect="1"/>
          </p:cNvPicPr>
          <p:nvPr/>
        </p:nvPicPr>
        <p:blipFill>
          <a:blip r:embed="rId6" cstate="print"/>
          <a:stretch>
            <a:fillRect/>
          </a:stretch>
        </p:blipFill>
        <p:spPr>
          <a:xfrm>
            <a:off x="5843300" y="5765322"/>
            <a:ext cx="976829" cy="851093"/>
          </a:xfrm>
          <a:prstGeom prst="rect">
            <a:avLst/>
          </a:prstGeom>
        </p:spPr>
      </p:pic>
      <p:graphicFrame>
        <p:nvGraphicFramePr>
          <p:cNvPr id="9" name="9 Tabla"/>
          <p:cNvGraphicFramePr>
            <a:graphicFrameLocks noGrp="1"/>
          </p:cNvGraphicFramePr>
          <p:nvPr>
            <p:extLst>
              <p:ext uri="{D42A27DB-BD31-4B8C-83A1-F6EECF244321}">
                <p14:modId xmlns:p14="http://schemas.microsoft.com/office/powerpoint/2010/main" val="4007497495"/>
              </p:ext>
            </p:extLst>
          </p:nvPr>
        </p:nvGraphicFramePr>
        <p:xfrm>
          <a:off x="1600200" y="1669958"/>
          <a:ext cx="5537719" cy="2310370"/>
        </p:xfrm>
        <a:graphic>
          <a:graphicData uri="http://schemas.openxmlformats.org/drawingml/2006/table">
            <a:tbl>
              <a:tblPr/>
              <a:tblGrid>
                <a:gridCol w="1016873">
                  <a:extLst>
                    <a:ext uri="{9D8B030D-6E8A-4147-A177-3AD203B41FA5}">
                      <a16:colId xmlns:a16="http://schemas.microsoft.com/office/drawing/2014/main" val="20000"/>
                    </a:ext>
                  </a:extLst>
                </a:gridCol>
                <a:gridCol w="949081">
                  <a:extLst>
                    <a:ext uri="{9D8B030D-6E8A-4147-A177-3AD203B41FA5}">
                      <a16:colId xmlns:a16="http://schemas.microsoft.com/office/drawing/2014/main" val="20001"/>
                    </a:ext>
                  </a:extLst>
                </a:gridCol>
                <a:gridCol w="1004162">
                  <a:extLst>
                    <a:ext uri="{9D8B030D-6E8A-4147-A177-3AD203B41FA5}">
                      <a16:colId xmlns:a16="http://schemas.microsoft.com/office/drawing/2014/main" val="20002"/>
                    </a:ext>
                  </a:extLst>
                </a:gridCol>
                <a:gridCol w="1550730">
                  <a:extLst>
                    <a:ext uri="{9D8B030D-6E8A-4147-A177-3AD203B41FA5}">
                      <a16:colId xmlns:a16="http://schemas.microsoft.com/office/drawing/2014/main" val="20003"/>
                    </a:ext>
                  </a:extLst>
                </a:gridCol>
                <a:gridCol w="1016873">
                  <a:extLst>
                    <a:ext uri="{9D8B030D-6E8A-4147-A177-3AD203B41FA5}">
                      <a16:colId xmlns:a16="http://schemas.microsoft.com/office/drawing/2014/main" val="20004"/>
                    </a:ext>
                  </a:extLst>
                </a:gridCol>
              </a:tblGrid>
              <a:tr h="462074">
                <a:tc>
                  <a:txBody>
                    <a:bodyPr/>
                    <a:lstStyle/>
                    <a:p>
                      <a:pPr algn="l" fontAlgn="ctr"/>
                      <a:endParaRPr lang="en-GB" sz="16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600" b="1" i="0" u="none" strike="noStrike" dirty="0">
                          <a:solidFill>
                            <a:srgbClr val="000000"/>
                          </a:solidFill>
                          <a:latin typeface="Calibri"/>
                        </a:rPr>
                        <a:t>Reference</a:t>
                      </a:r>
                      <a:r>
                        <a:rPr lang="en-GB" sz="1600" b="1" i="0" u="none" strike="noStrike" baseline="0" dirty="0">
                          <a:solidFill>
                            <a:srgbClr val="000000"/>
                          </a:solidFill>
                          <a:latin typeface="Calibri"/>
                        </a:rPr>
                        <a:t> method</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600" b="1"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2074">
                <a:tc>
                  <a:txBody>
                    <a:bodyPr/>
                    <a:lstStyle/>
                    <a:p>
                      <a:pPr algn="l" fontAlgn="ctr"/>
                      <a:endParaRPr lang="en-GB" sz="1600" b="1"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0000"/>
                          </a:solidFill>
                          <a:latin typeface="Calibri"/>
                        </a:rPr>
                        <a:t>Sick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462074">
                <a:tc>
                  <a:txBody>
                    <a:bodyPr/>
                    <a:lstStyle/>
                    <a:p>
                      <a:pPr algn="l" fontAlgn="ctr"/>
                      <a:r>
                        <a:rPr lang="en-GB" sz="1600" b="1" i="0" u="none" strike="noStrike" dirty="0">
                          <a:solidFill>
                            <a:srgbClr val="000000"/>
                          </a:solidFill>
                          <a:latin typeface="Calibri"/>
                        </a:rPr>
                        <a:t>Diagnostic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6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a+b</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2074">
                <a:tc>
                  <a:txBody>
                    <a:bodyPr/>
                    <a:lstStyle/>
                    <a:p>
                      <a:pPr algn="l" fontAlgn="ctr"/>
                      <a:r>
                        <a:rPr lang="en-GB" sz="1600" b="1"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6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a:solidFill>
                            <a:srgbClr val="000000"/>
                          </a:solidFill>
                          <a:latin typeface="Calibri"/>
                        </a:rPr>
                        <a:t>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0000"/>
                          </a:solidFill>
                          <a:latin typeface="Calibri"/>
                        </a:rPr>
                        <a:t>c+d</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2074">
                <a:tc>
                  <a:txBody>
                    <a:bodyPr/>
                    <a:lstStyle/>
                    <a:p>
                      <a:pPr algn="l" fontAlgn="ctr"/>
                      <a:endParaRPr lang="en-GB" sz="16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6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600" b="1" i="0" u="none" strike="noStrike" dirty="0" err="1">
                          <a:solidFill>
                            <a:srgbClr val="000000"/>
                          </a:solidFill>
                          <a:latin typeface="Calibri"/>
                        </a:rPr>
                        <a:t>a+c</a:t>
                      </a:r>
                      <a:endParaRPr lang="en-GB" sz="16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err="1">
                          <a:solidFill>
                            <a:srgbClr val="000000"/>
                          </a:solidFill>
                          <a:latin typeface="Calibri"/>
                        </a:rPr>
                        <a:t>b+d</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err="1">
                          <a:solidFill>
                            <a:srgbClr val="000000"/>
                          </a:solidFill>
                          <a:latin typeface="Calibri"/>
                        </a:rPr>
                        <a:t>a+b+c+d</a:t>
                      </a:r>
                      <a:endParaRPr lang="en-GB"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089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s-ES" dirty="0" err="1"/>
              <a:t>Example</a:t>
            </a:r>
            <a:r>
              <a:rPr lang="es-ES" dirty="0"/>
              <a:t>.</a:t>
            </a:r>
          </a:p>
        </p:txBody>
      </p:sp>
      <p:sp>
        <p:nvSpPr>
          <p:cNvPr id="10" name="9 CuadroTexto"/>
          <p:cNvSpPr txBox="1"/>
          <p:nvPr/>
        </p:nvSpPr>
        <p:spPr>
          <a:xfrm>
            <a:off x="801463" y="4781899"/>
            <a:ext cx="9037041" cy="1077218"/>
          </a:xfrm>
          <a:prstGeom prst="rect">
            <a:avLst/>
          </a:prstGeom>
          <a:noFill/>
        </p:spPr>
        <p:txBody>
          <a:bodyPr wrap="square" rtlCol="0">
            <a:spAutoFit/>
          </a:bodyPr>
          <a:lstStyle/>
          <a:p>
            <a:pPr algn="l">
              <a:tabLst>
                <a:tab pos="5203825" algn="l"/>
              </a:tabLst>
            </a:pPr>
            <a:r>
              <a:rPr lang="es-ES" sz="1600" u="none" dirty="0">
                <a:latin typeface="Calibri" pitchFamily="34" charset="0"/>
              </a:rPr>
              <a:t>Positive </a:t>
            </a:r>
            <a:r>
              <a:rPr lang="es-ES" sz="1600" u="none" dirty="0" err="1">
                <a:latin typeface="Calibri" pitchFamily="34" charset="0"/>
              </a:rPr>
              <a:t>predictive</a:t>
            </a:r>
            <a:r>
              <a:rPr lang="es-ES" sz="1600" u="none" dirty="0">
                <a:latin typeface="Calibri" pitchFamily="34" charset="0"/>
              </a:rPr>
              <a:t> </a:t>
            </a:r>
            <a:r>
              <a:rPr lang="es-ES" sz="1600" u="none" dirty="0" err="1">
                <a:latin typeface="Calibri" pitchFamily="34" charset="0"/>
              </a:rPr>
              <a:t>value</a:t>
            </a:r>
            <a:r>
              <a:rPr lang="es-ES" sz="1600" u="none" dirty="0">
                <a:latin typeface="Calibri" pitchFamily="34" charset="0"/>
              </a:rPr>
              <a:t> = 634 / (269+634) = 70.21%	70.21%  of </a:t>
            </a:r>
            <a:r>
              <a:rPr lang="es-ES" sz="1600" u="none" dirty="0" err="1">
                <a:latin typeface="Calibri" pitchFamily="34" charset="0"/>
              </a:rPr>
              <a:t>the</a:t>
            </a:r>
            <a:r>
              <a:rPr lang="es-ES" sz="1600" u="none" dirty="0">
                <a:latin typeface="Calibri" pitchFamily="34" charset="0"/>
              </a:rPr>
              <a:t> </a:t>
            </a:r>
            <a:r>
              <a:rPr lang="es-ES" sz="1600" u="none" dirty="0" err="1">
                <a:latin typeface="Calibri" pitchFamily="34" charset="0"/>
              </a:rPr>
              <a:t>patients</a:t>
            </a:r>
            <a:r>
              <a:rPr lang="es-ES" sz="1600" u="none" dirty="0">
                <a:latin typeface="Calibri" pitchFamily="34" charset="0"/>
              </a:rPr>
              <a:t> </a:t>
            </a:r>
            <a:r>
              <a:rPr lang="es-ES" sz="1600" u="none" dirty="0" err="1">
                <a:latin typeface="Calibri" pitchFamily="34" charset="0"/>
              </a:rPr>
              <a:t>with</a:t>
            </a:r>
            <a:r>
              <a:rPr lang="es-ES" sz="1600" u="none" dirty="0">
                <a:latin typeface="Calibri" pitchFamily="34" charset="0"/>
              </a:rPr>
              <a:t> </a:t>
            </a:r>
            <a:r>
              <a:rPr lang="es-ES" sz="1600" u="none" dirty="0" err="1">
                <a:latin typeface="Calibri" pitchFamily="34" charset="0"/>
              </a:rPr>
              <a:t>abnormal</a:t>
            </a:r>
            <a:r>
              <a:rPr lang="es-ES" sz="1600" u="none" dirty="0">
                <a:latin typeface="Calibri" pitchFamily="34" charset="0"/>
              </a:rPr>
              <a:t> </a:t>
            </a:r>
            <a:r>
              <a:rPr lang="es-ES" sz="1600" u="none">
                <a:latin typeface="Calibri" pitchFamily="34" charset="0"/>
              </a:rPr>
              <a:t>	</a:t>
            </a:r>
            <a:r>
              <a:rPr lang="es-ES" sz="1600" u="none" smtClean="0">
                <a:latin typeface="Calibri" pitchFamily="34" charset="0"/>
              </a:rPr>
              <a:t>digital </a:t>
            </a:r>
            <a:r>
              <a:rPr lang="es-ES" sz="1600" u="none" dirty="0">
                <a:latin typeface="Calibri" pitchFamily="34" charset="0"/>
              </a:rPr>
              <a:t>rectal </a:t>
            </a:r>
            <a:r>
              <a:rPr lang="es-ES" sz="1600" u="none" dirty="0" err="1">
                <a:latin typeface="Calibri" pitchFamily="34" charset="0"/>
              </a:rPr>
              <a:t>examination</a:t>
            </a:r>
            <a:r>
              <a:rPr lang="es-ES" sz="1600" u="none" dirty="0">
                <a:latin typeface="Calibri" pitchFamily="34" charset="0"/>
              </a:rPr>
              <a:t> </a:t>
            </a:r>
            <a:r>
              <a:rPr lang="es-ES" sz="1600" u="none" dirty="0" err="1">
                <a:latin typeface="Calibri" pitchFamily="34" charset="0"/>
              </a:rPr>
              <a:t>were</a:t>
            </a:r>
            <a:r>
              <a:rPr lang="es-ES" sz="1600" u="none" dirty="0">
                <a:latin typeface="Calibri" pitchFamily="34" charset="0"/>
              </a:rPr>
              <a:t> </a:t>
            </a:r>
            <a:r>
              <a:rPr lang="es-ES" sz="1600" u="none" dirty="0" err="1">
                <a:latin typeface="Calibri" pitchFamily="34" charset="0"/>
              </a:rPr>
              <a:t>correctly</a:t>
            </a:r>
            <a:endParaRPr lang="es-ES" sz="1600" u="none" dirty="0">
              <a:latin typeface="Calibri" pitchFamily="34" charset="0"/>
            </a:endParaRPr>
          </a:p>
          <a:p>
            <a:pPr algn="l">
              <a:tabLst>
                <a:tab pos="5203825" algn="l"/>
              </a:tabLst>
            </a:pPr>
            <a:r>
              <a:rPr lang="es-ES" sz="1600" dirty="0">
                <a:latin typeface="Calibri" pitchFamily="34" charset="0"/>
              </a:rPr>
              <a:t>	</a:t>
            </a:r>
            <a:r>
              <a:rPr lang="es-ES" sz="1600" u="none" dirty="0" err="1">
                <a:latin typeface="Calibri" pitchFamily="34" charset="0"/>
              </a:rPr>
              <a:t>diagnosed</a:t>
            </a:r>
            <a:endParaRPr lang="es-ES" sz="1600" u="none" dirty="0">
              <a:latin typeface="Calibri" pitchFamily="34" charset="0"/>
            </a:endParaRPr>
          </a:p>
          <a:p>
            <a:pPr algn="l">
              <a:tabLst>
                <a:tab pos="5203825" algn="l"/>
              </a:tabLst>
            </a:pPr>
            <a:r>
              <a:rPr lang="es-ES" sz="1600" u="none" dirty="0" err="1">
                <a:latin typeface="Calibri" pitchFamily="34" charset="0"/>
              </a:rPr>
              <a:t>Negative</a:t>
            </a:r>
            <a:r>
              <a:rPr lang="es-ES" sz="1600" u="none" dirty="0">
                <a:latin typeface="Calibri" pitchFamily="34" charset="0"/>
              </a:rPr>
              <a:t> </a:t>
            </a:r>
            <a:r>
              <a:rPr lang="es-ES" sz="1600" u="none" dirty="0" err="1">
                <a:latin typeface="Calibri" pitchFamily="34" charset="0"/>
              </a:rPr>
              <a:t>predictive</a:t>
            </a:r>
            <a:r>
              <a:rPr lang="es-ES" sz="1600" u="none" dirty="0">
                <a:latin typeface="Calibri" pitchFamily="34" charset="0"/>
              </a:rPr>
              <a:t> </a:t>
            </a:r>
            <a:r>
              <a:rPr lang="es-ES" sz="1600" u="none" dirty="0" err="1">
                <a:latin typeface="Calibri" pitchFamily="34" charset="0"/>
              </a:rPr>
              <a:t>value</a:t>
            </a:r>
            <a:r>
              <a:rPr lang="es-ES" sz="1600" u="none" dirty="0">
                <a:latin typeface="Calibri" pitchFamily="34" charset="0"/>
              </a:rPr>
              <a:t> = 1251 / (487+1251) = 71.98%</a:t>
            </a:r>
          </a:p>
        </p:txBody>
      </p:sp>
      <p:cxnSp>
        <p:nvCxnSpPr>
          <p:cNvPr id="20" name="19 Conector recto de flecha"/>
          <p:cNvCxnSpPr/>
          <p:nvPr/>
        </p:nvCxnSpPr>
        <p:spPr bwMode="auto">
          <a:xfrm>
            <a:off x="5254323" y="4921460"/>
            <a:ext cx="756000" cy="1588"/>
          </a:xfrm>
          <a:prstGeom prst="straightConnector1">
            <a:avLst/>
          </a:prstGeom>
          <a:noFill/>
          <a:ln w="9525" cap="flat" cmpd="sng" algn="ctr">
            <a:solidFill>
              <a:srgbClr val="990099"/>
            </a:solidFill>
            <a:prstDash val="solid"/>
            <a:round/>
            <a:headEnd type="none" w="med" len="med"/>
            <a:tailEnd type="arrow"/>
          </a:ln>
          <a:effectLst/>
        </p:spPr>
      </p:cxnSp>
      <p:cxnSp>
        <p:nvCxnSpPr>
          <p:cNvPr id="21" name="20 Conector recto de flecha"/>
          <p:cNvCxnSpPr/>
          <p:nvPr/>
        </p:nvCxnSpPr>
        <p:spPr bwMode="auto">
          <a:xfrm flipH="1">
            <a:off x="5049574" y="5854890"/>
            <a:ext cx="98" cy="449610"/>
          </a:xfrm>
          <a:prstGeom prst="straightConnector1">
            <a:avLst/>
          </a:prstGeom>
          <a:noFill/>
          <a:ln w="9525" cap="flat" cmpd="sng" algn="ctr">
            <a:solidFill>
              <a:srgbClr val="990099"/>
            </a:solidFill>
            <a:prstDash val="solid"/>
            <a:round/>
            <a:headEnd type="none" w="med" len="med"/>
            <a:tailEnd type="arrow"/>
          </a:ln>
          <a:effectLst/>
        </p:spPr>
      </p:cxnSp>
      <p:sp>
        <p:nvSpPr>
          <p:cNvPr id="22" name="21 CuadroTexto"/>
          <p:cNvSpPr txBox="1"/>
          <p:nvPr/>
        </p:nvSpPr>
        <p:spPr>
          <a:xfrm>
            <a:off x="3819228" y="6208355"/>
            <a:ext cx="5249088" cy="338554"/>
          </a:xfrm>
          <a:prstGeom prst="rect">
            <a:avLst/>
          </a:prstGeom>
          <a:noFill/>
        </p:spPr>
        <p:txBody>
          <a:bodyPr wrap="square" rtlCol="0">
            <a:spAutoFit/>
          </a:bodyPr>
          <a:lstStyle/>
          <a:p>
            <a:pPr algn="l"/>
            <a:r>
              <a:rPr lang="ca-ES" sz="1600" u="none" dirty="0">
                <a:latin typeface="Calibri" pitchFamily="34" charset="0"/>
              </a:rPr>
              <a:t>71.98% </a:t>
            </a:r>
            <a:r>
              <a:rPr lang="ca-ES" sz="1600" u="none" dirty="0" err="1">
                <a:latin typeface="Calibri" pitchFamily="34" charset="0"/>
              </a:rPr>
              <a:t>with</a:t>
            </a:r>
            <a:r>
              <a:rPr lang="ca-ES" sz="1600" u="none" dirty="0">
                <a:latin typeface="Calibri" pitchFamily="34" charset="0"/>
              </a:rPr>
              <a:t> normal digital rectal </a:t>
            </a:r>
            <a:r>
              <a:rPr lang="ca-ES" sz="1600" u="none" dirty="0" err="1">
                <a:latin typeface="Calibri" pitchFamily="34" charset="0"/>
              </a:rPr>
              <a:t>examination</a:t>
            </a:r>
            <a:r>
              <a:rPr lang="ca-ES" sz="1600" u="none" dirty="0">
                <a:latin typeface="Calibri" pitchFamily="34" charset="0"/>
              </a:rPr>
              <a:t> </a:t>
            </a:r>
            <a:r>
              <a:rPr lang="ca-ES" sz="1600" u="none" dirty="0" err="1">
                <a:latin typeface="Calibri" pitchFamily="34" charset="0"/>
              </a:rPr>
              <a:t>were</a:t>
            </a:r>
            <a:r>
              <a:rPr lang="ca-ES" sz="1600" u="none" dirty="0">
                <a:latin typeface="Calibri" pitchFamily="34" charset="0"/>
              </a:rPr>
              <a:t> </a:t>
            </a:r>
            <a:r>
              <a:rPr lang="ca-ES" sz="1600" u="none" dirty="0" err="1">
                <a:latin typeface="Calibri" pitchFamily="34" charset="0"/>
              </a:rPr>
              <a:t>healthy</a:t>
            </a:r>
            <a:endParaRPr lang="ca-ES" sz="1600" u="none" dirty="0">
              <a:latin typeface="Calibri" pitchFamily="34" charset="0"/>
            </a:endParaRPr>
          </a:p>
        </p:txBody>
      </p:sp>
      <p:sp>
        <p:nvSpPr>
          <p:cNvPr id="11"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graphicFrame>
        <p:nvGraphicFramePr>
          <p:cNvPr id="12" name="6 Tabla"/>
          <p:cNvGraphicFramePr>
            <a:graphicFrameLocks noGrp="1"/>
          </p:cNvGraphicFramePr>
          <p:nvPr>
            <p:extLst>
              <p:ext uri="{D42A27DB-BD31-4B8C-83A1-F6EECF244321}">
                <p14:modId xmlns:p14="http://schemas.microsoft.com/office/powerpoint/2010/main" val="3109611740"/>
              </p:ext>
            </p:extLst>
          </p:nvPr>
        </p:nvGraphicFramePr>
        <p:xfrm>
          <a:off x="1242427" y="2359107"/>
          <a:ext cx="6704783" cy="1785949"/>
        </p:xfrm>
        <a:graphic>
          <a:graphicData uri="http://schemas.openxmlformats.org/drawingml/2006/table">
            <a:tbl>
              <a:tblPr/>
              <a:tblGrid>
                <a:gridCol w="1208069">
                  <a:extLst>
                    <a:ext uri="{9D8B030D-6E8A-4147-A177-3AD203B41FA5}">
                      <a16:colId xmlns:a16="http://schemas.microsoft.com/office/drawing/2014/main" val="20000"/>
                    </a:ext>
                  </a:extLst>
                </a:gridCol>
                <a:gridCol w="1208069">
                  <a:extLst>
                    <a:ext uri="{9D8B030D-6E8A-4147-A177-3AD203B41FA5}">
                      <a16:colId xmlns:a16="http://schemas.microsoft.com/office/drawing/2014/main" val="20001"/>
                    </a:ext>
                  </a:extLst>
                </a:gridCol>
                <a:gridCol w="1208069">
                  <a:extLst>
                    <a:ext uri="{9D8B030D-6E8A-4147-A177-3AD203B41FA5}">
                      <a16:colId xmlns:a16="http://schemas.microsoft.com/office/drawing/2014/main" val="20002"/>
                    </a:ext>
                  </a:extLst>
                </a:gridCol>
                <a:gridCol w="1872507">
                  <a:extLst>
                    <a:ext uri="{9D8B030D-6E8A-4147-A177-3AD203B41FA5}">
                      <a16:colId xmlns:a16="http://schemas.microsoft.com/office/drawing/2014/main" val="20003"/>
                    </a:ext>
                  </a:extLst>
                </a:gridCol>
                <a:gridCol w="1208069">
                  <a:extLst>
                    <a:ext uri="{9D8B030D-6E8A-4147-A177-3AD203B41FA5}">
                      <a16:colId xmlns:a16="http://schemas.microsoft.com/office/drawing/2014/main" val="20004"/>
                    </a:ext>
                  </a:extLst>
                </a:gridCol>
              </a:tblGrid>
              <a:tr h="351565">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800" b="0" i="0" u="none" strike="noStrike" noProof="0" dirty="0">
                          <a:solidFill>
                            <a:srgbClr val="000000"/>
                          </a:solidFill>
                          <a:latin typeface="Calibri"/>
                        </a:rPr>
                        <a:t>Biopsy</a:t>
                      </a:r>
                      <a:r>
                        <a:rPr lang="en-US" sz="1800" b="0" i="0" u="none" strike="noStrike" baseline="0" noProof="0" dirty="0">
                          <a:solidFill>
                            <a:srgbClr val="000000"/>
                          </a:solidFill>
                          <a:latin typeface="Calibri"/>
                        </a:rPr>
                        <a:t> result</a:t>
                      </a:r>
                      <a:endParaRPr lang="en-US" sz="1800" b="0" i="0" u="none" strike="noStrike" noProof="0"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Disease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69143">
                <a:tc>
                  <a:txBody>
                    <a:bodyPr/>
                    <a:lstStyle/>
                    <a:p>
                      <a:pPr algn="ctr" fontAlgn="ctr"/>
                      <a:r>
                        <a:rPr lang="en-US" sz="1800" b="0" i="0" u="none" strike="noStrike" noProof="0" dirty="0">
                          <a:solidFill>
                            <a:srgbClr val="000000"/>
                          </a:solidFill>
                          <a:latin typeface="Calibri"/>
                        </a:rPr>
                        <a:t>Rectal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US" sz="1800" b="0" i="0" u="none" strike="noStrike" noProof="0" dirty="0">
                          <a:solidFill>
                            <a:srgbClr val="000000"/>
                          </a:solidFill>
                          <a:latin typeface="Calibri"/>
                        </a:rPr>
                        <a:t> Disease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634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903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955">
                <a:tc>
                  <a:txBody>
                    <a:bodyPr/>
                    <a:lstStyle/>
                    <a:p>
                      <a:pPr algn="ctr" fontAlgn="ctr"/>
                      <a:r>
                        <a:rPr lang="en-US" sz="1800" b="0" i="0" u="none" strike="noStrike" noProof="0" dirty="0">
                          <a:solidFill>
                            <a:srgbClr val="000000"/>
                          </a:solidFill>
                          <a:latin typeface="Calibri"/>
                        </a:rPr>
                        <a:t>examination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800" b="0" i="0" u="none" strike="noStrike" noProof="0" dirty="0">
                          <a:solidFill>
                            <a:srgbClr val="000000"/>
                          </a:solidFill>
                          <a:latin typeface="Calibri"/>
                        </a:rPr>
                        <a:t> Healthy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487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1738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1121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1520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8 CuadroTexto"/>
          <p:cNvSpPr txBox="1"/>
          <p:nvPr/>
        </p:nvSpPr>
        <p:spPr>
          <a:xfrm>
            <a:off x="1807767" y="1266756"/>
            <a:ext cx="7431741" cy="923330"/>
          </a:xfrm>
          <a:prstGeom prst="rect">
            <a:avLst/>
          </a:prstGeom>
          <a:noFill/>
        </p:spPr>
        <p:txBody>
          <a:bodyPr wrap="square" rtlCol="0">
            <a:spAutoFit/>
          </a:bodyPr>
          <a:lstStyle/>
          <a:p>
            <a:r>
              <a:rPr lang="en-US" b="1" u="none" dirty="0">
                <a:latin typeface="Calibri" pitchFamily="34" charset="0"/>
              </a:rPr>
              <a:t>Sample:</a:t>
            </a:r>
            <a:r>
              <a:rPr lang="en-US" u="none" dirty="0">
                <a:latin typeface="Calibri" pitchFamily="34" charset="0"/>
              </a:rPr>
              <a:t> n= 2.641 patients with suspected prostate cancer</a:t>
            </a:r>
          </a:p>
          <a:p>
            <a:r>
              <a:rPr lang="en-US" b="1" u="none" dirty="0">
                <a:latin typeface="Calibri" pitchFamily="34" charset="0"/>
              </a:rPr>
              <a:t>1st test: </a:t>
            </a:r>
            <a:r>
              <a:rPr lang="en-US" u="none" dirty="0">
                <a:latin typeface="Calibri" pitchFamily="34" charset="0"/>
              </a:rPr>
              <a:t>rectal examination		 </a:t>
            </a:r>
          </a:p>
          <a:p>
            <a:r>
              <a:rPr lang="en-US" b="1" dirty="0">
                <a:latin typeface="Calibri" pitchFamily="34" charset="0"/>
              </a:rPr>
              <a:t>Reference method</a:t>
            </a:r>
            <a:r>
              <a:rPr lang="en-US" b="1" u="none" dirty="0">
                <a:latin typeface="Calibri" pitchFamily="34" charset="0"/>
              </a:rPr>
              <a:t>: </a:t>
            </a:r>
            <a:r>
              <a:rPr lang="en-US" u="none" dirty="0">
                <a:latin typeface="Calibri" pitchFamily="34" charset="0"/>
              </a:rPr>
              <a:t>prostate biopsy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s-ES" dirty="0" err="1"/>
              <a:t>Example</a:t>
            </a:r>
            <a:r>
              <a:rPr lang="es-ES" dirty="0"/>
              <a:t> </a:t>
            </a:r>
            <a:r>
              <a:rPr lang="es-ES" dirty="0" err="1"/>
              <a:t>with</a:t>
            </a:r>
            <a:r>
              <a:rPr lang="es-ES" dirty="0"/>
              <a:t> R</a:t>
            </a:r>
          </a:p>
        </p:txBody>
      </p:sp>
      <p:sp>
        <p:nvSpPr>
          <p:cNvPr id="10" name="9 Rectángulo"/>
          <p:cNvSpPr/>
          <p:nvPr/>
        </p:nvSpPr>
        <p:spPr>
          <a:xfrm>
            <a:off x="699247" y="1758129"/>
            <a:ext cx="7337612" cy="4524315"/>
          </a:xfrm>
          <a:prstGeom prst="rect">
            <a:avLst/>
          </a:prstGeom>
        </p:spPr>
        <p:txBody>
          <a:bodyPr wrap="square">
            <a:spAutoFit/>
          </a:bodyPr>
          <a:lstStyle/>
          <a:p>
            <a:r>
              <a:rPr lang="en-US" sz="1600" dirty="0">
                <a:latin typeface="Consolas" pitchFamily="49" charset="0"/>
                <a:cs typeface="Consolas" pitchFamily="49" charset="0"/>
              </a:rPr>
              <a:t>Disease positive Disease negative Total</a:t>
            </a:r>
          </a:p>
          <a:p>
            <a:r>
              <a:rPr lang="en-US" sz="1600" dirty="0">
                <a:latin typeface="Consolas" pitchFamily="49" charset="0"/>
                <a:cs typeface="Consolas" pitchFamily="49" charset="0"/>
              </a:rPr>
              <a:t>Test positive              634              269   903</a:t>
            </a:r>
          </a:p>
          <a:p>
            <a:r>
              <a:rPr lang="en-US" sz="1600" dirty="0">
                <a:latin typeface="Consolas" pitchFamily="49" charset="0"/>
                <a:cs typeface="Consolas" pitchFamily="49" charset="0"/>
              </a:rPr>
              <a:t>Test negative              487             1251  1738</a:t>
            </a:r>
          </a:p>
          <a:p>
            <a:r>
              <a:rPr lang="en-US" sz="1600" dirty="0">
                <a:latin typeface="Consolas" pitchFamily="49" charset="0"/>
                <a:cs typeface="Consolas" pitchFamily="49" charset="0"/>
              </a:rPr>
              <a:t>Total                     1121             1520  2641</a:t>
            </a:r>
          </a:p>
          <a:p>
            <a:endParaRPr lang="en-US" sz="1600" dirty="0">
              <a:latin typeface="Consolas" pitchFamily="49" charset="0"/>
              <a:cs typeface="Consolas" pitchFamily="49" charset="0"/>
            </a:endParaRPr>
          </a:p>
          <a:p>
            <a:r>
              <a:rPr lang="en-US" sz="1600" dirty="0">
                <a:latin typeface="Consolas" pitchFamily="49" charset="0"/>
                <a:cs typeface="Consolas" pitchFamily="49" charset="0"/>
              </a:rPr>
              <a:t> Point estimates and 95 % CIs:</a:t>
            </a:r>
          </a:p>
          <a:p>
            <a:r>
              <a:rPr lang="en-US" sz="1600" dirty="0">
                <a:latin typeface="Consolas" pitchFamily="49" charset="0"/>
                <a:cs typeface="Consolas" pitchFamily="49" charset="0"/>
              </a:rPr>
              <a:t>---------------------------------------------------------</a:t>
            </a:r>
          </a:p>
          <a:p>
            <a:r>
              <a:rPr lang="en-US" sz="1600" dirty="0">
                <a:latin typeface="Consolas" pitchFamily="49" charset="0"/>
                <a:cs typeface="Consolas" pitchFamily="49" charset="0"/>
              </a:rPr>
              <a:t>                                    Estimation Lower CI Upper CI</a:t>
            </a:r>
          </a:p>
          <a:p>
            <a:r>
              <a:rPr lang="en-US" sz="1600" dirty="0">
                <a:latin typeface="Consolas" pitchFamily="49" charset="0"/>
                <a:cs typeface="Consolas" pitchFamily="49" charset="0"/>
              </a:rPr>
              <a:t>Apparent prevalence                      0.342    0.324    0.360</a:t>
            </a:r>
          </a:p>
          <a:p>
            <a:r>
              <a:rPr lang="en-US" sz="1600" dirty="0">
                <a:latin typeface="Consolas" pitchFamily="49" charset="0"/>
                <a:cs typeface="Consolas" pitchFamily="49" charset="0"/>
              </a:rPr>
              <a:t>True prevalence                          0.424    0.406    0.444</a:t>
            </a:r>
          </a:p>
          <a:p>
            <a:r>
              <a:rPr lang="en-US" sz="1600" dirty="0">
                <a:latin typeface="Consolas" pitchFamily="49" charset="0"/>
                <a:cs typeface="Consolas" pitchFamily="49" charset="0"/>
              </a:rPr>
              <a:t>Sensitivity                              0.566    0.536    0.595</a:t>
            </a:r>
          </a:p>
          <a:p>
            <a:r>
              <a:rPr lang="en-US" sz="1600" dirty="0">
                <a:latin typeface="Consolas" pitchFamily="49" charset="0"/>
                <a:cs typeface="Consolas" pitchFamily="49" charset="0"/>
              </a:rPr>
              <a:t>Specificity                              0.823    0.803    0.842</a:t>
            </a:r>
          </a:p>
          <a:p>
            <a:r>
              <a:rPr lang="en-US" sz="1600" b="1" dirty="0">
                <a:solidFill>
                  <a:srgbClr val="FF0000"/>
                </a:solidFill>
                <a:latin typeface="Consolas" pitchFamily="49" charset="0"/>
                <a:cs typeface="Consolas" pitchFamily="49" charset="0"/>
              </a:rPr>
              <a:t>Positive predictive value                0.702    0.671    0.732</a:t>
            </a:r>
          </a:p>
          <a:p>
            <a:r>
              <a:rPr lang="en-US" sz="1600" b="1" dirty="0">
                <a:solidFill>
                  <a:srgbClr val="FF0000"/>
                </a:solidFill>
                <a:latin typeface="Consolas" pitchFamily="49" charset="0"/>
                <a:cs typeface="Consolas" pitchFamily="49" charset="0"/>
              </a:rPr>
              <a:t>Negative predictive value                0.720    0.698    0.741</a:t>
            </a:r>
          </a:p>
          <a:p>
            <a:r>
              <a:rPr lang="en-US" sz="1600" dirty="0">
                <a:latin typeface="Consolas" pitchFamily="49" charset="0"/>
                <a:cs typeface="Consolas" pitchFamily="49" charset="0"/>
              </a:rPr>
              <a:t>Diagnostic accuracy                      0.714    0.696    0.731</a:t>
            </a:r>
          </a:p>
          <a:p>
            <a:r>
              <a:rPr lang="en-US" sz="1600" dirty="0">
                <a:latin typeface="Consolas" pitchFamily="49" charset="0"/>
                <a:cs typeface="Consolas" pitchFamily="49" charset="0"/>
              </a:rPr>
              <a:t>Likelihood ratio of a positive test      3.196    2.835    3.603</a:t>
            </a:r>
          </a:p>
          <a:p>
            <a:r>
              <a:rPr lang="en-US" sz="1600" dirty="0">
                <a:latin typeface="Consolas" pitchFamily="49" charset="0"/>
                <a:cs typeface="Consolas" pitchFamily="49" charset="0"/>
              </a:rPr>
              <a:t>Likelihood ratio of a negative test      0.528    0.492    0.567</a:t>
            </a:r>
          </a:p>
          <a:p>
            <a:r>
              <a:rPr lang="en-US" sz="1600" dirty="0">
                <a:latin typeface="Consolas" pitchFamily="49" charset="0"/>
                <a:cs typeface="Consolas" pitchFamily="49" charset="0"/>
              </a:rPr>
              <a:t>---------------------------------------------------------</a:t>
            </a:r>
          </a:p>
        </p:txBody>
      </p:sp>
      <p:sp>
        <p:nvSpPr>
          <p:cNvPr id="9"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5" name="4 Marcador de texto"/>
          <p:cNvSpPr>
            <a:spLocks noGrp="1"/>
          </p:cNvSpPr>
          <p:nvPr>
            <p:ph type="body" sz="quarter" idx="11"/>
          </p:nvPr>
        </p:nvSpPr>
        <p:spPr>
          <a:xfrm>
            <a:off x="450464" y="1436059"/>
            <a:ext cx="8751075" cy="424638"/>
          </a:xfrm>
        </p:spPr>
        <p:txBody>
          <a:bodyPr/>
          <a:lstStyle/>
          <a:p>
            <a:r>
              <a:rPr lang="es-ES" dirty="0" err="1"/>
              <a:t>Prevalence</a:t>
            </a:r>
            <a:endParaRPr lang="es-ES" dirty="0"/>
          </a:p>
        </p:txBody>
      </p:sp>
      <p:sp>
        <p:nvSpPr>
          <p:cNvPr id="7" name="6 CuadroTexto"/>
          <p:cNvSpPr txBox="1"/>
          <p:nvPr/>
        </p:nvSpPr>
        <p:spPr>
          <a:xfrm>
            <a:off x="470647" y="1882589"/>
            <a:ext cx="8794377" cy="738664"/>
          </a:xfrm>
          <a:prstGeom prst="rect">
            <a:avLst/>
          </a:prstGeom>
          <a:noFill/>
        </p:spPr>
        <p:txBody>
          <a:bodyPr wrap="square" rtlCol="0">
            <a:spAutoFit/>
          </a:bodyPr>
          <a:lstStyle/>
          <a:p>
            <a:pPr algn="just"/>
            <a:r>
              <a:rPr lang="es-ES" sz="2100" dirty="0" err="1">
                <a:solidFill>
                  <a:schemeClr val="bg2">
                    <a:lumMod val="50000"/>
                  </a:schemeClr>
                </a:solidFill>
                <a:latin typeface="+mn-lt"/>
              </a:rPr>
              <a:t>Proportion</a:t>
            </a:r>
            <a:r>
              <a:rPr lang="es-ES" sz="2100" dirty="0">
                <a:solidFill>
                  <a:schemeClr val="bg2">
                    <a:lumMod val="50000"/>
                  </a:schemeClr>
                </a:solidFill>
                <a:latin typeface="+mn-lt"/>
              </a:rPr>
              <a:t> of </a:t>
            </a:r>
            <a:r>
              <a:rPr lang="es-ES" sz="2100" dirty="0" err="1">
                <a:solidFill>
                  <a:schemeClr val="bg2">
                    <a:lumMod val="50000"/>
                  </a:schemeClr>
                </a:solidFill>
                <a:latin typeface="+mn-lt"/>
              </a:rPr>
              <a:t>people</a:t>
            </a:r>
            <a:r>
              <a:rPr lang="es-ES" sz="2100" dirty="0">
                <a:solidFill>
                  <a:schemeClr val="bg2">
                    <a:lumMod val="50000"/>
                  </a:schemeClr>
                </a:solidFill>
                <a:latin typeface="+mn-lt"/>
              </a:rPr>
              <a:t> in a </a:t>
            </a:r>
            <a:r>
              <a:rPr lang="es-ES" sz="2100" dirty="0" err="1">
                <a:solidFill>
                  <a:schemeClr val="bg2">
                    <a:lumMod val="50000"/>
                  </a:schemeClr>
                </a:solidFill>
                <a:latin typeface="+mn-lt"/>
              </a:rPr>
              <a:t>defined</a:t>
            </a:r>
            <a:r>
              <a:rPr lang="es-ES" sz="2100" dirty="0">
                <a:solidFill>
                  <a:schemeClr val="bg2">
                    <a:lumMod val="50000"/>
                  </a:schemeClr>
                </a:solidFill>
                <a:latin typeface="+mn-lt"/>
              </a:rPr>
              <a:t> </a:t>
            </a:r>
            <a:r>
              <a:rPr lang="es-ES" sz="2100" dirty="0" err="1">
                <a:solidFill>
                  <a:schemeClr val="bg2">
                    <a:lumMod val="50000"/>
                  </a:schemeClr>
                </a:solidFill>
                <a:latin typeface="+mn-lt"/>
              </a:rPr>
              <a:t>population</a:t>
            </a:r>
            <a:r>
              <a:rPr lang="es-ES" sz="2100" dirty="0">
                <a:solidFill>
                  <a:schemeClr val="bg2">
                    <a:lumMod val="50000"/>
                  </a:schemeClr>
                </a:solidFill>
                <a:latin typeface="+mn-lt"/>
              </a:rPr>
              <a:t> </a:t>
            </a:r>
            <a:r>
              <a:rPr lang="es-ES" sz="2100" dirty="0" err="1">
                <a:solidFill>
                  <a:schemeClr val="bg2">
                    <a:lumMod val="50000"/>
                  </a:schemeClr>
                </a:solidFill>
                <a:latin typeface="+mn-lt"/>
              </a:rPr>
              <a:t>who</a:t>
            </a:r>
            <a:r>
              <a:rPr lang="es-ES" sz="2100" dirty="0">
                <a:solidFill>
                  <a:schemeClr val="bg2">
                    <a:lumMod val="50000"/>
                  </a:schemeClr>
                </a:solidFill>
                <a:latin typeface="+mn-lt"/>
              </a:rPr>
              <a:t> </a:t>
            </a:r>
            <a:r>
              <a:rPr lang="es-ES" sz="2100" dirty="0" err="1">
                <a:solidFill>
                  <a:schemeClr val="bg2">
                    <a:lumMod val="50000"/>
                  </a:schemeClr>
                </a:solidFill>
                <a:latin typeface="+mn-lt"/>
              </a:rPr>
              <a:t>suffer</a:t>
            </a:r>
            <a:r>
              <a:rPr lang="es-ES" sz="2100" dirty="0">
                <a:solidFill>
                  <a:schemeClr val="bg2">
                    <a:lumMod val="50000"/>
                  </a:schemeClr>
                </a:solidFill>
                <a:latin typeface="+mn-lt"/>
              </a:rPr>
              <a:t> </a:t>
            </a:r>
            <a:r>
              <a:rPr lang="es-ES" sz="2100" dirty="0" err="1">
                <a:solidFill>
                  <a:schemeClr val="bg2">
                    <a:lumMod val="50000"/>
                  </a:schemeClr>
                </a:solidFill>
                <a:latin typeface="+mn-lt"/>
              </a:rPr>
              <a:t>from</a:t>
            </a:r>
            <a:r>
              <a:rPr lang="es-ES" sz="2100" dirty="0">
                <a:solidFill>
                  <a:schemeClr val="bg2">
                    <a:lumMod val="50000"/>
                  </a:schemeClr>
                </a:solidFill>
                <a:latin typeface="+mn-lt"/>
              </a:rPr>
              <a:t> </a:t>
            </a:r>
            <a:r>
              <a:rPr lang="es-ES" sz="2100" dirty="0" err="1">
                <a:solidFill>
                  <a:schemeClr val="bg2">
                    <a:lumMod val="50000"/>
                  </a:schemeClr>
                </a:solidFill>
                <a:latin typeface="+mn-lt"/>
              </a:rPr>
              <a:t>the</a:t>
            </a:r>
            <a:r>
              <a:rPr lang="es-ES" sz="2100" dirty="0">
                <a:solidFill>
                  <a:schemeClr val="bg2">
                    <a:lumMod val="50000"/>
                  </a:schemeClr>
                </a:solidFill>
                <a:latin typeface="+mn-lt"/>
              </a:rPr>
              <a:t> </a:t>
            </a:r>
            <a:r>
              <a:rPr lang="es-ES" sz="2100" dirty="0" err="1">
                <a:solidFill>
                  <a:schemeClr val="bg2">
                    <a:lumMod val="50000"/>
                  </a:schemeClr>
                </a:solidFill>
                <a:latin typeface="+mn-lt"/>
              </a:rPr>
              <a:t>disease</a:t>
            </a:r>
            <a:r>
              <a:rPr lang="es-ES" sz="2100" dirty="0">
                <a:solidFill>
                  <a:schemeClr val="bg2">
                    <a:lumMod val="50000"/>
                  </a:schemeClr>
                </a:solidFill>
                <a:latin typeface="+mn-lt"/>
              </a:rPr>
              <a:t> at a </a:t>
            </a:r>
            <a:r>
              <a:rPr lang="es-ES" sz="2100" dirty="0" err="1">
                <a:solidFill>
                  <a:schemeClr val="bg2">
                    <a:lumMod val="50000"/>
                  </a:schemeClr>
                </a:solidFill>
                <a:latin typeface="+mn-lt"/>
              </a:rPr>
              <a:t>specific</a:t>
            </a:r>
            <a:r>
              <a:rPr lang="es-ES" sz="2100" dirty="0">
                <a:solidFill>
                  <a:schemeClr val="bg2">
                    <a:lumMod val="50000"/>
                  </a:schemeClr>
                </a:solidFill>
                <a:latin typeface="+mn-lt"/>
              </a:rPr>
              <a:t> time</a:t>
            </a:r>
          </a:p>
        </p:txBody>
      </p:sp>
      <p:sp>
        <p:nvSpPr>
          <p:cNvPr id="9" name="8 CuadroTexto"/>
          <p:cNvSpPr txBox="1"/>
          <p:nvPr/>
        </p:nvSpPr>
        <p:spPr>
          <a:xfrm>
            <a:off x="488577" y="2761130"/>
            <a:ext cx="8794377" cy="415498"/>
          </a:xfrm>
          <a:prstGeom prst="rect">
            <a:avLst/>
          </a:prstGeom>
          <a:noFill/>
        </p:spPr>
        <p:txBody>
          <a:bodyPr wrap="square" rtlCol="0">
            <a:spAutoFit/>
          </a:bodyPr>
          <a:lstStyle/>
          <a:p>
            <a:pPr algn="just"/>
            <a:r>
              <a:rPr lang="es-ES" sz="2100" dirty="0" err="1">
                <a:solidFill>
                  <a:schemeClr val="bg2">
                    <a:lumMod val="50000"/>
                  </a:schemeClr>
                </a:solidFill>
                <a:latin typeface="+mn-lt"/>
              </a:rPr>
              <a:t>Probability</a:t>
            </a:r>
            <a:r>
              <a:rPr lang="es-ES" sz="2100" dirty="0">
                <a:solidFill>
                  <a:schemeClr val="bg2">
                    <a:lumMod val="50000"/>
                  </a:schemeClr>
                </a:solidFill>
                <a:latin typeface="+mn-lt"/>
              </a:rPr>
              <a:t> of </a:t>
            </a:r>
            <a:r>
              <a:rPr lang="es-ES" sz="2100" dirty="0" err="1">
                <a:solidFill>
                  <a:schemeClr val="bg2">
                    <a:lumMod val="50000"/>
                  </a:schemeClr>
                </a:solidFill>
                <a:latin typeface="+mn-lt"/>
              </a:rPr>
              <a:t>having</a:t>
            </a:r>
            <a:r>
              <a:rPr lang="es-ES" sz="2100" dirty="0">
                <a:solidFill>
                  <a:schemeClr val="bg2">
                    <a:lumMod val="50000"/>
                  </a:schemeClr>
                </a:solidFill>
                <a:latin typeface="+mn-lt"/>
              </a:rPr>
              <a:t> </a:t>
            </a:r>
            <a:r>
              <a:rPr lang="es-ES" sz="2100" dirty="0" err="1">
                <a:solidFill>
                  <a:schemeClr val="bg2">
                    <a:lumMod val="50000"/>
                  </a:schemeClr>
                </a:solidFill>
                <a:latin typeface="+mn-lt"/>
              </a:rPr>
              <a:t>the</a:t>
            </a:r>
            <a:r>
              <a:rPr lang="es-ES" sz="2100" dirty="0">
                <a:solidFill>
                  <a:schemeClr val="bg2">
                    <a:lumMod val="50000"/>
                  </a:schemeClr>
                </a:solidFill>
                <a:latin typeface="+mn-lt"/>
              </a:rPr>
              <a:t> </a:t>
            </a:r>
            <a:r>
              <a:rPr lang="es-ES" sz="2100" dirty="0" err="1">
                <a:solidFill>
                  <a:schemeClr val="bg2">
                    <a:lumMod val="50000"/>
                  </a:schemeClr>
                </a:solidFill>
                <a:latin typeface="+mn-lt"/>
              </a:rPr>
              <a:t>disease</a:t>
            </a:r>
            <a:r>
              <a:rPr lang="es-ES" sz="2100" dirty="0">
                <a:solidFill>
                  <a:schemeClr val="bg2">
                    <a:lumMod val="50000"/>
                  </a:schemeClr>
                </a:solidFill>
                <a:latin typeface="+mn-lt"/>
              </a:rPr>
              <a:t> </a:t>
            </a:r>
            <a:r>
              <a:rPr lang="es-ES" sz="2100" dirty="0" err="1">
                <a:solidFill>
                  <a:schemeClr val="bg2">
                    <a:lumMod val="50000"/>
                  </a:schemeClr>
                </a:solidFill>
                <a:latin typeface="+mn-lt"/>
              </a:rPr>
              <a:t>before</a:t>
            </a:r>
            <a:r>
              <a:rPr lang="es-ES" sz="2100" dirty="0">
                <a:solidFill>
                  <a:schemeClr val="bg2">
                    <a:lumMod val="50000"/>
                  </a:schemeClr>
                </a:solidFill>
                <a:latin typeface="+mn-lt"/>
              </a:rPr>
              <a:t> </a:t>
            </a:r>
            <a:r>
              <a:rPr lang="es-ES" sz="2100" dirty="0" err="1">
                <a:solidFill>
                  <a:schemeClr val="bg2">
                    <a:lumMod val="50000"/>
                  </a:schemeClr>
                </a:solidFill>
                <a:latin typeface="+mn-lt"/>
              </a:rPr>
              <a:t>knowing</a:t>
            </a:r>
            <a:r>
              <a:rPr lang="es-ES" sz="2100" dirty="0">
                <a:solidFill>
                  <a:schemeClr val="bg2">
                    <a:lumMod val="50000"/>
                  </a:schemeClr>
                </a:solidFill>
                <a:latin typeface="+mn-lt"/>
              </a:rPr>
              <a:t> </a:t>
            </a:r>
            <a:r>
              <a:rPr lang="es-ES" sz="2100" dirty="0" err="1">
                <a:solidFill>
                  <a:schemeClr val="bg2">
                    <a:lumMod val="50000"/>
                  </a:schemeClr>
                </a:solidFill>
                <a:latin typeface="+mn-lt"/>
              </a:rPr>
              <a:t>the</a:t>
            </a:r>
            <a:r>
              <a:rPr lang="es-ES" sz="2100" dirty="0">
                <a:solidFill>
                  <a:schemeClr val="bg2">
                    <a:lumMod val="50000"/>
                  </a:schemeClr>
                </a:solidFill>
                <a:latin typeface="+mn-lt"/>
              </a:rPr>
              <a:t> </a:t>
            </a:r>
            <a:r>
              <a:rPr lang="es-ES" sz="2100" dirty="0" err="1">
                <a:solidFill>
                  <a:schemeClr val="bg2">
                    <a:lumMod val="50000"/>
                  </a:schemeClr>
                </a:solidFill>
                <a:latin typeface="+mn-lt"/>
              </a:rPr>
              <a:t>result</a:t>
            </a:r>
            <a:r>
              <a:rPr lang="es-ES" sz="2100" dirty="0">
                <a:solidFill>
                  <a:schemeClr val="bg2">
                    <a:lumMod val="50000"/>
                  </a:schemeClr>
                </a:solidFill>
                <a:latin typeface="+mn-lt"/>
              </a:rPr>
              <a:t> of </a:t>
            </a:r>
            <a:r>
              <a:rPr lang="es-ES" sz="2100" dirty="0" err="1">
                <a:solidFill>
                  <a:schemeClr val="bg2">
                    <a:lumMod val="50000"/>
                  </a:schemeClr>
                </a:solidFill>
                <a:latin typeface="+mn-lt"/>
              </a:rPr>
              <a:t>the</a:t>
            </a:r>
            <a:r>
              <a:rPr lang="es-ES" sz="2100" dirty="0">
                <a:solidFill>
                  <a:schemeClr val="bg2">
                    <a:lumMod val="50000"/>
                  </a:schemeClr>
                </a:solidFill>
                <a:latin typeface="+mn-lt"/>
              </a:rPr>
              <a:t> test,</a:t>
            </a:r>
          </a:p>
        </p:txBody>
      </p:sp>
      <p:pic>
        <p:nvPicPr>
          <p:cNvPr id="5122" name="Picture 2" descr="Image result for prevalence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729" y="3535617"/>
            <a:ext cx="7660434" cy="2874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5" name="4 Marcador de texto"/>
          <p:cNvSpPr>
            <a:spLocks noGrp="1"/>
          </p:cNvSpPr>
          <p:nvPr>
            <p:ph type="body" sz="quarter" idx="11"/>
          </p:nvPr>
        </p:nvSpPr>
        <p:spPr>
          <a:xfrm>
            <a:off x="450464" y="1180565"/>
            <a:ext cx="8751075" cy="424638"/>
          </a:xfrm>
        </p:spPr>
        <p:txBody>
          <a:bodyPr/>
          <a:lstStyle/>
          <a:p>
            <a:r>
              <a:rPr lang="es-ES" dirty="0" err="1"/>
              <a:t>Prevalence</a:t>
            </a:r>
            <a:r>
              <a:rPr lang="es-ES" dirty="0"/>
              <a:t> </a:t>
            </a:r>
            <a:r>
              <a:rPr lang="es-ES" dirty="0" err="1"/>
              <a:t>calculation</a:t>
            </a:r>
            <a:r>
              <a:rPr lang="es-ES" dirty="0"/>
              <a:t>.</a:t>
            </a:r>
          </a:p>
        </p:txBody>
      </p:sp>
      <p:sp>
        <p:nvSpPr>
          <p:cNvPr id="8" name="7 Rectángulo"/>
          <p:cNvSpPr/>
          <p:nvPr/>
        </p:nvSpPr>
        <p:spPr>
          <a:xfrm>
            <a:off x="1220462" y="4015230"/>
            <a:ext cx="7211077" cy="400110"/>
          </a:xfrm>
          <a:prstGeom prst="rect">
            <a:avLst/>
          </a:prstGeom>
        </p:spPr>
        <p:txBody>
          <a:bodyPr wrap="none">
            <a:spAutoFit/>
          </a:bodyPr>
          <a:lstStyle/>
          <a:p>
            <a:pPr algn="l"/>
            <a:r>
              <a:rPr lang="ca-ES" sz="2000" u="none" dirty="0" err="1">
                <a:solidFill>
                  <a:schemeClr val="tx1">
                    <a:lumMod val="75000"/>
                    <a:lumOff val="25000"/>
                  </a:schemeClr>
                </a:solidFill>
                <a:latin typeface="Calibri" pitchFamily="34" charset="0"/>
              </a:rPr>
              <a:t>Prevalence</a:t>
            </a:r>
            <a:r>
              <a:rPr lang="ca-ES" sz="2000" u="none" dirty="0">
                <a:solidFill>
                  <a:schemeClr val="tx1">
                    <a:lumMod val="75000"/>
                    <a:lumOff val="25000"/>
                  </a:schemeClr>
                </a:solidFill>
                <a:latin typeface="Calibri" pitchFamily="34" charset="0"/>
              </a:rPr>
              <a:t> = </a:t>
            </a:r>
            <a:r>
              <a:rPr lang="ca-ES" sz="2000" dirty="0">
                <a:solidFill>
                  <a:schemeClr val="tx1">
                    <a:lumMod val="75000"/>
                    <a:lumOff val="25000"/>
                  </a:schemeClr>
                </a:solidFill>
                <a:latin typeface="Calibri" pitchFamily="34" charset="0"/>
              </a:rPr>
              <a:t>All </a:t>
            </a:r>
            <a:r>
              <a:rPr lang="ca-ES" sz="2000" dirty="0" err="1">
                <a:solidFill>
                  <a:schemeClr val="tx1">
                    <a:lumMod val="75000"/>
                    <a:lumOff val="25000"/>
                  </a:schemeClr>
                </a:solidFill>
                <a:latin typeface="Calibri" pitchFamily="34" charset="0"/>
              </a:rPr>
              <a:t>patient</a:t>
            </a:r>
            <a:r>
              <a:rPr lang="ca-ES" sz="2000" dirty="0">
                <a:solidFill>
                  <a:schemeClr val="tx1">
                    <a:lumMod val="75000"/>
                    <a:lumOff val="25000"/>
                  </a:schemeClr>
                </a:solidFill>
                <a:latin typeface="Calibri" pitchFamily="34" charset="0"/>
              </a:rPr>
              <a:t> </a:t>
            </a:r>
            <a:r>
              <a:rPr lang="ca-ES" sz="2000" dirty="0" err="1">
                <a:solidFill>
                  <a:schemeClr val="tx1">
                    <a:lumMod val="75000"/>
                    <a:lumOff val="25000"/>
                  </a:schemeClr>
                </a:solidFill>
                <a:latin typeface="Calibri" pitchFamily="34" charset="0"/>
              </a:rPr>
              <a:t>sick</a:t>
            </a:r>
            <a:r>
              <a:rPr lang="ca-ES" sz="2000" u="none" dirty="0">
                <a:solidFill>
                  <a:schemeClr val="tx1">
                    <a:lumMod val="75000"/>
                    <a:lumOff val="25000"/>
                  </a:schemeClr>
                </a:solidFill>
                <a:latin typeface="Calibri" pitchFamily="34" charset="0"/>
              </a:rPr>
              <a:t> / All </a:t>
            </a:r>
            <a:r>
              <a:rPr lang="ca-ES" sz="2000" u="none" dirty="0" err="1">
                <a:solidFill>
                  <a:schemeClr val="tx1">
                    <a:lumMod val="75000"/>
                    <a:lumOff val="25000"/>
                  </a:schemeClr>
                </a:solidFill>
                <a:latin typeface="Calibri" pitchFamily="34" charset="0"/>
              </a:rPr>
              <a:t>population</a:t>
            </a:r>
            <a:r>
              <a:rPr lang="ca-ES" sz="2000" u="none" dirty="0">
                <a:solidFill>
                  <a:schemeClr val="tx1">
                    <a:lumMod val="75000"/>
                    <a:lumOff val="25000"/>
                  </a:schemeClr>
                </a:solidFill>
                <a:latin typeface="Calibri" pitchFamily="34" charset="0"/>
              </a:rPr>
              <a:t> = 1121/2641 = 42.45% </a:t>
            </a:r>
          </a:p>
        </p:txBody>
      </p:sp>
      <p:graphicFrame>
        <p:nvGraphicFramePr>
          <p:cNvPr id="7" name="6 Tabla"/>
          <p:cNvGraphicFramePr>
            <a:graphicFrameLocks noGrp="1"/>
          </p:cNvGraphicFramePr>
          <p:nvPr>
            <p:extLst>
              <p:ext uri="{D42A27DB-BD31-4B8C-83A1-F6EECF244321}">
                <p14:modId xmlns:p14="http://schemas.microsoft.com/office/powerpoint/2010/main" val="3514009982"/>
              </p:ext>
            </p:extLst>
          </p:nvPr>
        </p:nvGraphicFramePr>
        <p:xfrm>
          <a:off x="1233096" y="1605203"/>
          <a:ext cx="6704783" cy="1785949"/>
        </p:xfrm>
        <a:graphic>
          <a:graphicData uri="http://schemas.openxmlformats.org/drawingml/2006/table">
            <a:tbl>
              <a:tblPr/>
              <a:tblGrid>
                <a:gridCol w="1208069">
                  <a:extLst>
                    <a:ext uri="{9D8B030D-6E8A-4147-A177-3AD203B41FA5}">
                      <a16:colId xmlns:a16="http://schemas.microsoft.com/office/drawing/2014/main" val="20000"/>
                    </a:ext>
                  </a:extLst>
                </a:gridCol>
                <a:gridCol w="1208069">
                  <a:extLst>
                    <a:ext uri="{9D8B030D-6E8A-4147-A177-3AD203B41FA5}">
                      <a16:colId xmlns:a16="http://schemas.microsoft.com/office/drawing/2014/main" val="20001"/>
                    </a:ext>
                  </a:extLst>
                </a:gridCol>
                <a:gridCol w="1208069">
                  <a:extLst>
                    <a:ext uri="{9D8B030D-6E8A-4147-A177-3AD203B41FA5}">
                      <a16:colId xmlns:a16="http://schemas.microsoft.com/office/drawing/2014/main" val="20002"/>
                    </a:ext>
                  </a:extLst>
                </a:gridCol>
                <a:gridCol w="1872507">
                  <a:extLst>
                    <a:ext uri="{9D8B030D-6E8A-4147-A177-3AD203B41FA5}">
                      <a16:colId xmlns:a16="http://schemas.microsoft.com/office/drawing/2014/main" val="20003"/>
                    </a:ext>
                  </a:extLst>
                </a:gridCol>
                <a:gridCol w="1208069">
                  <a:extLst>
                    <a:ext uri="{9D8B030D-6E8A-4147-A177-3AD203B41FA5}">
                      <a16:colId xmlns:a16="http://schemas.microsoft.com/office/drawing/2014/main" val="20004"/>
                    </a:ext>
                  </a:extLst>
                </a:gridCol>
              </a:tblGrid>
              <a:tr h="351565">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800" b="0" i="0" u="none" strike="noStrike" noProof="0" dirty="0">
                          <a:solidFill>
                            <a:srgbClr val="000000"/>
                          </a:solidFill>
                          <a:latin typeface="Calibri"/>
                        </a:rPr>
                        <a:t>Biopsy</a:t>
                      </a:r>
                      <a:r>
                        <a:rPr lang="en-US" sz="1800" b="0" i="0" u="none" strike="noStrike" baseline="0" noProof="0" dirty="0">
                          <a:solidFill>
                            <a:srgbClr val="000000"/>
                          </a:solidFill>
                          <a:latin typeface="Calibri"/>
                        </a:rPr>
                        <a:t> result</a:t>
                      </a:r>
                      <a:endParaRPr lang="en-US" sz="1800" b="0" i="0" u="none" strike="noStrike" noProof="0"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Disease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69143">
                <a:tc>
                  <a:txBody>
                    <a:bodyPr/>
                    <a:lstStyle/>
                    <a:p>
                      <a:pPr algn="ctr" fontAlgn="ctr"/>
                      <a:r>
                        <a:rPr lang="en-US" sz="1800" b="0" i="0" u="none" strike="noStrike" noProof="0" dirty="0">
                          <a:solidFill>
                            <a:srgbClr val="000000"/>
                          </a:solidFill>
                          <a:latin typeface="Calibri"/>
                        </a:rPr>
                        <a:t>Rectal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US" sz="1800" b="0" i="0" u="none" strike="noStrike" noProof="0" dirty="0">
                          <a:solidFill>
                            <a:srgbClr val="000000"/>
                          </a:solidFill>
                          <a:latin typeface="Calibri"/>
                        </a:rPr>
                        <a:t> Disease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634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903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955">
                <a:tc>
                  <a:txBody>
                    <a:bodyPr/>
                    <a:lstStyle/>
                    <a:p>
                      <a:pPr algn="ctr" fontAlgn="ctr"/>
                      <a:r>
                        <a:rPr lang="en-US" sz="1800" b="0" i="0" u="none" strike="noStrike" noProof="0" dirty="0">
                          <a:solidFill>
                            <a:srgbClr val="000000"/>
                          </a:solidFill>
                          <a:latin typeface="Calibri"/>
                        </a:rPr>
                        <a:t>examination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800" b="0" i="0" u="none" strike="noStrike" noProof="0" dirty="0">
                          <a:solidFill>
                            <a:srgbClr val="000000"/>
                          </a:solidFill>
                          <a:latin typeface="Calibri"/>
                        </a:rPr>
                        <a:t> Healthy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487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1738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9143">
                <a:tc>
                  <a:txBody>
                    <a:bodyPr/>
                    <a:lstStyle/>
                    <a:p>
                      <a:pPr algn="l" fontAlgn="ctr"/>
                      <a:endParaRPr lang="en-US" sz="18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noProof="0" dirty="0">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800" b="0" i="0" u="none" strike="noStrike" noProof="0" dirty="0">
                          <a:solidFill>
                            <a:srgbClr val="000000"/>
                          </a:solidFill>
                          <a:latin typeface="Calibri"/>
                        </a:rPr>
                        <a:t>1121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1520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noProof="0" dirty="0">
                          <a:solidFill>
                            <a:srgbClr val="000000"/>
                          </a:solidFill>
                          <a:latin typeface="Calibri"/>
                        </a:rPr>
                        <a:t>2641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s-ES" dirty="0" err="1"/>
              <a:t>Example</a:t>
            </a:r>
            <a:r>
              <a:rPr lang="es-ES" dirty="0"/>
              <a:t> </a:t>
            </a:r>
            <a:r>
              <a:rPr lang="es-ES" dirty="0" err="1"/>
              <a:t>with</a:t>
            </a:r>
            <a:r>
              <a:rPr lang="es-ES" dirty="0"/>
              <a:t> R </a:t>
            </a:r>
          </a:p>
        </p:txBody>
      </p:sp>
      <p:sp>
        <p:nvSpPr>
          <p:cNvPr id="10" name="9 Rectángulo"/>
          <p:cNvSpPr/>
          <p:nvPr/>
        </p:nvSpPr>
        <p:spPr>
          <a:xfrm>
            <a:off x="699247" y="1758129"/>
            <a:ext cx="7337612" cy="4524315"/>
          </a:xfrm>
          <a:prstGeom prst="rect">
            <a:avLst/>
          </a:prstGeom>
        </p:spPr>
        <p:txBody>
          <a:bodyPr wrap="square">
            <a:spAutoFit/>
          </a:bodyPr>
          <a:lstStyle/>
          <a:p>
            <a:r>
              <a:rPr lang="en-US" sz="1600" dirty="0">
                <a:latin typeface="Consolas" pitchFamily="49" charset="0"/>
                <a:cs typeface="Consolas" pitchFamily="49" charset="0"/>
              </a:rPr>
              <a:t>Disease positive Disease negative Total</a:t>
            </a:r>
          </a:p>
          <a:p>
            <a:r>
              <a:rPr lang="en-US" sz="1600" dirty="0">
                <a:latin typeface="Consolas" pitchFamily="49" charset="0"/>
                <a:cs typeface="Consolas" pitchFamily="49" charset="0"/>
              </a:rPr>
              <a:t>Test positive              634              269   903</a:t>
            </a:r>
          </a:p>
          <a:p>
            <a:r>
              <a:rPr lang="en-US" sz="1600" dirty="0">
                <a:latin typeface="Consolas" pitchFamily="49" charset="0"/>
                <a:cs typeface="Consolas" pitchFamily="49" charset="0"/>
              </a:rPr>
              <a:t>Test negative              487             1251  1738</a:t>
            </a:r>
          </a:p>
          <a:p>
            <a:r>
              <a:rPr lang="en-US" sz="1600" dirty="0">
                <a:latin typeface="Consolas" pitchFamily="49" charset="0"/>
                <a:cs typeface="Consolas" pitchFamily="49" charset="0"/>
              </a:rPr>
              <a:t>Total                     1121             1520  2641</a:t>
            </a:r>
          </a:p>
          <a:p>
            <a:endParaRPr lang="en-US" sz="1600" dirty="0">
              <a:latin typeface="Consolas" pitchFamily="49" charset="0"/>
              <a:cs typeface="Consolas" pitchFamily="49" charset="0"/>
            </a:endParaRPr>
          </a:p>
          <a:p>
            <a:r>
              <a:rPr lang="en-US" sz="1600" dirty="0">
                <a:latin typeface="Consolas" pitchFamily="49" charset="0"/>
                <a:cs typeface="Consolas" pitchFamily="49" charset="0"/>
              </a:rPr>
              <a:t> Point estimates and 95 % CIs:</a:t>
            </a:r>
          </a:p>
          <a:p>
            <a:r>
              <a:rPr lang="en-US" sz="1600" dirty="0">
                <a:latin typeface="Consolas" pitchFamily="49" charset="0"/>
                <a:cs typeface="Consolas" pitchFamily="49" charset="0"/>
              </a:rPr>
              <a:t>---------------------------------------------------------</a:t>
            </a:r>
          </a:p>
          <a:p>
            <a:r>
              <a:rPr lang="en-US" sz="1600" dirty="0">
                <a:latin typeface="Consolas" pitchFamily="49" charset="0"/>
                <a:cs typeface="Consolas" pitchFamily="49" charset="0"/>
              </a:rPr>
              <a:t>                                    Estimation Lower CI Upper CI</a:t>
            </a:r>
          </a:p>
          <a:p>
            <a:r>
              <a:rPr lang="en-US" sz="1600" dirty="0">
                <a:latin typeface="Consolas" pitchFamily="49" charset="0"/>
                <a:cs typeface="Consolas" pitchFamily="49" charset="0"/>
              </a:rPr>
              <a:t>Apparent prevalence                      0.342    0.324    0.360</a:t>
            </a:r>
          </a:p>
          <a:p>
            <a:r>
              <a:rPr lang="en-US" sz="1600" b="1" dirty="0">
                <a:solidFill>
                  <a:srgbClr val="FF0000"/>
                </a:solidFill>
                <a:latin typeface="Consolas" pitchFamily="49" charset="0"/>
                <a:cs typeface="Consolas" pitchFamily="49" charset="0"/>
              </a:rPr>
              <a:t>True prevalence                          0.424    0.406    0.444</a:t>
            </a:r>
          </a:p>
          <a:p>
            <a:r>
              <a:rPr lang="en-US" sz="1600" dirty="0">
                <a:latin typeface="Consolas" pitchFamily="49" charset="0"/>
                <a:cs typeface="Consolas" pitchFamily="49" charset="0"/>
              </a:rPr>
              <a:t>Sensitivity                              0.566    0.536    0.595</a:t>
            </a:r>
          </a:p>
          <a:p>
            <a:r>
              <a:rPr lang="en-US" sz="1600" dirty="0">
                <a:latin typeface="Consolas" pitchFamily="49" charset="0"/>
                <a:cs typeface="Consolas" pitchFamily="49" charset="0"/>
              </a:rPr>
              <a:t>Specificity                              0.823    0.803    0.842</a:t>
            </a:r>
          </a:p>
          <a:p>
            <a:r>
              <a:rPr lang="en-US" sz="1600" dirty="0">
                <a:latin typeface="Consolas" pitchFamily="49" charset="0"/>
                <a:cs typeface="Consolas" pitchFamily="49" charset="0"/>
              </a:rPr>
              <a:t>Positive predictive value                0.702    0.671    0.732</a:t>
            </a:r>
          </a:p>
          <a:p>
            <a:r>
              <a:rPr lang="en-US" sz="1600" dirty="0">
                <a:latin typeface="Consolas" pitchFamily="49" charset="0"/>
                <a:cs typeface="Consolas" pitchFamily="49" charset="0"/>
              </a:rPr>
              <a:t>Negative predictive value                0.720    0.698    0.741</a:t>
            </a:r>
          </a:p>
          <a:p>
            <a:r>
              <a:rPr lang="en-US" sz="1600" dirty="0">
                <a:latin typeface="Consolas" pitchFamily="49" charset="0"/>
                <a:cs typeface="Consolas" pitchFamily="49" charset="0"/>
              </a:rPr>
              <a:t>Diagnostic accuracy                      0.714    0.696    0.731</a:t>
            </a:r>
          </a:p>
          <a:p>
            <a:r>
              <a:rPr lang="en-US" sz="1600" dirty="0">
                <a:latin typeface="Consolas" pitchFamily="49" charset="0"/>
                <a:cs typeface="Consolas" pitchFamily="49" charset="0"/>
              </a:rPr>
              <a:t>Likelihood ratio of a positive test      3.196    2.835    3.603</a:t>
            </a:r>
          </a:p>
          <a:p>
            <a:r>
              <a:rPr lang="en-US" sz="1600" dirty="0">
                <a:latin typeface="Consolas" pitchFamily="49" charset="0"/>
                <a:cs typeface="Consolas" pitchFamily="49" charset="0"/>
              </a:rPr>
              <a:t>Likelihood ratio of a negative test      0.528    0.492    0.567</a:t>
            </a:r>
          </a:p>
          <a:p>
            <a:r>
              <a:rPr lang="en-US" sz="1600" dirty="0">
                <a:latin typeface="Consolas" pitchFamily="49" charset="0"/>
                <a:cs typeface="Consolas" pitchFamily="49" charset="0"/>
              </a:rPr>
              <a:t>---------------------------------------------------------</a:t>
            </a:r>
          </a:p>
        </p:txBody>
      </p:sp>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s-ES" dirty="0" err="1"/>
              <a:t>Dependence</a:t>
            </a:r>
            <a:r>
              <a:rPr lang="es-ES" dirty="0"/>
              <a:t> of PPV and NPV </a:t>
            </a:r>
            <a:r>
              <a:rPr lang="es-ES" dirty="0" err="1"/>
              <a:t>on</a:t>
            </a:r>
            <a:r>
              <a:rPr lang="es-ES" dirty="0"/>
              <a:t> </a:t>
            </a:r>
            <a:r>
              <a:rPr lang="es-ES" dirty="0" err="1"/>
              <a:t>disease</a:t>
            </a:r>
            <a:r>
              <a:rPr lang="es-ES" dirty="0"/>
              <a:t> </a:t>
            </a:r>
            <a:r>
              <a:rPr lang="es-ES" dirty="0" err="1"/>
              <a:t>prevalence</a:t>
            </a:r>
            <a:endParaRPr lang="es-ES" dirty="0"/>
          </a:p>
        </p:txBody>
      </p:sp>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5" name="4 CuadroTexto"/>
          <p:cNvSpPr txBox="1"/>
          <p:nvPr/>
        </p:nvSpPr>
        <p:spPr>
          <a:xfrm>
            <a:off x="508913" y="1789598"/>
            <a:ext cx="5444018" cy="430887"/>
          </a:xfrm>
          <a:prstGeom prst="rect">
            <a:avLst/>
          </a:prstGeom>
          <a:noFill/>
        </p:spPr>
        <p:txBody>
          <a:bodyPr wrap="square" rtlCol="0">
            <a:spAutoFit/>
          </a:bodyPr>
          <a:lstStyle/>
          <a:p>
            <a:pPr algn="just"/>
            <a:r>
              <a:rPr lang="es-ES" sz="2200" dirty="0" err="1">
                <a:solidFill>
                  <a:schemeClr val="bg2">
                    <a:lumMod val="50000"/>
                  </a:schemeClr>
                </a:solidFill>
                <a:latin typeface="+mn-lt"/>
              </a:rPr>
              <a:t>From</a:t>
            </a:r>
            <a:r>
              <a:rPr lang="es-ES" sz="2200" dirty="0">
                <a:solidFill>
                  <a:schemeClr val="bg2">
                    <a:lumMod val="50000"/>
                  </a:schemeClr>
                </a:solidFill>
                <a:latin typeface="+mn-lt"/>
              </a:rPr>
              <a:t> </a:t>
            </a:r>
            <a:r>
              <a:rPr lang="es-ES" sz="2200" dirty="0" err="1">
                <a:solidFill>
                  <a:schemeClr val="bg2">
                    <a:lumMod val="50000"/>
                  </a:schemeClr>
                </a:solidFill>
                <a:latin typeface="+mn-lt"/>
              </a:rPr>
              <a:t>the</a:t>
            </a:r>
            <a:r>
              <a:rPr lang="es-ES" sz="2200" dirty="0">
                <a:solidFill>
                  <a:schemeClr val="bg2">
                    <a:lumMod val="50000"/>
                  </a:schemeClr>
                </a:solidFill>
                <a:latin typeface="+mn-lt"/>
              </a:rPr>
              <a:t> </a:t>
            </a:r>
            <a:r>
              <a:rPr lang="es-ES" sz="2200" dirty="0" err="1">
                <a:solidFill>
                  <a:schemeClr val="bg2">
                    <a:lumMod val="50000"/>
                  </a:schemeClr>
                </a:solidFill>
                <a:latin typeface="+mn-lt"/>
              </a:rPr>
              <a:t>calculation</a:t>
            </a:r>
            <a:r>
              <a:rPr lang="es-ES" sz="2200" dirty="0">
                <a:solidFill>
                  <a:schemeClr val="bg2">
                    <a:lumMod val="50000"/>
                  </a:schemeClr>
                </a:solidFill>
                <a:latin typeface="+mn-lt"/>
              </a:rPr>
              <a:t> of </a:t>
            </a:r>
            <a:r>
              <a:rPr lang="es-ES" sz="2200" dirty="0" err="1">
                <a:solidFill>
                  <a:schemeClr val="bg2">
                    <a:lumMod val="50000"/>
                  </a:schemeClr>
                </a:solidFill>
                <a:latin typeface="+mn-lt"/>
              </a:rPr>
              <a:t>predictive</a:t>
            </a:r>
            <a:r>
              <a:rPr lang="es-ES" sz="2200" dirty="0">
                <a:solidFill>
                  <a:schemeClr val="bg2">
                    <a:lumMod val="50000"/>
                  </a:schemeClr>
                </a:solidFill>
                <a:latin typeface="+mn-lt"/>
              </a:rPr>
              <a:t> </a:t>
            </a:r>
            <a:r>
              <a:rPr lang="es-ES" sz="2200" dirty="0" err="1">
                <a:solidFill>
                  <a:schemeClr val="bg2">
                    <a:lumMod val="50000"/>
                  </a:schemeClr>
                </a:solidFill>
                <a:latin typeface="+mn-lt"/>
              </a:rPr>
              <a:t>values</a:t>
            </a:r>
            <a:r>
              <a:rPr lang="es-ES" sz="2200" dirty="0">
                <a:solidFill>
                  <a:schemeClr val="bg2">
                    <a:lumMod val="50000"/>
                  </a:schemeClr>
                </a:solidFill>
                <a:latin typeface="+mn-lt"/>
              </a:rPr>
              <a:t>:</a:t>
            </a:r>
          </a:p>
        </p:txBody>
      </p:sp>
      <p:sp>
        <p:nvSpPr>
          <p:cNvPr id="18" name="17 CuadroTexto"/>
          <p:cNvSpPr txBox="1"/>
          <p:nvPr/>
        </p:nvSpPr>
        <p:spPr>
          <a:xfrm>
            <a:off x="1169894" y="2460812"/>
            <a:ext cx="887506" cy="430887"/>
          </a:xfrm>
          <a:prstGeom prst="rect">
            <a:avLst/>
          </a:prstGeom>
          <a:noFill/>
        </p:spPr>
        <p:txBody>
          <a:bodyPr wrap="square" rtlCol="0">
            <a:spAutoFit/>
          </a:bodyPr>
          <a:lstStyle/>
          <a:p>
            <a:pPr algn="just"/>
            <a:r>
              <a:rPr lang="es-ES" sz="2200" dirty="0">
                <a:solidFill>
                  <a:schemeClr val="bg2">
                    <a:lumMod val="50000"/>
                  </a:schemeClr>
                </a:solidFill>
                <a:latin typeface="+mn-lt"/>
              </a:rPr>
              <a:t>PPV = </a:t>
            </a:r>
          </a:p>
        </p:txBody>
      </p:sp>
      <p:sp>
        <p:nvSpPr>
          <p:cNvPr id="19" name="18 CuadroTexto"/>
          <p:cNvSpPr txBox="1"/>
          <p:nvPr/>
        </p:nvSpPr>
        <p:spPr>
          <a:xfrm>
            <a:off x="3527611" y="2411506"/>
            <a:ext cx="887506" cy="430887"/>
          </a:xfrm>
          <a:prstGeom prst="rect">
            <a:avLst/>
          </a:prstGeom>
          <a:noFill/>
        </p:spPr>
        <p:txBody>
          <a:bodyPr wrap="square" rtlCol="0">
            <a:spAutoFit/>
          </a:bodyPr>
          <a:lstStyle/>
          <a:p>
            <a:pPr algn="just"/>
            <a:r>
              <a:rPr lang="es-ES" sz="2200" dirty="0">
                <a:solidFill>
                  <a:schemeClr val="bg2">
                    <a:lumMod val="50000"/>
                  </a:schemeClr>
                </a:solidFill>
                <a:latin typeface="+mn-lt"/>
              </a:rPr>
              <a:t>NPV = </a:t>
            </a:r>
          </a:p>
        </p:txBody>
      </p:sp>
      <p:sp>
        <p:nvSpPr>
          <p:cNvPr id="20" name="19 Elipse"/>
          <p:cNvSpPr/>
          <p:nvPr/>
        </p:nvSpPr>
        <p:spPr bwMode="auto">
          <a:xfrm>
            <a:off x="1939996" y="2635608"/>
            <a:ext cx="714380" cy="428628"/>
          </a:xfrm>
          <a:prstGeom prst="ellips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21" name="20 Elipse"/>
          <p:cNvSpPr/>
          <p:nvPr/>
        </p:nvSpPr>
        <p:spPr bwMode="auto">
          <a:xfrm>
            <a:off x="4466381" y="2635608"/>
            <a:ext cx="714380" cy="428628"/>
          </a:xfrm>
          <a:prstGeom prst="ellips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22" name="21 Cerrar llave"/>
          <p:cNvSpPr/>
          <p:nvPr/>
        </p:nvSpPr>
        <p:spPr bwMode="auto">
          <a:xfrm rot="5400000">
            <a:off x="3636594" y="1884711"/>
            <a:ext cx="142876" cy="2571768"/>
          </a:xfrm>
          <a:prstGeom prst="rightBrac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23" name="22 CuadroTexto"/>
          <p:cNvSpPr txBox="1"/>
          <p:nvPr/>
        </p:nvSpPr>
        <p:spPr>
          <a:xfrm>
            <a:off x="2057400" y="3443476"/>
            <a:ext cx="3551359" cy="369332"/>
          </a:xfrm>
          <a:prstGeom prst="rect">
            <a:avLst/>
          </a:prstGeom>
          <a:noFill/>
        </p:spPr>
        <p:txBody>
          <a:bodyPr wrap="square" rtlCol="0">
            <a:spAutoFit/>
          </a:bodyPr>
          <a:lstStyle/>
          <a:p>
            <a:pPr algn="l"/>
            <a:r>
              <a:rPr lang="ca-ES" u="none" dirty="0" err="1">
                <a:solidFill>
                  <a:schemeClr val="tx1">
                    <a:lumMod val="75000"/>
                    <a:lumOff val="25000"/>
                  </a:schemeClr>
                </a:solidFill>
                <a:latin typeface="Calibri" pitchFamily="34" charset="0"/>
              </a:rPr>
              <a:t>People</a:t>
            </a:r>
            <a:r>
              <a:rPr lang="ca-ES" u="none" dirty="0">
                <a:solidFill>
                  <a:schemeClr val="tx1">
                    <a:lumMod val="75000"/>
                    <a:lumOff val="25000"/>
                  </a:schemeClr>
                </a:solidFill>
                <a:latin typeface="Calibri" pitchFamily="34" charset="0"/>
              </a:rPr>
              <a:t> </a:t>
            </a:r>
            <a:r>
              <a:rPr lang="ca-ES" u="none" dirty="0" err="1">
                <a:solidFill>
                  <a:schemeClr val="tx1">
                    <a:lumMod val="75000"/>
                    <a:lumOff val="25000"/>
                  </a:schemeClr>
                </a:solidFill>
                <a:latin typeface="Calibri" pitchFamily="34" charset="0"/>
              </a:rPr>
              <a:t>with</a:t>
            </a:r>
            <a:r>
              <a:rPr lang="ca-ES" u="none" dirty="0">
                <a:solidFill>
                  <a:schemeClr val="tx1">
                    <a:lumMod val="75000"/>
                    <a:lumOff val="25000"/>
                  </a:schemeClr>
                </a:solidFill>
                <a:latin typeface="Calibri" pitchFamily="34" charset="0"/>
              </a:rPr>
              <a:t> </a:t>
            </a:r>
            <a:r>
              <a:rPr lang="ca-ES" u="none" dirty="0" err="1">
                <a:solidFill>
                  <a:schemeClr val="tx1">
                    <a:lumMod val="75000"/>
                    <a:lumOff val="25000"/>
                  </a:schemeClr>
                </a:solidFill>
                <a:latin typeface="Calibri" pitchFamily="34" charset="0"/>
              </a:rPr>
              <a:t>the</a:t>
            </a:r>
            <a:r>
              <a:rPr lang="ca-ES" u="none" dirty="0">
                <a:solidFill>
                  <a:schemeClr val="tx1">
                    <a:lumMod val="75000"/>
                    <a:lumOff val="25000"/>
                  </a:schemeClr>
                </a:solidFill>
                <a:latin typeface="Calibri" pitchFamily="34" charset="0"/>
              </a:rPr>
              <a:t> </a:t>
            </a:r>
            <a:r>
              <a:rPr lang="ca-ES" u="none" dirty="0" err="1">
                <a:solidFill>
                  <a:schemeClr val="tx1">
                    <a:lumMod val="75000"/>
                    <a:lumOff val="25000"/>
                  </a:schemeClr>
                </a:solidFill>
                <a:latin typeface="Calibri" pitchFamily="34" charset="0"/>
              </a:rPr>
              <a:t>disease</a:t>
            </a:r>
            <a:r>
              <a:rPr lang="ca-ES" u="none" dirty="0">
                <a:solidFill>
                  <a:schemeClr val="tx1">
                    <a:lumMod val="75000"/>
                    <a:lumOff val="25000"/>
                  </a:schemeClr>
                </a:solidFill>
                <a:latin typeface="Calibri" pitchFamily="34" charset="0"/>
              </a:rPr>
              <a:t> </a:t>
            </a:r>
            <a:r>
              <a:rPr lang="ca-ES" u="none" dirty="0" err="1">
                <a:solidFill>
                  <a:schemeClr val="tx1">
                    <a:lumMod val="75000"/>
                    <a:lumOff val="25000"/>
                  </a:schemeClr>
                </a:solidFill>
                <a:latin typeface="Calibri" pitchFamily="34" charset="0"/>
              </a:rPr>
              <a:t>and</a:t>
            </a:r>
            <a:r>
              <a:rPr lang="ca-ES" u="none" dirty="0">
                <a:solidFill>
                  <a:schemeClr val="tx1">
                    <a:lumMod val="75000"/>
                    <a:lumOff val="25000"/>
                  </a:schemeClr>
                </a:solidFill>
                <a:latin typeface="Calibri" pitchFamily="34" charset="0"/>
              </a:rPr>
              <a:t> </a:t>
            </a:r>
            <a:r>
              <a:rPr lang="ca-ES" u="none" dirty="0" err="1">
                <a:solidFill>
                  <a:schemeClr val="tx1">
                    <a:lumMod val="75000"/>
                    <a:lumOff val="25000"/>
                  </a:schemeClr>
                </a:solidFill>
                <a:latin typeface="Calibri" pitchFamily="34" charset="0"/>
              </a:rPr>
              <a:t>healthy</a:t>
            </a:r>
            <a:endParaRPr lang="ca-ES" u="none" dirty="0">
              <a:solidFill>
                <a:schemeClr val="tx1">
                  <a:lumMod val="75000"/>
                  <a:lumOff val="25000"/>
                </a:schemeClr>
              </a:solidFill>
              <a:latin typeface="Calibri" pitchFamily="34" charset="0"/>
            </a:endParaRPr>
          </a:p>
        </p:txBody>
      </p:sp>
      <p:sp>
        <p:nvSpPr>
          <p:cNvPr id="24" name="23 Flecha derecha"/>
          <p:cNvSpPr/>
          <p:nvPr/>
        </p:nvSpPr>
        <p:spPr bwMode="auto">
          <a:xfrm>
            <a:off x="5631460" y="3504048"/>
            <a:ext cx="642942" cy="285752"/>
          </a:xfrm>
          <a:prstGeom prst="rightArrow">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25" name="24 CuadroTexto"/>
          <p:cNvSpPr txBox="1"/>
          <p:nvPr/>
        </p:nvSpPr>
        <p:spPr>
          <a:xfrm>
            <a:off x="6574221" y="3185259"/>
            <a:ext cx="3000396" cy="923330"/>
          </a:xfrm>
          <a:prstGeom prst="rect">
            <a:avLst/>
          </a:prstGeom>
          <a:noFill/>
        </p:spPr>
        <p:txBody>
          <a:bodyPr wrap="square" rtlCol="0">
            <a:spAutoFit/>
          </a:bodyPr>
          <a:lstStyle/>
          <a:p>
            <a:pPr algn="l"/>
            <a:r>
              <a:rPr lang="en-US" u="none" dirty="0">
                <a:solidFill>
                  <a:schemeClr val="tx1">
                    <a:lumMod val="75000"/>
                    <a:lumOff val="25000"/>
                  </a:schemeClr>
                </a:solidFill>
                <a:effectLst>
                  <a:outerShdw blurRad="38100" dist="38100" dir="2700000" algn="tl">
                    <a:srgbClr val="000000">
                      <a:alpha val="43137"/>
                    </a:srgbClr>
                  </a:outerShdw>
                </a:effectLst>
                <a:latin typeface="Calibri" pitchFamily="34" charset="0"/>
              </a:rPr>
              <a:t>Changes in the composition of the population will alter their values</a:t>
            </a:r>
          </a:p>
        </p:txBody>
      </p:sp>
      <p:sp>
        <p:nvSpPr>
          <p:cNvPr id="27" name="26 CuadroTexto"/>
          <p:cNvSpPr txBox="1"/>
          <p:nvPr/>
        </p:nvSpPr>
        <p:spPr>
          <a:xfrm>
            <a:off x="630155" y="4510122"/>
            <a:ext cx="8485094" cy="1938992"/>
          </a:xfrm>
          <a:prstGeom prst="rect">
            <a:avLst/>
          </a:prstGeom>
          <a:noFill/>
        </p:spPr>
        <p:txBody>
          <a:bodyPr wrap="square" rtlCol="0">
            <a:spAutoFit/>
          </a:bodyPr>
          <a:lstStyle/>
          <a:p>
            <a:pPr algn="just"/>
            <a:r>
              <a:rPr lang="es-ES" sz="2000" dirty="0" err="1">
                <a:solidFill>
                  <a:schemeClr val="bg2">
                    <a:lumMod val="50000"/>
                  </a:schemeClr>
                </a:solidFill>
                <a:effectLst>
                  <a:outerShdw blurRad="38100" dist="38100" dir="2700000" algn="tl">
                    <a:srgbClr val="000000">
                      <a:alpha val="43137"/>
                    </a:srgbClr>
                  </a:outerShdw>
                </a:effectLst>
                <a:latin typeface="+mn-lt"/>
              </a:rPr>
              <a:t>If</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the</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prevalence</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is</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low</a:t>
            </a:r>
            <a:r>
              <a:rPr lang="es-ES" sz="2000" dirty="0">
                <a:solidFill>
                  <a:schemeClr val="bg2">
                    <a:lumMod val="50000"/>
                  </a:schemeClr>
                </a:solidFill>
                <a:latin typeface="+mn-lt"/>
              </a:rPr>
              <a:t>: a </a:t>
            </a:r>
            <a:r>
              <a:rPr lang="es-ES" sz="2000" dirty="0" err="1">
                <a:solidFill>
                  <a:schemeClr val="bg2">
                    <a:lumMod val="50000"/>
                  </a:schemeClr>
                </a:solidFill>
                <a:latin typeface="+mn-lt"/>
              </a:rPr>
              <a:t>negative</a:t>
            </a:r>
            <a:r>
              <a:rPr lang="es-ES" sz="2000" dirty="0">
                <a:solidFill>
                  <a:schemeClr val="bg2">
                    <a:lumMod val="50000"/>
                  </a:schemeClr>
                </a:solidFill>
                <a:latin typeface="+mn-lt"/>
              </a:rPr>
              <a:t> </a:t>
            </a:r>
            <a:r>
              <a:rPr lang="es-ES" sz="2000" dirty="0" err="1">
                <a:solidFill>
                  <a:schemeClr val="bg2">
                    <a:lumMod val="50000"/>
                  </a:schemeClr>
                </a:solidFill>
                <a:latin typeface="+mn-lt"/>
              </a:rPr>
              <a:t>result</a:t>
            </a:r>
            <a:r>
              <a:rPr lang="es-ES" sz="2000" dirty="0">
                <a:solidFill>
                  <a:schemeClr val="bg2">
                    <a:lumMod val="50000"/>
                  </a:schemeClr>
                </a:solidFill>
                <a:latin typeface="+mn-lt"/>
              </a:rPr>
              <a:t> in </a:t>
            </a:r>
            <a:r>
              <a:rPr lang="es-ES" sz="2000" dirty="0" err="1">
                <a:solidFill>
                  <a:schemeClr val="bg2">
                    <a:lumMod val="50000"/>
                  </a:schemeClr>
                </a:solidFill>
                <a:latin typeface="+mn-lt"/>
              </a:rPr>
              <a:t>the</a:t>
            </a:r>
            <a:r>
              <a:rPr lang="es-ES" sz="2000" dirty="0">
                <a:solidFill>
                  <a:schemeClr val="bg2">
                    <a:lumMod val="50000"/>
                  </a:schemeClr>
                </a:solidFill>
                <a:latin typeface="+mn-lt"/>
              </a:rPr>
              <a:t> test (</a:t>
            </a:r>
            <a:r>
              <a:rPr lang="es-ES" sz="2000" dirty="0" err="1">
                <a:solidFill>
                  <a:schemeClr val="bg2">
                    <a:lumMod val="50000"/>
                  </a:schemeClr>
                </a:solidFill>
                <a:latin typeface="+mn-lt"/>
              </a:rPr>
              <a:t>healthy</a:t>
            </a:r>
            <a:r>
              <a:rPr lang="es-ES" sz="2000" dirty="0">
                <a:solidFill>
                  <a:schemeClr val="bg2">
                    <a:lumMod val="50000"/>
                  </a:schemeClr>
                </a:solidFill>
                <a:latin typeface="+mn-lt"/>
              </a:rPr>
              <a:t>) </a:t>
            </a:r>
            <a:r>
              <a:rPr lang="es-ES" sz="2000" dirty="0" err="1">
                <a:solidFill>
                  <a:schemeClr val="bg2">
                    <a:lumMod val="50000"/>
                  </a:schemeClr>
                </a:solidFill>
                <a:latin typeface="+mn-lt"/>
              </a:rPr>
              <a:t>will</a:t>
            </a:r>
            <a:r>
              <a:rPr lang="es-ES" sz="2000" dirty="0">
                <a:solidFill>
                  <a:schemeClr val="bg2">
                    <a:lumMod val="50000"/>
                  </a:schemeClr>
                </a:solidFill>
                <a:latin typeface="+mn-lt"/>
              </a:rPr>
              <a:t> </a:t>
            </a:r>
            <a:r>
              <a:rPr lang="es-ES" sz="2000" dirty="0" err="1">
                <a:solidFill>
                  <a:schemeClr val="bg2">
                    <a:lumMod val="50000"/>
                  </a:schemeClr>
                </a:solidFill>
                <a:latin typeface="+mn-lt"/>
              </a:rPr>
              <a:t>allow</a:t>
            </a:r>
            <a:r>
              <a:rPr lang="es-ES" sz="2000" dirty="0">
                <a:solidFill>
                  <a:schemeClr val="bg2">
                    <a:lumMod val="50000"/>
                  </a:schemeClr>
                </a:solidFill>
                <a:latin typeface="+mn-lt"/>
              </a:rPr>
              <a:t> </a:t>
            </a:r>
            <a:r>
              <a:rPr lang="es-ES" sz="2000" dirty="0" err="1">
                <a:solidFill>
                  <a:schemeClr val="bg2">
                    <a:lumMod val="50000"/>
                  </a:schemeClr>
                </a:solidFill>
                <a:latin typeface="+mn-lt"/>
              </a:rPr>
              <a:t>discarding</a:t>
            </a:r>
            <a:r>
              <a:rPr lang="es-ES" sz="2000" dirty="0">
                <a:solidFill>
                  <a:schemeClr val="bg2">
                    <a:lumMod val="50000"/>
                  </a:schemeClr>
                </a:solidFill>
                <a:latin typeface="+mn-lt"/>
              </a:rPr>
              <a:t> </a:t>
            </a:r>
            <a:r>
              <a:rPr lang="es-ES" sz="2000" dirty="0" err="1">
                <a:solidFill>
                  <a:schemeClr val="bg2">
                    <a:lumMod val="50000"/>
                  </a:schemeClr>
                </a:solidFill>
                <a:latin typeface="+mn-lt"/>
              </a:rPr>
              <a:t>the</a:t>
            </a:r>
            <a:r>
              <a:rPr lang="es-ES" sz="2000" dirty="0">
                <a:solidFill>
                  <a:schemeClr val="bg2">
                    <a:lumMod val="50000"/>
                  </a:schemeClr>
                </a:solidFill>
                <a:latin typeface="+mn-lt"/>
              </a:rPr>
              <a:t> </a:t>
            </a:r>
            <a:r>
              <a:rPr lang="es-ES" sz="2000" dirty="0" err="1">
                <a:solidFill>
                  <a:schemeClr val="bg2">
                    <a:lumMod val="50000"/>
                  </a:schemeClr>
                </a:solidFill>
                <a:latin typeface="+mn-lt"/>
              </a:rPr>
              <a:t>disease</a:t>
            </a:r>
            <a:r>
              <a:rPr lang="es-ES" sz="2000" dirty="0">
                <a:solidFill>
                  <a:schemeClr val="bg2">
                    <a:lumMod val="50000"/>
                  </a:schemeClr>
                </a:solidFill>
                <a:latin typeface="+mn-lt"/>
              </a:rPr>
              <a:t> </a:t>
            </a:r>
            <a:r>
              <a:rPr lang="es-ES" sz="2000" dirty="0" err="1">
                <a:solidFill>
                  <a:schemeClr val="bg2">
                    <a:lumMod val="50000"/>
                  </a:schemeClr>
                </a:solidFill>
                <a:latin typeface="+mn-lt"/>
              </a:rPr>
              <a:t>with</a:t>
            </a:r>
            <a:r>
              <a:rPr lang="es-ES" sz="2000" dirty="0">
                <a:solidFill>
                  <a:schemeClr val="bg2">
                    <a:lumMod val="50000"/>
                  </a:schemeClr>
                </a:solidFill>
                <a:latin typeface="+mn-lt"/>
              </a:rPr>
              <a:t> </a:t>
            </a:r>
            <a:r>
              <a:rPr lang="es-ES" sz="2000" dirty="0" err="1">
                <a:solidFill>
                  <a:schemeClr val="bg2">
                    <a:lumMod val="50000"/>
                  </a:schemeClr>
                </a:solidFill>
                <a:latin typeface="+mn-lt"/>
              </a:rPr>
              <a:t>greater</a:t>
            </a:r>
            <a:r>
              <a:rPr lang="es-ES" sz="2000" dirty="0">
                <a:solidFill>
                  <a:schemeClr val="bg2">
                    <a:lumMod val="50000"/>
                  </a:schemeClr>
                </a:solidFill>
                <a:latin typeface="+mn-lt"/>
              </a:rPr>
              <a:t> </a:t>
            </a:r>
            <a:r>
              <a:rPr lang="es-ES" sz="2000" dirty="0" err="1">
                <a:solidFill>
                  <a:schemeClr val="bg2">
                    <a:lumMod val="50000"/>
                  </a:schemeClr>
                </a:solidFill>
                <a:latin typeface="+mn-lt"/>
              </a:rPr>
              <a:t>security</a:t>
            </a:r>
            <a:r>
              <a:rPr lang="es-ES" sz="2000" dirty="0">
                <a:solidFill>
                  <a:schemeClr val="bg2">
                    <a:lumMod val="50000"/>
                  </a:schemeClr>
                </a:solidFill>
                <a:latin typeface="+mn-lt"/>
              </a:rPr>
              <a:t> (</a:t>
            </a:r>
            <a:r>
              <a:rPr lang="es-ES" sz="2000" dirty="0" err="1">
                <a:solidFill>
                  <a:schemeClr val="bg2">
                    <a:lumMod val="50000"/>
                  </a:schemeClr>
                </a:solidFill>
                <a:latin typeface="+mn-lt"/>
              </a:rPr>
              <a:t>high</a:t>
            </a:r>
            <a:r>
              <a:rPr lang="es-ES" sz="2000" dirty="0">
                <a:solidFill>
                  <a:schemeClr val="bg2">
                    <a:lumMod val="50000"/>
                  </a:schemeClr>
                </a:solidFill>
                <a:latin typeface="+mn-lt"/>
              </a:rPr>
              <a:t> NPV). </a:t>
            </a:r>
            <a:r>
              <a:rPr lang="es-ES" sz="2000" dirty="0" err="1">
                <a:solidFill>
                  <a:schemeClr val="bg2">
                    <a:lumMod val="50000"/>
                  </a:schemeClr>
                </a:solidFill>
                <a:latin typeface="+mn-lt"/>
              </a:rPr>
              <a:t>The</a:t>
            </a:r>
            <a:r>
              <a:rPr lang="es-ES" sz="2000" dirty="0">
                <a:solidFill>
                  <a:schemeClr val="bg2">
                    <a:lumMod val="50000"/>
                  </a:schemeClr>
                </a:solidFill>
                <a:latin typeface="+mn-lt"/>
              </a:rPr>
              <a:t> positive </a:t>
            </a:r>
            <a:r>
              <a:rPr lang="es-ES" sz="2000" dirty="0" err="1">
                <a:solidFill>
                  <a:schemeClr val="bg2">
                    <a:lumMod val="50000"/>
                  </a:schemeClr>
                </a:solidFill>
                <a:latin typeface="+mn-lt"/>
              </a:rPr>
              <a:t>result</a:t>
            </a:r>
            <a:r>
              <a:rPr lang="es-ES" sz="2000" dirty="0">
                <a:solidFill>
                  <a:schemeClr val="bg2">
                    <a:lumMod val="50000"/>
                  </a:schemeClr>
                </a:solidFill>
                <a:latin typeface="+mn-lt"/>
              </a:rPr>
              <a:t> of </a:t>
            </a:r>
            <a:r>
              <a:rPr lang="es-ES" sz="2000" dirty="0" err="1">
                <a:solidFill>
                  <a:schemeClr val="bg2">
                    <a:lumMod val="50000"/>
                  </a:schemeClr>
                </a:solidFill>
                <a:latin typeface="+mn-lt"/>
              </a:rPr>
              <a:t>the</a:t>
            </a:r>
            <a:r>
              <a:rPr lang="es-ES" sz="2000" dirty="0">
                <a:solidFill>
                  <a:schemeClr val="bg2">
                    <a:lumMod val="50000"/>
                  </a:schemeClr>
                </a:solidFill>
                <a:latin typeface="+mn-lt"/>
              </a:rPr>
              <a:t> test (</a:t>
            </a:r>
            <a:r>
              <a:rPr lang="es-ES" sz="2000" dirty="0" err="1">
                <a:solidFill>
                  <a:schemeClr val="bg2">
                    <a:lumMod val="50000"/>
                  </a:schemeClr>
                </a:solidFill>
                <a:latin typeface="+mn-lt"/>
              </a:rPr>
              <a:t>sick</a:t>
            </a:r>
            <a:r>
              <a:rPr lang="es-ES" sz="2000" dirty="0">
                <a:solidFill>
                  <a:schemeClr val="bg2">
                    <a:lumMod val="50000"/>
                  </a:schemeClr>
                </a:solidFill>
                <a:latin typeface="+mn-lt"/>
              </a:rPr>
              <a:t>), </a:t>
            </a:r>
            <a:r>
              <a:rPr lang="es-ES" sz="2000" dirty="0" err="1">
                <a:solidFill>
                  <a:schemeClr val="bg2">
                    <a:lumMod val="50000"/>
                  </a:schemeClr>
                </a:solidFill>
                <a:latin typeface="+mn-lt"/>
              </a:rPr>
              <a:t>will</a:t>
            </a:r>
            <a:r>
              <a:rPr lang="es-ES" sz="2000" dirty="0">
                <a:solidFill>
                  <a:schemeClr val="bg2">
                    <a:lumMod val="50000"/>
                  </a:schemeClr>
                </a:solidFill>
                <a:latin typeface="+mn-lt"/>
              </a:rPr>
              <a:t> </a:t>
            </a:r>
            <a:r>
              <a:rPr lang="es-ES" sz="2000" dirty="0" err="1">
                <a:solidFill>
                  <a:schemeClr val="bg2">
                    <a:lumMod val="50000"/>
                  </a:schemeClr>
                </a:solidFill>
                <a:latin typeface="+mn-lt"/>
              </a:rPr>
              <a:t>not</a:t>
            </a:r>
            <a:r>
              <a:rPr lang="es-ES" sz="2000" dirty="0">
                <a:solidFill>
                  <a:schemeClr val="bg2">
                    <a:lumMod val="50000"/>
                  </a:schemeClr>
                </a:solidFill>
                <a:latin typeface="+mn-lt"/>
              </a:rPr>
              <a:t> </a:t>
            </a:r>
            <a:r>
              <a:rPr lang="es-ES" sz="2000" dirty="0" err="1">
                <a:solidFill>
                  <a:schemeClr val="bg2">
                    <a:lumMod val="50000"/>
                  </a:schemeClr>
                </a:solidFill>
                <a:latin typeface="+mn-lt"/>
              </a:rPr>
              <a:t>allow</a:t>
            </a:r>
            <a:r>
              <a:rPr lang="es-ES" sz="2000" dirty="0">
                <a:solidFill>
                  <a:schemeClr val="bg2">
                    <a:lumMod val="50000"/>
                  </a:schemeClr>
                </a:solidFill>
                <a:latin typeface="+mn-lt"/>
              </a:rPr>
              <a:t> </a:t>
            </a:r>
            <a:r>
              <a:rPr lang="es-ES" sz="2000" dirty="0" err="1">
                <a:solidFill>
                  <a:schemeClr val="bg2">
                    <a:lumMod val="50000"/>
                  </a:schemeClr>
                </a:solidFill>
                <a:latin typeface="+mn-lt"/>
              </a:rPr>
              <a:t>confirming</a:t>
            </a:r>
            <a:r>
              <a:rPr lang="es-ES" sz="2000" dirty="0">
                <a:solidFill>
                  <a:schemeClr val="bg2">
                    <a:lumMod val="50000"/>
                  </a:schemeClr>
                </a:solidFill>
                <a:latin typeface="+mn-lt"/>
              </a:rPr>
              <a:t> </a:t>
            </a:r>
            <a:r>
              <a:rPr lang="es-ES" sz="2000" dirty="0" err="1">
                <a:solidFill>
                  <a:schemeClr val="bg2">
                    <a:lumMod val="50000"/>
                  </a:schemeClr>
                </a:solidFill>
                <a:latin typeface="+mn-lt"/>
              </a:rPr>
              <a:t>the</a:t>
            </a:r>
            <a:r>
              <a:rPr lang="es-ES" sz="2000" dirty="0">
                <a:solidFill>
                  <a:schemeClr val="bg2">
                    <a:lumMod val="50000"/>
                  </a:schemeClr>
                </a:solidFill>
                <a:latin typeface="+mn-lt"/>
              </a:rPr>
              <a:t> diagnosis (</a:t>
            </a:r>
            <a:r>
              <a:rPr lang="es-ES" sz="2000" dirty="0" err="1">
                <a:solidFill>
                  <a:schemeClr val="bg2">
                    <a:lumMod val="50000"/>
                  </a:schemeClr>
                </a:solidFill>
                <a:latin typeface="+mn-lt"/>
              </a:rPr>
              <a:t>low</a:t>
            </a:r>
            <a:r>
              <a:rPr lang="es-ES" sz="2000" dirty="0">
                <a:solidFill>
                  <a:schemeClr val="bg2">
                    <a:lumMod val="50000"/>
                  </a:schemeClr>
                </a:solidFill>
                <a:latin typeface="+mn-lt"/>
              </a:rPr>
              <a:t> PPV)</a:t>
            </a:r>
          </a:p>
          <a:p>
            <a:pPr algn="just"/>
            <a:endParaRPr lang="es-ES" sz="2000" dirty="0">
              <a:solidFill>
                <a:schemeClr val="bg2">
                  <a:lumMod val="50000"/>
                </a:schemeClr>
              </a:solidFill>
              <a:latin typeface="+mn-lt"/>
            </a:endParaRPr>
          </a:p>
          <a:p>
            <a:pPr algn="just"/>
            <a:r>
              <a:rPr lang="es-ES" sz="2000" dirty="0" err="1">
                <a:solidFill>
                  <a:schemeClr val="bg2">
                    <a:lumMod val="50000"/>
                  </a:schemeClr>
                </a:solidFill>
                <a:effectLst>
                  <a:outerShdw blurRad="38100" dist="38100" dir="2700000" algn="tl">
                    <a:srgbClr val="000000">
                      <a:alpha val="43137"/>
                    </a:srgbClr>
                  </a:outerShdw>
                </a:effectLst>
                <a:latin typeface="+mn-lt"/>
              </a:rPr>
              <a:t>Sensitivity</a:t>
            </a:r>
            <a:r>
              <a:rPr lang="es-ES" sz="2000" dirty="0">
                <a:solidFill>
                  <a:schemeClr val="bg2">
                    <a:lumMod val="50000"/>
                  </a:schemeClr>
                </a:solidFill>
                <a:effectLst>
                  <a:outerShdw blurRad="38100" dist="38100" dir="2700000" algn="tl">
                    <a:srgbClr val="000000">
                      <a:alpha val="43137"/>
                    </a:srgbClr>
                  </a:outerShdw>
                </a:effectLst>
                <a:latin typeface="+mn-lt"/>
              </a:rPr>
              <a:t> and </a:t>
            </a:r>
            <a:r>
              <a:rPr lang="es-ES" sz="2000" dirty="0" err="1">
                <a:solidFill>
                  <a:schemeClr val="bg2">
                    <a:lumMod val="50000"/>
                  </a:schemeClr>
                </a:solidFill>
                <a:effectLst>
                  <a:outerShdw blurRad="38100" dist="38100" dir="2700000" algn="tl">
                    <a:srgbClr val="000000">
                      <a:alpha val="43137"/>
                    </a:srgbClr>
                  </a:outerShdw>
                </a:effectLst>
                <a:latin typeface="+mn-lt"/>
              </a:rPr>
              <a:t>specificity</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a:solidFill>
                  <a:schemeClr val="bg2">
                    <a:lumMod val="50000"/>
                  </a:schemeClr>
                </a:solidFill>
                <a:latin typeface="+mn-lt"/>
              </a:rPr>
              <a:t>are </a:t>
            </a:r>
            <a:r>
              <a:rPr lang="es-ES" sz="2000" dirty="0" err="1">
                <a:solidFill>
                  <a:schemeClr val="bg2">
                    <a:lumMod val="50000"/>
                  </a:schemeClr>
                </a:solidFill>
                <a:latin typeface="+mn-lt"/>
              </a:rPr>
              <a:t>specific</a:t>
            </a:r>
            <a:r>
              <a:rPr lang="es-ES" sz="2000" dirty="0">
                <a:solidFill>
                  <a:schemeClr val="bg2">
                    <a:lumMod val="50000"/>
                  </a:schemeClr>
                </a:solidFill>
                <a:latin typeface="+mn-lt"/>
              </a:rPr>
              <a:t> of </a:t>
            </a:r>
            <a:r>
              <a:rPr lang="es-ES" sz="2000" dirty="0" err="1">
                <a:solidFill>
                  <a:schemeClr val="bg2">
                    <a:lumMod val="50000"/>
                  </a:schemeClr>
                </a:solidFill>
                <a:latin typeface="+mn-lt"/>
              </a:rPr>
              <a:t>the</a:t>
            </a:r>
            <a:r>
              <a:rPr lang="es-ES" sz="2000" dirty="0">
                <a:solidFill>
                  <a:schemeClr val="bg2">
                    <a:lumMod val="50000"/>
                  </a:schemeClr>
                </a:solidFill>
                <a:latin typeface="+mn-lt"/>
              </a:rPr>
              <a:t> </a:t>
            </a:r>
            <a:r>
              <a:rPr lang="es-ES" sz="2000" dirty="0" err="1">
                <a:solidFill>
                  <a:schemeClr val="bg2">
                    <a:lumMod val="50000"/>
                  </a:schemeClr>
                </a:solidFill>
                <a:latin typeface="+mn-lt"/>
              </a:rPr>
              <a:t>diagnostic</a:t>
            </a:r>
            <a:r>
              <a:rPr lang="es-ES" sz="2000" dirty="0">
                <a:solidFill>
                  <a:schemeClr val="bg2">
                    <a:lumMod val="50000"/>
                  </a:schemeClr>
                </a:solidFill>
                <a:latin typeface="+mn-lt"/>
              </a:rPr>
              <a:t> test and </a:t>
            </a:r>
            <a:r>
              <a:rPr lang="es-ES" sz="2000" dirty="0" err="1">
                <a:solidFill>
                  <a:schemeClr val="bg2">
                    <a:lumMod val="50000"/>
                  </a:schemeClr>
                </a:solidFill>
                <a:latin typeface="+mn-lt"/>
              </a:rPr>
              <a:t>they</a:t>
            </a:r>
            <a:r>
              <a:rPr lang="es-ES" sz="2000" dirty="0">
                <a:solidFill>
                  <a:schemeClr val="bg2">
                    <a:lumMod val="50000"/>
                  </a:schemeClr>
                </a:solidFill>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don’t</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depen</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on</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the</a:t>
            </a:r>
            <a:r>
              <a:rPr lang="es-ES" sz="2000" dirty="0">
                <a:solidFill>
                  <a:schemeClr val="bg2">
                    <a:lumMod val="50000"/>
                  </a:schemeClr>
                </a:solidFill>
                <a:effectLst>
                  <a:outerShdw blurRad="38100" dist="38100" dir="2700000" algn="tl">
                    <a:srgbClr val="000000">
                      <a:alpha val="43137"/>
                    </a:srgbClr>
                  </a:outerShdw>
                </a:effectLst>
                <a:latin typeface="+mn-lt"/>
              </a:rPr>
              <a:t> </a:t>
            </a:r>
            <a:r>
              <a:rPr lang="es-ES" sz="2000" dirty="0" err="1">
                <a:solidFill>
                  <a:schemeClr val="bg2">
                    <a:lumMod val="50000"/>
                  </a:schemeClr>
                </a:solidFill>
                <a:effectLst>
                  <a:outerShdw blurRad="38100" dist="38100" dir="2700000" algn="tl">
                    <a:srgbClr val="000000">
                      <a:alpha val="43137"/>
                    </a:srgbClr>
                  </a:outerShdw>
                </a:effectLst>
                <a:latin typeface="+mn-lt"/>
              </a:rPr>
              <a:t>population</a:t>
            </a:r>
            <a:r>
              <a:rPr lang="es-ES" sz="2000" dirty="0">
                <a:solidFill>
                  <a:schemeClr val="bg2">
                    <a:lumMod val="50000"/>
                  </a:schemeClr>
                </a:solidFill>
                <a:latin typeface="+mn-lt"/>
              </a:rPr>
              <a:t> </a:t>
            </a:r>
            <a:r>
              <a:rPr lang="es-ES" sz="2000" dirty="0" err="1">
                <a:solidFill>
                  <a:schemeClr val="bg2">
                    <a:lumMod val="50000"/>
                  </a:schemeClr>
                </a:solidFill>
                <a:latin typeface="+mn-lt"/>
              </a:rPr>
              <a:t>under</a:t>
            </a:r>
            <a:r>
              <a:rPr lang="es-ES" sz="2000" dirty="0">
                <a:solidFill>
                  <a:schemeClr val="bg2">
                    <a:lumMod val="50000"/>
                  </a:schemeClr>
                </a:solidFill>
                <a:latin typeface="+mn-lt"/>
              </a:rPr>
              <a:t> </a:t>
            </a:r>
            <a:r>
              <a:rPr lang="es-ES" sz="2000" dirty="0" err="1">
                <a:solidFill>
                  <a:schemeClr val="bg2">
                    <a:lumMod val="50000"/>
                  </a:schemeClr>
                </a:solidFill>
                <a:latin typeface="+mn-lt"/>
              </a:rPr>
              <a:t>study</a:t>
            </a:r>
            <a:r>
              <a:rPr lang="es-ES" sz="2000" dirty="0">
                <a:solidFill>
                  <a:schemeClr val="bg2">
                    <a:lumMod val="50000"/>
                  </a:schemeClr>
                </a:solidFill>
                <a:latin typeface="+mn-lt"/>
              </a:rPr>
              <a:t>.</a:t>
            </a:r>
          </a:p>
        </p:txBody>
      </p:sp>
      <p:cxnSp>
        <p:nvCxnSpPr>
          <p:cNvPr id="4" name="Conector recto 3"/>
          <p:cNvCxnSpPr/>
          <p:nvPr/>
        </p:nvCxnSpPr>
        <p:spPr bwMode="auto">
          <a:xfrm>
            <a:off x="1939996" y="2676255"/>
            <a:ext cx="915171" cy="0"/>
          </a:xfrm>
          <a:prstGeom prst="line">
            <a:avLst/>
          </a:prstGeom>
          <a:noFill/>
          <a:ln w="9525" cap="flat" cmpd="sng" algn="ctr">
            <a:solidFill>
              <a:schemeClr val="tx1"/>
            </a:solidFill>
            <a:prstDash val="solid"/>
            <a:round/>
            <a:headEnd type="none" w="med" len="med"/>
            <a:tailEnd type="none" w="med" len="med"/>
          </a:ln>
          <a:effectLst/>
        </p:spPr>
      </p:cxnSp>
      <p:sp>
        <p:nvSpPr>
          <p:cNvPr id="7" name="CuadroTexto 6"/>
          <p:cNvSpPr txBox="1"/>
          <p:nvPr/>
        </p:nvSpPr>
        <p:spPr>
          <a:xfrm>
            <a:off x="2146041" y="2374837"/>
            <a:ext cx="508335" cy="338554"/>
          </a:xfrm>
          <a:prstGeom prst="rect">
            <a:avLst/>
          </a:prstGeom>
          <a:noFill/>
        </p:spPr>
        <p:txBody>
          <a:bodyPr wrap="square" rtlCol="0">
            <a:spAutoFit/>
          </a:bodyPr>
          <a:lstStyle/>
          <a:p>
            <a:pPr algn="just"/>
            <a:r>
              <a:rPr lang="en-US" sz="1600" dirty="0">
                <a:solidFill>
                  <a:schemeClr val="bg2">
                    <a:lumMod val="50000"/>
                  </a:schemeClr>
                </a:solidFill>
                <a:latin typeface="+mn-lt"/>
              </a:rPr>
              <a:t>TP</a:t>
            </a:r>
          </a:p>
        </p:txBody>
      </p:sp>
      <p:sp>
        <p:nvSpPr>
          <p:cNvPr id="26" name="CuadroTexto 25"/>
          <p:cNvSpPr txBox="1"/>
          <p:nvPr/>
        </p:nvSpPr>
        <p:spPr>
          <a:xfrm>
            <a:off x="1956201" y="2660860"/>
            <a:ext cx="871301" cy="338554"/>
          </a:xfrm>
          <a:prstGeom prst="rect">
            <a:avLst/>
          </a:prstGeom>
          <a:noFill/>
        </p:spPr>
        <p:txBody>
          <a:bodyPr wrap="square" rtlCol="0">
            <a:spAutoFit/>
          </a:bodyPr>
          <a:lstStyle/>
          <a:p>
            <a:pPr algn="just"/>
            <a:r>
              <a:rPr lang="en-US" sz="1600" dirty="0">
                <a:solidFill>
                  <a:schemeClr val="bg2">
                    <a:lumMod val="50000"/>
                  </a:schemeClr>
                </a:solidFill>
                <a:latin typeface="+mn-lt"/>
              </a:rPr>
              <a:t>TP + FP</a:t>
            </a:r>
          </a:p>
        </p:txBody>
      </p:sp>
      <p:sp>
        <p:nvSpPr>
          <p:cNvPr id="28" name="CuadroTexto 27"/>
          <p:cNvSpPr txBox="1"/>
          <p:nvPr/>
        </p:nvSpPr>
        <p:spPr>
          <a:xfrm>
            <a:off x="4415117" y="2615494"/>
            <a:ext cx="871301" cy="338554"/>
          </a:xfrm>
          <a:prstGeom prst="rect">
            <a:avLst/>
          </a:prstGeom>
          <a:noFill/>
        </p:spPr>
        <p:txBody>
          <a:bodyPr wrap="square" rtlCol="0">
            <a:spAutoFit/>
          </a:bodyPr>
          <a:lstStyle/>
          <a:p>
            <a:pPr algn="just"/>
            <a:r>
              <a:rPr lang="en-US" sz="1600" dirty="0">
                <a:solidFill>
                  <a:schemeClr val="bg2">
                    <a:lumMod val="50000"/>
                  </a:schemeClr>
                </a:solidFill>
                <a:latin typeface="+mn-lt"/>
              </a:rPr>
              <a:t>TN + FN</a:t>
            </a:r>
          </a:p>
        </p:txBody>
      </p:sp>
      <p:sp>
        <p:nvSpPr>
          <p:cNvPr id="29" name="CuadroTexto 28"/>
          <p:cNvSpPr txBox="1"/>
          <p:nvPr/>
        </p:nvSpPr>
        <p:spPr>
          <a:xfrm>
            <a:off x="4607238" y="2379792"/>
            <a:ext cx="508335" cy="338554"/>
          </a:xfrm>
          <a:prstGeom prst="rect">
            <a:avLst/>
          </a:prstGeom>
          <a:noFill/>
        </p:spPr>
        <p:txBody>
          <a:bodyPr wrap="square" rtlCol="0">
            <a:spAutoFit/>
          </a:bodyPr>
          <a:lstStyle/>
          <a:p>
            <a:pPr algn="just"/>
            <a:r>
              <a:rPr lang="en-US" sz="1600" dirty="0">
                <a:solidFill>
                  <a:schemeClr val="bg2">
                    <a:lumMod val="50000"/>
                  </a:schemeClr>
                </a:solidFill>
                <a:latin typeface="+mn-lt"/>
              </a:rPr>
              <a:t>TN</a:t>
            </a:r>
          </a:p>
        </p:txBody>
      </p:sp>
      <p:cxnSp>
        <p:nvCxnSpPr>
          <p:cNvPr id="30" name="Conector recto 29"/>
          <p:cNvCxnSpPr/>
          <p:nvPr/>
        </p:nvCxnSpPr>
        <p:spPr bwMode="auto">
          <a:xfrm>
            <a:off x="4415117" y="2653009"/>
            <a:ext cx="915171" cy="0"/>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ea typeface="ＭＳ Ｐゴシック" pitchFamily="34" charset="-128"/>
              </a:rPr>
              <a:t>Diagnosis. Diagnostics tests</a:t>
            </a:r>
            <a:endParaRPr lang="es-ES" dirty="0"/>
          </a:p>
        </p:txBody>
      </p:sp>
      <p:sp>
        <p:nvSpPr>
          <p:cNvPr id="8" name="1 Marcador de texto"/>
          <p:cNvSpPr>
            <a:spLocks noGrp="1"/>
          </p:cNvSpPr>
          <p:nvPr>
            <p:ph type="body" sz="quarter" idx="11"/>
          </p:nvPr>
        </p:nvSpPr>
        <p:spPr>
          <a:xfrm>
            <a:off x="465159" y="1285230"/>
            <a:ext cx="8751075" cy="424638"/>
          </a:xfrm>
        </p:spPr>
        <p:txBody>
          <a:bodyPr/>
          <a:lstStyle/>
          <a:p>
            <a:r>
              <a:rPr lang="es-ES" dirty="0"/>
              <a:t>Diagnosis</a:t>
            </a:r>
          </a:p>
        </p:txBody>
      </p:sp>
      <p:pic>
        <p:nvPicPr>
          <p:cNvPr id="3077" name="Picture 5"/>
          <p:cNvPicPr>
            <a:picLocks noChangeAspect="1" noChangeArrowheads="1"/>
          </p:cNvPicPr>
          <p:nvPr/>
        </p:nvPicPr>
        <p:blipFill>
          <a:blip r:embed="rId2" cstate="print"/>
          <a:srcRect/>
          <a:stretch>
            <a:fillRect/>
          </a:stretch>
        </p:blipFill>
        <p:spPr bwMode="auto">
          <a:xfrm>
            <a:off x="1244339" y="2366128"/>
            <a:ext cx="6674176" cy="3946853"/>
          </a:xfrm>
          <a:prstGeom prst="rect">
            <a:avLst/>
          </a:prstGeom>
          <a:noFill/>
          <a:ln w="9525">
            <a:noFill/>
            <a:miter lim="800000"/>
            <a:headEnd/>
            <a:tailEnd/>
          </a:ln>
          <a:effectLst/>
        </p:spPr>
      </p:pic>
      <p:sp>
        <p:nvSpPr>
          <p:cNvPr id="12" name="11 CuadroTexto"/>
          <p:cNvSpPr txBox="1"/>
          <p:nvPr/>
        </p:nvSpPr>
        <p:spPr>
          <a:xfrm>
            <a:off x="7375377" y="6312981"/>
            <a:ext cx="543138" cy="276999"/>
          </a:xfrm>
          <a:prstGeom prst="rect">
            <a:avLst/>
          </a:prstGeom>
          <a:noFill/>
        </p:spPr>
        <p:txBody>
          <a:bodyPr wrap="square" rtlCol="0">
            <a:spAutoFit/>
          </a:bodyPr>
          <a:lstStyle/>
          <a:p>
            <a:pPr algn="just"/>
            <a:r>
              <a:rPr lang="es-ES" sz="1200" dirty="0">
                <a:solidFill>
                  <a:schemeClr val="bg2">
                    <a:lumMod val="50000"/>
                  </a:schemeClr>
                </a:solidFill>
                <a:latin typeface="+mn-lt"/>
              </a:rPr>
              <a:t>   FOX</a:t>
            </a:r>
          </a:p>
        </p:txBody>
      </p:sp>
      <p:sp>
        <p:nvSpPr>
          <p:cNvPr id="9" name="8 Llamada rectangular"/>
          <p:cNvSpPr/>
          <p:nvPr/>
        </p:nvSpPr>
        <p:spPr bwMode="auto">
          <a:xfrm>
            <a:off x="7522590" y="2677212"/>
            <a:ext cx="2007909" cy="1202510"/>
          </a:xfrm>
          <a:prstGeom prst="wedgeRectCallout">
            <a:avLst>
              <a:gd name="adj1" fmla="val -58707"/>
              <a:gd name="adj2" fmla="val 140905"/>
            </a:avLst>
          </a:prstGeom>
          <a:solidFill>
            <a:schemeClr val="accent5">
              <a:lumMod val="75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a:r>
              <a:rPr lang="en-US" sz="2400" dirty="0"/>
              <a:t>What's wrong with me doctor?</a:t>
            </a:r>
            <a:endParaRPr kumimoji="0" lang="es-ES" sz="2400" b="0" i="0" u="none" strike="noStrike" cap="none" normalizeH="0" baseline="0" dirty="0">
              <a:ln>
                <a:noFill/>
              </a:ln>
              <a:solidFill>
                <a:schemeClr val="tx1"/>
              </a:solidFill>
              <a:effectLst/>
              <a:latin typeface="Script MT Bold"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s-ES" dirty="0" err="1"/>
              <a:t>Dependence</a:t>
            </a:r>
            <a:r>
              <a:rPr lang="es-ES" dirty="0"/>
              <a:t> of PPV and NPV </a:t>
            </a:r>
            <a:r>
              <a:rPr lang="es-ES" dirty="0" err="1"/>
              <a:t>on</a:t>
            </a:r>
            <a:r>
              <a:rPr lang="es-ES" dirty="0"/>
              <a:t> </a:t>
            </a:r>
            <a:r>
              <a:rPr lang="es-ES" dirty="0" err="1"/>
              <a:t>disease</a:t>
            </a:r>
            <a:r>
              <a:rPr lang="es-ES" dirty="0"/>
              <a:t> </a:t>
            </a:r>
            <a:r>
              <a:rPr lang="es-ES" dirty="0" err="1"/>
              <a:t>prevalence</a:t>
            </a:r>
            <a:endParaRPr lang="es-ES" dirty="0"/>
          </a:p>
        </p:txBody>
      </p:sp>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pic>
        <p:nvPicPr>
          <p:cNvPr id="3" name="Imagen 2"/>
          <p:cNvPicPr>
            <a:picLocks noChangeAspect="1"/>
          </p:cNvPicPr>
          <p:nvPr/>
        </p:nvPicPr>
        <p:blipFill>
          <a:blip r:embed="rId2" cstate="print"/>
          <a:stretch>
            <a:fillRect/>
          </a:stretch>
        </p:blipFill>
        <p:spPr>
          <a:xfrm>
            <a:off x="638743" y="1923840"/>
            <a:ext cx="5792008" cy="3010320"/>
          </a:xfrm>
          <a:prstGeom prst="rect">
            <a:avLst/>
          </a:prstGeom>
        </p:spPr>
      </p:pic>
      <p:pic>
        <p:nvPicPr>
          <p:cNvPr id="9" name="Imagen 8"/>
          <p:cNvPicPr>
            <a:picLocks noChangeAspect="1"/>
          </p:cNvPicPr>
          <p:nvPr/>
        </p:nvPicPr>
        <p:blipFill>
          <a:blip r:embed="rId3" cstate="print"/>
          <a:stretch>
            <a:fillRect/>
          </a:stretch>
        </p:blipFill>
        <p:spPr>
          <a:xfrm>
            <a:off x="495300" y="4360824"/>
            <a:ext cx="2010056" cy="2391109"/>
          </a:xfrm>
          <a:prstGeom prst="rect">
            <a:avLst/>
          </a:prstGeom>
        </p:spPr>
      </p:pic>
      <p:sp>
        <p:nvSpPr>
          <p:cNvPr id="10" name="CuadroTexto 9"/>
          <p:cNvSpPr txBox="1"/>
          <p:nvPr/>
        </p:nvSpPr>
        <p:spPr>
          <a:xfrm>
            <a:off x="3191069" y="5150498"/>
            <a:ext cx="6219631" cy="9679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bg2">
                    <a:lumMod val="50000"/>
                  </a:schemeClr>
                </a:solidFill>
                <a:latin typeface="+mn-lt"/>
              </a:rPr>
              <a:t>PPV </a:t>
            </a:r>
            <a:r>
              <a:rPr lang="en-US" sz="2000" dirty="0">
                <a:solidFill>
                  <a:schemeClr val="bg2">
                    <a:lumMod val="50000"/>
                  </a:schemeClr>
                </a:solidFill>
                <a:effectLst>
                  <a:outerShdw blurRad="38100" dist="38100" dir="2700000" algn="tl">
                    <a:srgbClr val="000000">
                      <a:alpha val="43137"/>
                    </a:srgbClr>
                  </a:outerShdw>
                </a:effectLst>
                <a:latin typeface="+mn-lt"/>
              </a:rPr>
              <a:t>increases</a:t>
            </a:r>
            <a:r>
              <a:rPr lang="en-US" sz="2000" dirty="0">
                <a:solidFill>
                  <a:schemeClr val="bg2">
                    <a:lumMod val="50000"/>
                  </a:schemeClr>
                </a:solidFill>
                <a:latin typeface="+mn-lt"/>
              </a:rPr>
              <a:t> with increasing disease prevalence</a:t>
            </a:r>
          </a:p>
          <a:p>
            <a:pPr marL="342900" indent="-342900" algn="just">
              <a:lnSpc>
                <a:spcPct val="150000"/>
              </a:lnSpc>
              <a:buFont typeface="Arial" panose="020B0604020202020204" pitchFamily="34" charset="0"/>
              <a:buChar char="•"/>
            </a:pPr>
            <a:r>
              <a:rPr lang="en-US" sz="2000" dirty="0">
                <a:solidFill>
                  <a:schemeClr val="bg2">
                    <a:lumMod val="50000"/>
                  </a:schemeClr>
                </a:solidFill>
                <a:latin typeface="+mn-lt"/>
              </a:rPr>
              <a:t>NPV </a:t>
            </a:r>
            <a:r>
              <a:rPr lang="en-US" sz="2000" dirty="0">
                <a:solidFill>
                  <a:schemeClr val="bg2">
                    <a:lumMod val="50000"/>
                  </a:schemeClr>
                </a:solidFill>
                <a:effectLst>
                  <a:outerShdw blurRad="38100" dist="38100" dir="2700000" algn="tl">
                    <a:srgbClr val="000000">
                      <a:alpha val="43137"/>
                    </a:srgbClr>
                  </a:outerShdw>
                </a:effectLst>
                <a:latin typeface="+mn-lt"/>
              </a:rPr>
              <a:t>decreases</a:t>
            </a:r>
            <a:r>
              <a:rPr lang="en-US" sz="2000" dirty="0">
                <a:solidFill>
                  <a:schemeClr val="bg2">
                    <a:lumMod val="50000"/>
                  </a:schemeClr>
                </a:solidFill>
                <a:latin typeface="+mn-lt"/>
              </a:rPr>
              <a:t> with increasing disease prevalence</a:t>
            </a:r>
          </a:p>
        </p:txBody>
      </p:sp>
    </p:spTree>
    <p:extLst>
      <p:ext uri="{BB962C8B-B14F-4D97-AF65-F5344CB8AC3E}">
        <p14:creationId xmlns:p14="http://schemas.microsoft.com/office/powerpoint/2010/main" val="3744922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16" name="15 CuadroTexto"/>
          <p:cNvSpPr txBox="1"/>
          <p:nvPr/>
        </p:nvSpPr>
        <p:spPr>
          <a:xfrm>
            <a:off x="336424" y="1720361"/>
            <a:ext cx="9144064" cy="369332"/>
          </a:xfrm>
          <a:prstGeom prst="rect">
            <a:avLst/>
          </a:prstGeom>
          <a:noFill/>
        </p:spPr>
        <p:txBody>
          <a:bodyPr wrap="square" rtlCol="0">
            <a:spAutoFit/>
          </a:bodyPr>
          <a:lstStyle/>
          <a:p>
            <a:pPr algn="l"/>
            <a:r>
              <a:rPr lang="es-ES" u="none" dirty="0" err="1">
                <a:latin typeface="Calibri" pitchFamily="34" charset="0"/>
              </a:rPr>
              <a:t>Example</a:t>
            </a:r>
            <a:r>
              <a:rPr lang="es-ES" u="none" dirty="0">
                <a:latin typeface="Calibri" pitchFamily="34" charset="0"/>
              </a:rPr>
              <a:t>: VIH diagnosis. </a:t>
            </a:r>
            <a:r>
              <a:rPr lang="es-ES" u="none" dirty="0" err="1">
                <a:latin typeface="Calibri" pitchFamily="34" charset="0"/>
              </a:rPr>
              <a:t>Population</a:t>
            </a:r>
            <a:r>
              <a:rPr lang="es-ES" u="none" dirty="0">
                <a:latin typeface="Calibri" pitchFamily="34" charset="0"/>
              </a:rPr>
              <a:t> 1.</a:t>
            </a:r>
          </a:p>
        </p:txBody>
      </p:sp>
      <p:graphicFrame>
        <p:nvGraphicFramePr>
          <p:cNvPr id="17" name="16 Tabla"/>
          <p:cNvGraphicFramePr>
            <a:graphicFrameLocks noGrp="1"/>
          </p:cNvGraphicFramePr>
          <p:nvPr>
            <p:extLst>
              <p:ext uri="{D42A27DB-BD31-4B8C-83A1-F6EECF244321}">
                <p14:modId xmlns:p14="http://schemas.microsoft.com/office/powerpoint/2010/main" val="1793574581"/>
              </p:ext>
            </p:extLst>
          </p:nvPr>
        </p:nvGraphicFramePr>
        <p:xfrm>
          <a:off x="3208222" y="1785077"/>
          <a:ext cx="5785655" cy="1995354"/>
        </p:xfrm>
        <a:graphic>
          <a:graphicData uri="http://schemas.openxmlformats.org/drawingml/2006/table">
            <a:tbl>
              <a:tblPr/>
              <a:tblGrid>
                <a:gridCol w="1035464">
                  <a:extLst>
                    <a:ext uri="{9D8B030D-6E8A-4147-A177-3AD203B41FA5}">
                      <a16:colId xmlns:a16="http://schemas.microsoft.com/office/drawing/2014/main" val="20000"/>
                    </a:ext>
                  </a:extLst>
                </a:gridCol>
                <a:gridCol w="1035464">
                  <a:extLst>
                    <a:ext uri="{9D8B030D-6E8A-4147-A177-3AD203B41FA5}">
                      <a16:colId xmlns:a16="http://schemas.microsoft.com/office/drawing/2014/main" val="20001"/>
                    </a:ext>
                  </a:extLst>
                </a:gridCol>
                <a:gridCol w="1048408">
                  <a:extLst>
                    <a:ext uri="{9D8B030D-6E8A-4147-A177-3AD203B41FA5}">
                      <a16:colId xmlns:a16="http://schemas.microsoft.com/office/drawing/2014/main" val="20002"/>
                    </a:ext>
                  </a:extLst>
                </a:gridCol>
                <a:gridCol w="1604969">
                  <a:extLst>
                    <a:ext uri="{9D8B030D-6E8A-4147-A177-3AD203B41FA5}">
                      <a16:colId xmlns:a16="http://schemas.microsoft.com/office/drawing/2014/main" val="20003"/>
                    </a:ext>
                  </a:extLst>
                </a:gridCol>
                <a:gridCol w="1061350">
                  <a:extLst>
                    <a:ext uri="{9D8B030D-6E8A-4147-A177-3AD203B41FA5}">
                      <a16:colId xmlns:a16="http://schemas.microsoft.com/office/drawing/2014/main" val="20004"/>
                    </a:ext>
                  </a:extLst>
                </a:gridCol>
              </a:tblGrid>
              <a:tr h="387447">
                <a:tc>
                  <a:txBody>
                    <a:bodyPr/>
                    <a:lstStyle/>
                    <a:p>
                      <a:pPr algn="l" fontAlgn="ctr"/>
                      <a:endParaRPr lang="ca-ES" sz="18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ca-ES" sz="1800" b="0" i="0" u="none" strike="noStrike" dirty="0" err="1">
                          <a:solidFill>
                            <a:srgbClr val="000000"/>
                          </a:solidFill>
                          <a:latin typeface="Calibri"/>
                        </a:rPr>
                        <a:t>Correct</a:t>
                      </a:r>
                      <a:r>
                        <a:rPr lang="ca-ES" sz="1800" b="0" i="0" u="none" strike="noStrike" dirty="0">
                          <a:solidFill>
                            <a:srgbClr val="000000"/>
                          </a:solidFill>
                          <a:latin typeface="Calibri"/>
                        </a:rPr>
                        <a:t> diagnosis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406820">
                <a:tc>
                  <a:txBody>
                    <a:bodyPr/>
                    <a:lstStyle/>
                    <a:p>
                      <a:pPr algn="l" fontAlgn="ctr"/>
                      <a:endParaRPr lang="ca-ES" sz="1800" b="0"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a-ES" sz="1800" b="0" i="0" u="none" strike="noStrike"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VIH+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VIH-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87447">
                <a:tc>
                  <a:txBody>
                    <a:bodyPr/>
                    <a:lstStyle/>
                    <a:p>
                      <a:pPr algn="l" fontAlgn="ctr"/>
                      <a:r>
                        <a:rPr lang="ca-ES" sz="1800" b="0"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ca-ES" sz="1800" b="0" i="0" u="none" strike="noStrike" dirty="0" err="1">
                          <a:solidFill>
                            <a:srgbClr val="000000"/>
                          </a:solidFill>
                          <a:latin typeface="Calibri"/>
                        </a:rPr>
                        <a:t>Positive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5.970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13.970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19.940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6820">
                <a:tc>
                  <a:txBody>
                    <a:bodyPr/>
                    <a:lstStyle/>
                    <a:p>
                      <a:pPr algn="l" fontAlgn="ctr"/>
                      <a:r>
                        <a:rPr lang="ca-ES" sz="1800" b="0" i="0" u="none" strike="noStrike" dirty="0" err="1">
                          <a:solidFill>
                            <a:srgbClr val="000000"/>
                          </a:solidFill>
                          <a:latin typeface="Calibri"/>
                        </a:rPr>
                        <a:t>result</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ca-ES" sz="1800" b="0" i="0" u="none" strike="noStrike" dirty="0" err="1">
                          <a:solidFill>
                            <a:srgbClr val="000000"/>
                          </a:solidFill>
                          <a:latin typeface="Calibri"/>
                        </a:rPr>
                        <a:t>Negative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2.780.030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2.780.060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6820">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a-ES" sz="1800" b="0"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6.000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3DD">
                        <a:alpha val="25000"/>
                      </a:srgbClr>
                    </a:solidFill>
                  </a:tcPr>
                </a:tc>
                <a:tc>
                  <a:txBody>
                    <a:bodyPr/>
                    <a:lstStyle/>
                    <a:p>
                      <a:pPr algn="ctr" fontAlgn="ctr"/>
                      <a:r>
                        <a:rPr lang="ca-ES" sz="1800" b="0" i="0" u="none" strike="noStrike" dirty="0">
                          <a:solidFill>
                            <a:srgbClr val="000000"/>
                          </a:solidFill>
                          <a:latin typeface="Calibri"/>
                        </a:rPr>
                        <a:t>2.794.000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2.800.000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769701845"/>
              </p:ext>
            </p:extLst>
          </p:nvPr>
        </p:nvGraphicFramePr>
        <p:xfrm>
          <a:off x="3084395" y="4527239"/>
          <a:ext cx="5991367" cy="1857389"/>
        </p:xfrm>
        <a:graphic>
          <a:graphicData uri="http://schemas.openxmlformats.org/drawingml/2006/table">
            <a:tbl>
              <a:tblPr/>
              <a:tblGrid>
                <a:gridCol w="1072281">
                  <a:extLst>
                    <a:ext uri="{9D8B030D-6E8A-4147-A177-3AD203B41FA5}">
                      <a16:colId xmlns:a16="http://schemas.microsoft.com/office/drawing/2014/main" val="20000"/>
                    </a:ext>
                  </a:extLst>
                </a:gridCol>
                <a:gridCol w="1072281">
                  <a:extLst>
                    <a:ext uri="{9D8B030D-6E8A-4147-A177-3AD203B41FA5}">
                      <a16:colId xmlns:a16="http://schemas.microsoft.com/office/drawing/2014/main" val="20001"/>
                    </a:ext>
                  </a:extLst>
                </a:gridCol>
                <a:gridCol w="1085684">
                  <a:extLst>
                    <a:ext uri="{9D8B030D-6E8A-4147-A177-3AD203B41FA5}">
                      <a16:colId xmlns:a16="http://schemas.microsoft.com/office/drawing/2014/main" val="20002"/>
                    </a:ext>
                  </a:extLst>
                </a:gridCol>
                <a:gridCol w="1662034">
                  <a:extLst>
                    <a:ext uri="{9D8B030D-6E8A-4147-A177-3AD203B41FA5}">
                      <a16:colId xmlns:a16="http://schemas.microsoft.com/office/drawing/2014/main" val="20003"/>
                    </a:ext>
                  </a:extLst>
                </a:gridCol>
                <a:gridCol w="1099087">
                  <a:extLst>
                    <a:ext uri="{9D8B030D-6E8A-4147-A177-3AD203B41FA5}">
                      <a16:colId xmlns:a16="http://schemas.microsoft.com/office/drawing/2014/main" val="20004"/>
                    </a:ext>
                  </a:extLst>
                </a:gridCol>
              </a:tblGrid>
              <a:tr h="360658">
                <a:tc>
                  <a:txBody>
                    <a:bodyPr/>
                    <a:lstStyle/>
                    <a:p>
                      <a:pPr algn="l" fontAlgn="ctr"/>
                      <a:endParaRPr lang="ca-ES" sz="18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ca-ES" sz="1800" b="0" i="0" u="none" strike="noStrike" dirty="0" err="1">
                          <a:solidFill>
                            <a:srgbClr val="000000"/>
                          </a:solidFill>
                          <a:latin typeface="Calibri"/>
                        </a:rPr>
                        <a:t>Correct</a:t>
                      </a:r>
                      <a:r>
                        <a:rPr lang="ca-ES" sz="1800" b="0" i="0" u="none" strike="noStrike" dirty="0">
                          <a:solidFill>
                            <a:srgbClr val="000000"/>
                          </a:solidFill>
                          <a:latin typeface="Calibri"/>
                        </a:rPr>
                        <a:t> diagnosis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78691">
                <a:tc>
                  <a:txBody>
                    <a:bodyPr/>
                    <a:lstStyle/>
                    <a:p>
                      <a:pPr algn="l" fontAlgn="ctr"/>
                      <a:endParaRPr lang="ca-ES" sz="1800" b="0"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VIH+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VIH-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60658">
                <a:tc>
                  <a:txBody>
                    <a:bodyPr/>
                    <a:lstStyle/>
                    <a:p>
                      <a:pPr algn="l" fontAlgn="ctr"/>
                      <a:r>
                        <a:rPr lang="ca-ES" sz="1800" b="0"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ca-ES" sz="1800" b="0" i="0" u="none" strike="noStrike" dirty="0" err="1">
                          <a:solidFill>
                            <a:srgbClr val="000000"/>
                          </a:solidFill>
                          <a:latin typeface="Calibri"/>
                        </a:rPr>
                        <a:t>Positive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796.000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806.000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8691">
                <a:tc>
                  <a:txBody>
                    <a:bodyPr/>
                    <a:lstStyle/>
                    <a:p>
                      <a:pPr algn="l" fontAlgn="ctr"/>
                      <a:r>
                        <a:rPr lang="ca-ES" sz="1800" b="0" i="0" u="none" strike="noStrike" dirty="0" err="1">
                          <a:solidFill>
                            <a:srgbClr val="000000"/>
                          </a:solidFill>
                          <a:latin typeface="Calibri"/>
                        </a:rPr>
                        <a:t>result</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ca-ES" sz="1800" b="0" i="0" u="none" strike="noStrike" dirty="0" err="1">
                          <a:solidFill>
                            <a:srgbClr val="000000"/>
                          </a:solidFill>
                          <a:latin typeface="Calibri"/>
                        </a:rPr>
                        <a:t>Negative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4.000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1.990.000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1.994.000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8691">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a-ES" sz="1800" b="0"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800.000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3DD">
                        <a:alpha val="26000"/>
                      </a:srgbClr>
                    </a:solidFill>
                  </a:tcPr>
                </a:tc>
                <a:tc>
                  <a:txBody>
                    <a:bodyPr/>
                    <a:lstStyle/>
                    <a:p>
                      <a:pPr algn="ctr" fontAlgn="ctr"/>
                      <a:r>
                        <a:rPr lang="ca-ES" sz="1800" b="0" i="0" u="none" strike="noStrike">
                          <a:solidFill>
                            <a:srgbClr val="000000"/>
                          </a:solidFill>
                          <a:latin typeface="Calibri"/>
                        </a:rPr>
                        <a:t>2.000.000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2.800.000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8 CuadroTexto"/>
          <p:cNvSpPr txBox="1"/>
          <p:nvPr/>
        </p:nvSpPr>
        <p:spPr>
          <a:xfrm>
            <a:off x="420586" y="4247472"/>
            <a:ext cx="9144064" cy="369332"/>
          </a:xfrm>
          <a:prstGeom prst="rect">
            <a:avLst/>
          </a:prstGeom>
          <a:noFill/>
        </p:spPr>
        <p:txBody>
          <a:bodyPr wrap="square" rtlCol="0">
            <a:spAutoFit/>
          </a:bodyPr>
          <a:lstStyle/>
          <a:p>
            <a:pPr algn="l"/>
            <a:r>
              <a:rPr lang="es-ES" u="none" dirty="0" err="1">
                <a:latin typeface="Calibri" pitchFamily="34" charset="0"/>
              </a:rPr>
              <a:t>Example</a:t>
            </a:r>
            <a:r>
              <a:rPr lang="es-ES" u="none" dirty="0">
                <a:latin typeface="Calibri" pitchFamily="34" charset="0"/>
              </a:rPr>
              <a:t>: VIH diagnosis. </a:t>
            </a:r>
            <a:r>
              <a:rPr lang="es-ES" u="none" dirty="0" err="1">
                <a:latin typeface="Calibri" pitchFamily="34" charset="0"/>
              </a:rPr>
              <a:t>Population</a:t>
            </a:r>
            <a:r>
              <a:rPr lang="es-ES" u="none" dirty="0">
                <a:latin typeface="Calibri" pitchFamily="34" charset="0"/>
              </a:rPr>
              <a:t> 2.</a:t>
            </a:r>
          </a:p>
        </p:txBody>
      </p:sp>
      <p:sp>
        <p:nvSpPr>
          <p:cNvPr id="10" name="1 Marcador de texto"/>
          <p:cNvSpPr>
            <a:spLocks noGrp="1"/>
          </p:cNvSpPr>
          <p:nvPr>
            <p:ph type="body" sz="quarter" idx="11"/>
          </p:nvPr>
        </p:nvSpPr>
        <p:spPr>
          <a:xfrm>
            <a:off x="317241" y="1204547"/>
            <a:ext cx="8751075" cy="424638"/>
          </a:xfrm>
        </p:spPr>
        <p:txBody>
          <a:bodyPr/>
          <a:lstStyle/>
          <a:p>
            <a:r>
              <a:rPr lang="es-ES" dirty="0" err="1"/>
              <a:t>Dependence</a:t>
            </a:r>
            <a:r>
              <a:rPr lang="es-ES" dirty="0"/>
              <a:t> of PPV and NPV </a:t>
            </a:r>
            <a:r>
              <a:rPr lang="es-ES" dirty="0" err="1"/>
              <a:t>on</a:t>
            </a:r>
            <a:r>
              <a:rPr lang="es-ES" dirty="0"/>
              <a:t> </a:t>
            </a:r>
            <a:r>
              <a:rPr lang="es-ES" dirty="0" err="1"/>
              <a:t>disease</a:t>
            </a:r>
            <a:r>
              <a:rPr lang="es-ES" dirty="0"/>
              <a:t> </a:t>
            </a:r>
            <a:r>
              <a:rPr lang="es-ES" dirty="0" err="1"/>
              <a:t>prevalence</a:t>
            </a:r>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26" name="25 CuadroTexto"/>
          <p:cNvSpPr txBox="1"/>
          <p:nvPr/>
        </p:nvSpPr>
        <p:spPr>
          <a:xfrm>
            <a:off x="517124" y="4106394"/>
            <a:ext cx="4786346" cy="2169825"/>
          </a:xfrm>
          <a:prstGeom prst="rect">
            <a:avLst/>
          </a:prstGeom>
          <a:noFill/>
        </p:spPr>
        <p:txBody>
          <a:bodyPr wrap="square" rtlCol="0">
            <a:spAutoFit/>
          </a:bodyPr>
          <a:lstStyle/>
          <a:p>
            <a:pPr algn="l">
              <a:lnSpc>
                <a:spcPct val="150000"/>
              </a:lnSpc>
            </a:pPr>
            <a:r>
              <a:rPr lang="es-ES" u="none" dirty="0" err="1">
                <a:latin typeface="Calibri" pitchFamily="34" charset="0"/>
              </a:rPr>
              <a:t>Prevalence</a:t>
            </a:r>
            <a:r>
              <a:rPr lang="es-ES" u="none" dirty="0">
                <a:latin typeface="Calibri" pitchFamily="34" charset="0"/>
              </a:rPr>
              <a:t> = 6.000 / 2.800.000 </a:t>
            </a:r>
            <a:r>
              <a:rPr lang="es-ES" b="1" u="none" dirty="0">
                <a:latin typeface="Calibri" pitchFamily="34" charset="0"/>
              </a:rPr>
              <a:t>= 0.21%</a:t>
            </a:r>
          </a:p>
          <a:p>
            <a:pPr algn="l">
              <a:lnSpc>
                <a:spcPct val="150000"/>
              </a:lnSpc>
            </a:pPr>
            <a:r>
              <a:rPr lang="es-ES" u="none" dirty="0" err="1">
                <a:latin typeface="Calibri" pitchFamily="34" charset="0"/>
              </a:rPr>
              <a:t>Sensitivity</a:t>
            </a:r>
            <a:r>
              <a:rPr lang="es-ES" u="none" dirty="0">
                <a:latin typeface="Calibri" pitchFamily="34" charset="0"/>
              </a:rPr>
              <a:t> = 5970 / 6000 = 99.5%</a:t>
            </a:r>
          </a:p>
          <a:p>
            <a:pPr algn="l">
              <a:lnSpc>
                <a:spcPct val="150000"/>
              </a:lnSpc>
            </a:pPr>
            <a:r>
              <a:rPr lang="es-ES" u="none" dirty="0" err="1">
                <a:latin typeface="Calibri" pitchFamily="34" charset="0"/>
              </a:rPr>
              <a:t>Specificity</a:t>
            </a:r>
            <a:r>
              <a:rPr lang="es-ES" u="none" dirty="0">
                <a:latin typeface="Calibri" pitchFamily="34" charset="0"/>
              </a:rPr>
              <a:t> = 2.780.030 /2.794.000 = 99.5%</a:t>
            </a:r>
          </a:p>
          <a:p>
            <a:pPr algn="l">
              <a:lnSpc>
                <a:spcPct val="150000"/>
              </a:lnSpc>
            </a:pPr>
            <a:r>
              <a:rPr lang="es-ES" u="none" dirty="0">
                <a:latin typeface="Calibri" pitchFamily="34" charset="0"/>
              </a:rPr>
              <a:t>PPV = 5970 / 19940 = </a:t>
            </a:r>
            <a:r>
              <a:rPr lang="es-ES" b="1" u="none" dirty="0">
                <a:latin typeface="Calibri" pitchFamily="34" charset="0"/>
              </a:rPr>
              <a:t>29.9%</a:t>
            </a:r>
          </a:p>
          <a:p>
            <a:pPr algn="l">
              <a:lnSpc>
                <a:spcPct val="150000"/>
              </a:lnSpc>
            </a:pPr>
            <a:r>
              <a:rPr lang="es-ES" u="none" dirty="0">
                <a:latin typeface="Calibri" pitchFamily="34" charset="0"/>
              </a:rPr>
              <a:t>NPV = 2.780.030 / 2.780.60 = 99.9%</a:t>
            </a:r>
            <a:endParaRPr lang="ca-ES" u="none" dirty="0">
              <a:latin typeface="Calibri" pitchFamily="34" charset="0"/>
            </a:endParaRPr>
          </a:p>
        </p:txBody>
      </p:sp>
      <p:sp>
        <p:nvSpPr>
          <p:cNvPr id="28" name="27 CuadroTexto"/>
          <p:cNvSpPr txBox="1"/>
          <p:nvPr/>
        </p:nvSpPr>
        <p:spPr>
          <a:xfrm>
            <a:off x="5890100" y="5325882"/>
            <a:ext cx="3357586" cy="646331"/>
          </a:xfrm>
          <a:prstGeom prst="rect">
            <a:avLst/>
          </a:prstGeom>
          <a:noFill/>
        </p:spPr>
        <p:txBody>
          <a:bodyPr wrap="square" rtlCol="0">
            <a:spAutoFit/>
          </a:bodyPr>
          <a:lstStyle/>
          <a:p>
            <a:pPr algn="l"/>
            <a:r>
              <a:rPr lang="es-ES" u="none" dirty="0" err="1">
                <a:latin typeface="Calibri" pitchFamily="34" charset="0"/>
              </a:rPr>
              <a:t>Only</a:t>
            </a:r>
            <a:r>
              <a:rPr lang="es-ES" u="none" dirty="0">
                <a:latin typeface="Calibri" pitchFamily="34" charset="0"/>
              </a:rPr>
              <a:t> 29.9% of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individuals</a:t>
            </a:r>
            <a:r>
              <a:rPr lang="es-ES" u="none" dirty="0">
                <a:latin typeface="Calibri" pitchFamily="34" charset="0"/>
              </a:rPr>
              <a:t> </a:t>
            </a:r>
            <a:r>
              <a:rPr lang="es-ES" u="none" dirty="0" err="1">
                <a:latin typeface="Calibri" pitchFamily="34" charset="0"/>
              </a:rPr>
              <a:t>who</a:t>
            </a:r>
            <a:r>
              <a:rPr lang="es-ES" u="none" dirty="0">
                <a:latin typeface="Calibri" pitchFamily="34" charset="0"/>
              </a:rPr>
              <a:t> </a:t>
            </a:r>
            <a:r>
              <a:rPr lang="es-ES" u="none" dirty="0" err="1">
                <a:latin typeface="Calibri" pitchFamily="34" charset="0"/>
              </a:rPr>
              <a:t>tested</a:t>
            </a:r>
            <a:r>
              <a:rPr lang="es-ES" u="none" dirty="0">
                <a:latin typeface="Calibri" pitchFamily="34" charset="0"/>
              </a:rPr>
              <a:t> positive, </a:t>
            </a:r>
            <a:r>
              <a:rPr lang="es-ES" u="none" dirty="0" err="1">
                <a:latin typeface="Calibri" pitchFamily="34" charset="0"/>
              </a:rPr>
              <a:t>would</a:t>
            </a:r>
            <a:r>
              <a:rPr lang="es-ES" u="none" dirty="0">
                <a:latin typeface="Calibri" pitchFamily="34" charset="0"/>
              </a:rPr>
              <a:t> be </a:t>
            </a:r>
            <a:r>
              <a:rPr lang="es-ES" u="none" dirty="0" err="1">
                <a:latin typeface="Calibri" pitchFamily="34" charset="0"/>
              </a:rPr>
              <a:t>ill</a:t>
            </a:r>
            <a:endParaRPr lang="ca-ES" u="none" dirty="0">
              <a:latin typeface="Calibri" pitchFamily="34" charset="0"/>
            </a:endParaRPr>
          </a:p>
        </p:txBody>
      </p:sp>
      <p:sp>
        <p:nvSpPr>
          <p:cNvPr id="29" name="28 Flecha derecha"/>
          <p:cNvSpPr/>
          <p:nvPr/>
        </p:nvSpPr>
        <p:spPr bwMode="auto">
          <a:xfrm>
            <a:off x="3684494" y="5486400"/>
            <a:ext cx="2030506" cy="268941"/>
          </a:xfrm>
          <a:prstGeom prst="right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0" name="1 Marcador de texto"/>
          <p:cNvSpPr>
            <a:spLocks noGrp="1"/>
          </p:cNvSpPr>
          <p:nvPr>
            <p:ph type="body" sz="quarter" idx="11"/>
          </p:nvPr>
        </p:nvSpPr>
        <p:spPr>
          <a:xfrm>
            <a:off x="317241" y="1204547"/>
            <a:ext cx="8751075" cy="424638"/>
          </a:xfrm>
        </p:spPr>
        <p:txBody>
          <a:bodyPr/>
          <a:lstStyle/>
          <a:p>
            <a:r>
              <a:rPr lang="es-ES" dirty="0" err="1"/>
              <a:t>Dependence</a:t>
            </a:r>
            <a:r>
              <a:rPr lang="es-ES" dirty="0"/>
              <a:t> of PPV and NPV </a:t>
            </a:r>
            <a:r>
              <a:rPr lang="es-ES" dirty="0" err="1"/>
              <a:t>on</a:t>
            </a:r>
            <a:r>
              <a:rPr lang="es-ES" dirty="0"/>
              <a:t> </a:t>
            </a:r>
            <a:r>
              <a:rPr lang="es-ES" dirty="0" err="1"/>
              <a:t>disease</a:t>
            </a:r>
            <a:r>
              <a:rPr lang="es-ES" dirty="0"/>
              <a:t> </a:t>
            </a:r>
            <a:r>
              <a:rPr lang="es-ES" dirty="0" err="1"/>
              <a:t>prevalence</a:t>
            </a:r>
            <a:endParaRPr lang="es-ES" dirty="0"/>
          </a:p>
        </p:txBody>
      </p:sp>
      <p:graphicFrame>
        <p:nvGraphicFramePr>
          <p:cNvPr id="11" name="16 Tabla"/>
          <p:cNvGraphicFramePr>
            <a:graphicFrameLocks noGrp="1"/>
          </p:cNvGraphicFramePr>
          <p:nvPr>
            <p:extLst>
              <p:ext uri="{D42A27DB-BD31-4B8C-83A1-F6EECF244321}">
                <p14:modId xmlns:p14="http://schemas.microsoft.com/office/powerpoint/2010/main" val="3682320142"/>
              </p:ext>
            </p:extLst>
          </p:nvPr>
        </p:nvGraphicFramePr>
        <p:xfrm>
          <a:off x="3208222" y="1785077"/>
          <a:ext cx="5785655" cy="1995354"/>
        </p:xfrm>
        <a:graphic>
          <a:graphicData uri="http://schemas.openxmlformats.org/drawingml/2006/table">
            <a:tbl>
              <a:tblPr/>
              <a:tblGrid>
                <a:gridCol w="1035464">
                  <a:extLst>
                    <a:ext uri="{9D8B030D-6E8A-4147-A177-3AD203B41FA5}">
                      <a16:colId xmlns:a16="http://schemas.microsoft.com/office/drawing/2014/main" val="20000"/>
                    </a:ext>
                  </a:extLst>
                </a:gridCol>
                <a:gridCol w="1035464">
                  <a:extLst>
                    <a:ext uri="{9D8B030D-6E8A-4147-A177-3AD203B41FA5}">
                      <a16:colId xmlns:a16="http://schemas.microsoft.com/office/drawing/2014/main" val="20001"/>
                    </a:ext>
                  </a:extLst>
                </a:gridCol>
                <a:gridCol w="1048408">
                  <a:extLst>
                    <a:ext uri="{9D8B030D-6E8A-4147-A177-3AD203B41FA5}">
                      <a16:colId xmlns:a16="http://schemas.microsoft.com/office/drawing/2014/main" val="20002"/>
                    </a:ext>
                  </a:extLst>
                </a:gridCol>
                <a:gridCol w="1604969">
                  <a:extLst>
                    <a:ext uri="{9D8B030D-6E8A-4147-A177-3AD203B41FA5}">
                      <a16:colId xmlns:a16="http://schemas.microsoft.com/office/drawing/2014/main" val="20003"/>
                    </a:ext>
                  </a:extLst>
                </a:gridCol>
                <a:gridCol w="1061350">
                  <a:extLst>
                    <a:ext uri="{9D8B030D-6E8A-4147-A177-3AD203B41FA5}">
                      <a16:colId xmlns:a16="http://schemas.microsoft.com/office/drawing/2014/main" val="20004"/>
                    </a:ext>
                  </a:extLst>
                </a:gridCol>
              </a:tblGrid>
              <a:tr h="387447">
                <a:tc>
                  <a:txBody>
                    <a:bodyPr/>
                    <a:lstStyle/>
                    <a:p>
                      <a:pPr algn="l" fontAlgn="ctr"/>
                      <a:endParaRPr lang="ca-ES" sz="18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ca-ES" sz="1800" b="0" i="0" u="none" strike="noStrike" dirty="0" err="1">
                          <a:solidFill>
                            <a:srgbClr val="000000"/>
                          </a:solidFill>
                          <a:latin typeface="Calibri"/>
                        </a:rPr>
                        <a:t>Correct</a:t>
                      </a:r>
                      <a:r>
                        <a:rPr lang="ca-ES" sz="1800" b="0" i="0" u="none" strike="noStrike" dirty="0">
                          <a:solidFill>
                            <a:srgbClr val="000000"/>
                          </a:solidFill>
                          <a:latin typeface="Calibri"/>
                        </a:rPr>
                        <a:t> diagnosis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406820">
                <a:tc>
                  <a:txBody>
                    <a:bodyPr/>
                    <a:lstStyle/>
                    <a:p>
                      <a:pPr algn="l" fontAlgn="ctr"/>
                      <a:endParaRPr lang="ca-ES" sz="1800" b="0"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a-ES" sz="1800" b="0" i="0" u="none" strike="noStrike"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VIH+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VIH-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87447">
                <a:tc>
                  <a:txBody>
                    <a:bodyPr/>
                    <a:lstStyle/>
                    <a:p>
                      <a:pPr algn="l" fontAlgn="ctr"/>
                      <a:r>
                        <a:rPr lang="ca-ES" sz="1800" b="0"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ca-ES" sz="1800" b="0" i="0" u="none" strike="noStrike" dirty="0" err="1">
                          <a:solidFill>
                            <a:srgbClr val="000000"/>
                          </a:solidFill>
                          <a:latin typeface="Calibri"/>
                        </a:rPr>
                        <a:t>Positive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5.970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13.970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19.940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6820">
                <a:tc>
                  <a:txBody>
                    <a:bodyPr/>
                    <a:lstStyle/>
                    <a:p>
                      <a:pPr algn="l" fontAlgn="ctr"/>
                      <a:r>
                        <a:rPr lang="ca-ES" sz="1800" b="0" i="0" u="none" strike="noStrike" dirty="0" err="1">
                          <a:solidFill>
                            <a:srgbClr val="000000"/>
                          </a:solidFill>
                          <a:latin typeface="Calibri"/>
                        </a:rPr>
                        <a:t>result</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ca-ES" sz="1800" b="0" i="0" u="none" strike="noStrike" dirty="0" err="1">
                          <a:solidFill>
                            <a:srgbClr val="000000"/>
                          </a:solidFill>
                          <a:latin typeface="Calibri"/>
                        </a:rPr>
                        <a:t>Negative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2.780.030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2.780.060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6820">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a-ES" sz="1800" b="0"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6.000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3DD">
                        <a:alpha val="25000"/>
                      </a:srgbClr>
                    </a:solidFill>
                  </a:tcPr>
                </a:tc>
                <a:tc>
                  <a:txBody>
                    <a:bodyPr/>
                    <a:lstStyle/>
                    <a:p>
                      <a:pPr algn="ctr" fontAlgn="ctr"/>
                      <a:r>
                        <a:rPr lang="ca-ES" sz="1800" b="0" i="0" u="none" strike="noStrike" dirty="0">
                          <a:solidFill>
                            <a:srgbClr val="000000"/>
                          </a:solidFill>
                          <a:latin typeface="Calibri"/>
                        </a:rPr>
                        <a:t>2.794.000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2.800.000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15 CuadroTexto"/>
          <p:cNvSpPr txBox="1"/>
          <p:nvPr/>
        </p:nvSpPr>
        <p:spPr>
          <a:xfrm>
            <a:off x="336424" y="1720361"/>
            <a:ext cx="9144064" cy="369332"/>
          </a:xfrm>
          <a:prstGeom prst="rect">
            <a:avLst/>
          </a:prstGeom>
          <a:noFill/>
        </p:spPr>
        <p:txBody>
          <a:bodyPr wrap="square" rtlCol="0">
            <a:spAutoFit/>
          </a:bodyPr>
          <a:lstStyle/>
          <a:p>
            <a:pPr algn="l"/>
            <a:r>
              <a:rPr lang="es-ES" u="none" dirty="0" err="1">
                <a:latin typeface="Calibri" pitchFamily="34" charset="0"/>
              </a:rPr>
              <a:t>Example</a:t>
            </a:r>
            <a:r>
              <a:rPr lang="es-ES" u="none" dirty="0">
                <a:latin typeface="Calibri" pitchFamily="34" charset="0"/>
              </a:rPr>
              <a:t>: VIH diagnosis. </a:t>
            </a:r>
            <a:r>
              <a:rPr lang="es-ES" u="none" dirty="0" err="1">
                <a:latin typeface="Calibri" pitchFamily="34" charset="0"/>
              </a:rPr>
              <a:t>Population</a:t>
            </a:r>
            <a:r>
              <a:rPr lang="es-ES" u="none" dirty="0">
                <a:latin typeface="Calibri" pitchFamily="34" charset="0"/>
              </a:rPr>
              <a:t> 1.</a:t>
            </a:r>
          </a:p>
        </p:txBody>
      </p:sp>
    </p:spTree>
    <p:extLst>
      <p:ext uri="{BB962C8B-B14F-4D97-AF65-F5344CB8AC3E}">
        <p14:creationId xmlns:p14="http://schemas.microsoft.com/office/powerpoint/2010/main" val="10556872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3"/>
            </a:pPr>
            <a:r>
              <a:rPr lang="es-ES" dirty="0" err="1"/>
              <a:t>Predictive</a:t>
            </a:r>
            <a:r>
              <a:rPr lang="es-ES" dirty="0"/>
              <a:t> </a:t>
            </a:r>
            <a:r>
              <a:rPr lang="es-ES" dirty="0" err="1"/>
              <a:t>values</a:t>
            </a:r>
            <a:r>
              <a:rPr lang="es-ES" dirty="0"/>
              <a:t>. </a:t>
            </a:r>
            <a:r>
              <a:rPr lang="es-ES" dirty="0" err="1"/>
              <a:t>Prevalence</a:t>
            </a:r>
            <a:endParaRPr lang="es-ES" dirty="0"/>
          </a:p>
        </p:txBody>
      </p:sp>
      <p:sp>
        <p:nvSpPr>
          <p:cNvPr id="29" name="28 Flecha derecha"/>
          <p:cNvSpPr/>
          <p:nvPr/>
        </p:nvSpPr>
        <p:spPr bwMode="auto">
          <a:xfrm>
            <a:off x="3684494" y="5486400"/>
            <a:ext cx="2030506" cy="268941"/>
          </a:xfrm>
          <a:prstGeom prst="right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0" name="9 CuadroTexto"/>
          <p:cNvSpPr txBox="1"/>
          <p:nvPr/>
        </p:nvSpPr>
        <p:spPr>
          <a:xfrm>
            <a:off x="315419" y="4079500"/>
            <a:ext cx="4786346" cy="2169825"/>
          </a:xfrm>
          <a:prstGeom prst="rect">
            <a:avLst/>
          </a:prstGeom>
          <a:noFill/>
        </p:spPr>
        <p:txBody>
          <a:bodyPr wrap="square" rtlCol="0">
            <a:spAutoFit/>
          </a:bodyPr>
          <a:lstStyle/>
          <a:p>
            <a:pPr algn="l">
              <a:lnSpc>
                <a:spcPct val="150000"/>
              </a:lnSpc>
            </a:pPr>
            <a:r>
              <a:rPr lang="es-ES" u="none" dirty="0" err="1">
                <a:latin typeface="Calibri" pitchFamily="34" charset="0"/>
              </a:rPr>
              <a:t>Prevalence</a:t>
            </a:r>
            <a:r>
              <a:rPr lang="es-ES" u="none" dirty="0">
                <a:latin typeface="Calibri" pitchFamily="34" charset="0"/>
              </a:rPr>
              <a:t> = 800.000 / 2.800.000 </a:t>
            </a:r>
            <a:r>
              <a:rPr lang="es-ES" b="1" u="none" dirty="0">
                <a:latin typeface="Calibri" pitchFamily="34" charset="0"/>
              </a:rPr>
              <a:t>= 28.6%</a:t>
            </a:r>
          </a:p>
          <a:p>
            <a:pPr algn="l">
              <a:lnSpc>
                <a:spcPct val="150000"/>
              </a:lnSpc>
            </a:pPr>
            <a:r>
              <a:rPr lang="es-ES" u="none" dirty="0" err="1">
                <a:latin typeface="Calibri" pitchFamily="34" charset="0"/>
              </a:rPr>
              <a:t>Sensitivity</a:t>
            </a:r>
            <a:r>
              <a:rPr lang="es-ES" u="none" dirty="0">
                <a:latin typeface="Calibri" pitchFamily="34" charset="0"/>
              </a:rPr>
              <a:t> = 796.000 / 800.000 = 99.5%</a:t>
            </a:r>
          </a:p>
          <a:p>
            <a:pPr algn="l">
              <a:lnSpc>
                <a:spcPct val="150000"/>
              </a:lnSpc>
            </a:pPr>
            <a:r>
              <a:rPr lang="es-ES" u="none" dirty="0" err="1">
                <a:latin typeface="Calibri" pitchFamily="34" charset="0"/>
              </a:rPr>
              <a:t>Specificity</a:t>
            </a:r>
            <a:r>
              <a:rPr lang="es-ES" u="none" dirty="0">
                <a:latin typeface="Calibri" pitchFamily="34" charset="0"/>
              </a:rPr>
              <a:t> = 1.990.000 /2.000.000 = 99.5%</a:t>
            </a:r>
          </a:p>
          <a:p>
            <a:pPr algn="l">
              <a:lnSpc>
                <a:spcPct val="150000"/>
              </a:lnSpc>
            </a:pPr>
            <a:r>
              <a:rPr lang="es-ES" u="none" dirty="0">
                <a:latin typeface="Calibri" pitchFamily="34" charset="0"/>
              </a:rPr>
              <a:t>PPV = 796.000 / 806.000 = </a:t>
            </a:r>
            <a:r>
              <a:rPr lang="es-ES" b="1" u="none" dirty="0">
                <a:latin typeface="Calibri" pitchFamily="34" charset="0"/>
              </a:rPr>
              <a:t>98.7%</a:t>
            </a:r>
          </a:p>
          <a:p>
            <a:pPr algn="l">
              <a:lnSpc>
                <a:spcPct val="150000"/>
              </a:lnSpc>
            </a:pPr>
            <a:r>
              <a:rPr lang="es-ES" u="none" dirty="0">
                <a:latin typeface="Calibri" pitchFamily="34" charset="0"/>
              </a:rPr>
              <a:t>NPV = 1.990.000 / 2.000.000 = 99.8%</a:t>
            </a:r>
            <a:endParaRPr lang="ca-ES" u="none" dirty="0">
              <a:latin typeface="Calibri" pitchFamily="34" charset="0"/>
            </a:endParaRPr>
          </a:p>
        </p:txBody>
      </p:sp>
      <p:sp>
        <p:nvSpPr>
          <p:cNvPr id="11" name="10 CuadroTexto"/>
          <p:cNvSpPr txBox="1"/>
          <p:nvPr/>
        </p:nvSpPr>
        <p:spPr>
          <a:xfrm>
            <a:off x="5788740" y="5194790"/>
            <a:ext cx="3743036" cy="923330"/>
          </a:xfrm>
          <a:prstGeom prst="rect">
            <a:avLst/>
          </a:prstGeom>
          <a:noFill/>
        </p:spPr>
        <p:txBody>
          <a:bodyPr wrap="square" rtlCol="0">
            <a:spAutoFit/>
          </a:bodyPr>
          <a:lstStyle/>
          <a:p>
            <a:pPr algn="l"/>
            <a:r>
              <a:rPr lang="es-ES" u="none" dirty="0" err="1">
                <a:latin typeface="Calibri" pitchFamily="34" charset="0"/>
              </a:rPr>
              <a:t>If</a:t>
            </a:r>
            <a:r>
              <a:rPr lang="es-ES" u="none" dirty="0">
                <a:latin typeface="Calibri" pitchFamily="34" charset="0"/>
              </a:rPr>
              <a:t>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prevalence</a:t>
            </a:r>
            <a:r>
              <a:rPr lang="es-ES" u="none" dirty="0">
                <a:latin typeface="Calibri" pitchFamily="34" charset="0"/>
              </a:rPr>
              <a:t> </a:t>
            </a:r>
            <a:r>
              <a:rPr lang="es-ES" u="none" dirty="0" err="1">
                <a:latin typeface="Calibri" pitchFamily="34" charset="0"/>
              </a:rPr>
              <a:t>is</a:t>
            </a:r>
            <a:r>
              <a:rPr lang="es-ES" u="none" dirty="0">
                <a:latin typeface="Calibri" pitchFamily="34" charset="0"/>
              </a:rPr>
              <a:t> </a:t>
            </a:r>
            <a:r>
              <a:rPr lang="es-ES" u="none" dirty="0" err="1">
                <a:latin typeface="Calibri" pitchFamily="34" charset="0"/>
              </a:rPr>
              <a:t>high</a:t>
            </a:r>
            <a:r>
              <a:rPr lang="es-ES" u="none" dirty="0">
                <a:latin typeface="Calibri" pitchFamily="34" charset="0"/>
              </a:rPr>
              <a:t>, a positive </a:t>
            </a:r>
            <a:r>
              <a:rPr lang="es-ES" u="none" dirty="0" err="1">
                <a:latin typeface="Calibri" pitchFamily="34" charset="0"/>
              </a:rPr>
              <a:t>result</a:t>
            </a:r>
            <a:r>
              <a:rPr lang="es-ES" u="none" dirty="0">
                <a:latin typeface="Calibri" pitchFamily="34" charset="0"/>
              </a:rPr>
              <a:t> </a:t>
            </a:r>
            <a:r>
              <a:rPr lang="es-ES" u="none" dirty="0" err="1">
                <a:latin typeface="Calibri" pitchFamily="34" charset="0"/>
              </a:rPr>
              <a:t>tends</a:t>
            </a:r>
            <a:r>
              <a:rPr lang="es-ES" u="none" dirty="0">
                <a:latin typeface="Calibri" pitchFamily="34" charset="0"/>
              </a:rPr>
              <a:t> to </a:t>
            </a:r>
            <a:r>
              <a:rPr lang="es-ES" u="none" dirty="0" err="1">
                <a:latin typeface="Calibri" pitchFamily="34" charset="0"/>
              </a:rPr>
              <a:t>confirm</a:t>
            </a:r>
            <a:r>
              <a:rPr lang="es-ES" u="none" dirty="0">
                <a:latin typeface="Calibri" pitchFamily="34" charset="0"/>
              </a:rPr>
              <a:t>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presence</a:t>
            </a:r>
            <a:r>
              <a:rPr lang="es-ES" u="none" dirty="0">
                <a:latin typeface="Calibri" pitchFamily="34" charset="0"/>
              </a:rPr>
              <a:t> of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disease</a:t>
            </a:r>
            <a:endParaRPr lang="ca-ES" u="none" dirty="0">
              <a:latin typeface="Calibri" pitchFamily="34" charset="0"/>
            </a:endParaRPr>
          </a:p>
        </p:txBody>
      </p:sp>
      <p:sp>
        <p:nvSpPr>
          <p:cNvPr id="12" name="1 Marcador de texto"/>
          <p:cNvSpPr>
            <a:spLocks noGrp="1"/>
          </p:cNvSpPr>
          <p:nvPr>
            <p:ph type="body" sz="quarter" idx="11"/>
          </p:nvPr>
        </p:nvSpPr>
        <p:spPr>
          <a:xfrm>
            <a:off x="317241" y="1204547"/>
            <a:ext cx="8751075" cy="424638"/>
          </a:xfrm>
        </p:spPr>
        <p:txBody>
          <a:bodyPr/>
          <a:lstStyle/>
          <a:p>
            <a:r>
              <a:rPr lang="es-ES" dirty="0" err="1"/>
              <a:t>Dependence</a:t>
            </a:r>
            <a:r>
              <a:rPr lang="es-ES" dirty="0"/>
              <a:t> of PPV and NPV </a:t>
            </a:r>
            <a:r>
              <a:rPr lang="es-ES" dirty="0" err="1"/>
              <a:t>on</a:t>
            </a:r>
            <a:r>
              <a:rPr lang="es-ES" dirty="0"/>
              <a:t> </a:t>
            </a:r>
            <a:r>
              <a:rPr lang="es-ES" dirty="0" err="1"/>
              <a:t>disease</a:t>
            </a:r>
            <a:r>
              <a:rPr lang="es-ES" dirty="0"/>
              <a:t> </a:t>
            </a:r>
            <a:r>
              <a:rPr lang="es-ES" dirty="0" err="1"/>
              <a:t>prevalence</a:t>
            </a:r>
            <a:endParaRPr lang="es-ES" dirty="0"/>
          </a:p>
        </p:txBody>
      </p:sp>
      <p:graphicFrame>
        <p:nvGraphicFramePr>
          <p:cNvPr id="13" name="6 Tabla"/>
          <p:cNvGraphicFramePr>
            <a:graphicFrameLocks noGrp="1"/>
          </p:cNvGraphicFramePr>
          <p:nvPr>
            <p:extLst>
              <p:ext uri="{D42A27DB-BD31-4B8C-83A1-F6EECF244321}">
                <p14:modId xmlns:p14="http://schemas.microsoft.com/office/powerpoint/2010/main" val="2261839707"/>
              </p:ext>
            </p:extLst>
          </p:nvPr>
        </p:nvGraphicFramePr>
        <p:xfrm>
          <a:off x="2907114" y="1830692"/>
          <a:ext cx="5991367" cy="1857389"/>
        </p:xfrm>
        <a:graphic>
          <a:graphicData uri="http://schemas.openxmlformats.org/drawingml/2006/table">
            <a:tbl>
              <a:tblPr/>
              <a:tblGrid>
                <a:gridCol w="1072281">
                  <a:extLst>
                    <a:ext uri="{9D8B030D-6E8A-4147-A177-3AD203B41FA5}">
                      <a16:colId xmlns:a16="http://schemas.microsoft.com/office/drawing/2014/main" val="20000"/>
                    </a:ext>
                  </a:extLst>
                </a:gridCol>
                <a:gridCol w="1072281">
                  <a:extLst>
                    <a:ext uri="{9D8B030D-6E8A-4147-A177-3AD203B41FA5}">
                      <a16:colId xmlns:a16="http://schemas.microsoft.com/office/drawing/2014/main" val="20001"/>
                    </a:ext>
                  </a:extLst>
                </a:gridCol>
                <a:gridCol w="1085684">
                  <a:extLst>
                    <a:ext uri="{9D8B030D-6E8A-4147-A177-3AD203B41FA5}">
                      <a16:colId xmlns:a16="http://schemas.microsoft.com/office/drawing/2014/main" val="20002"/>
                    </a:ext>
                  </a:extLst>
                </a:gridCol>
                <a:gridCol w="1662034">
                  <a:extLst>
                    <a:ext uri="{9D8B030D-6E8A-4147-A177-3AD203B41FA5}">
                      <a16:colId xmlns:a16="http://schemas.microsoft.com/office/drawing/2014/main" val="20003"/>
                    </a:ext>
                  </a:extLst>
                </a:gridCol>
                <a:gridCol w="1099087">
                  <a:extLst>
                    <a:ext uri="{9D8B030D-6E8A-4147-A177-3AD203B41FA5}">
                      <a16:colId xmlns:a16="http://schemas.microsoft.com/office/drawing/2014/main" val="20004"/>
                    </a:ext>
                  </a:extLst>
                </a:gridCol>
              </a:tblGrid>
              <a:tr h="360658">
                <a:tc>
                  <a:txBody>
                    <a:bodyPr/>
                    <a:lstStyle/>
                    <a:p>
                      <a:pPr algn="l" fontAlgn="ctr"/>
                      <a:endParaRPr lang="ca-ES" sz="18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ca-ES" sz="1800" b="0" i="0" u="none" strike="noStrike" dirty="0" err="1">
                          <a:solidFill>
                            <a:srgbClr val="000000"/>
                          </a:solidFill>
                          <a:latin typeface="Calibri"/>
                        </a:rPr>
                        <a:t>Correct</a:t>
                      </a:r>
                      <a:r>
                        <a:rPr lang="ca-ES" sz="1800" b="0" i="0" u="none" strike="noStrike" dirty="0">
                          <a:solidFill>
                            <a:srgbClr val="000000"/>
                          </a:solidFill>
                          <a:latin typeface="Calibri"/>
                        </a:rPr>
                        <a:t> diagnosis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78691">
                <a:tc>
                  <a:txBody>
                    <a:bodyPr/>
                    <a:lstStyle/>
                    <a:p>
                      <a:pPr algn="l" fontAlgn="ctr"/>
                      <a:endParaRPr lang="ca-ES" sz="1800" b="0" i="0" u="none" strike="noStrike">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VIH+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VIH-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60658">
                <a:tc>
                  <a:txBody>
                    <a:bodyPr/>
                    <a:lstStyle/>
                    <a:p>
                      <a:pPr algn="l" fontAlgn="ctr"/>
                      <a:r>
                        <a:rPr lang="ca-ES" sz="1800" b="0" i="0" u="none" strike="noStrike" dirty="0">
                          <a:solidFill>
                            <a:srgbClr val="000000"/>
                          </a:solidFill>
                          <a:latin typeface="Calibri"/>
                        </a:rPr>
                        <a:t>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ca-ES" sz="1800" b="0" i="0" u="none" strike="noStrike" dirty="0" err="1">
                          <a:solidFill>
                            <a:srgbClr val="000000"/>
                          </a:solidFill>
                          <a:latin typeface="Calibri"/>
                        </a:rPr>
                        <a:t>Positive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796.000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806.000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8691">
                <a:tc>
                  <a:txBody>
                    <a:bodyPr/>
                    <a:lstStyle/>
                    <a:p>
                      <a:pPr algn="l" fontAlgn="ctr"/>
                      <a:r>
                        <a:rPr lang="ca-ES" sz="1800" b="0" i="0" u="none" strike="noStrike" dirty="0" err="1">
                          <a:solidFill>
                            <a:srgbClr val="000000"/>
                          </a:solidFill>
                          <a:latin typeface="Calibri"/>
                        </a:rPr>
                        <a:t>result</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ca-ES" sz="1800" b="0" i="0" u="none" strike="noStrike" dirty="0" err="1">
                          <a:solidFill>
                            <a:srgbClr val="000000"/>
                          </a:solidFill>
                          <a:latin typeface="Calibri"/>
                        </a:rPr>
                        <a:t>Negative</a:t>
                      </a:r>
                      <a:endParaRPr lang="ca-ES" sz="18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a:solidFill>
                            <a:srgbClr val="000000"/>
                          </a:solidFill>
                          <a:latin typeface="Calibri"/>
                        </a:rPr>
                        <a:t>4.000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1.990.000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a-ES" sz="1800" b="0" i="0" u="none" strike="noStrike">
                          <a:solidFill>
                            <a:srgbClr val="000000"/>
                          </a:solidFill>
                          <a:latin typeface="Calibri"/>
                        </a:rPr>
                        <a:t>1.994.000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8691">
                <a:tc>
                  <a:txBody>
                    <a:bodyPr/>
                    <a:lstStyle/>
                    <a:p>
                      <a:pPr algn="l" fontAlgn="ctr"/>
                      <a:endParaRPr lang="ca-ES" sz="1800" b="0"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a-ES" sz="1800" b="0"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ca-ES" sz="1800" b="0" i="0" u="none" strike="noStrike" dirty="0">
                          <a:solidFill>
                            <a:srgbClr val="000000"/>
                          </a:solidFill>
                          <a:latin typeface="Calibri"/>
                        </a:rPr>
                        <a:t>800.000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3DD">
                        <a:alpha val="26000"/>
                      </a:srgbClr>
                    </a:solidFill>
                  </a:tcPr>
                </a:tc>
                <a:tc>
                  <a:txBody>
                    <a:bodyPr/>
                    <a:lstStyle/>
                    <a:p>
                      <a:pPr algn="ctr" fontAlgn="ctr"/>
                      <a:r>
                        <a:rPr lang="ca-ES" sz="1800" b="0" i="0" u="none" strike="noStrike">
                          <a:solidFill>
                            <a:srgbClr val="000000"/>
                          </a:solidFill>
                          <a:latin typeface="Calibri"/>
                        </a:rPr>
                        <a:t>2.000.000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a-ES" sz="1800" b="0" i="0" u="none" strike="noStrike" dirty="0">
                          <a:solidFill>
                            <a:srgbClr val="000000"/>
                          </a:solidFill>
                          <a:latin typeface="Calibri"/>
                        </a:rPr>
                        <a:t>2.800.000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8 CuadroTexto"/>
          <p:cNvSpPr txBox="1"/>
          <p:nvPr/>
        </p:nvSpPr>
        <p:spPr>
          <a:xfrm>
            <a:off x="348076" y="1691511"/>
            <a:ext cx="9144064" cy="369332"/>
          </a:xfrm>
          <a:prstGeom prst="rect">
            <a:avLst/>
          </a:prstGeom>
          <a:noFill/>
        </p:spPr>
        <p:txBody>
          <a:bodyPr wrap="square" rtlCol="0">
            <a:spAutoFit/>
          </a:bodyPr>
          <a:lstStyle/>
          <a:p>
            <a:pPr algn="l"/>
            <a:r>
              <a:rPr lang="es-ES" u="none" dirty="0" err="1">
                <a:latin typeface="Calibri" pitchFamily="34" charset="0"/>
              </a:rPr>
              <a:t>Example</a:t>
            </a:r>
            <a:r>
              <a:rPr lang="es-ES" u="none" dirty="0">
                <a:latin typeface="Calibri" pitchFamily="34" charset="0"/>
              </a:rPr>
              <a:t>: VIH diagnosis. </a:t>
            </a:r>
            <a:r>
              <a:rPr lang="es-ES" u="none" dirty="0" err="1">
                <a:latin typeface="Calibri" pitchFamily="34" charset="0"/>
              </a:rPr>
              <a:t>Population</a:t>
            </a:r>
            <a:r>
              <a:rPr lang="es-ES" u="none" dirty="0">
                <a:latin typeface="Calibri" pitchFamily="34" charset="0"/>
              </a:rPr>
              <a:t> 2.</a:t>
            </a:r>
          </a:p>
        </p:txBody>
      </p:sp>
    </p:spTree>
    <p:extLst>
      <p:ext uri="{BB962C8B-B14F-4D97-AF65-F5344CB8AC3E}">
        <p14:creationId xmlns:p14="http://schemas.microsoft.com/office/powerpoint/2010/main" val="287620129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solidFill>
                  <a:srgbClr val="FF0000"/>
                </a:solidFill>
                <a:ea typeface="ＭＳ Ｐゴシック" pitchFamily="34" charset="-128"/>
              </a:rPr>
              <a:t>Diagnosis. Diagnostics tests</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Sensitivity and specificity</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Predictive values. Prevalence</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Likelihood ratio</a:t>
            </a:r>
          </a:p>
          <a:p>
            <a:pPr>
              <a:lnSpc>
                <a:spcPct val="150000"/>
              </a:lnSpc>
            </a:pPr>
            <a:r>
              <a:rPr lang="es-ES" dirty="0"/>
              <a:t>Receiver </a:t>
            </a:r>
            <a:r>
              <a:rPr lang="es-ES" dirty="0" err="1"/>
              <a:t>operator</a:t>
            </a:r>
            <a:r>
              <a:rPr lang="es-ES" dirty="0"/>
              <a:t> </a:t>
            </a:r>
            <a:r>
              <a:rPr lang="es-ES" dirty="0" err="1"/>
              <a:t>characteristic</a:t>
            </a:r>
            <a:r>
              <a:rPr lang="es-ES" dirty="0"/>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extLst>
      <p:ext uri="{BB962C8B-B14F-4D97-AF65-F5344CB8AC3E}">
        <p14:creationId xmlns:p14="http://schemas.microsoft.com/office/powerpoint/2010/main" val="273566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n-US" dirty="0"/>
              <a:t>Likelihood ratio</a:t>
            </a:r>
          </a:p>
        </p:txBody>
      </p:sp>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10" name="9 CuadroTexto"/>
          <p:cNvSpPr txBox="1"/>
          <p:nvPr/>
        </p:nvSpPr>
        <p:spPr>
          <a:xfrm>
            <a:off x="617134" y="1729612"/>
            <a:ext cx="8358246" cy="1754326"/>
          </a:xfrm>
          <a:prstGeom prst="rect">
            <a:avLst/>
          </a:prstGeom>
          <a:noFill/>
        </p:spPr>
        <p:txBody>
          <a:bodyPr wrap="square" rtlCol="0">
            <a:spAutoFit/>
          </a:bodyPr>
          <a:lstStyle/>
          <a:p>
            <a:pPr marL="174625" indent="-174625">
              <a:lnSpc>
                <a:spcPct val="150000"/>
              </a:lnSpc>
              <a:buFont typeface="Arial" pitchFamily="34" charset="0"/>
              <a:buChar char="•"/>
            </a:pPr>
            <a:r>
              <a:rPr lang="en-US" dirty="0">
                <a:latin typeface="Calibri" pitchFamily="34" charset="0"/>
              </a:rPr>
              <a:t>How much more likely is it that a patient who tests positive has the disease compared with one who test negative,</a:t>
            </a:r>
            <a:endParaRPr lang="en-US" u="none" dirty="0">
              <a:latin typeface="Calibri" pitchFamily="34" charset="0"/>
            </a:endParaRPr>
          </a:p>
          <a:p>
            <a:pPr marL="174625" indent="-174625" algn="l">
              <a:lnSpc>
                <a:spcPct val="150000"/>
              </a:lnSpc>
              <a:buFont typeface="Arial" pitchFamily="34" charset="0"/>
              <a:buChar char="•"/>
            </a:pPr>
            <a:r>
              <a:rPr lang="en-US" u="none" dirty="0">
                <a:latin typeface="Calibri" pitchFamily="34" charset="0"/>
              </a:rPr>
              <a:t>Index to compare two methods (diagnostic tests) that do not depend on the prevalence in the population.</a:t>
            </a:r>
          </a:p>
        </p:txBody>
      </p:sp>
      <p:sp>
        <p:nvSpPr>
          <p:cNvPr id="11" name="10 CuadroTexto"/>
          <p:cNvSpPr txBox="1"/>
          <p:nvPr/>
        </p:nvSpPr>
        <p:spPr>
          <a:xfrm>
            <a:off x="1403791" y="3603950"/>
            <a:ext cx="7143800" cy="1338828"/>
          </a:xfrm>
          <a:prstGeom prst="rect">
            <a:avLst/>
          </a:prstGeom>
          <a:noFill/>
        </p:spPr>
        <p:txBody>
          <a:bodyPr wrap="square" rtlCol="0">
            <a:spAutoFit/>
          </a:bodyPr>
          <a:lstStyle/>
          <a:p>
            <a:pPr algn="l">
              <a:lnSpc>
                <a:spcPct val="150000"/>
              </a:lnSpc>
              <a:buFont typeface="Arial" pitchFamily="34" charset="0"/>
              <a:buChar char="•"/>
            </a:pPr>
            <a:r>
              <a:rPr lang="en-US" b="1" u="none" dirty="0">
                <a:latin typeface="Calibri" pitchFamily="34" charset="0"/>
              </a:rPr>
              <a:t> LR+ </a:t>
            </a:r>
            <a:r>
              <a:rPr lang="en-US" u="none" dirty="0">
                <a:latin typeface="Calibri" pitchFamily="34" charset="0"/>
              </a:rPr>
              <a:t>= P (positive test in ill) / P (</a:t>
            </a:r>
            <a:r>
              <a:rPr lang="en-US" dirty="0">
                <a:latin typeface="Calibri" pitchFamily="34" charset="0"/>
              </a:rPr>
              <a:t>positive test</a:t>
            </a:r>
            <a:r>
              <a:rPr lang="en-US" u="none" dirty="0">
                <a:latin typeface="Calibri" pitchFamily="34" charset="0"/>
              </a:rPr>
              <a:t> in healthy) = </a:t>
            </a:r>
          </a:p>
          <a:p>
            <a:pPr lvl="1" algn="l">
              <a:lnSpc>
                <a:spcPct val="150000"/>
              </a:lnSpc>
            </a:pPr>
            <a:r>
              <a:rPr lang="en-US" u="none" dirty="0">
                <a:latin typeface="Calibri" pitchFamily="34" charset="0"/>
              </a:rPr>
              <a:t> = TP / FP = </a:t>
            </a:r>
          </a:p>
          <a:p>
            <a:pPr lvl="1" algn="l">
              <a:lnSpc>
                <a:spcPct val="150000"/>
              </a:lnSpc>
            </a:pPr>
            <a:r>
              <a:rPr lang="en-US" u="none" dirty="0">
                <a:latin typeface="Calibri" pitchFamily="34" charset="0"/>
              </a:rPr>
              <a:t> = </a:t>
            </a:r>
            <a:r>
              <a:rPr lang="en-US" b="1" u="none" dirty="0">
                <a:latin typeface="Calibri" pitchFamily="34" charset="0"/>
              </a:rPr>
              <a:t>sensitivity / (1-specificity)</a:t>
            </a:r>
          </a:p>
        </p:txBody>
      </p:sp>
      <p:sp>
        <p:nvSpPr>
          <p:cNvPr id="12" name="11 CuadroTexto"/>
          <p:cNvSpPr txBox="1"/>
          <p:nvPr/>
        </p:nvSpPr>
        <p:spPr>
          <a:xfrm>
            <a:off x="1403791" y="5105750"/>
            <a:ext cx="7143800" cy="1338828"/>
          </a:xfrm>
          <a:prstGeom prst="rect">
            <a:avLst/>
          </a:prstGeom>
          <a:noFill/>
        </p:spPr>
        <p:txBody>
          <a:bodyPr wrap="square" rtlCol="0">
            <a:spAutoFit/>
          </a:bodyPr>
          <a:lstStyle/>
          <a:p>
            <a:pPr>
              <a:lnSpc>
                <a:spcPct val="150000"/>
              </a:lnSpc>
              <a:buFont typeface="Arial" pitchFamily="34" charset="0"/>
              <a:buChar char="•"/>
            </a:pPr>
            <a:r>
              <a:rPr lang="es-ES" b="1" u="none" dirty="0">
                <a:latin typeface="Calibri" pitchFamily="34" charset="0"/>
              </a:rPr>
              <a:t> LR- </a:t>
            </a:r>
            <a:r>
              <a:rPr lang="es-ES" u="none" dirty="0">
                <a:latin typeface="Calibri" pitchFamily="34" charset="0"/>
              </a:rPr>
              <a:t>= P (</a:t>
            </a:r>
            <a:r>
              <a:rPr lang="es-ES" u="none" dirty="0" err="1">
                <a:latin typeface="Calibri" pitchFamily="34" charset="0"/>
              </a:rPr>
              <a:t>negative</a:t>
            </a:r>
            <a:r>
              <a:rPr lang="es-ES" dirty="0">
                <a:latin typeface="Calibri" pitchFamily="34" charset="0"/>
              </a:rPr>
              <a:t> test in</a:t>
            </a:r>
            <a:r>
              <a:rPr lang="es-ES" u="none" dirty="0">
                <a:latin typeface="Calibri" pitchFamily="34" charset="0"/>
              </a:rPr>
              <a:t> </a:t>
            </a:r>
            <a:r>
              <a:rPr lang="es-ES" u="none" dirty="0" err="1">
                <a:latin typeface="Calibri" pitchFamily="34" charset="0"/>
              </a:rPr>
              <a:t>ill</a:t>
            </a:r>
            <a:r>
              <a:rPr lang="es-ES" u="none" dirty="0">
                <a:latin typeface="Calibri" pitchFamily="34" charset="0"/>
              </a:rPr>
              <a:t>) / P (</a:t>
            </a:r>
            <a:r>
              <a:rPr lang="es-ES" u="none" dirty="0" err="1">
                <a:latin typeface="Calibri" pitchFamily="34" charset="0"/>
              </a:rPr>
              <a:t>negative</a:t>
            </a:r>
            <a:r>
              <a:rPr lang="es-ES" dirty="0">
                <a:latin typeface="Calibri" pitchFamily="34" charset="0"/>
              </a:rPr>
              <a:t> test i</a:t>
            </a:r>
            <a:r>
              <a:rPr lang="es-ES" u="none" dirty="0">
                <a:latin typeface="Calibri" pitchFamily="34" charset="0"/>
              </a:rPr>
              <a:t>n </a:t>
            </a:r>
            <a:r>
              <a:rPr lang="es-ES" u="none" dirty="0" err="1">
                <a:latin typeface="Calibri" pitchFamily="34" charset="0"/>
              </a:rPr>
              <a:t>healthy</a:t>
            </a:r>
            <a:r>
              <a:rPr lang="es-ES" u="none" dirty="0">
                <a:latin typeface="Calibri" pitchFamily="34" charset="0"/>
              </a:rPr>
              <a:t>) = </a:t>
            </a:r>
          </a:p>
          <a:p>
            <a:pPr lvl="1" algn="l">
              <a:lnSpc>
                <a:spcPct val="150000"/>
              </a:lnSpc>
            </a:pPr>
            <a:r>
              <a:rPr lang="es-ES" u="none" dirty="0">
                <a:latin typeface="Calibri" pitchFamily="34" charset="0"/>
              </a:rPr>
              <a:t> = FN / TN = </a:t>
            </a:r>
          </a:p>
          <a:p>
            <a:pPr lvl="1" algn="l">
              <a:lnSpc>
                <a:spcPct val="150000"/>
              </a:lnSpc>
            </a:pPr>
            <a:r>
              <a:rPr lang="es-ES" u="none" dirty="0">
                <a:latin typeface="Calibri" pitchFamily="34" charset="0"/>
              </a:rPr>
              <a:t> = </a:t>
            </a:r>
            <a:r>
              <a:rPr lang="es-ES" b="1" u="none" dirty="0">
                <a:latin typeface="Calibri" pitchFamily="34" charset="0"/>
              </a:rPr>
              <a:t>(1-sensitivity) / </a:t>
            </a:r>
            <a:r>
              <a:rPr lang="es-ES" b="1" u="none" dirty="0" err="1">
                <a:latin typeface="Calibri" pitchFamily="34" charset="0"/>
              </a:rPr>
              <a:t>specificity</a:t>
            </a:r>
            <a:endParaRPr lang="es-ES" b="1" u="none" dirty="0">
              <a:latin typeface="Calibri"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Line 8"/>
          <p:cNvSpPr>
            <a:spLocks noChangeShapeType="1"/>
          </p:cNvSpPr>
          <p:nvPr/>
        </p:nvSpPr>
        <p:spPr bwMode="auto">
          <a:xfrm flipV="1">
            <a:off x="1733550" y="2719536"/>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6" name="Line 10"/>
          <p:cNvSpPr>
            <a:spLocks noChangeShapeType="1"/>
          </p:cNvSpPr>
          <p:nvPr/>
        </p:nvSpPr>
        <p:spPr bwMode="auto">
          <a:xfrm>
            <a:off x="1816100" y="4014936"/>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7" name="Oval 13"/>
          <p:cNvSpPr>
            <a:spLocks noChangeArrowheads="1"/>
          </p:cNvSpPr>
          <p:nvPr/>
        </p:nvSpPr>
        <p:spPr bwMode="auto">
          <a:xfrm>
            <a:off x="3384550" y="2338536"/>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8" name="Oval 14"/>
          <p:cNvSpPr>
            <a:spLocks noChangeArrowheads="1"/>
          </p:cNvSpPr>
          <p:nvPr/>
        </p:nvSpPr>
        <p:spPr bwMode="auto">
          <a:xfrm>
            <a:off x="3384550" y="4853136"/>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9" name="Group 76"/>
          <p:cNvGrpSpPr>
            <a:grpSpLocks/>
          </p:cNvGrpSpPr>
          <p:nvPr/>
        </p:nvGrpSpPr>
        <p:grpSpPr bwMode="auto">
          <a:xfrm>
            <a:off x="3549650" y="966936"/>
            <a:ext cx="1651000" cy="5486400"/>
            <a:chOff x="2064" y="720"/>
            <a:chExt cx="960" cy="3456"/>
          </a:xfrm>
        </p:grpSpPr>
        <p:pic>
          <p:nvPicPr>
            <p:cNvPr id="10"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11"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pic>
        <p:nvPicPr>
          <p:cNvPr id="12" name="Picture 3"/>
          <p:cNvPicPr>
            <a:picLocks noChangeAspect="1" noChangeArrowheads="1"/>
          </p:cNvPicPr>
          <p:nvPr/>
        </p:nvPicPr>
        <p:blipFill>
          <a:blip r:embed="rId4" cstate="print"/>
          <a:srcRect/>
          <a:stretch>
            <a:fillRect/>
          </a:stretch>
        </p:blipFill>
        <p:spPr bwMode="auto">
          <a:xfrm>
            <a:off x="200472" y="3108920"/>
            <a:ext cx="1562100" cy="1343025"/>
          </a:xfrm>
          <a:prstGeom prst="rect">
            <a:avLst/>
          </a:prstGeom>
          <a:noFill/>
          <a:ln w="9525">
            <a:noFill/>
            <a:miter lim="800000"/>
            <a:headEnd/>
            <a:tailEnd/>
          </a:ln>
          <a:effectLst/>
        </p:spPr>
      </p:pic>
      <p:sp>
        <p:nvSpPr>
          <p:cNvPr id="13" name="AutoShape 19"/>
          <p:cNvSpPr>
            <a:spLocks noChangeArrowheads="1"/>
          </p:cNvSpPr>
          <p:nvPr/>
        </p:nvSpPr>
        <p:spPr bwMode="auto">
          <a:xfrm>
            <a:off x="1352600" y="3252936"/>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15" name="Line 15"/>
          <p:cNvSpPr>
            <a:spLocks noChangeShapeType="1"/>
          </p:cNvSpPr>
          <p:nvPr/>
        </p:nvSpPr>
        <p:spPr bwMode="auto">
          <a:xfrm>
            <a:off x="5283200" y="28697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6" name="AutoShape 16"/>
          <p:cNvSpPr>
            <a:spLocks noChangeArrowheads="1"/>
          </p:cNvSpPr>
          <p:nvPr/>
        </p:nvSpPr>
        <p:spPr bwMode="auto">
          <a:xfrm>
            <a:off x="7264400" y="2564904"/>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17" name="Text Box 17"/>
          <p:cNvSpPr txBox="1">
            <a:spLocks noChangeArrowheads="1"/>
          </p:cNvSpPr>
          <p:nvPr/>
        </p:nvSpPr>
        <p:spPr bwMode="auto">
          <a:xfrm>
            <a:off x="4705350" y="30983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18" name="Line 18"/>
          <p:cNvSpPr>
            <a:spLocks noChangeShapeType="1"/>
          </p:cNvSpPr>
          <p:nvPr/>
        </p:nvSpPr>
        <p:spPr bwMode="auto">
          <a:xfrm>
            <a:off x="5283200" y="5403304"/>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19" name="AutoShape 19"/>
          <p:cNvSpPr>
            <a:spLocks noChangeArrowheads="1"/>
          </p:cNvSpPr>
          <p:nvPr/>
        </p:nvSpPr>
        <p:spPr bwMode="auto">
          <a:xfrm>
            <a:off x="7264400" y="5098504"/>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0" name="Text Box 20"/>
          <p:cNvSpPr txBox="1">
            <a:spLocks noChangeArrowheads="1"/>
          </p:cNvSpPr>
          <p:nvPr/>
        </p:nvSpPr>
        <p:spPr bwMode="auto">
          <a:xfrm>
            <a:off x="4705350" y="5631905"/>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pic>
        <p:nvPicPr>
          <p:cNvPr id="21"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5817096" y="980728"/>
            <a:ext cx="939369" cy="867139"/>
          </a:xfrm>
          <a:prstGeom prst="rect">
            <a:avLst/>
          </a:prstGeom>
          <a:noFill/>
        </p:spPr>
      </p:pic>
      <p:sp>
        <p:nvSpPr>
          <p:cNvPr id="22" name="Line 28"/>
          <p:cNvSpPr>
            <a:spLocks noChangeShapeType="1"/>
          </p:cNvSpPr>
          <p:nvPr/>
        </p:nvSpPr>
        <p:spPr bwMode="auto">
          <a:xfrm flipV="1">
            <a:off x="5283200" y="18813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3" name="AutoShape 33"/>
          <p:cNvSpPr>
            <a:spLocks noChangeArrowheads="1"/>
          </p:cNvSpPr>
          <p:nvPr/>
        </p:nvSpPr>
        <p:spPr bwMode="auto">
          <a:xfrm>
            <a:off x="7282899" y="1260069"/>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4" name="Text Box 35"/>
          <p:cNvSpPr txBox="1">
            <a:spLocks noChangeArrowheads="1"/>
          </p:cNvSpPr>
          <p:nvPr/>
        </p:nvSpPr>
        <p:spPr bwMode="auto">
          <a:xfrm>
            <a:off x="4870450" y="1957537"/>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25" name="Line 29"/>
          <p:cNvSpPr>
            <a:spLocks noChangeShapeType="1"/>
          </p:cNvSpPr>
          <p:nvPr/>
        </p:nvSpPr>
        <p:spPr bwMode="auto">
          <a:xfrm flipV="1">
            <a:off x="5283200" y="4243536"/>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26" name="AutoShape 34"/>
          <p:cNvSpPr>
            <a:spLocks noChangeArrowheads="1"/>
          </p:cNvSpPr>
          <p:nvPr/>
        </p:nvSpPr>
        <p:spPr bwMode="auto">
          <a:xfrm>
            <a:off x="7264400" y="3710136"/>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27" name="Text Box 36"/>
          <p:cNvSpPr txBox="1">
            <a:spLocks noChangeArrowheads="1"/>
          </p:cNvSpPr>
          <p:nvPr/>
        </p:nvSpPr>
        <p:spPr bwMode="auto">
          <a:xfrm>
            <a:off x="4787900" y="4243536"/>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grpSp>
        <p:nvGrpSpPr>
          <p:cNvPr id="28" name="Group 63"/>
          <p:cNvGrpSpPr>
            <a:grpSpLocks/>
          </p:cNvGrpSpPr>
          <p:nvPr/>
        </p:nvGrpSpPr>
        <p:grpSpPr bwMode="auto">
          <a:xfrm>
            <a:off x="344488" y="1412776"/>
            <a:ext cx="9245600" cy="3671888"/>
            <a:chOff x="0" y="1152"/>
            <a:chExt cx="5376" cy="2313"/>
          </a:xfrm>
        </p:grpSpPr>
        <p:grpSp>
          <p:nvGrpSpPr>
            <p:cNvPr id="29" name="Group 53"/>
            <p:cNvGrpSpPr>
              <a:grpSpLocks/>
            </p:cNvGrpSpPr>
            <p:nvPr/>
          </p:nvGrpSpPr>
          <p:grpSpPr bwMode="auto">
            <a:xfrm>
              <a:off x="0" y="1152"/>
              <a:ext cx="2345" cy="2313"/>
              <a:chOff x="768" y="960"/>
              <a:chExt cx="2345" cy="2313"/>
            </a:xfrm>
          </p:grpSpPr>
          <p:sp>
            <p:nvSpPr>
              <p:cNvPr id="31" name="Rectangle 46"/>
              <p:cNvSpPr>
                <a:spLocks noChangeArrowheads="1"/>
              </p:cNvSpPr>
              <p:nvPr/>
            </p:nvSpPr>
            <p:spPr bwMode="auto">
              <a:xfrm>
                <a:off x="768" y="960"/>
                <a:ext cx="2345" cy="2313"/>
              </a:xfrm>
              <a:prstGeom prst="rect">
                <a:avLst/>
              </a:prstGeom>
              <a:solidFill>
                <a:srgbClr val="CCFFCC"/>
              </a:solidFill>
              <a:ln w="9525">
                <a:solidFill>
                  <a:srgbClr val="99CCFF"/>
                </a:solidFill>
                <a:miter lim="800000"/>
                <a:headEnd/>
                <a:tailEnd/>
              </a:ln>
              <a:effectLst/>
            </p:spPr>
            <p:txBody>
              <a:bodyPr wrap="none" anchor="ctr"/>
              <a:lstStyle/>
              <a:p>
                <a:endParaRPr lang="es-ES"/>
              </a:p>
            </p:txBody>
          </p:sp>
          <p:sp>
            <p:nvSpPr>
              <p:cNvPr id="32" name="Line 48"/>
              <p:cNvSpPr>
                <a:spLocks noChangeShapeType="1"/>
              </p:cNvSpPr>
              <p:nvPr/>
            </p:nvSpPr>
            <p:spPr bwMode="auto">
              <a:xfrm>
                <a:off x="1008" y="2352"/>
                <a:ext cx="1728" cy="14"/>
              </a:xfrm>
              <a:prstGeom prst="line">
                <a:avLst/>
              </a:prstGeom>
              <a:noFill/>
              <a:ln w="76200">
                <a:solidFill>
                  <a:schemeClr val="tx1"/>
                </a:solidFill>
                <a:round/>
                <a:headEnd/>
                <a:tailEnd/>
              </a:ln>
              <a:effectLst/>
            </p:spPr>
            <p:txBody>
              <a:bodyPr wrap="none" anchor="ctr"/>
              <a:lstStyle/>
              <a:p>
                <a:endParaRPr lang="es-ES"/>
              </a:p>
            </p:txBody>
          </p:sp>
          <p:sp>
            <p:nvSpPr>
              <p:cNvPr id="33" name="Text Box 52"/>
              <p:cNvSpPr txBox="1">
                <a:spLocks noChangeArrowheads="1"/>
              </p:cNvSpPr>
              <p:nvPr/>
            </p:nvSpPr>
            <p:spPr bwMode="auto">
              <a:xfrm>
                <a:off x="1152" y="1104"/>
                <a:ext cx="1872" cy="233"/>
              </a:xfrm>
              <a:prstGeom prst="rect">
                <a:avLst/>
              </a:prstGeom>
              <a:noFill/>
              <a:ln w="9525">
                <a:noFill/>
                <a:miter lim="800000"/>
                <a:headEnd/>
                <a:tailEnd/>
              </a:ln>
              <a:effectLst/>
            </p:spPr>
            <p:txBody>
              <a:bodyPr>
                <a:spAutoFit/>
              </a:bodyPr>
              <a:lstStyle/>
              <a:p>
                <a:pPr>
                  <a:spcBef>
                    <a:spcPct val="50000"/>
                  </a:spcBef>
                </a:pPr>
                <a:r>
                  <a:rPr lang="es-ES" b="1" dirty="0" err="1" smtClean="0"/>
                  <a:t>Likelihood</a:t>
                </a:r>
                <a:r>
                  <a:rPr lang="es-ES" b="1" dirty="0" smtClean="0"/>
                  <a:t> Ratio +</a:t>
                </a:r>
                <a:endParaRPr lang="en-GB" b="1" dirty="0"/>
              </a:p>
            </p:txBody>
          </p:sp>
        </p:grpSp>
        <p:sp>
          <p:nvSpPr>
            <p:cNvPr id="30" name="AutoShape 62"/>
            <p:cNvSpPr>
              <a:spLocks noChangeArrowheads="1"/>
            </p:cNvSpPr>
            <p:nvPr/>
          </p:nvSpPr>
          <p:spPr bwMode="auto">
            <a:xfrm>
              <a:off x="5088" y="1248"/>
              <a:ext cx="288" cy="1776"/>
            </a:xfrm>
            <a:prstGeom prst="curvedLeftArrow">
              <a:avLst>
                <a:gd name="adj1" fmla="val 123333"/>
                <a:gd name="adj2" fmla="val 246667"/>
                <a:gd name="adj3" fmla="val 33333"/>
              </a:avLst>
            </a:prstGeom>
            <a:solidFill>
              <a:srgbClr val="FF5050"/>
            </a:solidFill>
            <a:ln w="9525">
              <a:solidFill>
                <a:srgbClr val="99CCFF"/>
              </a:solidFill>
              <a:miter lim="800000"/>
              <a:headEnd/>
              <a:tailEnd/>
            </a:ln>
            <a:effectLst/>
          </p:spPr>
          <p:txBody>
            <a:bodyPr wrap="none" anchor="ctr"/>
            <a:lstStyle/>
            <a:p>
              <a:endParaRPr lang="es-ES"/>
            </a:p>
          </p:txBody>
        </p:sp>
      </p:grpSp>
      <p:sp>
        <p:nvSpPr>
          <p:cNvPr id="34" name="AutoShape 33"/>
          <p:cNvSpPr>
            <a:spLocks noChangeArrowheads="1"/>
          </p:cNvSpPr>
          <p:nvPr/>
        </p:nvSpPr>
        <p:spPr bwMode="auto">
          <a:xfrm>
            <a:off x="3512840" y="2348880"/>
            <a:ext cx="432048" cy="288032"/>
          </a:xfrm>
          <a:prstGeom prst="roundRect">
            <a:avLst>
              <a:gd name="adj" fmla="val 16667"/>
            </a:avLst>
          </a:prstGeom>
          <a:solidFill>
            <a:srgbClr val="FF5050"/>
          </a:solidFill>
          <a:ln w="9525">
            <a:solidFill>
              <a:srgbClr val="CC0000"/>
            </a:solidFill>
            <a:round/>
            <a:headEnd/>
            <a:tailEnd/>
          </a:ln>
          <a:effectLst/>
        </p:spPr>
        <p:txBody>
          <a:bodyPr wrap="none" anchor="ctr"/>
          <a:lstStyle/>
          <a:p>
            <a:endParaRPr lang="en-GB" b="1" dirty="0">
              <a:solidFill>
                <a:srgbClr val="FFFFCC"/>
              </a:solidFill>
            </a:endParaRPr>
          </a:p>
        </p:txBody>
      </p:sp>
      <p:sp>
        <p:nvSpPr>
          <p:cNvPr id="35" name="Oval 13"/>
          <p:cNvSpPr>
            <a:spLocks noChangeArrowheads="1"/>
          </p:cNvSpPr>
          <p:nvPr/>
        </p:nvSpPr>
        <p:spPr bwMode="auto">
          <a:xfrm>
            <a:off x="3440832" y="2740968"/>
            <a:ext cx="576064" cy="327992"/>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36" name="36 Conector recto"/>
          <p:cNvCxnSpPr/>
          <p:nvPr/>
        </p:nvCxnSpPr>
        <p:spPr>
          <a:xfrm>
            <a:off x="3296816" y="2708920"/>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7" name="Text Box 35"/>
          <p:cNvSpPr txBox="1">
            <a:spLocks noChangeArrowheads="1"/>
          </p:cNvSpPr>
          <p:nvPr/>
        </p:nvSpPr>
        <p:spPr bwMode="auto">
          <a:xfrm>
            <a:off x="560512" y="2564904"/>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38" name="Text Box 36"/>
          <p:cNvSpPr txBox="1">
            <a:spLocks noChangeArrowheads="1"/>
          </p:cNvSpPr>
          <p:nvPr/>
        </p:nvSpPr>
        <p:spPr bwMode="auto">
          <a:xfrm>
            <a:off x="560512" y="4149080"/>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sp>
        <p:nvSpPr>
          <p:cNvPr id="39" name="AutoShape 33"/>
          <p:cNvSpPr>
            <a:spLocks noChangeArrowheads="1"/>
          </p:cNvSpPr>
          <p:nvPr/>
        </p:nvSpPr>
        <p:spPr bwMode="auto">
          <a:xfrm>
            <a:off x="3440832" y="3901008"/>
            <a:ext cx="432048" cy="288032"/>
          </a:xfrm>
          <a:prstGeom prst="roundRect">
            <a:avLst>
              <a:gd name="adj" fmla="val 16667"/>
            </a:avLst>
          </a:prstGeom>
          <a:solidFill>
            <a:srgbClr val="FF9595"/>
          </a:solidFill>
          <a:ln w="9525">
            <a:solidFill>
              <a:srgbClr val="CC0000"/>
            </a:solidFill>
            <a:round/>
            <a:headEnd/>
            <a:tailEnd/>
          </a:ln>
          <a:effectLst/>
        </p:spPr>
        <p:txBody>
          <a:bodyPr wrap="none" anchor="ctr"/>
          <a:lstStyle/>
          <a:p>
            <a:endParaRPr lang="en-GB" b="1" dirty="0">
              <a:solidFill>
                <a:srgbClr val="FFFFCC"/>
              </a:solidFill>
            </a:endParaRPr>
          </a:p>
        </p:txBody>
      </p:sp>
      <p:sp>
        <p:nvSpPr>
          <p:cNvPr id="40" name="Oval 13"/>
          <p:cNvSpPr>
            <a:spLocks noChangeArrowheads="1"/>
          </p:cNvSpPr>
          <p:nvPr/>
        </p:nvSpPr>
        <p:spPr bwMode="auto">
          <a:xfrm>
            <a:off x="3368824" y="4293096"/>
            <a:ext cx="576064" cy="327992"/>
          </a:xfrm>
          <a:prstGeom prst="ellipse">
            <a:avLst/>
          </a:prstGeom>
          <a:solidFill>
            <a:schemeClr val="accent2">
              <a:lumMod val="20000"/>
              <a:lumOff val="8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41" name="54 Conector recto"/>
          <p:cNvCxnSpPr/>
          <p:nvPr/>
        </p:nvCxnSpPr>
        <p:spPr>
          <a:xfrm>
            <a:off x="3224808" y="4261048"/>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2"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Tree>
    <p:extLst>
      <p:ext uri="{BB962C8B-B14F-4D97-AF65-F5344CB8AC3E}">
        <p14:creationId xmlns:p14="http://schemas.microsoft.com/office/powerpoint/2010/main" val="383952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Line 8"/>
          <p:cNvSpPr>
            <a:spLocks noChangeShapeType="1"/>
          </p:cNvSpPr>
          <p:nvPr/>
        </p:nvSpPr>
        <p:spPr bwMode="auto">
          <a:xfrm flipV="1">
            <a:off x="2067182" y="2793677"/>
            <a:ext cx="1485900" cy="1066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39" name="Line 10"/>
          <p:cNvSpPr>
            <a:spLocks noChangeShapeType="1"/>
          </p:cNvSpPr>
          <p:nvPr/>
        </p:nvSpPr>
        <p:spPr bwMode="auto">
          <a:xfrm>
            <a:off x="2149732" y="4089077"/>
            <a:ext cx="1403350" cy="12954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40" name="Oval 13"/>
          <p:cNvSpPr>
            <a:spLocks noChangeArrowheads="1"/>
          </p:cNvSpPr>
          <p:nvPr/>
        </p:nvSpPr>
        <p:spPr bwMode="auto">
          <a:xfrm>
            <a:off x="3718182" y="2412677"/>
            <a:ext cx="1816100" cy="762000"/>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r>
              <a:rPr lang="es-ES" dirty="0" err="1" smtClean="0"/>
              <a:t>Disease</a:t>
            </a:r>
            <a:endParaRPr lang="en-GB" dirty="0"/>
          </a:p>
        </p:txBody>
      </p:sp>
      <p:sp>
        <p:nvSpPr>
          <p:cNvPr id="41" name="Oval 14"/>
          <p:cNvSpPr>
            <a:spLocks noChangeArrowheads="1"/>
          </p:cNvSpPr>
          <p:nvPr/>
        </p:nvSpPr>
        <p:spPr bwMode="auto">
          <a:xfrm>
            <a:off x="3718182" y="4927277"/>
            <a:ext cx="1816100" cy="762000"/>
          </a:xfrm>
          <a:prstGeom prst="ellipse">
            <a:avLst/>
          </a:prstGeom>
          <a:solidFill>
            <a:schemeClr val="accent2">
              <a:lumMod val="20000"/>
              <a:lumOff val="80000"/>
            </a:schemeClr>
          </a:solidFill>
          <a:ln w="9525">
            <a:solidFill>
              <a:srgbClr val="99CCFF"/>
            </a:solidFill>
            <a:round/>
            <a:headEnd/>
            <a:tailEnd/>
          </a:ln>
          <a:effectLst/>
        </p:spPr>
        <p:txBody>
          <a:bodyPr wrap="none" anchor="ctr"/>
          <a:lstStyle/>
          <a:p>
            <a:r>
              <a:rPr lang="es-ES" dirty="0" err="1" smtClean="0"/>
              <a:t>Healthy</a:t>
            </a:r>
            <a:endParaRPr lang="en-GB" dirty="0"/>
          </a:p>
        </p:txBody>
      </p:sp>
      <p:grpSp>
        <p:nvGrpSpPr>
          <p:cNvPr id="42" name="Group 76"/>
          <p:cNvGrpSpPr>
            <a:grpSpLocks/>
          </p:cNvGrpSpPr>
          <p:nvPr/>
        </p:nvGrpSpPr>
        <p:grpSpPr bwMode="auto">
          <a:xfrm>
            <a:off x="3883282" y="1041077"/>
            <a:ext cx="1651000" cy="5486400"/>
            <a:chOff x="2064" y="720"/>
            <a:chExt cx="960" cy="3456"/>
          </a:xfrm>
        </p:grpSpPr>
        <p:pic>
          <p:nvPicPr>
            <p:cNvPr id="43" name="Picture 22" descr="C:\Documents and Settings\santi.SANITAT\Datos de programa\Microsoft\Media Catalog\Downloaded Clips\cl5e\j0236449.gif"/>
            <p:cNvPicPr>
              <a:picLocks noChangeAspect="1" noChangeArrowheads="1" noCrop="1"/>
            </p:cNvPicPr>
            <p:nvPr/>
          </p:nvPicPr>
          <p:blipFill>
            <a:blip r:embed="rId2" cstate="print"/>
            <a:srcRect/>
            <a:stretch>
              <a:fillRect/>
            </a:stretch>
          </p:blipFill>
          <p:spPr bwMode="auto">
            <a:xfrm>
              <a:off x="2064" y="3573"/>
              <a:ext cx="651" cy="603"/>
            </a:xfrm>
            <a:prstGeom prst="rect">
              <a:avLst/>
            </a:prstGeom>
            <a:noFill/>
          </p:spPr>
        </p:pic>
        <p:pic>
          <p:nvPicPr>
            <p:cNvPr id="44" name="Picture 23" descr="C:\Archivos de programa\Archivos comunes\Microsoft Shared\Clipart\cagcat50\PE02716_.wmf"/>
            <p:cNvPicPr>
              <a:picLocks noChangeAspect="1" noChangeArrowheads="1"/>
            </p:cNvPicPr>
            <p:nvPr/>
          </p:nvPicPr>
          <p:blipFill>
            <a:blip r:embed="rId3" cstate="print"/>
            <a:srcRect/>
            <a:stretch>
              <a:fillRect/>
            </a:stretch>
          </p:blipFill>
          <p:spPr bwMode="auto">
            <a:xfrm>
              <a:off x="2160" y="720"/>
              <a:ext cx="864" cy="747"/>
            </a:xfrm>
            <a:prstGeom prst="rect">
              <a:avLst/>
            </a:prstGeom>
            <a:noFill/>
          </p:spPr>
        </p:pic>
      </p:grpSp>
      <p:pic>
        <p:nvPicPr>
          <p:cNvPr id="45" name="Picture 3"/>
          <p:cNvPicPr>
            <a:picLocks noChangeAspect="1" noChangeArrowheads="1"/>
          </p:cNvPicPr>
          <p:nvPr/>
        </p:nvPicPr>
        <p:blipFill>
          <a:blip r:embed="rId4" cstate="print"/>
          <a:srcRect/>
          <a:stretch>
            <a:fillRect/>
          </a:stretch>
        </p:blipFill>
        <p:spPr bwMode="auto">
          <a:xfrm>
            <a:off x="534104" y="3183061"/>
            <a:ext cx="1562100" cy="1343025"/>
          </a:xfrm>
          <a:prstGeom prst="rect">
            <a:avLst/>
          </a:prstGeom>
          <a:noFill/>
          <a:ln w="9525">
            <a:noFill/>
            <a:miter lim="800000"/>
            <a:headEnd/>
            <a:tailEnd/>
          </a:ln>
          <a:effectLst/>
        </p:spPr>
      </p:pic>
      <p:sp>
        <p:nvSpPr>
          <p:cNvPr id="46" name="AutoShape 19"/>
          <p:cNvSpPr>
            <a:spLocks noChangeArrowheads="1"/>
          </p:cNvSpPr>
          <p:nvPr/>
        </p:nvSpPr>
        <p:spPr bwMode="auto">
          <a:xfrm>
            <a:off x="1686232" y="3327077"/>
            <a:ext cx="255905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99CCFF"/>
            </a:solidFill>
            <a:miter lim="800000"/>
            <a:headEnd/>
            <a:tailEnd/>
          </a:ln>
          <a:effectLst/>
        </p:spPr>
        <p:txBody>
          <a:bodyPr wrap="none" anchor="ctr"/>
          <a:lstStyle/>
          <a:p>
            <a:pPr>
              <a:spcBef>
                <a:spcPct val="10000"/>
              </a:spcBef>
            </a:pPr>
            <a:r>
              <a:rPr lang="es-ES" dirty="0"/>
              <a:t> </a:t>
            </a:r>
          </a:p>
          <a:p>
            <a:pPr>
              <a:spcBef>
                <a:spcPct val="10000"/>
              </a:spcBef>
            </a:pPr>
            <a:r>
              <a:rPr lang="es-ES" dirty="0" smtClean="0"/>
              <a:t> </a:t>
            </a:r>
            <a:r>
              <a:rPr lang="es-ES" dirty="0" err="1" smtClean="0"/>
              <a:t>Prevalence</a:t>
            </a:r>
            <a:endParaRPr lang="en-GB" dirty="0"/>
          </a:p>
          <a:p>
            <a:endParaRPr lang="en-GB" dirty="0"/>
          </a:p>
        </p:txBody>
      </p:sp>
      <p:sp>
        <p:nvSpPr>
          <p:cNvPr id="48" name="Line 15"/>
          <p:cNvSpPr>
            <a:spLocks noChangeShapeType="1"/>
          </p:cNvSpPr>
          <p:nvPr/>
        </p:nvSpPr>
        <p:spPr bwMode="auto">
          <a:xfrm>
            <a:off x="5616832" y="2943845"/>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49" name="AutoShape 16"/>
          <p:cNvSpPr>
            <a:spLocks noChangeArrowheads="1"/>
          </p:cNvSpPr>
          <p:nvPr/>
        </p:nvSpPr>
        <p:spPr bwMode="auto">
          <a:xfrm>
            <a:off x="7598032" y="2639045"/>
            <a:ext cx="1485900" cy="1066800"/>
          </a:xfrm>
          <a:prstGeom prst="roundRect">
            <a:avLst>
              <a:gd name="adj" fmla="val 16667"/>
            </a:avLst>
          </a:prstGeom>
          <a:solidFill>
            <a:srgbClr val="A7A7E9"/>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0" name="Text Box 17"/>
          <p:cNvSpPr txBox="1">
            <a:spLocks noChangeArrowheads="1"/>
          </p:cNvSpPr>
          <p:nvPr/>
        </p:nvSpPr>
        <p:spPr bwMode="auto">
          <a:xfrm>
            <a:off x="5038982" y="3172446"/>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51" name="Line 18"/>
          <p:cNvSpPr>
            <a:spLocks noChangeShapeType="1"/>
          </p:cNvSpPr>
          <p:nvPr/>
        </p:nvSpPr>
        <p:spPr bwMode="auto">
          <a:xfrm>
            <a:off x="5616832" y="5477445"/>
            <a:ext cx="1651000" cy="3048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2" name="AutoShape 19"/>
          <p:cNvSpPr>
            <a:spLocks noChangeArrowheads="1"/>
          </p:cNvSpPr>
          <p:nvPr/>
        </p:nvSpPr>
        <p:spPr bwMode="auto">
          <a:xfrm>
            <a:off x="7598032" y="5172645"/>
            <a:ext cx="1485900" cy="1066800"/>
          </a:xfrm>
          <a:prstGeom prst="roundRect">
            <a:avLst>
              <a:gd name="adj" fmla="val 16667"/>
            </a:avLst>
          </a:prstGeom>
          <a:solidFill>
            <a:srgbClr val="67235C"/>
          </a:solidFill>
          <a:ln w="9525">
            <a:solidFill>
              <a:schemeClr val="accent2"/>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3" name="Text Box 20"/>
          <p:cNvSpPr txBox="1">
            <a:spLocks noChangeArrowheads="1"/>
          </p:cNvSpPr>
          <p:nvPr/>
        </p:nvSpPr>
        <p:spPr bwMode="auto">
          <a:xfrm>
            <a:off x="5038982" y="5706046"/>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pic>
        <p:nvPicPr>
          <p:cNvPr id="54" name="Picture 150" descr="caras de emoticono,caras sonrientes,ciencia,científicos,emoticono,emoticonos,experimentos,gafas,genios,química,sonrisa,sonrisas,tubos,tubos de ensayo"/>
          <p:cNvPicPr>
            <a:picLocks noChangeAspect="1" noChangeArrowheads="1"/>
          </p:cNvPicPr>
          <p:nvPr/>
        </p:nvPicPr>
        <p:blipFill>
          <a:blip r:embed="rId5" cstate="print"/>
          <a:srcRect/>
          <a:stretch>
            <a:fillRect/>
          </a:stretch>
        </p:blipFill>
        <p:spPr bwMode="auto">
          <a:xfrm>
            <a:off x="6150728" y="1054869"/>
            <a:ext cx="939369" cy="867139"/>
          </a:xfrm>
          <a:prstGeom prst="rect">
            <a:avLst/>
          </a:prstGeom>
          <a:noFill/>
        </p:spPr>
      </p:pic>
      <p:sp>
        <p:nvSpPr>
          <p:cNvPr id="55" name="Line 28"/>
          <p:cNvSpPr>
            <a:spLocks noChangeShapeType="1"/>
          </p:cNvSpPr>
          <p:nvPr/>
        </p:nvSpPr>
        <p:spPr bwMode="auto">
          <a:xfrm flipV="1">
            <a:off x="5616832" y="1955477"/>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6" name="AutoShape 33"/>
          <p:cNvSpPr>
            <a:spLocks noChangeArrowheads="1"/>
          </p:cNvSpPr>
          <p:nvPr/>
        </p:nvSpPr>
        <p:spPr bwMode="auto">
          <a:xfrm>
            <a:off x="7598032" y="1345877"/>
            <a:ext cx="1485900" cy="1066800"/>
          </a:xfrm>
          <a:prstGeom prst="roundRect">
            <a:avLst>
              <a:gd name="adj" fmla="val 16667"/>
            </a:avLst>
          </a:prstGeom>
          <a:solidFill>
            <a:srgbClr val="FF5050"/>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57" name="Text Box 35"/>
          <p:cNvSpPr txBox="1">
            <a:spLocks noChangeArrowheads="1"/>
          </p:cNvSpPr>
          <p:nvPr/>
        </p:nvSpPr>
        <p:spPr bwMode="auto">
          <a:xfrm>
            <a:off x="5204082" y="2031678"/>
            <a:ext cx="23114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Sensitivity</a:t>
            </a:r>
            <a:endParaRPr lang="en-GB" dirty="0"/>
          </a:p>
        </p:txBody>
      </p:sp>
      <p:sp>
        <p:nvSpPr>
          <p:cNvPr id="58" name="Line 29"/>
          <p:cNvSpPr>
            <a:spLocks noChangeShapeType="1"/>
          </p:cNvSpPr>
          <p:nvPr/>
        </p:nvSpPr>
        <p:spPr bwMode="auto">
          <a:xfrm flipV="1">
            <a:off x="5616832" y="4317677"/>
            <a:ext cx="1651000" cy="838200"/>
          </a:xfrm>
          <a:prstGeom prst="line">
            <a:avLst/>
          </a:prstGeom>
          <a:noFill/>
          <a:ln w="57150">
            <a:solidFill>
              <a:srgbClr val="CC0000"/>
            </a:solidFill>
            <a:round/>
            <a:headEnd/>
            <a:tailEnd type="triangle" w="med" len="med"/>
          </a:ln>
          <a:effectLst/>
        </p:spPr>
        <p:txBody>
          <a:bodyPr wrap="none" anchor="ctr"/>
          <a:lstStyle/>
          <a:p>
            <a:endParaRPr lang="es-ES"/>
          </a:p>
        </p:txBody>
      </p:sp>
      <p:sp>
        <p:nvSpPr>
          <p:cNvPr id="59" name="AutoShape 34"/>
          <p:cNvSpPr>
            <a:spLocks noChangeArrowheads="1"/>
          </p:cNvSpPr>
          <p:nvPr/>
        </p:nvSpPr>
        <p:spPr bwMode="auto">
          <a:xfrm>
            <a:off x="7598032" y="3784277"/>
            <a:ext cx="1485900" cy="1066800"/>
          </a:xfrm>
          <a:prstGeom prst="roundRect">
            <a:avLst>
              <a:gd name="adj" fmla="val 16667"/>
            </a:avLst>
          </a:prstGeom>
          <a:solidFill>
            <a:srgbClr val="FF9595"/>
          </a:solidFill>
          <a:ln w="9525">
            <a:solidFill>
              <a:srgbClr val="CC0000"/>
            </a:solidFill>
            <a:round/>
            <a:headEnd/>
            <a:tailEnd/>
          </a:ln>
          <a:effectLst/>
        </p:spPr>
        <p:txBody>
          <a:bodyPr wrap="none" anchor="ctr"/>
          <a:lstStyle/>
          <a:p>
            <a:r>
              <a:rPr lang="es-ES" b="1">
                <a:solidFill>
                  <a:srgbClr val="FFFFCC"/>
                </a:solidFill>
              </a:rPr>
              <a:t>Test +</a:t>
            </a:r>
            <a:endParaRPr lang="en-GB" b="1">
              <a:solidFill>
                <a:srgbClr val="FFFFCC"/>
              </a:solidFill>
            </a:endParaRPr>
          </a:p>
        </p:txBody>
      </p:sp>
      <p:sp>
        <p:nvSpPr>
          <p:cNvPr id="60" name="Text Box 36"/>
          <p:cNvSpPr txBox="1">
            <a:spLocks noChangeArrowheads="1"/>
          </p:cNvSpPr>
          <p:nvPr/>
        </p:nvSpPr>
        <p:spPr bwMode="auto">
          <a:xfrm>
            <a:off x="5121532" y="4317677"/>
            <a:ext cx="2311400" cy="369332"/>
          </a:xfrm>
          <a:prstGeom prst="rect">
            <a:avLst/>
          </a:prstGeom>
          <a:solidFill>
            <a:srgbClr val="FFFF66"/>
          </a:solidFill>
          <a:ln w="9525">
            <a:noFill/>
            <a:miter lim="800000"/>
            <a:headEnd/>
            <a:tailEnd/>
          </a:ln>
          <a:effectLst/>
        </p:spPr>
        <p:txBody>
          <a:bodyPr>
            <a:spAutoFit/>
          </a:bodyPr>
          <a:lstStyle/>
          <a:p>
            <a:pPr algn="ctr">
              <a:spcBef>
                <a:spcPct val="50000"/>
              </a:spcBef>
            </a:pPr>
            <a:r>
              <a:rPr lang="es-ES" dirty="0" smtClean="0"/>
              <a:t>% False Positive</a:t>
            </a:r>
            <a:endParaRPr lang="en-GB" dirty="0"/>
          </a:p>
        </p:txBody>
      </p:sp>
      <p:grpSp>
        <p:nvGrpSpPr>
          <p:cNvPr id="61" name="Group 34"/>
          <p:cNvGrpSpPr>
            <a:grpSpLocks/>
          </p:cNvGrpSpPr>
          <p:nvPr/>
        </p:nvGrpSpPr>
        <p:grpSpPr bwMode="auto">
          <a:xfrm>
            <a:off x="333632" y="2927077"/>
            <a:ext cx="9245600" cy="3733800"/>
            <a:chOff x="0" y="1968"/>
            <a:chExt cx="5376" cy="2352"/>
          </a:xfrm>
        </p:grpSpPr>
        <p:grpSp>
          <p:nvGrpSpPr>
            <p:cNvPr id="62" name="Group 35"/>
            <p:cNvGrpSpPr>
              <a:grpSpLocks/>
            </p:cNvGrpSpPr>
            <p:nvPr/>
          </p:nvGrpSpPr>
          <p:grpSpPr bwMode="auto">
            <a:xfrm>
              <a:off x="0" y="1968"/>
              <a:ext cx="5376" cy="2352"/>
              <a:chOff x="0" y="1920"/>
              <a:chExt cx="5376" cy="2352"/>
            </a:xfrm>
          </p:grpSpPr>
          <p:sp>
            <p:nvSpPr>
              <p:cNvPr id="64" name="Rectangle 36"/>
              <p:cNvSpPr>
                <a:spLocks noChangeArrowheads="1"/>
              </p:cNvSpPr>
              <p:nvPr/>
            </p:nvSpPr>
            <p:spPr bwMode="auto">
              <a:xfrm>
                <a:off x="0" y="1920"/>
                <a:ext cx="2784" cy="2352"/>
              </a:xfrm>
              <a:prstGeom prst="rect">
                <a:avLst/>
              </a:prstGeom>
              <a:solidFill>
                <a:srgbClr val="CCFFCC"/>
              </a:solidFill>
              <a:ln w="9525">
                <a:solidFill>
                  <a:srgbClr val="99CCFF"/>
                </a:solidFill>
                <a:miter lim="800000"/>
                <a:headEnd/>
                <a:tailEnd/>
              </a:ln>
              <a:effectLst/>
            </p:spPr>
            <p:txBody>
              <a:bodyPr wrap="none" anchor="ctr"/>
              <a:lstStyle/>
              <a:p>
                <a:endParaRPr lang="es-ES"/>
              </a:p>
            </p:txBody>
          </p:sp>
          <p:sp>
            <p:nvSpPr>
              <p:cNvPr id="65" name="Line 38"/>
              <p:cNvSpPr>
                <a:spLocks noChangeShapeType="1"/>
              </p:cNvSpPr>
              <p:nvPr/>
            </p:nvSpPr>
            <p:spPr bwMode="auto">
              <a:xfrm flipV="1">
                <a:off x="240" y="3312"/>
                <a:ext cx="2160" cy="0"/>
              </a:xfrm>
              <a:prstGeom prst="line">
                <a:avLst/>
              </a:prstGeom>
              <a:noFill/>
              <a:ln w="76200">
                <a:solidFill>
                  <a:schemeClr val="tx1"/>
                </a:solidFill>
                <a:round/>
                <a:headEnd/>
                <a:tailEnd/>
              </a:ln>
              <a:effectLst/>
            </p:spPr>
            <p:txBody>
              <a:bodyPr wrap="none" anchor="ctr"/>
              <a:lstStyle/>
              <a:p>
                <a:endParaRPr lang="es-ES"/>
              </a:p>
            </p:txBody>
          </p:sp>
          <p:sp>
            <p:nvSpPr>
              <p:cNvPr id="66" name="AutoShape 42"/>
              <p:cNvSpPr>
                <a:spLocks noChangeArrowheads="1"/>
              </p:cNvSpPr>
              <p:nvPr/>
            </p:nvSpPr>
            <p:spPr bwMode="auto">
              <a:xfrm>
                <a:off x="5088" y="2016"/>
                <a:ext cx="288" cy="1776"/>
              </a:xfrm>
              <a:prstGeom prst="curvedLeftArrow">
                <a:avLst>
                  <a:gd name="adj1" fmla="val 123333"/>
                  <a:gd name="adj2" fmla="val 246667"/>
                  <a:gd name="adj3" fmla="val 33333"/>
                </a:avLst>
              </a:prstGeom>
              <a:solidFill>
                <a:schemeClr val="accent2"/>
              </a:solidFill>
              <a:ln w="9525">
                <a:solidFill>
                  <a:srgbClr val="99CCFF"/>
                </a:solidFill>
                <a:miter lim="800000"/>
                <a:headEnd/>
                <a:tailEnd/>
              </a:ln>
              <a:effectLst/>
            </p:spPr>
            <p:txBody>
              <a:bodyPr wrap="none" anchor="ctr"/>
              <a:lstStyle/>
              <a:p>
                <a:endParaRPr lang="es-ES"/>
              </a:p>
            </p:txBody>
          </p:sp>
        </p:grpSp>
        <p:sp>
          <p:nvSpPr>
            <p:cNvPr id="63" name="Text Box 43"/>
            <p:cNvSpPr txBox="1">
              <a:spLocks noChangeArrowheads="1"/>
            </p:cNvSpPr>
            <p:nvPr/>
          </p:nvSpPr>
          <p:spPr bwMode="auto">
            <a:xfrm>
              <a:off x="576" y="2112"/>
              <a:ext cx="1872" cy="233"/>
            </a:xfrm>
            <a:prstGeom prst="rect">
              <a:avLst/>
            </a:prstGeom>
            <a:noFill/>
            <a:ln w="9525">
              <a:noFill/>
              <a:miter lim="800000"/>
              <a:headEnd/>
              <a:tailEnd/>
            </a:ln>
            <a:effectLst/>
          </p:spPr>
          <p:txBody>
            <a:bodyPr>
              <a:spAutoFit/>
            </a:bodyPr>
            <a:lstStyle/>
            <a:p>
              <a:pPr>
                <a:spcBef>
                  <a:spcPct val="50000"/>
                </a:spcBef>
              </a:pPr>
              <a:r>
                <a:rPr lang="es-ES" b="1" dirty="0" err="1" smtClean="0"/>
                <a:t>Likelihood</a:t>
              </a:r>
              <a:r>
                <a:rPr lang="es-ES" b="1" dirty="0" smtClean="0"/>
                <a:t> Ratio - </a:t>
              </a:r>
              <a:endParaRPr lang="en-GB" b="1" dirty="0"/>
            </a:p>
          </p:txBody>
        </p:sp>
      </p:grpSp>
      <p:sp>
        <p:nvSpPr>
          <p:cNvPr id="67" name="AutoShape 33"/>
          <p:cNvSpPr>
            <a:spLocks noChangeArrowheads="1"/>
          </p:cNvSpPr>
          <p:nvPr/>
        </p:nvSpPr>
        <p:spPr bwMode="auto">
          <a:xfrm>
            <a:off x="3990488" y="3863181"/>
            <a:ext cx="432048" cy="288032"/>
          </a:xfrm>
          <a:prstGeom prst="roundRect">
            <a:avLst>
              <a:gd name="adj" fmla="val 16667"/>
            </a:avLst>
          </a:prstGeom>
          <a:solidFill>
            <a:srgbClr val="A7A7E9"/>
          </a:solidFill>
          <a:ln w="9525">
            <a:solidFill>
              <a:srgbClr val="CC0000"/>
            </a:solidFill>
            <a:round/>
            <a:headEnd/>
            <a:tailEnd/>
          </a:ln>
          <a:effectLst/>
        </p:spPr>
        <p:txBody>
          <a:bodyPr wrap="none" anchor="ctr"/>
          <a:lstStyle/>
          <a:p>
            <a:endParaRPr lang="en-GB" b="1" dirty="0">
              <a:solidFill>
                <a:srgbClr val="FFFFCC"/>
              </a:solidFill>
            </a:endParaRPr>
          </a:p>
        </p:txBody>
      </p:sp>
      <p:sp>
        <p:nvSpPr>
          <p:cNvPr id="68" name="Oval 13"/>
          <p:cNvSpPr>
            <a:spLocks noChangeArrowheads="1"/>
          </p:cNvSpPr>
          <p:nvPr/>
        </p:nvSpPr>
        <p:spPr bwMode="auto">
          <a:xfrm>
            <a:off x="3918480" y="4255269"/>
            <a:ext cx="576064" cy="327992"/>
          </a:xfrm>
          <a:prstGeom prst="ellipse">
            <a:avLst/>
          </a:prstGeom>
          <a:solidFill>
            <a:schemeClr val="accent1">
              <a:lumMod val="60000"/>
              <a:lumOff val="4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69" name="49 Conector recto"/>
          <p:cNvCxnSpPr/>
          <p:nvPr/>
        </p:nvCxnSpPr>
        <p:spPr>
          <a:xfrm>
            <a:off x="3774464" y="4223221"/>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0" name="Text Box 17"/>
          <p:cNvSpPr txBox="1">
            <a:spLocks noChangeArrowheads="1"/>
          </p:cNvSpPr>
          <p:nvPr/>
        </p:nvSpPr>
        <p:spPr bwMode="auto">
          <a:xfrm>
            <a:off x="822136" y="4007197"/>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smtClean="0"/>
              <a:t>% False </a:t>
            </a:r>
            <a:r>
              <a:rPr lang="es-ES" dirty="0" err="1" smtClean="0"/>
              <a:t>negative</a:t>
            </a:r>
            <a:endParaRPr lang="en-GB" dirty="0"/>
          </a:p>
        </p:txBody>
      </p:sp>
      <p:sp>
        <p:nvSpPr>
          <p:cNvPr id="71" name="Text Box 20"/>
          <p:cNvSpPr txBox="1">
            <a:spLocks noChangeArrowheads="1"/>
          </p:cNvSpPr>
          <p:nvPr/>
        </p:nvSpPr>
        <p:spPr bwMode="auto">
          <a:xfrm>
            <a:off x="894144" y="5591373"/>
            <a:ext cx="2641600" cy="369332"/>
          </a:xfrm>
          <a:prstGeom prst="rect">
            <a:avLst/>
          </a:prstGeom>
          <a:solidFill>
            <a:srgbClr val="FFFF66"/>
          </a:solidFill>
          <a:ln w="9525">
            <a:solidFill>
              <a:srgbClr val="FFFFCC"/>
            </a:solidFill>
            <a:miter lim="800000"/>
            <a:headEnd/>
            <a:tailEnd/>
          </a:ln>
          <a:effectLst/>
        </p:spPr>
        <p:txBody>
          <a:bodyPr>
            <a:spAutoFit/>
          </a:bodyPr>
          <a:lstStyle/>
          <a:p>
            <a:pPr algn="ctr">
              <a:spcBef>
                <a:spcPct val="50000"/>
              </a:spcBef>
            </a:pPr>
            <a:r>
              <a:rPr lang="es-ES" dirty="0" err="1" smtClean="0"/>
              <a:t>Specificity</a:t>
            </a:r>
            <a:endParaRPr lang="en-GB" dirty="0"/>
          </a:p>
        </p:txBody>
      </p:sp>
      <p:sp>
        <p:nvSpPr>
          <p:cNvPr id="72" name="AutoShape 33"/>
          <p:cNvSpPr>
            <a:spLocks noChangeArrowheads="1"/>
          </p:cNvSpPr>
          <p:nvPr/>
        </p:nvSpPr>
        <p:spPr bwMode="auto">
          <a:xfrm>
            <a:off x="3990488" y="5447357"/>
            <a:ext cx="432048" cy="288032"/>
          </a:xfrm>
          <a:prstGeom prst="roundRect">
            <a:avLst>
              <a:gd name="adj" fmla="val 16667"/>
            </a:avLst>
          </a:prstGeom>
          <a:solidFill>
            <a:srgbClr val="993489"/>
          </a:solidFill>
          <a:ln w="9525">
            <a:solidFill>
              <a:srgbClr val="CC0000"/>
            </a:solidFill>
            <a:round/>
            <a:headEnd/>
            <a:tailEnd/>
          </a:ln>
          <a:effectLst/>
        </p:spPr>
        <p:txBody>
          <a:bodyPr wrap="none" anchor="ctr"/>
          <a:lstStyle/>
          <a:p>
            <a:endParaRPr lang="en-GB" b="1" dirty="0">
              <a:solidFill>
                <a:srgbClr val="FFFFCC"/>
              </a:solidFill>
            </a:endParaRPr>
          </a:p>
        </p:txBody>
      </p:sp>
      <p:sp>
        <p:nvSpPr>
          <p:cNvPr id="73" name="Oval 13"/>
          <p:cNvSpPr>
            <a:spLocks noChangeArrowheads="1"/>
          </p:cNvSpPr>
          <p:nvPr/>
        </p:nvSpPr>
        <p:spPr bwMode="auto">
          <a:xfrm>
            <a:off x="3918480" y="5839445"/>
            <a:ext cx="576064" cy="327992"/>
          </a:xfrm>
          <a:prstGeom prst="ellipse">
            <a:avLst/>
          </a:prstGeom>
          <a:solidFill>
            <a:schemeClr val="accent2">
              <a:lumMod val="20000"/>
              <a:lumOff val="80000"/>
            </a:schemeClr>
          </a:solidFill>
          <a:ln w="9525">
            <a:solidFill>
              <a:schemeClr val="accent2">
                <a:lumMod val="60000"/>
                <a:lumOff val="40000"/>
              </a:schemeClr>
            </a:solidFill>
            <a:round/>
            <a:headEnd/>
            <a:tailEnd/>
          </a:ln>
          <a:effectLst/>
        </p:spPr>
        <p:txBody>
          <a:bodyPr wrap="none" anchor="ctr"/>
          <a:lstStyle/>
          <a:p>
            <a:endParaRPr lang="en-GB" dirty="0"/>
          </a:p>
        </p:txBody>
      </p:sp>
      <p:cxnSp>
        <p:nvCxnSpPr>
          <p:cNvPr id="74" name="54 Conector recto"/>
          <p:cNvCxnSpPr/>
          <p:nvPr/>
        </p:nvCxnSpPr>
        <p:spPr>
          <a:xfrm>
            <a:off x="3774464" y="5807397"/>
            <a:ext cx="86409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Tree>
    <p:extLst>
      <p:ext uri="{BB962C8B-B14F-4D97-AF65-F5344CB8AC3E}">
        <p14:creationId xmlns:p14="http://schemas.microsoft.com/office/powerpoint/2010/main" val="140937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texto"/>
          <p:cNvSpPr>
            <a:spLocks noGrp="1"/>
          </p:cNvSpPr>
          <p:nvPr>
            <p:ph type="body" sz="quarter" idx="11"/>
          </p:nvPr>
        </p:nvSpPr>
        <p:spPr>
          <a:xfrm>
            <a:off x="317241" y="1204547"/>
            <a:ext cx="8751075" cy="424638"/>
          </a:xfrm>
        </p:spPr>
        <p:txBody>
          <a:bodyPr/>
          <a:lstStyle/>
          <a:p>
            <a:r>
              <a:rPr lang="en-US" dirty="0"/>
              <a:t>Likelihood ratio</a:t>
            </a:r>
          </a:p>
        </p:txBody>
      </p:sp>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10" name="9 CuadroTexto"/>
          <p:cNvSpPr txBox="1"/>
          <p:nvPr/>
        </p:nvSpPr>
        <p:spPr>
          <a:xfrm>
            <a:off x="617134" y="1729612"/>
            <a:ext cx="8358246"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 Interpretation: Positive Likelihood Ratio (LR+)</a:t>
            </a:r>
          </a:p>
          <a:p>
            <a:pPr>
              <a:lnSpc>
                <a:spcPct val="150000"/>
              </a:lnSpc>
            </a:pPr>
            <a:endParaRPr lang="en-GB" dirty="0"/>
          </a:p>
          <a:p>
            <a:pPr marL="742950" lvl="1" indent="-285750">
              <a:lnSpc>
                <a:spcPct val="150000"/>
              </a:lnSpc>
              <a:buFont typeface="Wingdings" panose="05000000000000000000" pitchFamily="2" charset="2"/>
              <a:buChar char="§"/>
            </a:pPr>
            <a:r>
              <a:rPr lang="en-GB" dirty="0">
                <a:effectLst>
                  <a:outerShdw blurRad="38100" dist="38100" dir="2700000" algn="tl">
                    <a:srgbClr val="000000">
                      <a:alpha val="43137"/>
                    </a:srgbClr>
                  </a:outerShdw>
                </a:effectLst>
              </a:rPr>
              <a:t>LR+ over 5 - 10</a:t>
            </a:r>
            <a:r>
              <a:rPr lang="en-GB" dirty="0"/>
              <a:t>: Significantly increases likelihood of the disease</a:t>
            </a:r>
          </a:p>
          <a:p>
            <a:pPr marL="742950" lvl="1" indent="-285750">
              <a:lnSpc>
                <a:spcPct val="150000"/>
              </a:lnSpc>
              <a:buFont typeface="Wingdings" panose="05000000000000000000" pitchFamily="2" charset="2"/>
              <a:buChar char="§"/>
            </a:pPr>
            <a:r>
              <a:rPr lang="en-GB" dirty="0">
                <a:effectLst>
                  <a:outerShdw blurRad="38100" dist="38100" dir="2700000" algn="tl">
                    <a:srgbClr val="000000">
                      <a:alpha val="43137"/>
                    </a:srgbClr>
                  </a:outerShdw>
                </a:effectLst>
              </a:rPr>
              <a:t>LR+ between 0.2 to 5 (especially if close to 1): </a:t>
            </a:r>
            <a:r>
              <a:rPr lang="en-GB" dirty="0"/>
              <a:t>Does not modify the likelihood of the disease</a:t>
            </a:r>
          </a:p>
          <a:p>
            <a:pPr marL="742950" lvl="1" indent="-285750">
              <a:lnSpc>
                <a:spcPct val="150000"/>
              </a:lnSpc>
              <a:buFont typeface="Wingdings" panose="05000000000000000000" pitchFamily="2" charset="2"/>
              <a:buChar char="§"/>
            </a:pPr>
            <a:r>
              <a:rPr lang="en-GB" dirty="0">
                <a:effectLst>
                  <a:outerShdw blurRad="38100" dist="38100" dir="2700000" algn="tl">
                    <a:srgbClr val="000000">
                      <a:alpha val="43137"/>
                    </a:srgbClr>
                  </a:outerShdw>
                </a:effectLst>
              </a:rPr>
              <a:t>LR+ below 0.1 - 0.2: </a:t>
            </a:r>
            <a:r>
              <a:rPr lang="en-GB" dirty="0"/>
              <a:t>Significantly decreases the likelihood of the disease</a:t>
            </a:r>
            <a:r>
              <a:rPr lang="en-US" u="none" dirty="0">
                <a:latin typeface="Calibri" pitchFamily="34" charset="0"/>
              </a:rPr>
              <a:t>.</a:t>
            </a:r>
          </a:p>
        </p:txBody>
      </p:sp>
    </p:spTree>
    <p:extLst>
      <p:ext uri="{BB962C8B-B14F-4D97-AF65-F5344CB8AC3E}">
        <p14:creationId xmlns:p14="http://schemas.microsoft.com/office/powerpoint/2010/main" val="2936258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14" name="13 CuadroTexto"/>
          <p:cNvSpPr txBox="1"/>
          <p:nvPr/>
        </p:nvSpPr>
        <p:spPr>
          <a:xfrm>
            <a:off x="290202" y="3389979"/>
            <a:ext cx="8929750" cy="3293209"/>
          </a:xfrm>
          <a:prstGeom prst="rect">
            <a:avLst/>
          </a:prstGeom>
          <a:noFill/>
        </p:spPr>
        <p:txBody>
          <a:bodyPr wrap="square" rtlCol="0">
            <a:spAutoFit/>
          </a:bodyPr>
          <a:lstStyle/>
          <a:p>
            <a:pPr algn="l">
              <a:tabLst>
                <a:tab pos="5024438" algn="l"/>
              </a:tabLst>
            </a:pPr>
            <a:r>
              <a:rPr lang="es-ES" sz="1600" u="none" dirty="0" err="1">
                <a:latin typeface="Calibri" pitchFamily="34" charset="0"/>
              </a:rPr>
              <a:t>Sensitivity</a:t>
            </a:r>
            <a:r>
              <a:rPr lang="es-ES" sz="1600" u="none" dirty="0">
                <a:latin typeface="Calibri" pitchFamily="34" charset="0"/>
              </a:rPr>
              <a:t> = 634 / (634+487) = 0.5656 = 56.6%	</a:t>
            </a:r>
          </a:p>
          <a:p>
            <a:pPr algn="l">
              <a:tabLst>
                <a:tab pos="5024438" algn="l"/>
              </a:tabLst>
            </a:pPr>
            <a:endParaRPr lang="es-ES" sz="1600" u="none" dirty="0">
              <a:latin typeface="Calibri" pitchFamily="34" charset="0"/>
            </a:endParaRPr>
          </a:p>
          <a:p>
            <a:pPr algn="l"/>
            <a:r>
              <a:rPr lang="es-ES" sz="1600" u="none" dirty="0" err="1">
                <a:latin typeface="Calibri" pitchFamily="34" charset="0"/>
              </a:rPr>
              <a:t>Specificity</a:t>
            </a:r>
            <a:r>
              <a:rPr lang="es-ES" sz="1600" u="none" dirty="0">
                <a:latin typeface="Calibri" pitchFamily="34" charset="0"/>
              </a:rPr>
              <a:t> = 1251 / (269+1251) = 0.8230 = 82.3%</a:t>
            </a:r>
          </a:p>
          <a:p>
            <a:pPr algn="l"/>
            <a:endParaRPr lang="es-ES" sz="1600" u="none" dirty="0">
              <a:latin typeface="Calibri" pitchFamily="34" charset="0"/>
            </a:endParaRPr>
          </a:p>
          <a:p>
            <a:pPr algn="l"/>
            <a:r>
              <a:rPr lang="es-ES" sz="1600" u="none" dirty="0" err="1">
                <a:latin typeface="Calibri" pitchFamily="34" charset="0"/>
              </a:rPr>
              <a:t>Prevalence</a:t>
            </a:r>
            <a:r>
              <a:rPr lang="es-ES" sz="1600" u="none" dirty="0">
                <a:latin typeface="Calibri" pitchFamily="34" charset="0"/>
              </a:rPr>
              <a:t> = 1121/2641 = 42.45% </a:t>
            </a:r>
          </a:p>
          <a:p>
            <a:pPr algn="l"/>
            <a:endParaRPr lang="es-ES" sz="1600" u="none" dirty="0">
              <a:latin typeface="Calibri" pitchFamily="34" charset="0"/>
            </a:endParaRPr>
          </a:p>
          <a:p>
            <a:pPr algn="l">
              <a:tabLst>
                <a:tab pos="5203825" algn="l"/>
              </a:tabLst>
            </a:pPr>
            <a:r>
              <a:rPr lang="es-ES" sz="1600" u="none" dirty="0">
                <a:latin typeface="Calibri" pitchFamily="34" charset="0"/>
              </a:rPr>
              <a:t>PPV = 634 / (269+634) = 70.21%	</a:t>
            </a:r>
          </a:p>
          <a:p>
            <a:pPr algn="l">
              <a:tabLst>
                <a:tab pos="5203825" algn="l"/>
              </a:tabLst>
            </a:pPr>
            <a:r>
              <a:rPr lang="es-ES" sz="1600" u="none" dirty="0">
                <a:latin typeface="Calibri" pitchFamily="34" charset="0"/>
              </a:rPr>
              <a:t>	</a:t>
            </a:r>
          </a:p>
          <a:p>
            <a:pPr algn="l"/>
            <a:r>
              <a:rPr lang="es-ES" sz="1600" u="none" dirty="0">
                <a:latin typeface="Calibri" pitchFamily="34" charset="0"/>
              </a:rPr>
              <a:t>NPV = 1251 / (487+1251) = 71.98%</a:t>
            </a:r>
          </a:p>
          <a:p>
            <a:pPr algn="l"/>
            <a:endParaRPr lang="es-ES" sz="1600" u="none" dirty="0">
              <a:latin typeface="Calibri" pitchFamily="34" charset="0"/>
            </a:endParaRPr>
          </a:p>
          <a:p>
            <a:pPr algn="l"/>
            <a:r>
              <a:rPr lang="es-ES" sz="1600" b="1" u="none" dirty="0">
                <a:latin typeface="Calibri" pitchFamily="34" charset="0"/>
              </a:rPr>
              <a:t>LR+ </a:t>
            </a:r>
            <a:r>
              <a:rPr lang="es-ES" sz="1600" u="none" dirty="0">
                <a:latin typeface="Calibri" pitchFamily="34" charset="0"/>
              </a:rPr>
              <a:t>= 0.566 / (1-0.823) =</a:t>
            </a:r>
            <a:r>
              <a:rPr lang="es-ES" sz="1600" b="1" u="none" dirty="0">
                <a:latin typeface="Calibri" pitchFamily="34" charset="0"/>
              </a:rPr>
              <a:t> 3.19</a:t>
            </a:r>
          </a:p>
          <a:p>
            <a:pPr algn="l"/>
            <a:endParaRPr lang="es-ES" sz="1600" u="none" dirty="0">
              <a:latin typeface="Calibri" pitchFamily="34" charset="0"/>
            </a:endParaRPr>
          </a:p>
          <a:p>
            <a:pPr algn="l"/>
            <a:r>
              <a:rPr lang="es-ES" sz="1600" b="1" u="none" dirty="0">
                <a:latin typeface="Calibri" pitchFamily="34" charset="0"/>
              </a:rPr>
              <a:t>LR-</a:t>
            </a:r>
            <a:r>
              <a:rPr lang="es-ES" sz="1600" u="none" dirty="0">
                <a:latin typeface="Calibri" pitchFamily="34" charset="0"/>
              </a:rPr>
              <a:t> = (1-0.566) / 0.823 = </a:t>
            </a:r>
            <a:r>
              <a:rPr lang="es-ES" sz="1600" b="1" u="none" dirty="0">
                <a:latin typeface="Calibri" pitchFamily="34" charset="0"/>
              </a:rPr>
              <a:t>0.53</a:t>
            </a:r>
          </a:p>
        </p:txBody>
      </p:sp>
      <p:sp>
        <p:nvSpPr>
          <p:cNvPr id="15" name="14 CuadroTexto"/>
          <p:cNvSpPr txBox="1"/>
          <p:nvPr/>
        </p:nvSpPr>
        <p:spPr>
          <a:xfrm>
            <a:off x="5123356" y="5712154"/>
            <a:ext cx="3972533" cy="923330"/>
          </a:xfrm>
          <a:prstGeom prst="rect">
            <a:avLst/>
          </a:prstGeom>
          <a:noFill/>
        </p:spPr>
        <p:txBody>
          <a:bodyPr wrap="square" rtlCol="0">
            <a:spAutoFit/>
          </a:bodyPr>
          <a:lstStyle/>
          <a:p>
            <a:r>
              <a:rPr lang="es-ES">
                <a:latin typeface="Calibri" pitchFamily="34" charset="0"/>
              </a:rPr>
              <a:t>Hay x3 veces más probabilidades de observar un tacto anormal en enfermos que en sanos</a:t>
            </a:r>
          </a:p>
        </p:txBody>
      </p:sp>
      <p:sp>
        <p:nvSpPr>
          <p:cNvPr id="16" name="15 Flecha derecha"/>
          <p:cNvSpPr/>
          <p:nvPr/>
        </p:nvSpPr>
        <p:spPr bwMode="auto">
          <a:xfrm>
            <a:off x="3036026" y="5887403"/>
            <a:ext cx="1963270" cy="295835"/>
          </a:xfrm>
          <a:prstGeom prst="right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graphicFrame>
        <p:nvGraphicFramePr>
          <p:cNvPr id="8" name="6 Tabla"/>
          <p:cNvGraphicFramePr>
            <a:graphicFrameLocks noGrp="1"/>
          </p:cNvGraphicFramePr>
          <p:nvPr>
            <p:extLst>
              <p:ext uri="{D42A27DB-BD31-4B8C-83A1-F6EECF244321}">
                <p14:modId xmlns:p14="http://schemas.microsoft.com/office/powerpoint/2010/main" val="3980357987"/>
              </p:ext>
            </p:extLst>
          </p:nvPr>
        </p:nvGraphicFramePr>
        <p:xfrm>
          <a:off x="3424336" y="1604031"/>
          <a:ext cx="5986364" cy="1652355"/>
        </p:xfrm>
        <a:graphic>
          <a:graphicData uri="http://schemas.openxmlformats.org/drawingml/2006/table">
            <a:tbl>
              <a:tblPr/>
              <a:tblGrid>
                <a:gridCol w="1078624">
                  <a:extLst>
                    <a:ext uri="{9D8B030D-6E8A-4147-A177-3AD203B41FA5}">
                      <a16:colId xmlns:a16="http://schemas.microsoft.com/office/drawing/2014/main" val="20000"/>
                    </a:ext>
                  </a:extLst>
                </a:gridCol>
                <a:gridCol w="1078624">
                  <a:extLst>
                    <a:ext uri="{9D8B030D-6E8A-4147-A177-3AD203B41FA5}">
                      <a16:colId xmlns:a16="http://schemas.microsoft.com/office/drawing/2014/main" val="20001"/>
                    </a:ext>
                  </a:extLst>
                </a:gridCol>
                <a:gridCol w="1078624">
                  <a:extLst>
                    <a:ext uri="{9D8B030D-6E8A-4147-A177-3AD203B41FA5}">
                      <a16:colId xmlns:a16="http://schemas.microsoft.com/office/drawing/2014/main" val="20002"/>
                    </a:ext>
                  </a:extLst>
                </a:gridCol>
                <a:gridCol w="1671868">
                  <a:extLst>
                    <a:ext uri="{9D8B030D-6E8A-4147-A177-3AD203B41FA5}">
                      <a16:colId xmlns:a16="http://schemas.microsoft.com/office/drawing/2014/main" val="20003"/>
                    </a:ext>
                  </a:extLst>
                </a:gridCol>
                <a:gridCol w="1078624">
                  <a:extLst>
                    <a:ext uri="{9D8B030D-6E8A-4147-A177-3AD203B41FA5}">
                      <a16:colId xmlns:a16="http://schemas.microsoft.com/office/drawing/2014/main" val="20004"/>
                    </a:ext>
                  </a:extLst>
                </a:gridCol>
              </a:tblGrid>
              <a:tr h="325267">
                <a:tc>
                  <a:txBody>
                    <a:bodyPr/>
                    <a:lstStyle/>
                    <a:p>
                      <a:pPr algn="l" fontAlgn="ctr"/>
                      <a:endParaRPr lang="en-US" sz="1400" b="0" i="0" u="none" strike="noStrike" noProof="0"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US" sz="14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400" b="0" i="0" u="none" strike="noStrike" noProof="0" dirty="0">
                          <a:solidFill>
                            <a:srgbClr val="000000"/>
                          </a:solidFill>
                          <a:latin typeface="Calibri"/>
                        </a:rPr>
                        <a:t>Biopsy</a:t>
                      </a:r>
                      <a:r>
                        <a:rPr lang="en-US" sz="1400" b="0" i="0" u="none" strike="noStrike" baseline="0" noProof="0" dirty="0">
                          <a:solidFill>
                            <a:srgbClr val="000000"/>
                          </a:solidFill>
                          <a:latin typeface="Calibri"/>
                        </a:rPr>
                        <a:t> result</a:t>
                      </a:r>
                      <a:endParaRPr lang="en-US" sz="1400" b="0" i="0" u="none" strike="noStrike" noProof="0"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10000"/>
                  </a:ext>
                </a:extLst>
              </a:tr>
              <a:tr h="341530">
                <a:tc>
                  <a:txBody>
                    <a:bodyPr/>
                    <a:lstStyle/>
                    <a:p>
                      <a:pPr algn="l" fontAlgn="ctr"/>
                      <a:endParaRPr lang="en-US" sz="1400" b="0" i="0" u="none" strike="noStrike" noProof="0"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US" sz="14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Disease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400" b="0" i="0" u="none" strike="noStrike" noProof="0"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400" b="0" i="0" u="none" strike="noStrike" noProof="0" dirty="0">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41530">
                <a:tc>
                  <a:txBody>
                    <a:bodyPr/>
                    <a:lstStyle/>
                    <a:p>
                      <a:pPr algn="ctr" fontAlgn="ctr"/>
                      <a:r>
                        <a:rPr lang="en-US" sz="1400" b="0" i="0" u="none" strike="noStrike" noProof="0" dirty="0">
                          <a:solidFill>
                            <a:srgbClr val="000000"/>
                          </a:solidFill>
                          <a:latin typeface="Calibri"/>
                        </a:rPr>
                        <a:t>Rectal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US" sz="1400" b="0" i="0" u="none" strike="noStrike" noProof="0" dirty="0">
                          <a:solidFill>
                            <a:srgbClr val="000000"/>
                          </a:solidFill>
                          <a:latin typeface="Calibri"/>
                        </a:rPr>
                        <a:t> Disease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400" b="0" i="0" u="none" strike="noStrike" noProof="0" dirty="0">
                          <a:solidFill>
                            <a:srgbClr val="000000"/>
                          </a:solidFill>
                          <a:latin typeface="Calibri"/>
                        </a:rPr>
                        <a:t>634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903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2498">
                <a:tc>
                  <a:txBody>
                    <a:bodyPr/>
                    <a:lstStyle/>
                    <a:p>
                      <a:pPr algn="ctr" fontAlgn="ctr"/>
                      <a:r>
                        <a:rPr lang="en-US" sz="1400" b="0" i="0" u="none" strike="noStrike" noProof="0" dirty="0">
                          <a:solidFill>
                            <a:srgbClr val="000000"/>
                          </a:solidFill>
                          <a:latin typeface="Calibri"/>
                        </a:rPr>
                        <a:t>examination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noProof="0" dirty="0">
                          <a:solidFill>
                            <a:srgbClr val="000000"/>
                          </a:solidFill>
                          <a:latin typeface="Calibri"/>
                        </a:rPr>
                        <a:t> Healthy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400" b="0" i="0" u="none" strike="noStrike" noProof="0" dirty="0">
                          <a:solidFill>
                            <a:srgbClr val="000000"/>
                          </a:solidFill>
                          <a:latin typeface="Calibri"/>
                        </a:rPr>
                        <a:t>487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1251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1738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1530">
                <a:tc>
                  <a:txBody>
                    <a:bodyPr/>
                    <a:lstStyle/>
                    <a:p>
                      <a:pPr algn="l" fontAlgn="ctr"/>
                      <a:endParaRPr lang="en-US" sz="1400" b="0" i="0" u="none" strike="noStrike" noProof="0" dirty="0">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400" b="0" i="0" u="none" strike="noStrike" noProof="0" dirty="0">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400" b="0" i="0" u="none" strike="noStrike" noProof="0" dirty="0">
                          <a:solidFill>
                            <a:srgbClr val="000000"/>
                          </a:solidFill>
                          <a:latin typeface="Calibri"/>
                        </a:rPr>
                        <a:t>1121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1520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noProof="0" dirty="0">
                          <a:solidFill>
                            <a:srgbClr val="000000"/>
                          </a:solidFill>
                          <a:latin typeface="Calibri"/>
                        </a:rPr>
                        <a:t>2641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8 CuadroTexto"/>
          <p:cNvSpPr txBox="1"/>
          <p:nvPr/>
        </p:nvSpPr>
        <p:spPr>
          <a:xfrm>
            <a:off x="1481438" y="1238210"/>
            <a:ext cx="7431741" cy="923330"/>
          </a:xfrm>
          <a:prstGeom prst="rect">
            <a:avLst/>
          </a:prstGeom>
          <a:noFill/>
        </p:spPr>
        <p:txBody>
          <a:bodyPr wrap="square" rtlCol="0">
            <a:spAutoFit/>
          </a:bodyPr>
          <a:lstStyle/>
          <a:p>
            <a:r>
              <a:rPr lang="en-US" b="1" u="none" dirty="0">
                <a:latin typeface="Calibri" pitchFamily="34" charset="0"/>
              </a:rPr>
              <a:t>Sample:</a:t>
            </a:r>
            <a:r>
              <a:rPr lang="en-US" u="none" dirty="0">
                <a:latin typeface="Calibri" pitchFamily="34" charset="0"/>
              </a:rPr>
              <a:t> n= 2.641 patients with suspected prostate cancer</a:t>
            </a:r>
          </a:p>
          <a:p>
            <a:r>
              <a:rPr lang="en-US" b="1" u="none" dirty="0">
                <a:latin typeface="Calibri" pitchFamily="34" charset="0"/>
              </a:rPr>
              <a:t>1st test: </a:t>
            </a:r>
            <a:r>
              <a:rPr lang="en-US" u="none" dirty="0">
                <a:latin typeface="Calibri" pitchFamily="34" charset="0"/>
              </a:rPr>
              <a:t>rectal examination		 </a:t>
            </a:r>
          </a:p>
          <a:p>
            <a:r>
              <a:rPr lang="en-US" b="1" dirty="0">
                <a:latin typeface="Calibri" pitchFamily="34" charset="0"/>
              </a:rPr>
              <a:t>Reference method</a:t>
            </a:r>
            <a:r>
              <a:rPr lang="en-US" b="1" u="none" dirty="0">
                <a:latin typeface="Calibri" pitchFamily="34" charset="0"/>
              </a:rPr>
              <a:t>: </a:t>
            </a:r>
            <a:r>
              <a:rPr lang="en-US" u="none" dirty="0">
                <a:latin typeface="Calibri" pitchFamily="34" charset="0"/>
              </a:rPr>
              <a:t>prostate biopsy 	</a:t>
            </a:r>
          </a:p>
        </p:txBody>
      </p:sp>
      <p:sp>
        <p:nvSpPr>
          <p:cNvPr id="10" name="1 Marcador de texto"/>
          <p:cNvSpPr>
            <a:spLocks noGrp="1"/>
          </p:cNvSpPr>
          <p:nvPr>
            <p:ph type="body" sz="quarter" idx="11"/>
          </p:nvPr>
        </p:nvSpPr>
        <p:spPr>
          <a:xfrm>
            <a:off x="182833" y="1205319"/>
            <a:ext cx="1324947" cy="424638"/>
          </a:xfrm>
        </p:spPr>
        <p:txBody>
          <a:bodyPr/>
          <a:lstStyle/>
          <a:p>
            <a:r>
              <a:rPr lang="es-ES" dirty="0" err="1"/>
              <a:t>Example</a:t>
            </a:r>
            <a:r>
              <a:rPr lang="es-E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ea typeface="ＭＳ Ｐゴシック" pitchFamily="34" charset="-128"/>
              </a:rPr>
              <a:t>Diagnosis. Diagnostics tests</a:t>
            </a:r>
            <a:br>
              <a:rPr lang="en-US" dirty="0">
                <a:ea typeface="ＭＳ Ｐゴシック" pitchFamily="34" charset="-128"/>
              </a:rPr>
            </a:br>
            <a:endParaRPr lang="es-ES" dirty="0"/>
          </a:p>
        </p:txBody>
      </p:sp>
      <p:sp>
        <p:nvSpPr>
          <p:cNvPr id="8" name="1 Marcador de texto"/>
          <p:cNvSpPr>
            <a:spLocks noGrp="1"/>
          </p:cNvSpPr>
          <p:nvPr>
            <p:ph type="body" sz="quarter" idx="11"/>
          </p:nvPr>
        </p:nvSpPr>
        <p:spPr>
          <a:xfrm>
            <a:off x="465159" y="1285230"/>
            <a:ext cx="8751075" cy="424638"/>
          </a:xfrm>
        </p:spPr>
        <p:txBody>
          <a:bodyPr/>
          <a:lstStyle/>
          <a:p>
            <a:r>
              <a:rPr lang="es-ES" dirty="0"/>
              <a:t>Diagnosis</a:t>
            </a:r>
          </a:p>
        </p:txBody>
      </p:sp>
      <p:pic>
        <p:nvPicPr>
          <p:cNvPr id="3077" name="Picture 5"/>
          <p:cNvPicPr>
            <a:picLocks noChangeAspect="1" noChangeArrowheads="1"/>
          </p:cNvPicPr>
          <p:nvPr/>
        </p:nvPicPr>
        <p:blipFill>
          <a:blip r:embed="rId2" cstate="print"/>
          <a:srcRect/>
          <a:stretch>
            <a:fillRect/>
          </a:stretch>
        </p:blipFill>
        <p:spPr bwMode="auto">
          <a:xfrm>
            <a:off x="1244339" y="2366128"/>
            <a:ext cx="6674176" cy="3946853"/>
          </a:xfrm>
          <a:prstGeom prst="rect">
            <a:avLst/>
          </a:prstGeom>
          <a:noFill/>
          <a:ln w="9525">
            <a:noFill/>
            <a:miter lim="800000"/>
            <a:headEnd/>
            <a:tailEnd/>
          </a:ln>
          <a:effectLst/>
        </p:spPr>
      </p:pic>
      <p:sp>
        <p:nvSpPr>
          <p:cNvPr id="12" name="11 CuadroTexto"/>
          <p:cNvSpPr txBox="1"/>
          <p:nvPr/>
        </p:nvSpPr>
        <p:spPr>
          <a:xfrm>
            <a:off x="6740164" y="6410227"/>
            <a:ext cx="1979629" cy="276999"/>
          </a:xfrm>
          <a:prstGeom prst="rect">
            <a:avLst/>
          </a:prstGeom>
          <a:noFill/>
        </p:spPr>
        <p:txBody>
          <a:bodyPr wrap="square" rtlCol="0">
            <a:spAutoFit/>
          </a:bodyPr>
          <a:lstStyle/>
          <a:p>
            <a:pPr algn="just"/>
            <a:r>
              <a:rPr lang="es-ES" sz="1200" dirty="0">
                <a:solidFill>
                  <a:schemeClr val="bg2">
                    <a:lumMod val="50000"/>
                  </a:schemeClr>
                </a:solidFill>
                <a:latin typeface="+mn-lt"/>
              </a:rPr>
              <a:t>Foto: FOX</a:t>
            </a:r>
          </a:p>
        </p:txBody>
      </p:sp>
      <p:sp>
        <p:nvSpPr>
          <p:cNvPr id="10" name="9 Llamada rectangular"/>
          <p:cNvSpPr/>
          <p:nvPr/>
        </p:nvSpPr>
        <p:spPr bwMode="auto">
          <a:xfrm>
            <a:off x="1965488" y="1756236"/>
            <a:ext cx="2968019" cy="710067"/>
          </a:xfrm>
          <a:prstGeom prst="wedgeRectCallout">
            <a:avLst>
              <a:gd name="adj1" fmla="val 34251"/>
              <a:gd name="adj2" fmla="val 122802"/>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r>
              <a:rPr lang="es-ES" sz="2000" dirty="0" err="1">
                <a:latin typeface="Script MT Bold" pitchFamily="66" charset="0"/>
              </a:rPr>
              <a:t>Mmm</a:t>
            </a:r>
            <a:r>
              <a:rPr lang="es-ES" sz="2000" dirty="0">
                <a:latin typeface="Script MT Bold" pitchFamily="66" charset="0"/>
              </a:rPr>
              <a:t> …</a:t>
            </a:r>
            <a:r>
              <a:rPr lang="en-US" sz="2000" dirty="0">
                <a:latin typeface="Script MT Bold" pitchFamily="66" charset="0"/>
              </a:rPr>
              <a:t>let me do some tests and </a:t>
            </a:r>
            <a:r>
              <a:rPr lang="en-US" sz="2000" dirty="0" err="1">
                <a:latin typeface="Script MT Bold" pitchFamily="66" charset="0"/>
              </a:rPr>
              <a:t>valorate</a:t>
            </a:r>
            <a:r>
              <a:rPr lang="en-US" sz="2000" dirty="0">
                <a:latin typeface="Script MT Bold" pitchFamily="66" charset="0"/>
              </a:rPr>
              <a:t> them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8" name="7 Rectángulo"/>
          <p:cNvSpPr/>
          <p:nvPr/>
        </p:nvSpPr>
        <p:spPr>
          <a:xfrm>
            <a:off x="899832" y="2263967"/>
            <a:ext cx="8106335" cy="4524315"/>
          </a:xfrm>
          <a:prstGeom prst="rect">
            <a:avLst/>
          </a:prstGeom>
        </p:spPr>
        <p:txBody>
          <a:bodyPr wrap="square">
            <a:spAutoFit/>
          </a:bodyPr>
          <a:lstStyle/>
          <a:p>
            <a:r>
              <a:rPr lang="en-US" sz="1600" dirty="0">
                <a:latin typeface="Consolas" pitchFamily="49" charset="0"/>
                <a:cs typeface="Consolas" pitchFamily="49" charset="0"/>
              </a:rPr>
              <a:t>Disease positive Disease negative Total</a:t>
            </a:r>
          </a:p>
          <a:p>
            <a:r>
              <a:rPr lang="en-US" sz="1600" dirty="0">
                <a:latin typeface="Consolas" pitchFamily="49" charset="0"/>
                <a:cs typeface="Consolas" pitchFamily="49" charset="0"/>
              </a:rPr>
              <a:t>Test positive              634              269   903</a:t>
            </a:r>
          </a:p>
          <a:p>
            <a:r>
              <a:rPr lang="en-US" sz="1600" dirty="0">
                <a:latin typeface="Consolas" pitchFamily="49" charset="0"/>
                <a:cs typeface="Consolas" pitchFamily="49" charset="0"/>
              </a:rPr>
              <a:t>Test negative              487             1251  1738</a:t>
            </a:r>
          </a:p>
          <a:p>
            <a:r>
              <a:rPr lang="en-US" sz="1600" dirty="0">
                <a:latin typeface="Consolas" pitchFamily="49" charset="0"/>
                <a:cs typeface="Consolas" pitchFamily="49" charset="0"/>
              </a:rPr>
              <a:t>Total                     1121             1520  2641</a:t>
            </a:r>
          </a:p>
          <a:p>
            <a:endParaRPr lang="en-US" sz="1600" dirty="0">
              <a:latin typeface="Consolas" pitchFamily="49" charset="0"/>
              <a:cs typeface="Consolas" pitchFamily="49" charset="0"/>
            </a:endParaRPr>
          </a:p>
          <a:p>
            <a:r>
              <a:rPr lang="en-US" sz="1600" dirty="0">
                <a:latin typeface="Consolas" pitchFamily="49" charset="0"/>
                <a:cs typeface="Consolas" pitchFamily="49" charset="0"/>
              </a:rPr>
              <a:t> Point estimates and 95 % CIs:</a:t>
            </a:r>
          </a:p>
          <a:p>
            <a:r>
              <a:rPr lang="en-US" sz="1600" dirty="0">
                <a:latin typeface="Consolas" pitchFamily="49" charset="0"/>
                <a:cs typeface="Consolas" pitchFamily="49" charset="0"/>
              </a:rPr>
              <a:t>---------------------------------------------------------</a:t>
            </a:r>
          </a:p>
          <a:p>
            <a:r>
              <a:rPr lang="en-US" sz="1600" dirty="0">
                <a:latin typeface="Consolas" pitchFamily="49" charset="0"/>
                <a:cs typeface="Consolas" pitchFamily="49" charset="0"/>
              </a:rPr>
              <a:t>                                    Estimation Lower CI Upper CI</a:t>
            </a:r>
          </a:p>
          <a:p>
            <a:r>
              <a:rPr lang="en-US" sz="1600" dirty="0">
                <a:latin typeface="Consolas" pitchFamily="49" charset="0"/>
                <a:cs typeface="Consolas" pitchFamily="49" charset="0"/>
              </a:rPr>
              <a:t>Apparent prevalence                      0.342    0.324    0.360</a:t>
            </a:r>
          </a:p>
          <a:p>
            <a:r>
              <a:rPr lang="en-US" sz="1600" dirty="0">
                <a:latin typeface="Consolas" pitchFamily="49" charset="0"/>
                <a:cs typeface="Consolas" pitchFamily="49" charset="0"/>
              </a:rPr>
              <a:t>True prevalence                          0.424    0.406    0.444</a:t>
            </a:r>
          </a:p>
          <a:p>
            <a:r>
              <a:rPr lang="en-US" sz="1600" dirty="0">
                <a:latin typeface="Consolas" pitchFamily="49" charset="0"/>
                <a:cs typeface="Consolas" pitchFamily="49" charset="0"/>
              </a:rPr>
              <a:t>Sensitivity                              0.566    0.536    0.595</a:t>
            </a:r>
          </a:p>
          <a:p>
            <a:r>
              <a:rPr lang="en-US" sz="1600" dirty="0">
                <a:latin typeface="Consolas" pitchFamily="49" charset="0"/>
                <a:cs typeface="Consolas" pitchFamily="49" charset="0"/>
              </a:rPr>
              <a:t>Specificity                              0.823    0.803    0.842</a:t>
            </a:r>
          </a:p>
          <a:p>
            <a:r>
              <a:rPr lang="en-US" sz="1600" dirty="0">
                <a:latin typeface="Consolas" pitchFamily="49" charset="0"/>
                <a:cs typeface="Consolas" pitchFamily="49" charset="0"/>
              </a:rPr>
              <a:t>Positive predictive value                0.702    0.671    0.732</a:t>
            </a:r>
          </a:p>
          <a:p>
            <a:r>
              <a:rPr lang="en-US" sz="1600" dirty="0">
                <a:latin typeface="Consolas" pitchFamily="49" charset="0"/>
                <a:cs typeface="Consolas" pitchFamily="49" charset="0"/>
              </a:rPr>
              <a:t>Negative predictive value                0.720    0.698    0.741</a:t>
            </a:r>
          </a:p>
          <a:p>
            <a:r>
              <a:rPr lang="en-US" sz="1600" dirty="0">
                <a:latin typeface="Consolas" pitchFamily="49" charset="0"/>
                <a:cs typeface="Consolas" pitchFamily="49" charset="0"/>
              </a:rPr>
              <a:t>Diagnostic accuracy                      0.714    0.696    0.731</a:t>
            </a:r>
          </a:p>
          <a:p>
            <a:r>
              <a:rPr lang="en-US" sz="1600" b="1" dirty="0">
                <a:solidFill>
                  <a:srgbClr val="FF0000"/>
                </a:solidFill>
                <a:latin typeface="Consolas" pitchFamily="49" charset="0"/>
                <a:cs typeface="Consolas" pitchFamily="49" charset="0"/>
              </a:rPr>
              <a:t>Likelihood ratio of a positive test      3.196    2.835    3.603</a:t>
            </a:r>
          </a:p>
          <a:p>
            <a:r>
              <a:rPr lang="en-US" sz="1600" dirty="0">
                <a:latin typeface="Consolas" pitchFamily="49" charset="0"/>
                <a:cs typeface="Consolas" pitchFamily="49" charset="0"/>
              </a:rPr>
              <a:t>Likelihood ratio of a negative test      0.528    0.492    0.567</a:t>
            </a:r>
          </a:p>
          <a:p>
            <a:r>
              <a:rPr lang="en-US" sz="1600" dirty="0">
                <a:latin typeface="Consolas" pitchFamily="49" charset="0"/>
                <a:cs typeface="Consolas" pitchFamily="49" charset="0"/>
              </a:rPr>
              <a:t>---------------------------------------------------------</a:t>
            </a:r>
            <a:endParaRPr lang="es-ES" sz="1600" dirty="0">
              <a:latin typeface="Consolas" pitchFamily="49" charset="0"/>
              <a:cs typeface="Consolas" pitchFamily="49" charset="0"/>
            </a:endParaRPr>
          </a:p>
        </p:txBody>
      </p:sp>
      <p:sp>
        <p:nvSpPr>
          <p:cNvPr id="5" name="8 CuadroTexto"/>
          <p:cNvSpPr txBox="1"/>
          <p:nvPr/>
        </p:nvSpPr>
        <p:spPr>
          <a:xfrm>
            <a:off x="1481438" y="1238210"/>
            <a:ext cx="7431741" cy="923330"/>
          </a:xfrm>
          <a:prstGeom prst="rect">
            <a:avLst/>
          </a:prstGeom>
          <a:noFill/>
        </p:spPr>
        <p:txBody>
          <a:bodyPr wrap="square" rtlCol="0">
            <a:spAutoFit/>
          </a:bodyPr>
          <a:lstStyle/>
          <a:p>
            <a:r>
              <a:rPr lang="en-US" b="1" u="none" dirty="0">
                <a:latin typeface="Calibri" pitchFamily="34" charset="0"/>
              </a:rPr>
              <a:t>Sample:</a:t>
            </a:r>
            <a:r>
              <a:rPr lang="en-US" u="none" dirty="0">
                <a:latin typeface="Calibri" pitchFamily="34" charset="0"/>
              </a:rPr>
              <a:t> n= 2.641 patients with suspected prostate cancer</a:t>
            </a:r>
          </a:p>
          <a:p>
            <a:r>
              <a:rPr lang="en-US" b="1" u="none" dirty="0">
                <a:latin typeface="Calibri" pitchFamily="34" charset="0"/>
              </a:rPr>
              <a:t>1st test: </a:t>
            </a:r>
            <a:r>
              <a:rPr lang="en-US" u="none" dirty="0">
                <a:latin typeface="Calibri" pitchFamily="34" charset="0"/>
              </a:rPr>
              <a:t>rectal examination		 </a:t>
            </a:r>
          </a:p>
          <a:p>
            <a:r>
              <a:rPr lang="en-US" b="1" dirty="0">
                <a:latin typeface="Calibri" pitchFamily="34" charset="0"/>
              </a:rPr>
              <a:t>Reference method</a:t>
            </a:r>
            <a:r>
              <a:rPr lang="en-US" b="1" u="none" dirty="0">
                <a:latin typeface="Calibri" pitchFamily="34" charset="0"/>
              </a:rPr>
              <a:t>: </a:t>
            </a:r>
            <a:r>
              <a:rPr lang="en-US" u="none" dirty="0">
                <a:latin typeface="Calibri" pitchFamily="34" charset="0"/>
              </a:rPr>
              <a:t>prostate biopsy 	</a:t>
            </a:r>
          </a:p>
        </p:txBody>
      </p:sp>
      <p:sp>
        <p:nvSpPr>
          <p:cNvPr id="9" name="1 Marcador de texto"/>
          <p:cNvSpPr>
            <a:spLocks noGrp="1"/>
          </p:cNvSpPr>
          <p:nvPr>
            <p:ph type="body" sz="quarter" idx="11"/>
          </p:nvPr>
        </p:nvSpPr>
        <p:spPr>
          <a:xfrm>
            <a:off x="182833" y="1205319"/>
            <a:ext cx="1324947" cy="424638"/>
          </a:xfrm>
        </p:spPr>
        <p:txBody>
          <a:bodyPr/>
          <a:lstStyle/>
          <a:p>
            <a:r>
              <a:rPr lang="es-ES" dirty="0" err="1"/>
              <a:t>Example</a:t>
            </a:r>
            <a:r>
              <a:rPr lang="es-E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7" name="6 CuadroTexto"/>
          <p:cNvSpPr txBox="1"/>
          <p:nvPr/>
        </p:nvSpPr>
        <p:spPr>
          <a:xfrm>
            <a:off x="293150" y="1219714"/>
            <a:ext cx="8643998" cy="1323439"/>
          </a:xfrm>
          <a:prstGeom prst="rect">
            <a:avLst/>
          </a:prstGeom>
          <a:noFill/>
        </p:spPr>
        <p:txBody>
          <a:bodyPr wrap="square" rtlCol="0">
            <a:spAutoFit/>
          </a:bodyPr>
          <a:lstStyle/>
          <a:p>
            <a:pPr marL="952500" indent="-952500" algn="l"/>
            <a:r>
              <a:rPr lang="en-US" sz="2000" u="none" dirty="0">
                <a:latin typeface="Calibri" pitchFamily="34" charset="0"/>
              </a:rPr>
              <a:t>Exercise: In J Trop </a:t>
            </a:r>
            <a:r>
              <a:rPr lang="en-US" sz="2000" u="none" dirty="0" err="1">
                <a:latin typeface="Calibri" pitchFamily="34" charset="0"/>
              </a:rPr>
              <a:t>Pediatr</a:t>
            </a:r>
            <a:r>
              <a:rPr lang="en-US" sz="2000" u="none" dirty="0">
                <a:latin typeface="Calibri" pitchFamily="34" charset="0"/>
              </a:rPr>
              <a:t> in January 2006, a rapid serological test was presented for the diagnosis of Helicobacter pylori infection. It has been tested on 81 children</a:t>
            </a:r>
            <a:r>
              <a:rPr lang="en-US" sz="2000" dirty="0">
                <a:latin typeface="Calibri" pitchFamily="34" charset="0"/>
              </a:rPr>
              <a:t>. The results of usual microbiological tests to know if they are infected or not are also provided. Here are the results:</a:t>
            </a:r>
            <a:endParaRPr lang="en-US" sz="2000" u="none" dirty="0">
              <a:latin typeface="Calibri" pitchFamily="34" charset="0"/>
            </a:endParaRPr>
          </a:p>
        </p:txBody>
      </p:sp>
      <p:graphicFrame>
        <p:nvGraphicFramePr>
          <p:cNvPr id="8" name="4 Tabla"/>
          <p:cNvGraphicFramePr>
            <a:graphicFrameLocks noGrp="1"/>
          </p:cNvGraphicFramePr>
          <p:nvPr>
            <p:extLst>
              <p:ext uri="{D42A27DB-BD31-4B8C-83A1-F6EECF244321}">
                <p14:modId xmlns:p14="http://schemas.microsoft.com/office/powerpoint/2010/main" val="40525215"/>
              </p:ext>
            </p:extLst>
          </p:nvPr>
        </p:nvGraphicFramePr>
        <p:xfrm>
          <a:off x="1754374" y="2937934"/>
          <a:ext cx="4995677" cy="2126529"/>
        </p:xfrm>
        <a:graphic>
          <a:graphicData uri="http://schemas.openxmlformats.org/drawingml/2006/table">
            <a:tbl>
              <a:tblPr/>
              <a:tblGrid>
                <a:gridCol w="1045195">
                  <a:extLst>
                    <a:ext uri="{9D8B030D-6E8A-4147-A177-3AD203B41FA5}">
                      <a16:colId xmlns:a16="http://schemas.microsoft.com/office/drawing/2014/main" val="20000"/>
                    </a:ext>
                  </a:extLst>
                </a:gridCol>
                <a:gridCol w="992050">
                  <a:extLst>
                    <a:ext uri="{9D8B030D-6E8A-4147-A177-3AD203B41FA5}">
                      <a16:colId xmlns:a16="http://schemas.microsoft.com/office/drawing/2014/main" val="20001"/>
                    </a:ext>
                  </a:extLst>
                </a:gridCol>
                <a:gridCol w="983191">
                  <a:extLst>
                    <a:ext uri="{9D8B030D-6E8A-4147-A177-3AD203B41FA5}">
                      <a16:colId xmlns:a16="http://schemas.microsoft.com/office/drawing/2014/main" val="20002"/>
                    </a:ext>
                  </a:extLst>
                </a:gridCol>
                <a:gridCol w="983191">
                  <a:extLst>
                    <a:ext uri="{9D8B030D-6E8A-4147-A177-3AD203B41FA5}">
                      <a16:colId xmlns:a16="http://schemas.microsoft.com/office/drawing/2014/main" val="20003"/>
                    </a:ext>
                  </a:extLst>
                </a:gridCol>
                <a:gridCol w="992050">
                  <a:extLst>
                    <a:ext uri="{9D8B030D-6E8A-4147-A177-3AD203B41FA5}">
                      <a16:colId xmlns:a16="http://schemas.microsoft.com/office/drawing/2014/main" val="20004"/>
                    </a:ext>
                  </a:extLst>
                </a:gridCol>
              </a:tblGrid>
              <a:tr h="412264">
                <a:tc>
                  <a:txBody>
                    <a:bodyPr/>
                    <a:lstStyle/>
                    <a:p>
                      <a:pPr algn="l" fontAlgn="ctr"/>
                      <a:endParaRPr lang="en-GB" sz="14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l" fontAlgn="ctr"/>
                      <a:endParaRPr lang="en-GB" sz="14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GB" sz="1400" b="1" i="0" u="none" strike="noStrike" dirty="0">
                          <a:solidFill>
                            <a:srgbClr val="000000"/>
                          </a:solidFill>
                          <a:latin typeface="Calibri"/>
                        </a:rPr>
                        <a:t>Microbiological</a:t>
                      </a:r>
                      <a:r>
                        <a:rPr lang="en-GB" sz="1400" b="1" i="0" u="none" strike="noStrike" baseline="0" dirty="0">
                          <a:solidFill>
                            <a:srgbClr val="000000"/>
                          </a:solidFill>
                          <a:latin typeface="Calibri"/>
                        </a:rPr>
                        <a:t> test</a:t>
                      </a:r>
                      <a:endParaRPr lang="en-GB" sz="1400" b="1"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GB"/>
                    </a:p>
                  </a:txBody>
                  <a:tcPr/>
                </a:tc>
                <a:tc>
                  <a:txBody>
                    <a:bodyPr/>
                    <a:lstStyle/>
                    <a:p>
                      <a:pPr algn="l" fontAlgn="b"/>
                      <a:endParaRPr lang="en-GB" sz="1400" b="1"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2878">
                <a:tc>
                  <a:txBody>
                    <a:bodyPr/>
                    <a:lstStyle/>
                    <a:p>
                      <a:pPr algn="l" fontAlgn="ctr"/>
                      <a:endParaRPr lang="en-GB" sz="1400" b="1" i="0" u="none" strike="noStrike" dirty="0">
                        <a:solidFill>
                          <a:srgbClr val="000000"/>
                        </a:solidFill>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14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Disease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400" b="1" i="0" u="none" strike="noStrike" dirty="0">
                          <a:solidFill>
                            <a:srgbClr val="000000"/>
                          </a:solidFill>
                          <a:latin typeface="Calibri"/>
                        </a:rPr>
                        <a:t>Healthy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4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412264">
                <a:tc>
                  <a:txBody>
                    <a:bodyPr/>
                    <a:lstStyle/>
                    <a:p>
                      <a:pPr algn="l" fontAlgn="ctr"/>
                      <a:r>
                        <a:rPr lang="en-GB" sz="1400" b="1" i="0" u="none" strike="noStrike" dirty="0">
                          <a:solidFill>
                            <a:srgbClr val="000000"/>
                          </a:solidFill>
                          <a:latin typeface="Calibri"/>
                        </a:rPr>
                        <a:t>Quick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GB" sz="1400" b="1" i="0" u="none" strike="noStrike" dirty="0">
                          <a:solidFill>
                            <a:srgbClr val="000000"/>
                          </a:solidFill>
                          <a:latin typeface="Calibri"/>
                        </a:rPr>
                        <a:t>Positive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400" b="1" i="0" u="none" strike="noStrike" dirty="0">
                          <a:solidFill>
                            <a:srgbClr val="000000"/>
                          </a:solidFill>
                          <a:latin typeface="Calibri"/>
                        </a:rPr>
                        <a:t>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25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878">
                <a:tc>
                  <a:txBody>
                    <a:bodyPr/>
                    <a:lstStyle/>
                    <a:p>
                      <a:pPr algn="l" fontAlgn="ctr"/>
                      <a:r>
                        <a:rPr lang="en-GB" sz="1400" b="1" i="0" u="none" strike="noStrike" dirty="0">
                          <a:solidFill>
                            <a:srgbClr val="000000"/>
                          </a:solidFill>
                          <a:latin typeface="Calibri"/>
                        </a:rPr>
                        <a:t>Serological test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400" b="1" i="0" u="none" strike="noStrike" dirty="0">
                          <a:solidFill>
                            <a:srgbClr val="000000"/>
                          </a:solidFill>
                          <a:latin typeface="Calibri"/>
                        </a:rPr>
                        <a:t>Negative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400" b="1" i="0" u="none" strike="noStrike" dirty="0">
                          <a:solidFill>
                            <a:srgbClr val="000000"/>
                          </a:solidFill>
                          <a:latin typeface="Calibri"/>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56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878">
                <a:tc>
                  <a:txBody>
                    <a:bodyPr/>
                    <a:lstStyle/>
                    <a:p>
                      <a:pPr algn="l" fontAlgn="ctr"/>
                      <a:endParaRPr lang="en-GB" sz="1400" b="1" i="0" u="none" strike="noStrike">
                        <a:solidFill>
                          <a:srgbClr val="000000"/>
                        </a:solidFill>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GB" sz="1400" b="1" i="0" u="none" strike="noStrike">
                          <a:solidFill>
                            <a:srgbClr val="000000"/>
                          </a:solidFill>
                          <a:latin typeface="Calibri"/>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GB" sz="1400" b="1" i="0" u="none" strike="noStrike" dirty="0">
                          <a:solidFill>
                            <a:srgbClr val="000000"/>
                          </a:solidFill>
                          <a:latin typeface="Calibri"/>
                        </a:rPr>
                        <a:t>27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0000"/>
                          </a:solidFill>
                          <a:latin typeface="Calibri"/>
                        </a:rPr>
                        <a:t>81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Rectángulo 1"/>
          <p:cNvSpPr/>
          <p:nvPr/>
        </p:nvSpPr>
        <p:spPr>
          <a:xfrm>
            <a:off x="1403479" y="5470859"/>
            <a:ext cx="7740521" cy="923330"/>
          </a:xfrm>
          <a:prstGeom prst="rect">
            <a:avLst/>
          </a:prstGeom>
        </p:spPr>
        <p:txBody>
          <a:bodyPr wrap="square">
            <a:spAutoFit/>
          </a:bodyPr>
          <a:lstStyle/>
          <a:p>
            <a:r>
              <a:rPr lang="en-GB" dirty="0">
                <a:latin typeface="+mn-lt"/>
              </a:rPr>
              <a:t/>
            </a:r>
            <a:br>
              <a:rPr lang="en-GB" dirty="0">
                <a:latin typeface="+mn-lt"/>
              </a:rPr>
            </a:br>
            <a:r>
              <a:rPr lang="en-GB" dirty="0">
                <a:solidFill>
                  <a:srgbClr val="212121"/>
                </a:solidFill>
                <a:latin typeface="+mn-lt"/>
              </a:rPr>
              <a:t>Calculate the following indices of assessment of a diagnostic test: sensitivity, specificity and predictive value of positive and negative results. </a:t>
            </a:r>
            <a:r>
              <a:rPr lang="en-GB" dirty="0">
                <a:solidFill>
                  <a:srgbClr val="212121"/>
                </a:solidFill>
                <a:effectLst>
                  <a:outerShdw blurRad="38100" dist="38100" dir="2700000" algn="tl">
                    <a:srgbClr val="000000">
                      <a:alpha val="43137"/>
                    </a:srgbClr>
                  </a:outerShdw>
                </a:effectLst>
                <a:latin typeface="+mn-lt"/>
              </a:rPr>
              <a:t>Is the test useful?</a:t>
            </a:r>
            <a:endParaRPr lang="en-US" dirty="0">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7" name="6 CuadroTexto"/>
          <p:cNvSpPr txBox="1"/>
          <p:nvPr/>
        </p:nvSpPr>
        <p:spPr>
          <a:xfrm>
            <a:off x="246497" y="1191722"/>
            <a:ext cx="8643998" cy="892552"/>
          </a:xfrm>
          <a:prstGeom prst="rect">
            <a:avLst/>
          </a:prstGeom>
          <a:noFill/>
        </p:spPr>
        <p:txBody>
          <a:bodyPr wrap="square" rtlCol="0">
            <a:spAutoFit/>
          </a:bodyPr>
          <a:lstStyle/>
          <a:p>
            <a:pPr algn="l"/>
            <a:r>
              <a:rPr lang="es-ES" sz="2400" u="none" dirty="0" err="1">
                <a:latin typeface="Calibri" pitchFamily="34" charset="0"/>
              </a:rPr>
              <a:t>Exercise</a:t>
            </a:r>
            <a:r>
              <a:rPr lang="es-ES" sz="2400" u="none" dirty="0">
                <a:latin typeface="Calibri" pitchFamily="34" charset="0"/>
              </a:rPr>
              <a:t>:</a:t>
            </a:r>
          </a:p>
          <a:p>
            <a:pPr algn="l"/>
            <a:r>
              <a:rPr lang="es-ES" sz="2800" u="none" dirty="0">
                <a:latin typeface="Calibri" pitchFamily="34" charset="0"/>
              </a:rPr>
              <a:t>	</a:t>
            </a:r>
          </a:p>
        </p:txBody>
      </p:sp>
      <p:sp>
        <p:nvSpPr>
          <p:cNvPr id="8" name="7 Rectángulo"/>
          <p:cNvSpPr/>
          <p:nvPr/>
        </p:nvSpPr>
        <p:spPr>
          <a:xfrm>
            <a:off x="415688" y="1554036"/>
            <a:ext cx="9069506" cy="4801314"/>
          </a:xfrm>
          <a:prstGeom prst="rect">
            <a:avLst/>
          </a:prstGeom>
        </p:spPr>
        <p:txBody>
          <a:bodyPr wrap="square">
            <a:spAutoFit/>
          </a:bodyPr>
          <a:lstStyle/>
          <a:p>
            <a:r>
              <a:rPr lang="en-US" dirty="0">
                <a:latin typeface="Consolas" pitchFamily="49" charset="0"/>
                <a:cs typeface="Consolas" pitchFamily="49" charset="0"/>
              </a:rPr>
              <a:t>Disease positive Disease negative Total</a:t>
            </a:r>
          </a:p>
          <a:p>
            <a:r>
              <a:rPr lang="en-US" dirty="0">
                <a:latin typeface="Consolas" pitchFamily="49" charset="0"/>
                <a:cs typeface="Consolas" pitchFamily="49" charset="0"/>
              </a:rPr>
              <a:t>Test positive               24                1    25</a:t>
            </a:r>
          </a:p>
          <a:p>
            <a:r>
              <a:rPr lang="en-US" dirty="0">
                <a:latin typeface="Consolas" pitchFamily="49" charset="0"/>
                <a:cs typeface="Consolas" pitchFamily="49" charset="0"/>
              </a:rPr>
              <a:t>Test negative                3               53    56</a:t>
            </a:r>
          </a:p>
          <a:p>
            <a:r>
              <a:rPr lang="en-US" dirty="0">
                <a:latin typeface="Consolas" pitchFamily="49" charset="0"/>
                <a:cs typeface="Consolas" pitchFamily="49" charset="0"/>
              </a:rPr>
              <a:t>Total                       27               54    81</a:t>
            </a:r>
          </a:p>
          <a:p>
            <a:endParaRPr lang="en-US" dirty="0">
              <a:latin typeface="Consolas" pitchFamily="49" charset="0"/>
              <a:cs typeface="Consolas" pitchFamily="49" charset="0"/>
            </a:endParaRPr>
          </a:p>
          <a:p>
            <a:r>
              <a:rPr lang="en-US" dirty="0">
                <a:latin typeface="Consolas" pitchFamily="49" charset="0"/>
                <a:cs typeface="Consolas" pitchFamily="49" charset="0"/>
              </a:rPr>
              <a:t> Point estimates and 95 % CIs:</a:t>
            </a:r>
          </a:p>
          <a:p>
            <a:r>
              <a:rPr lang="en-US" dirty="0">
                <a:latin typeface="Consolas" pitchFamily="49" charset="0"/>
                <a:cs typeface="Consolas" pitchFamily="49" charset="0"/>
              </a:rPr>
              <a:t>---------------------------------------------------------</a:t>
            </a:r>
          </a:p>
          <a:p>
            <a:r>
              <a:rPr lang="en-US" dirty="0">
                <a:latin typeface="Consolas" pitchFamily="49" charset="0"/>
                <a:cs typeface="Consolas" pitchFamily="49" charset="0"/>
              </a:rPr>
              <a:t>                                    Estimation Lower CI Upper CI</a:t>
            </a:r>
          </a:p>
          <a:p>
            <a:r>
              <a:rPr lang="en-US" dirty="0">
                <a:latin typeface="Consolas" pitchFamily="49" charset="0"/>
                <a:cs typeface="Consolas" pitchFamily="49" charset="0"/>
              </a:rPr>
              <a:t>Apparent prevalence                      0.309    0.211    0.421</a:t>
            </a:r>
          </a:p>
          <a:p>
            <a:r>
              <a:rPr lang="en-US" dirty="0">
                <a:latin typeface="Consolas" pitchFamily="49" charset="0"/>
                <a:cs typeface="Consolas" pitchFamily="49" charset="0"/>
              </a:rPr>
              <a:t>True prevalence                          0.333    0.232    0.447</a:t>
            </a:r>
          </a:p>
          <a:p>
            <a:r>
              <a:rPr lang="en-US" dirty="0">
                <a:latin typeface="Consolas" pitchFamily="49" charset="0"/>
                <a:cs typeface="Consolas" pitchFamily="49" charset="0"/>
              </a:rPr>
              <a:t>Sensitivity                              </a:t>
            </a:r>
            <a:r>
              <a:rPr lang="en-US" b="1" dirty="0">
                <a:solidFill>
                  <a:srgbClr val="FF0000"/>
                </a:solidFill>
                <a:latin typeface="Consolas" pitchFamily="49" charset="0"/>
                <a:cs typeface="Consolas" pitchFamily="49" charset="0"/>
              </a:rPr>
              <a:t>0.889</a:t>
            </a:r>
            <a:r>
              <a:rPr lang="en-US" dirty="0">
                <a:latin typeface="Consolas" pitchFamily="49" charset="0"/>
                <a:cs typeface="Consolas" pitchFamily="49" charset="0"/>
              </a:rPr>
              <a:t>    0.708    0.976</a:t>
            </a:r>
          </a:p>
          <a:p>
            <a:r>
              <a:rPr lang="en-US" dirty="0">
                <a:latin typeface="Consolas" pitchFamily="49" charset="0"/>
                <a:cs typeface="Consolas" pitchFamily="49" charset="0"/>
              </a:rPr>
              <a:t>Specificity                              </a:t>
            </a:r>
            <a:r>
              <a:rPr lang="en-US" b="1" dirty="0">
                <a:solidFill>
                  <a:srgbClr val="FF0000"/>
                </a:solidFill>
                <a:latin typeface="Consolas" pitchFamily="49" charset="0"/>
                <a:cs typeface="Consolas" pitchFamily="49" charset="0"/>
              </a:rPr>
              <a:t>0.981</a:t>
            </a:r>
            <a:r>
              <a:rPr lang="en-US" dirty="0">
                <a:latin typeface="Consolas" pitchFamily="49" charset="0"/>
                <a:cs typeface="Consolas" pitchFamily="49" charset="0"/>
              </a:rPr>
              <a:t>    0.901    1.000</a:t>
            </a:r>
          </a:p>
          <a:p>
            <a:r>
              <a:rPr lang="en-US" dirty="0">
                <a:latin typeface="Consolas" pitchFamily="49" charset="0"/>
                <a:cs typeface="Consolas" pitchFamily="49" charset="0"/>
              </a:rPr>
              <a:t>Positive predictive value                </a:t>
            </a:r>
            <a:r>
              <a:rPr lang="en-US" b="1" dirty="0">
                <a:solidFill>
                  <a:srgbClr val="FF0000"/>
                </a:solidFill>
                <a:latin typeface="Consolas" pitchFamily="49" charset="0"/>
                <a:cs typeface="Consolas" pitchFamily="49" charset="0"/>
              </a:rPr>
              <a:t>0.960</a:t>
            </a:r>
            <a:r>
              <a:rPr lang="en-US" dirty="0">
                <a:latin typeface="Consolas" pitchFamily="49" charset="0"/>
                <a:cs typeface="Consolas" pitchFamily="49" charset="0"/>
              </a:rPr>
              <a:t>    0.796    0.999</a:t>
            </a:r>
          </a:p>
          <a:p>
            <a:r>
              <a:rPr lang="en-US" dirty="0">
                <a:latin typeface="Consolas" pitchFamily="49" charset="0"/>
                <a:cs typeface="Consolas" pitchFamily="49" charset="0"/>
              </a:rPr>
              <a:t>Negative predictive value                </a:t>
            </a:r>
            <a:r>
              <a:rPr lang="en-US" b="1" dirty="0">
                <a:solidFill>
                  <a:srgbClr val="FF0000"/>
                </a:solidFill>
                <a:latin typeface="Consolas" pitchFamily="49" charset="0"/>
                <a:cs typeface="Consolas" pitchFamily="49" charset="0"/>
              </a:rPr>
              <a:t>0.946</a:t>
            </a:r>
            <a:r>
              <a:rPr lang="en-US" dirty="0">
                <a:latin typeface="Consolas" pitchFamily="49" charset="0"/>
                <a:cs typeface="Consolas" pitchFamily="49" charset="0"/>
              </a:rPr>
              <a:t>    0.851    0.989</a:t>
            </a:r>
          </a:p>
          <a:p>
            <a:r>
              <a:rPr lang="en-US" dirty="0" err="1">
                <a:latin typeface="Consolas" pitchFamily="49" charset="0"/>
                <a:cs typeface="Consolas" pitchFamily="49" charset="0"/>
              </a:rPr>
              <a:t>Diagnstic</a:t>
            </a:r>
            <a:r>
              <a:rPr lang="en-US" dirty="0">
                <a:latin typeface="Consolas" pitchFamily="49" charset="0"/>
                <a:cs typeface="Consolas" pitchFamily="49" charset="0"/>
              </a:rPr>
              <a:t> accuracy                       0.951    0.878    0.986</a:t>
            </a:r>
          </a:p>
          <a:p>
            <a:r>
              <a:rPr lang="en-US" dirty="0">
                <a:latin typeface="Consolas" pitchFamily="49" charset="0"/>
                <a:cs typeface="Consolas" pitchFamily="49" charset="0"/>
              </a:rPr>
              <a:t>Likelihood ratio of a positive test     48.000    6.854  336.133</a:t>
            </a:r>
          </a:p>
          <a:p>
            <a:r>
              <a:rPr lang="en-US" dirty="0">
                <a:latin typeface="Consolas" pitchFamily="49" charset="0"/>
                <a:cs typeface="Consolas" pitchFamily="49" charset="0"/>
              </a:rPr>
              <a:t>Likelihood ratio of a negative test      0.113    0.039    0.329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texto"/>
          <p:cNvSpPr>
            <a:spLocks noGrp="1"/>
          </p:cNvSpPr>
          <p:nvPr>
            <p:ph type="body" sz="quarter" idx="10"/>
          </p:nvPr>
        </p:nvSpPr>
        <p:spPr bwMode="auto">
          <a:xfrm>
            <a:off x="3903663" y="654852"/>
            <a:ext cx="6002337" cy="5953337"/>
          </a:xfrm>
          <a:noFill/>
          <a:ln>
            <a:miter lim="800000"/>
            <a:headEnd/>
            <a:tailEnd/>
          </a:ln>
        </p:spPr>
        <p:txBody>
          <a:bodyPr vert="horz" wrap="square" lIns="91440" tIns="45720" rIns="91440" bIns="45720" numCol="1" anchor="t" anchorCtr="0" compatLnSpc="1">
            <a:prstTxWarp prst="textNoShape">
              <a:avLst/>
            </a:prstTxWarp>
          </a:bodyPr>
          <a:lstStyle/>
          <a:p>
            <a:pPr marL="358775" indent="-358775">
              <a:lnSpc>
                <a:spcPct val="150000"/>
              </a:lnSpc>
              <a:buFont typeface="Calibri" pitchFamily="34" charset="0"/>
              <a:buAutoNum type="arabicPeriod"/>
            </a:pPr>
            <a:r>
              <a:rPr lang="en-US" dirty="0">
                <a:solidFill>
                  <a:srgbClr val="FF0000"/>
                </a:solidFill>
                <a:ea typeface="ＭＳ Ｐゴシック" pitchFamily="34" charset="-128"/>
              </a:rPr>
              <a:t>Diagnosis. Diagnostics tests</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Sensitivity and specificity</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Predictive values. Prevalence</a:t>
            </a:r>
          </a:p>
          <a:p>
            <a:pPr marL="358775" indent="-358775">
              <a:lnSpc>
                <a:spcPct val="150000"/>
              </a:lnSpc>
              <a:buFont typeface="Calibri" pitchFamily="34" charset="0"/>
              <a:buAutoNum type="arabicPeriod"/>
            </a:pPr>
            <a:r>
              <a:rPr lang="en-US" dirty="0">
                <a:solidFill>
                  <a:srgbClr val="FF0000"/>
                </a:solidFill>
                <a:ea typeface="ＭＳ Ｐゴシック" pitchFamily="34" charset="-128"/>
              </a:rPr>
              <a:t>Likelihood ratio</a:t>
            </a:r>
          </a:p>
          <a:p>
            <a:pPr>
              <a:lnSpc>
                <a:spcPct val="150000"/>
              </a:lnSpc>
            </a:pPr>
            <a:r>
              <a:rPr lang="es-ES" dirty="0">
                <a:solidFill>
                  <a:srgbClr val="FF0000"/>
                </a:solidFill>
              </a:rPr>
              <a:t>Receiver </a:t>
            </a:r>
            <a:r>
              <a:rPr lang="es-ES" dirty="0" err="1">
                <a:solidFill>
                  <a:srgbClr val="FF0000"/>
                </a:solidFill>
              </a:rPr>
              <a:t>operator</a:t>
            </a:r>
            <a:r>
              <a:rPr lang="es-ES" dirty="0">
                <a:solidFill>
                  <a:srgbClr val="FF0000"/>
                </a:solidFill>
              </a:rPr>
              <a:t> </a:t>
            </a:r>
            <a:r>
              <a:rPr lang="es-ES" dirty="0" err="1">
                <a:solidFill>
                  <a:srgbClr val="FF0000"/>
                </a:solidFill>
              </a:rPr>
              <a:t>characteristic</a:t>
            </a:r>
            <a:r>
              <a:rPr lang="es-ES" dirty="0">
                <a:solidFill>
                  <a:srgbClr val="FF0000"/>
                </a:solidFill>
              </a:rPr>
              <a:t> curves</a:t>
            </a:r>
          </a:p>
          <a:p>
            <a:pPr marL="358775" indent="-358775">
              <a:lnSpc>
                <a:spcPct val="150000"/>
              </a:lnSpc>
              <a:buNone/>
            </a:pPr>
            <a:endParaRPr lang="en-US" dirty="0">
              <a:ea typeface="ＭＳ Ｐゴシック" pitchFamily="34" charset="-128"/>
            </a:endParaRPr>
          </a:p>
        </p:txBody>
      </p:sp>
      <p:sp>
        <p:nvSpPr>
          <p:cNvPr id="3" name="2 CuadroTexto"/>
          <p:cNvSpPr txBox="1"/>
          <p:nvPr/>
        </p:nvSpPr>
        <p:spPr>
          <a:xfrm>
            <a:off x="3870252" y="113122"/>
            <a:ext cx="5785646" cy="446276"/>
          </a:xfrm>
          <a:prstGeom prst="rect">
            <a:avLst/>
          </a:prstGeom>
          <a:noFill/>
        </p:spPr>
        <p:txBody>
          <a:bodyPr wrap="square" rtlCol="0">
            <a:spAutoFit/>
          </a:bodyPr>
          <a:lstStyle/>
          <a:p>
            <a:r>
              <a:rPr lang="en-GB" sz="2300" b="1" u="sng" dirty="0">
                <a:solidFill>
                  <a:srgbClr val="7D468C"/>
                </a:solidFill>
                <a:latin typeface="+mn-lt"/>
                <a:cs typeface="ＭＳ Ｐゴシック" charset="0"/>
              </a:rPr>
              <a:t>OUTLINE</a:t>
            </a:r>
          </a:p>
        </p:txBody>
      </p:sp>
    </p:spTree>
    <p:extLst>
      <p:ext uri="{BB962C8B-B14F-4D97-AF65-F5344CB8AC3E}">
        <p14:creationId xmlns:p14="http://schemas.microsoft.com/office/powerpoint/2010/main" val="3561794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lnSpc>
                <a:spcPct val="150000"/>
              </a:lnSpc>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3" name="2 CuadroTexto"/>
          <p:cNvSpPr txBox="1"/>
          <p:nvPr/>
        </p:nvSpPr>
        <p:spPr>
          <a:xfrm>
            <a:off x="407022" y="1918711"/>
            <a:ext cx="7524866" cy="1477328"/>
          </a:xfrm>
          <a:prstGeom prst="rect">
            <a:avLst/>
          </a:prstGeom>
          <a:noFill/>
        </p:spPr>
        <p:txBody>
          <a:bodyPr wrap="square" rtlCol="0">
            <a:spAutoFit/>
          </a:bodyPr>
          <a:lstStyle/>
          <a:p>
            <a:pPr algn="l"/>
            <a:r>
              <a:rPr lang="es-ES" u="none" dirty="0" err="1">
                <a:latin typeface="Calibri" pitchFamily="34" charset="0"/>
              </a:rPr>
              <a:t>Until</a:t>
            </a:r>
            <a:r>
              <a:rPr lang="es-ES" u="none" dirty="0">
                <a:latin typeface="Calibri" pitchFamily="34" charset="0"/>
              </a:rPr>
              <a:t> </a:t>
            </a:r>
            <a:r>
              <a:rPr lang="es-ES" u="none" dirty="0" err="1">
                <a:latin typeface="Calibri" pitchFamily="34" charset="0"/>
              </a:rPr>
              <a:t>now</a:t>
            </a:r>
            <a:r>
              <a:rPr lang="es-ES" u="none" dirty="0">
                <a:latin typeface="Calibri" pitchFamily="34" charset="0"/>
              </a:rPr>
              <a:t> </a:t>
            </a:r>
            <a:r>
              <a:rPr lang="es-ES" u="none" dirty="0" err="1">
                <a:latin typeface="Calibri" pitchFamily="34" charset="0"/>
              </a:rPr>
              <a:t>we</a:t>
            </a:r>
            <a:r>
              <a:rPr lang="es-ES" u="none" dirty="0">
                <a:latin typeface="Calibri" pitchFamily="34" charset="0"/>
              </a:rPr>
              <a:t> </a:t>
            </a:r>
            <a:r>
              <a:rPr lang="es-ES" u="none" dirty="0" err="1">
                <a:latin typeface="Calibri" pitchFamily="34" charset="0"/>
              </a:rPr>
              <a:t>had</a:t>
            </a:r>
            <a:r>
              <a:rPr lang="es-ES" u="none" dirty="0">
                <a:latin typeface="Calibri" pitchFamily="34" charset="0"/>
              </a:rPr>
              <a:t> </a:t>
            </a:r>
            <a:r>
              <a:rPr lang="es-ES" u="none" dirty="0" err="1">
                <a:latin typeface="Calibri" pitchFamily="34" charset="0"/>
              </a:rPr>
              <a:t>tests</a:t>
            </a:r>
            <a:r>
              <a:rPr lang="es-ES" u="none" dirty="0">
                <a:latin typeface="Calibri" pitchFamily="34" charset="0"/>
              </a:rPr>
              <a:t> </a:t>
            </a:r>
            <a:r>
              <a:rPr lang="es-ES" u="none" dirty="0" err="1">
                <a:latin typeface="Calibri" pitchFamily="34" charset="0"/>
              </a:rPr>
              <a:t>with</a:t>
            </a:r>
            <a:r>
              <a:rPr lang="es-ES" u="none" dirty="0">
                <a:latin typeface="Calibri" pitchFamily="34" charset="0"/>
              </a:rPr>
              <a:t> </a:t>
            </a:r>
            <a:r>
              <a:rPr lang="es-ES" u="none" dirty="0" err="1">
                <a:latin typeface="Calibri" pitchFamily="34" charset="0"/>
              </a:rPr>
              <a:t>dichotomous</a:t>
            </a:r>
            <a:r>
              <a:rPr lang="es-ES" u="none" dirty="0">
                <a:latin typeface="Calibri" pitchFamily="34" charset="0"/>
              </a:rPr>
              <a:t> </a:t>
            </a:r>
            <a:r>
              <a:rPr lang="es-ES" u="none" dirty="0" err="1">
                <a:latin typeface="Calibri" pitchFamily="34" charset="0"/>
              </a:rPr>
              <a:t>results</a:t>
            </a:r>
            <a:endParaRPr lang="es-ES" u="none" dirty="0">
              <a:latin typeface="Calibri" pitchFamily="34" charset="0"/>
            </a:endParaRPr>
          </a:p>
          <a:p>
            <a:pPr algn="l"/>
            <a:endParaRPr lang="es-ES" dirty="0">
              <a:latin typeface="Calibri" pitchFamily="34" charset="0"/>
            </a:endParaRPr>
          </a:p>
          <a:p>
            <a:pPr algn="l"/>
            <a:endParaRPr lang="es-ES" u="none" dirty="0">
              <a:latin typeface="Calibri" pitchFamily="34" charset="0"/>
            </a:endParaRPr>
          </a:p>
          <a:p>
            <a:pPr algn="l"/>
            <a:endParaRPr lang="es-ES" dirty="0">
              <a:latin typeface="Calibri" pitchFamily="34" charset="0"/>
            </a:endParaRPr>
          </a:p>
          <a:p>
            <a:pPr marL="1789113" indent="-1789113" algn="l"/>
            <a:r>
              <a:rPr lang="es-ES" u="none" dirty="0">
                <a:latin typeface="Calibri" pitchFamily="34" charset="0"/>
              </a:rPr>
              <a:t>	</a:t>
            </a:r>
            <a:r>
              <a:rPr lang="es-ES" u="none" dirty="0" err="1">
                <a:latin typeface="Calibri" pitchFamily="34" charset="0"/>
              </a:rPr>
              <a:t>generates</a:t>
            </a:r>
            <a:r>
              <a:rPr lang="es-ES" u="none" dirty="0">
                <a:latin typeface="Calibri" pitchFamily="34" charset="0"/>
              </a:rPr>
              <a:t> a </a:t>
            </a:r>
            <a:r>
              <a:rPr lang="es-ES" u="none" dirty="0" err="1">
                <a:latin typeface="Calibri" pitchFamily="34" charset="0"/>
              </a:rPr>
              <a:t>sensitivity</a:t>
            </a:r>
            <a:r>
              <a:rPr lang="es-ES" u="none" dirty="0">
                <a:latin typeface="Calibri" pitchFamily="34" charset="0"/>
              </a:rPr>
              <a:t> and </a:t>
            </a:r>
            <a:r>
              <a:rPr lang="es-ES" u="none" dirty="0" err="1">
                <a:latin typeface="Calibri" pitchFamily="34" charset="0"/>
              </a:rPr>
              <a:t>specificity</a:t>
            </a:r>
            <a:r>
              <a:rPr lang="es-ES" u="none" dirty="0">
                <a:latin typeface="Calibri" pitchFamily="34" charset="0"/>
              </a:rPr>
              <a:t> </a:t>
            </a:r>
            <a:r>
              <a:rPr lang="es-ES" u="none" dirty="0" err="1">
                <a:latin typeface="Calibri" pitchFamily="34" charset="0"/>
              </a:rPr>
              <a:t>value</a:t>
            </a:r>
            <a:r>
              <a:rPr lang="es-ES" u="none" dirty="0">
                <a:latin typeface="Calibri" pitchFamily="34" charset="0"/>
              </a:rPr>
              <a:t>	</a:t>
            </a:r>
            <a:endParaRPr lang="ca-ES" u="none" dirty="0">
              <a:latin typeface="Calibri" pitchFamily="34" charset="0"/>
            </a:endParaRPr>
          </a:p>
        </p:txBody>
      </p:sp>
      <p:sp>
        <p:nvSpPr>
          <p:cNvPr id="4" name="1 Marcador de texto"/>
          <p:cNvSpPr>
            <a:spLocks noGrp="1"/>
          </p:cNvSpPr>
          <p:nvPr>
            <p:ph type="body" sz="quarter" idx="11"/>
          </p:nvPr>
        </p:nvSpPr>
        <p:spPr>
          <a:xfrm>
            <a:off x="357582" y="1204547"/>
            <a:ext cx="8751075" cy="424638"/>
          </a:xfrm>
        </p:spPr>
        <p:txBody>
          <a:bodyPr/>
          <a:lstStyle/>
          <a:p>
            <a:r>
              <a:rPr lang="en-US" dirty="0"/>
              <a:t>Building of ROC curves</a:t>
            </a:r>
          </a:p>
        </p:txBody>
      </p:sp>
      <p:sp>
        <p:nvSpPr>
          <p:cNvPr id="5" name="4 CuadroTexto"/>
          <p:cNvSpPr txBox="1"/>
          <p:nvPr/>
        </p:nvSpPr>
        <p:spPr>
          <a:xfrm>
            <a:off x="5336662" y="1656480"/>
            <a:ext cx="1842247" cy="1015663"/>
          </a:xfrm>
          <a:prstGeom prst="rect">
            <a:avLst/>
          </a:prstGeom>
          <a:noFill/>
        </p:spPr>
        <p:txBody>
          <a:bodyPr wrap="square" rtlCol="0">
            <a:spAutoFit/>
          </a:bodyPr>
          <a:lstStyle/>
          <a:p>
            <a:pPr algn="just"/>
            <a:r>
              <a:rPr lang="es-ES" sz="2000" dirty="0">
                <a:solidFill>
                  <a:schemeClr val="bg2">
                    <a:lumMod val="50000"/>
                  </a:schemeClr>
                </a:solidFill>
                <a:latin typeface="+mn-lt"/>
              </a:rPr>
              <a:t>Positive</a:t>
            </a:r>
          </a:p>
          <a:p>
            <a:pPr algn="just"/>
            <a:endParaRPr lang="es-ES" sz="2000" dirty="0">
              <a:solidFill>
                <a:schemeClr val="bg2">
                  <a:lumMod val="50000"/>
                </a:schemeClr>
              </a:solidFill>
              <a:latin typeface="+mn-lt"/>
            </a:endParaRPr>
          </a:p>
          <a:p>
            <a:pPr algn="just"/>
            <a:r>
              <a:rPr lang="es-ES" sz="2000" dirty="0" err="1">
                <a:solidFill>
                  <a:schemeClr val="bg2">
                    <a:lumMod val="50000"/>
                  </a:schemeClr>
                </a:solidFill>
                <a:latin typeface="+mn-lt"/>
              </a:rPr>
              <a:t>Negative</a:t>
            </a:r>
            <a:endParaRPr lang="es-ES" sz="2000" dirty="0">
              <a:solidFill>
                <a:schemeClr val="bg2">
                  <a:lumMod val="50000"/>
                </a:schemeClr>
              </a:solidFill>
              <a:latin typeface="+mn-lt"/>
            </a:endParaRPr>
          </a:p>
        </p:txBody>
      </p:sp>
      <p:sp>
        <p:nvSpPr>
          <p:cNvPr id="7" name="6 Abrir llave"/>
          <p:cNvSpPr/>
          <p:nvPr/>
        </p:nvSpPr>
        <p:spPr bwMode="auto">
          <a:xfrm>
            <a:off x="5154616" y="1613030"/>
            <a:ext cx="360000" cy="1080000"/>
          </a:xfrm>
          <a:prstGeom prst="leftBrace">
            <a:avLst/>
          </a:prstGeom>
          <a:noFill/>
          <a:ln w="9525" cap="flat" cmpd="sng" algn="ctr">
            <a:solidFill>
              <a:srgbClr val="990099"/>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8" name="7 Flecha abajo"/>
          <p:cNvSpPr/>
          <p:nvPr/>
        </p:nvSpPr>
        <p:spPr bwMode="auto">
          <a:xfrm>
            <a:off x="3203914" y="2481497"/>
            <a:ext cx="551330" cy="484094"/>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9" name="8 CuadroTexto"/>
          <p:cNvSpPr txBox="1"/>
          <p:nvPr/>
        </p:nvSpPr>
        <p:spPr>
          <a:xfrm>
            <a:off x="510397" y="4032431"/>
            <a:ext cx="3357586" cy="369332"/>
          </a:xfrm>
          <a:prstGeom prst="rect">
            <a:avLst/>
          </a:prstGeom>
          <a:noFill/>
        </p:spPr>
        <p:txBody>
          <a:bodyPr wrap="square" rtlCol="0">
            <a:spAutoFit/>
          </a:bodyPr>
          <a:lstStyle/>
          <a:p>
            <a:pPr algn="l"/>
            <a:r>
              <a:rPr lang="es-ES" u="none" dirty="0">
                <a:latin typeface="Calibri" pitchFamily="34" charset="0"/>
              </a:rPr>
              <a:t>Test </a:t>
            </a:r>
            <a:r>
              <a:rPr lang="es-ES" u="none" dirty="0" err="1">
                <a:latin typeface="Calibri" pitchFamily="34" charset="0"/>
              </a:rPr>
              <a:t>with</a:t>
            </a:r>
            <a:r>
              <a:rPr lang="es-ES" u="none" dirty="0">
                <a:latin typeface="Calibri" pitchFamily="34" charset="0"/>
              </a:rPr>
              <a:t> </a:t>
            </a:r>
            <a:r>
              <a:rPr lang="es-ES" u="none" dirty="0" err="1">
                <a:latin typeface="Calibri" pitchFamily="34" charset="0"/>
              </a:rPr>
              <a:t>continuous</a:t>
            </a:r>
            <a:r>
              <a:rPr lang="es-ES" u="none" dirty="0">
                <a:latin typeface="Calibri" pitchFamily="34" charset="0"/>
              </a:rPr>
              <a:t> </a:t>
            </a:r>
            <a:r>
              <a:rPr lang="es-ES" u="none" dirty="0" err="1">
                <a:latin typeface="Calibri" pitchFamily="34" charset="0"/>
              </a:rPr>
              <a:t>results</a:t>
            </a:r>
            <a:endParaRPr lang="ca-ES" u="none" dirty="0">
              <a:latin typeface="Calibri" pitchFamily="34" charset="0"/>
            </a:endParaRPr>
          </a:p>
        </p:txBody>
      </p:sp>
      <p:cxnSp>
        <p:nvCxnSpPr>
          <p:cNvPr id="10" name="9 Conector recto de flecha"/>
          <p:cNvCxnSpPr/>
          <p:nvPr/>
        </p:nvCxnSpPr>
        <p:spPr bwMode="auto">
          <a:xfrm>
            <a:off x="3878066" y="4219852"/>
            <a:ext cx="1857388" cy="1588"/>
          </a:xfrm>
          <a:prstGeom prst="straightConnector1">
            <a:avLst/>
          </a:prstGeom>
          <a:noFill/>
          <a:ln w="9525" cap="flat" cmpd="sng" algn="ctr">
            <a:solidFill>
              <a:srgbClr val="990099"/>
            </a:solidFill>
            <a:prstDash val="solid"/>
            <a:round/>
            <a:headEnd type="none" w="med" len="med"/>
            <a:tailEnd type="arrow"/>
          </a:ln>
          <a:effectLst/>
        </p:spPr>
      </p:cxnSp>
      <p:sp>
        <p:nvSpPr>
          <p:cNvPr id="11" name="10 CuadroTexto"/>
          <p:cNvSpPr txBox="1"/>
          <p:nvPr/>
        </p:nvSpPr>
        <p:spPr>
          <a:xfrm>
            <a:off x="5842192" y="3894254"/>
            <a:ext cx="3429024" cy="923330"/>
          </a:xfrm>
          <a:prstGeom prst="rect">
            <a:avLst/>
          </a:prstGeom>
          <a:noFill/>
        </p:spPr>
        <p:txBody>
          <a:bodyPr wrap="square" rtlCol="0">
            <a:spAutoFit/>
          </a:bodyPr>
          <a:lstStyle/>
          <a:p>
            <a:pPr algn="l"/>
            <a:r>
              <a:rPr lang="en-US" u="none" dirty="0">
                <a:latin typeface="Calibri" pitchFamily="34" charset="0"/>
              </a:rPr>
              <a:t>It has to be chosen different cutting points that allow a dichotomous classification</a:t>
            </a:r>
          </a:p>
        </p:txBody>
      </p:sp>
      <p:sp>
        <p:nvSpPr>
          <p:cNvPr id="12" name="11 CuadroTexto"/>
          <p:cNvSpPr txBox="1"/>
          <p:nvPr/>
        </p:nvSpPr>
        <p:spPr>
          <a:xfrm>
            <a:off x="3140155" y="5315799"/>
            <a:ext cx="3422010" cy="923330"/>
          </a:xfrm>
          <a:prstGeom prst="rect">
            <a:avLst/>
          </a:prstGeom>
          <a:noFill/>
        </p:spPr>
        <p:txBody>
          <a:bodyPr wrap="square" rtlCol="0">
            <a:spAutoFit/>
          </a:bodyPr>
          <a:lstStyle/>
          <a:p>
            <a:pPr algn="l"/>
            <a:r>
              <a:rPr lang="es-ES" u="none" dirty="0" err="1">
                <a:latin typeface="Calibri" pitchFamily="34" charset="0"/>
              </a:rPr>
              <a:t>Many</a:t>
            </a:r>
            <a:r>
              <a:rPr lang="es-ES" u="none" dirty="0">
                <a:latin typeface="Calibri" pitchFamily="34" charset="0"/>
              </a:rPr>
              <a:t> </a:t>
            </a:r>
            <a:r>
              <a:rPr lang="es-ES" u="none" dirty="0" err="1">
                <a:latin typeface="Calibri" pitchFamily="34" charset="0"/>
              </a:rPr>
              <a:t>values</a:t>
            </a:r>
            <a:r>
              <a:rPr lang="es-ES" u="none" dirty="0">
                <a:latin typeface="Calibri" pitchFamily="34" charset="0"/>
              </a:rPr>
              <a:t> of </a:t>
            </a:r>
            <a:r>
              <a:rPr lang="es-ES" u="none" dirty="0" err="1">
                <a:latin typeface="Calibri" pitchFamily="34" charset="0"/>
              </a:rPr>
              <a:t>sensitivity</a:t>
            </a:r>
            <a:r>
              <a:rPr lang="es-ES" u="none" dirty="0">
                <a:latin typeface="Calibri" pitchFamily="34" charset="0"/>
              </a:rPr>
              <a:t> and </a:t>
            </a:r>
            <a:r>
              <a:rPr lang="es-ES" u="none" dirty="0" err="1">
                <a:latin typeface="Calibri" pitchFamily="34" charset="0"/>
              </a:rPr>
              <a:t>specificity</a:t>
            </a:r>
            <a:r>
              <a:rPr lang="es-ES" u="none" dirty="0">
                <a:latin typeface="Calibri" pitchFamily="34" charset="0"/>
              </a:rPr>
              <a:t> </a:t>
            </a:r>
            <a:r>
              <a:rPr lang="es-ES" u="none" dirty="0" err="1">
                <a:latin typeface="Calibri" pitchFamily="34" charset="0"/>
              </a:rPr>
              <a:t>that</a:t>
            </a:r>
            <a:r>
              <a:rPr lang="es-ES" u="none" dirty="0">
                <a:latin typeface="Calibri" pitchFamily="34" charset="0"/>
              </a:rPr>
              <a:t> </a:t>
            </a:r>
            <a:r>
              <a:rPr lang="es-ES" u="none" dirty="0" err="1">
                <a:latin typeface="Calibri" pitchFamily="34" charset="0"/>
              </a:rPr>
              <a:t>vary</a:t>
            </a:r>
            <a:r>
              <a:rPr lang="es-ES" u="none" dirty="0">
                <a:latin typeface="Calibri" pitchFamily="34" charset="0"/>
              </a:rPr>
              <a:t> </a:t>
            </a:r>
            <a:r>
              <a:rPr lang="es-ES" u="none" dirty="0" err="1">
                <a:latin typeface="Calibri" pitchFamily="34" charset="0"/>
              </a:rPr>
              <a:t>according</a:t>
            </a:r>
            <a:r>
              <a:rPr lang="es-ES" u="none" dirty="0">
                <a:latin typeface="Calibri" pitchFamily="34" charset="0"/>
              </a:rPr>
              <a:t> to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cut</a:t>
            </a:r>
            <a:r>
              <a:rPr lang="es-ES" u="none" dirty="0">
                <a:latin typeface="Calibri" pitchFamily="34" charset="0"/>
              </a:rPr>
              <a:t> </a:t>
            </a:r>
            <a:r>
              <a:rPr lang="es-ES" u="none" dirty="0" err="1">
                <a:latin typeface="Calibri" pitchFamily="34" charset="0"/>
              </a:rPr>
              <a:t>point</a:t>
            </a:r>
            <a:r>
              <a:rPr lang="es-ES" u="none" dirty="0">
                <a:latin typeface="Calibri" pitchFamily="34" charset="0"/>
              </a:rPr>
              <a:t> </a:t>
            </a:r>
            <a:r>
              <a:rPr lang="es-ES" u="none" dirty="0" err="1">
                <a:latin typeface="Calibri" pitchFamily="34" charset="0"/>
              </a:rPr>
              <a:t>chosen</a:t>
            </a:r>
            <a:endParaRPr lang="ca-ES" u="none" dirty="0">
              <a:latin typeface="Calibri" pitchFamily="34" charset="0"/>
            </a:endParaRPr>
          </a:p>
        </p:txBody>
      </p:sp>
      <p:sp>
        <p:nvSpPr>
          <p:cNvPr id="13" name="12 CuadroTexto"/>
          <p:cNvSpPr txBox="1"/>
          <p:nvPr/>
        </p:nvSpPr>
        <p:spPr>
          <a:xfrm>
            <a:off x="7096140" y="5566251"/>
            <a:ext cx="2809860" cy="369332"/>
          </a:xfrm>
          <a:prstGeom prst="rect">
            <a:avLst/>
          </a:prstGeom>
          <a:noFill/>
        </p:spPr>
        <p:txBody>
          <a:bodyPr wrap="square" rtlCol="0">
            <a:spAutoFit/>
          </a:bodyPr>
          <a:lstStyle/>
          <a:p>
            <a:pPr algn="l"/>
            <a:r>
              <a:rPr lang="es-ES" u="none" dirty="0" err="1">
                <a:latin typeface="Calibri" pitchFamily="34" charset="0"/>
              </a:rPr>
              <a:t>Graphic</a:t>
            </a:r>
            <a:r>
              <a:rPr lang="es-ES" u="none" dirty="0">
                <a:latin typeface="Calibri" pitchFamily="34" charset="0"/>
              </a:rPr>
              <a:t> </a:t>
            </a:r>
            <a:r>
              <a:rPr lang="es-ES" u="none" dirty="0" err="1">
                <a:latin typeface="Calibri" pitchFamily="34" charset="0"/>
              </a:rPr>
              <a:t>representation</a:t>
            </a:r>
            <a:endParaRPr lang="ca-ES" u="none" dirty="0">
              <a:latin typeface="Calibri" pitchFamily="34" charset="0"/>
            </a:endParaRPr>
          </a:p>
        </p:txBody>
      </p:sp>
      <p:sp>
        <p:nvSpPr>
          <p:cNvPr id="14" name="13 Flecha abajo"/>
          <p:cNvSpPr/>
          <p:nvPr/>
        </p:nvSpPr>
        <p:spPr bwMode="auto">
          <a:xfrm>
            <a:off x="4612341" y="4706471"/>
            <a:ext cx="632012" cy="537882"/>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5" name="14 Flecha abajo"/>
          <p:cNvSpPr/>
          <p:nvPr/>
        </p:nvSpPr>
        <p:spPr bwMode="auto">
          <a:xfrm rot="16200000">
            <a:off x="6472516" y="5544671"/>
            <a:ext cx="632012" cy="537882"/>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7" name="1 Marcador de texto"/>
          <p:cNvSpPr>
            <a:spLocks noGrp="1"/>
          </p:cNvSpPr>
          <p:nvPr>
            <p:ph type="body" sz="quarter" idx="11"/>
          </p:nvPr>
        </p:nvSpPr>
        <p:spPr>
          <a:xfrm>
            <a:off x="357582" y="1204547"/>
            <a:ext cx="8751075" cy="424638"/>
          </a:xfrm>
        </p:spPr>
        <p:txBody>
          <a:bodyPr/>
          <a:lstStyle/>
          <a:p>
            <a:r>
              <a:rPr lang="en-US" dirty="0"/>
              <a:t>Building of ROC curves</a:t>
            </a:r>
          </a:p>
        </p:txBody>
      </p:sp>
      <p:pic>
        <p:nvPicPr>
          <p:cNvPr id="14340" name="Picture 4" descr="Image result for comparing roc cur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133" y="1838382"/>
            <a:ext cx="5561044" cy="4534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lnSpc>
                <a:spcPct val="150000"/>
              </a:lnSpc>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57582" y="1204547"/>
            <a:ext cx="8751075" cy="424638"/>
          </a:xfrm>
        </p:spPr>
        <p:txBody>
          <a:bodyPr/>
          <a:lstStyle/>
          <a:p>
            <a:r>
              <a:rPr lang="en-US" dirty="0"/>
              <a:t>Building of ROC curves</a:t>
            </a:r>
          </a:p>
        </p:txBody>
      </p:sp>
      <p:sp>
        <p:nvSpPr>
          <p:cNvPr id="14" name="13 Flecha abajo"/>
          <p:cNvSpPr/>
          <p:nvPr/>
        </p:nvSpPr>
        <p:spPr bwMode="auto">
          <a:xfrm>
            <a:off x="4612341" y="4706471"/>
            <a:ext cx="632012" cy="537882"/>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pic>
        <p:nvPicPr>
          <p:cNvPr id="12290" name="Picture 2" descr="Image result for roc cur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82" y="1783596"/>
            <a:ext cx="7174239" cy="454256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133648" y="6359226"/>
            <a:ext cx="4953000" cy="338554"/>
          </a:xfrm>
          <a:prstGeom prst="rect">
            <a:avLst/>
          </a:prstGeom>
        </p:spPr>
        <p:txBody>
          <a:bodyPr>
            <a:spAutoFit/>
          </a:bodyPr>
          <a:lstStyle/>
          <a:p>
            <a:r>
              <a:rPr lang="en-US" sz="800" dirty="0"/>
              <a:t>http://www.derangedphysiology.com/main/cicm-primary-exam/required-reading/research-methods-and-statistics/Chapter%203.0.5/receiver-operating-characteristic-roc-curve</a:t>
            </a:r>
          </a:p>
        </p:txBody>
      </p:sp>
      <p:pic>
        <p:nvPicPr>
          <p:cNvPr id="5" name="Picture 4">
            <a:extLst>
              <a:ext uri="{FF2B5EF4-FFF2-40B4-BE49-F238E27FC236}">
                <a16:creationId xmlns:a16="http://schemas.microsoft.com/office/drawing/2014/main" id="{2106A2F5-E3E0-4969-BF5A-0FC3A1B3CF15}"/>
              </a:ext>
            </a:extLst>
          </p:cNvPr>
          <p:cNvPicPr>
            <a:picLocks noChangeAspect="1"/>
          </p:cNvPicPr>
          <p:nvPr/>
        </p:nvPicPr>
        <p:blipFill>
          <a:blip r:embed="rId3"/>
          <a:stretch>
            <a:fillRect/>
          </a:stretch>
        </p:blipFill>
        <p:spPr>
          <a:xfrm>
            <a:off x="7185424" y="1416866"/>
            <a:ext cx="2720576" cy="5105842"/>
          </a:xfrm>
          <a:prstGeom prst="rect">
            <a:avLst/>
          </a:prstGeom>
        </p:spPr>
      </p:pic>
      <p:sp>
        <p:nvSpPr>
          <p:cNvPr id="8" name="Rectangle 7">
            <a:extLst>
              <a:ext uri="{FF2B5EF4-FFF2-40B4-BE49-F238E27FC236}">
                <a16:creationId xmlns:a16="http://schemas.microsoft.com/office/drawing/2014/main" id="{4ED8804C-BAE4-47FC-9092-9954A34FE816}"/>
              </a:ext>
            </a:extLst>
          </p:cNvPr>
          <p:cNvSpPr/>
          <p:nvPr/>
        </p:nvSpPr>
        <p:spPr bwMode="auto">
          <a:xfrm>
            <a:off x="7775629" y="6144248"/>
            <a:ext cx="1993445" cy="402291"/>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solidFill>
                    <a:schemeClr val="bg1"/>
                  </a:solidFill>
                </a:ln>
                <a:effectLst/>
                <a:latin typeface="Calibri" pitchFamily="34" charset="0"/>
              </a:rPr>
              <a:t>CTL        CSS</a:t>
            </a:r>
          </a:p>
        </p:txBody>
      </p:sp>
    </p:spTree>
    <p:extLst>
      <p:ext uri="{BB962C8B-B14F-4D97-AF65-F5344CB8AC3E}">
        <p14:creationId xmlns:p14="http://schemas.microsoft.com/office/powerpoint/2010/main" val="760642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lnSpc>
                <a:spcPct val="150000"/>
              </a:lnSpc>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57582" y="1204547"/>
            <a:ext cx="8751075" cy="424638"/>
          </a:xfrm>
        </p:spPr>
        <p:txBody>
          <a:bodyPr/>
          <a:lstStyle/>
          <a:p>
            <a:r>
              <a:rPr lang="en-US" dirty="0"/>
              <a:t>Building of ROC curves</a:t>
            </a:r>
          </a:p>
        </p:txBody>
      </p:sp>
      <p:sp>
        <p:nvSpPr>
          <p:cNvPr id="2" name="Rectángulo 1"/>
          <p:cNvSpPr/>
          <p:nvPr/>
        </p:nvSpPr>
        <p:spPr>
          <a:xfrm>
            <a:off x="3530859" y="6326156"/>
            <a:ext cx="4953000" cy="338554"/>
          </a:xfrm>
          <a:prstGeom prst="rect">
            <a:avLst/>
          </a:prstGeom>
        </p:spPr>
        <p:txBody>
          <a:bodyPr>
            <a:spAutoFit/>
          </a:bodyPr>
          <a:lstStyle/>
          <a:p>
            <a:r>
              <a:rPr lang="en-US" sz="800" dirty="0"/>
              <a:t>http://www.derangedphysiology.com/main/cicm-primary-exam/required-reading/research-methods-and-statistics/Chapter%203.0.5/receiver-operating-characteristic-roc-curve</a:t>
            </a:r>
          </a:p>
        </p:txBody>
      </p:sp>
      <p:pic>
        <p:nvPicPr>
          <p:cNvPr id="15362" name="Picture 2" descr="Changes in ROC shape with changing FP/FN propor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053" y="1823328"/>
            <a:ext cx="6999774" cy="450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35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pic>
        <p:nvPicPr>
          <p:cNvPr id="16" name="Picture 4" descr="File:ROC space-2.png"/>
          <p:cNvPicPr>
            <a:picLocks noChangeAspect="1" noChangeArrowheads="1"/>
          </p:cNvPicPr>
          <p:nvPr/>
        </p:nvPicPr>
        <p:blipFill>
          <a:blip r:embed="rId2" cstate="print"/>
          <a:srcRect/>
          <a:stretch>
            <a:fillRect/>
          </a:stretch>
        </p:blipFill>
        <p:spPr bwMode="auto">
          <a:xfrm>
            <a:off x="480554" y="2025447"/>
            <a:ext cx="4567534" cy="3766149"/>
          </a:xfrm>
          <a:prstGeom prst="rect">
            <a:avLst/>
          </a:prstGeom>
          <a:noFill/>
        </p:spPr>
      </p:pic>
      <p:sp>
        <p:nvSpPr>
          <p:cNvPr id="17" name="16 CuadroTexto"/>
          <p:cNvSpPr txBox="1"/>
          <p:nvPr/>
        </p:nvSpPr>
        <p:spPr>
          <a:xfrm>
            <a:off x="3975848" y="1196788"/>
            <a:ext cx="4267199" cy="430887"/>
          </a:xfrm>
          <a:prstGeom prst="rect">
            <a:avLst/>
          </a:prstGeom>
          <a:noFill/>
        </p:spPr>
        <p:txBody>
          <a:bodyPr wrap="square" rtlCol="0">
            <a:spAutoFit/>
          </a:bodyPr>
          <a:lstStyle/>
          <a:p>
            <a:pPr algn="just"/>
            <a:r>
              <a:rPr lang="es-ES" sz="2200" dirty="0">
                <a:solidFill>
                  <a:schemeClr val="bg2">
                    <a:lumMod val="50000"/>
                  </a:schemeClr>
                </a:solidFill>
                <a:latin typeface="+mn-lt"/>
              </a:rPr>
              <a:t>Receiver </a:t>
            </a:r>
            <a:r>
              <a:rPr lang="es-ES" sz="2200" dirty="0" err="1">
                <a:solidFill>
                  <a:schemeClr val="bg2">
                    <a:lumMod val="50000"/>
                  </a:schemeClr>
                </a:solidFill>
                <a:latin typeface="+mn-lt"/>
              </a:rPr>
              <a:t>Operator</a:t>
            </a:r>
            <a:r>
              <a:rPr lang="es-ES" sz="2200" dirty="0">
                <a:solidFill>
                  <a:schemeClr val="bg2">
                    <a:lumMod val="50000"/>
                  </a:schemeClr>
                </a:solidFill>
                <a:latin typeface="+mn-lt"/>
              </a:rPr>
              <a:t> </a:t>
            </a:r>
            <a:r>
              <a:rPr lang="es-ES" sz="2200" dirty="0" err="1">
                <a:solidFill>
                  <a:schemeClr val="bg2">
                    <a:lumMod val="50000"/>
                  </a:schemeClr>
                </a:solidFill>
                <a:latin typeface="+mn-lt"/>
              </a:rPr>
              <a:t>Characteristic</a:t>
            </a:r>
            <a:endParaRPr lang="es-ES" sz="2200" dirty="0">
              <a:solidFill>
                <a:schemeClr val="bg2">
                  <a:lumMod val="50000"/>
                </a:schemeClr>
              </a:solidFill>
              <a:latin typeface="+mn-lt"/>
            </a:endParaRPr>
          </a:p>
        </p:txBody>
      </p:sp>
      <p:sp>
        <p:nvSpPr>
          <p:cNvPr id="8" name="7 Elipse"/>
          <p:cNvSpPr/>
          <p:nvPr/>
        </p:nvSpPr>
        <p:spPr bwMode="auto">
          <a:xfrm>
            <a:off x="780875" y="2130466"/>
            <a:ext cx="500066" cy="428628"/>
          </a:xfrm>
          <a:prstGeom prst="ellips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9" name="8 Elipse"/>
          <p:cNvSpPr/>
          <p:nvPr/>
        </p:nvSpPr>
        <p:spPr bwMode="auto">
          <a:xfrm rot="19041999">
            <a:off x="670326" y="3572466"/>
            <a:ext cx="3940926" cy="765020"/>
          </a:xfrm>
          <a:prstGeom prst="ellips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10" name="9 Elipse"/>
          <p:cNvSpPr/>
          <p:nvPr/>
        </p:nvSpPr>
        <p:spPr bwMode="auto">
          <a:xfrm>
            <a:off x="3047154" y="4323563"/>
            <a:ext cx="928694" cy="642942"/>
          </a:xfrm>
          <a:prstGeom prst="ellipse">
            <a:avLst/>
          </a:prstGeom>
          <a:noFill/>
          <a:ln w="9525" cap="flat" cmpd="sng" algn="ctr">
            <a:solidFill>
              <a:srgbClr val="99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ca-ES" sz="1800" b="0" i="0" u="sng" strike="noStrike" cap="none" normalizeH="0" baseline="0">
              <a:ln>
                <a:noFill/>
              </a:ln>
              <a:solidFill>
                <a:schemeClr val="tx1"/>
              </a:solidFill>
              <a:effectLst/>
              <a:latin typeface="Arial" charset="0"/>
            </a:endParaRPr>
          </a:p>
        </p:txBody>
      </p:sp>
      <p:sp>
        <p:nvSpPr>
          <p:cNvPr id="12" name="1 Marcador de texto"/>
          <p:cNvSpPr>
            <a:spLocks noGrp="1"/>
          </p:cNvSpPr>
          <p:nvPr>
            <p:ph type="body" sz="quarter" idx="11"/>
          </p:nvPr>
        </p:nvSpPr>
        <p:spPr>
          <a:xfrm>
            <a:off x="357582" y="1204547"/>
            <a:ext cx="8751075" cy="424638"/>
          </a:xfrm>
        </p:spPr>
        <p:txBody>
          <a:bodyPr/>
          <a:lstStyle/>
          <a:p>
            <a:r>
              <a:rPr lang="en-US" dirty="0"/>
              <a:t>Building of ROC curves</a:t>
            </a:r>
          </a:p>
        </p:txBody>
      </p:sp>
      <p:pic>
        <p:nvPicPr>
          <p:cNvPr id="16386" name="Picture 2" descr="Image result for comparing roc cur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5546" y="2025446"/>
            <a:ext cx="4159669" cy="3766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424638"/>
          </a:xfrm>
        </p:spPr>
        <p:txBody>
          <a:bodyPr/>
          <a:lstStyle/>
          <a:p>
            <a:r>
              <a:rPr lang="es-ES" dirty="0" err="1"/>
              <a:t>Example</a:t>
            </a:r>
            <a:endParaRPr lang="es-ES" dirty="0"/>
          </a:p>
        </p:txBody>
      </p:sp>
      <p:graphicFrame>
        <p:nvGraphicFramePr>
          <p:cNvPr id="8" name="7 Tabla"/>
          <p:cNvGraphicFramePr>
            <a:graphicFrameLocks noGrp="1"/>
          </p:cNvGraphicFramePr>
          <p:nvPr/>
        </p:nvGraphicFramePr>
        <p:xfrm>
          <a:off x="4653887" y="1861538"/>
          <a:ext cx="4790364" cy="2369268"/>
        </p:xfrm>
        <a:graphic>
          <a:graphicData uri="http://schemas.openxmlformats.org/drawingml/2006/table">
            <a:tbl>
              <a:tblPr/>
              <a:tblGrid>
                <a:gridCol w="1448161">
                  <a:extLst>
                    <a:ext uri="{9D8B030D-6E8A-4147-A177-3AD203B41FA5}">
                      <a16:colId xmlns:a16="http://schemas.microsoft.com/office/drawing/2014/main" val="20000"/>
                    </a:ext>
                  </a:extLst>
                </a:gridCol>
                <a:gridCol w="990847">
                  <a:extLst>
                    <a:ext uri="{9D8B030D-6E8A-4147-A177-3AD203B41FA5}">
                      <a16:colId xmlns:a16="http://schemas.microsoft.com/office/drawing/2014/main" val="20001"/>
                    </a:ext>
                  </a:extLst>
                </a:gridCol>
                <a:gridCol w="1086121">
                  <a:extLst>
                    <a:ext uri="{9D8B030D-6E8A-4147-A177-3AD203B41FA5}">
                      <a16:colId xmlns:a16="http://schemas.microsoft.com/office/drawing/2014/main" val="20002"/>
                    </a:ext>
                  </a:extLst>
                </a:gridCol>
                <a:gridCol w="1265235">
                  <a:extLst>
                    <a:ext uri="{9D8B030D-6E8A-4147-A177-3AD203B41FA5}">
                      <a16:colId xmlns:a16="http://schemas.microsoft.com/office/drawing/2014/main" val="20003"/>
                    </a:ext>
                  </a:extLst>
                </a:gridCol>
              </a:tblGrid>
              <a:tr h="789756">
                <a:tc>
                  <a:txBody>
                    <a:bodyPr/>
                    <a:lstStyle/>
                    <a:p>
                      <a:pPr algn="ctr" fontAlgn="ctr"/>
                      <a:r>
                        <a:rPr lang="en-US" sz="1600" b="0" i="0" u="none" strike="noStrike" dirty="0">
                          <a:solidFill>
                            <a:srgbClr val="000000"/>
                          </a:solidFill>
                          <a:latin typeface="Calibri"/>
                        </a:rPr>
                        <a:t>Cutoff for abnormal wall thickness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s-ES" sz="1600" b="0" i="0" u="none" strike="noStrike" dirty="0" err="1">
                          <a:solidFill>
                            <a:srgbClr val="000000"/>
                          </a:solidFill>
                          <a:latin typeface="Calibri"/>
                        </a:rPr>
                        <a:t>Sentivity</a:t>
                      </a:r>
                      <a:r>
                        <a:rPr lang="es-E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s-ES" sz="1600" b="0" i="0" u="none" strike="noStrike" dirty="0" err="1">
                          <a:solidFill>
                            <a:srgbClr val="000000"/>
                          </a:solidFill>
                          <a:latin typeface="Calibri"/>
                        </a:rPr>
                        <a:t>Specificity</a:t>
                      </a:r>
                      <a:r>
                        <a:rPr lang="es-E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s-ES" sz="1600" b="0" i="0" u="none" strike="noStrike" dirty="0">
                          <a:solidFill>
                            <a:srgbClr val="000000"/>
                          </a:solidFill>
                          <a:latin typeface="Calibri"/>
                        </a:rPr>
                        <a:t>1-Specificity(%)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10000"/>
                  </a:ext>
                </a:extLst>
              </a:tr>
              <a:tr h="263252">
                <a:tc>
                  <a:txBody>
                    <a:bodyPr/>
                    <a:lstStyle/>
                    <a:p>
                      <a:pPr algn="ctr" fontAlgn="b"/>
                      <a:r>
                        <a:rPr lang="es-ES" sz="1600" b="0" i="0" u="none" strike="noStrike">
                          <a:solidFill>
                            <a:srgbClr val="000000"/>
                          </a:solidFill>
                          <a:latin typeface="Calibri"/>
                        </a:rPr>
                        <a:t>&gt;4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3252">
                <a:tc>
                  <a:txBody>
                    <a:bodyPr/>
                    <a:lstStyle/>
                    <a:p>
                      <a:pPr algn="ctr" fontAlgn="b"/>
                      <a:r>
                        <a:rPr lang="es-ES" sz="1600" b="0" i="0" u="none" strike="noStrike">
                          <a:solidFill>
                            <a:srgbClr val="000000"/>
                          </a:solidFill>
                          <a:latin typeface="Calibri"/>
                        </a:rPr>
                        <a:t>&gt;5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3252">
                <a:tc>
                  <a:txBody>
                    <a:bodyPr/>
                    <a:lstStyle/>
                    <a:p>
                      <a:pPr algn="ctr" fontAlgn="b"/>
                      <a:r>
                        <a:rPr lang="es-ES" sz="1600" b="0" i="0" u="none" strike="noStrike">
                          <a:solidFill>
                            <a:srgbClr val="000000"/>
                          </a:solidFill>
                          <a:latin typeface="Calibri"/>
                        </a:rPr>
                        <a:t>&gt;10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3252">
                <a:tc>
                  <a:txBody>
                    <a:bodyPr/>
                    <a:lstStyle/>
                    <a:p>
                      <a:pPr algn="ctr" fontAlgn="b"/>
                      <a:r>
                        <a:rPr lang="es-ES" sz="1600" b="0" i="0" u="none" strike="noStrike">
                          <a:solidFill>
                            <a:srgbClr val="000000"/>
                          </a:solidFill>
                          <a:latin typeface="Calibri"/>
                        </a:rPr>
                        <a:t>&gt;15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3252">
                <a:tc>
                  <a:txBody>
                    <a:bodyPr/>
                    <a:lstStyle/>
                    <a:p>
                      <a:pPr algn="ctr" fontAlgn="b"/>
                      <a:r>
                        <a:rPr lang="es-ES" sz="1600" b="0" i="0" u="none" strike="noStrike">
                          <a:solidFill>
                            <a:srgbClr val="000000"/>
                          </a:solidFill>
                          <a:latin typeface="Calibri"/>
                        </a:rPr>
                        <a:t>&gt;20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3252">
                <a:tc>
                  <a:txBody>
                    <a:bodyPr/>
                    <a:lstStyle/>
                    <a:p>
                      <a:pPr algn="ctr" fontAlgn="b"/>
                      <a:r>
                        <a:rPr lang="es-ES" sz="1600" b="0" i="0" u="none" strike="noStrike">
                          <a:solidFill>
                            <a:srgbClr val="000000"/>
                          </a:solidFill>
                          <a:latin typeface="Calibri"/>
                        </a:rPr>
                        <a:t>&gt;25 mm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9 CuadroTexto"/>
          <p:cNvSpPr txBox="1"/>
          <p:nvPr/>
        </p:nvSpPr>
        <p:spPr>
          <a:xfrm>
            <a:off x="354841" y="1910687"/>
            <a:ext cx="4107976" cy="2352952"/>
          </a:xfrm>
          <a:prstGeom prst="rect">
            <a:avLst/>
          </a:prstGeom>
          <a:noFill/>
        </p:spPr>
        <p:txBody>
          <a:bodyPr wrap="square" rtlCol="0">
            <a:spAutoFit/>
          </a:bodyPr>
          <a:lstStyle/>
          <a:p>
            <a:pPr algn="just">
              <a:lnSpc>
                <a:spcPct val="150000"/>
              </a:lnSpc>
            </a:pPr>
            <a:r>
              <a:rPr lang="es-ES" sz="2000" dirty="0" err="1">
                <a:solidFill>
                  <a:schemeClr val="bg2">
                    <a:lumMod val="50000"/>
                  </a:schemeClr>
                </a:solidFill>
                <a:latin typeface="+mn-lt"/>
              </a:rPr>
              <a:t>Ultrasounds</a:t>
            </a:r>
            <a:r>
              <a:rPr lang="es-ES" sz="2000" dirty="0">
                <a:solidFill>
                  <a:schemeClr val="bg2">
                    <a:lumMod val="50000"/>
                  </a:schemeClr>
                </a:solidFill>
                <a:latin typeface="+mn-lt"/>
              </a:rPr>
              <a:t> can be </a:t>
            </a:r>
            <a:r>
              <a:rPr lang="es-ES" sz="2000" dirty="0" err="1">
                <a:solidFill>
                  <a:schemeClr val="bg2">
                    <a:lumMod val="50000"/>
                  </a:schemeClr>
                </a:solidFill>
                <a:latin typeface="+mn-lt"/>
              </a:rPr>
              <a:t>used</a:t>
            </a:r>
            <a:r>
              <a:rPr lang="es-ES" sz="2000" dirty="0">
                <a:solidFill>
                  <a:schemeClr val="bg2">
                    <a:lumMod val="50000"/>
                  </a:schemeClr>
                </a:solidFill>
                <a:latin typeface="+mn-lt"/>
              </a:rPr>
              <a:t> to </a:t>
            </a:r>
            <a:r>
              <a:rPr lang="es-ES" sz="2000" dirty="0" err="1">
                <a:solidFill>
                  <a:schemeClr val="bg2">
                    <a:lumMod val="50000"/>
                  </a:schemeClr>
                </a:solidFill>
                <a:latin typeface="+mn-lt"/>
              </a:rPr>
              <a:t>detect</a:t>
            </a:r>
            <a:r>
              <a:rPr lang="es-ES" sz="2000" dirty="0">
                <a:solidFill>
                  <a:schemeClr val="bg2">
                    <a:lumMod val="50000"/>
                  </a:schemeClr>
                </a:solidFill>
                <a:latin typeface="+mn-lt"/>
              </a:rPr>
              <a:t> </a:t>
            </a:r>
            <a:r>
              <a:rPr lang="es-ES" sz="2000" dirty="0" err="1">
                <a:solidFill>
                  <a:schemeClr val="bg2">
                    <a:lumMod val="50000"/>
                  </a:schemeClr>
                </a:solidFill>
                <a:latin typeface="+mn-lt"/>
              </a:rPr>
              <a:t>thinning</a:t>
            </a:r>
            <a:r>
              <a:rPr lang="es-ES" sz="2000" dirty="0">
                <a:solidFill>
                  <a:schemeClr val="bg2">
                    <a:lumMod val="50000"/>
                  </a:schemeClr>
                </a:solidFill>
                <a:latin typeface="+mn-lt"/>
              </a:rPr>
              <a:t> of </a:t>
            </a:r>
            <a:r>
              <a:rPr lang="es-ES" sz="2000" dirty="0" err="1">
                <a:solidFill>
                  <a:schemeClr val="bg2">
                    <a:lumMod val="50000"/>
                  </a:schemeClr>
                </a:solidFill>
                <a:latin typeface="+mn-lt"/>
              </a:rPr>
              <a:t>the</a:t>
            </a:r>
            <a:r>
              <a:rPr lang="es-ES" sz="2000" dirty="0">
                <a:solidFill>
                  <a:schemeClr val="bg2">
                    <a:lumMod val="50000"/>
                  </a:schemeClr>
                </a:solidFill>
                <a:latin typeface="+mn-lt"/>
              </a:rPr>
              <a:t> </a:t>
            </a:r>
            <a:r>
              <a:rPr lang="es-ES" sz="2000" dirty="0" err="1">
                <a:solidFill>
                  <a:schemeClr val="bg2">
                    <a:lumMod val="50000"/>
                  </a:schemeClr>
                </a:solidFill>
                <a:latin typeface="+mn-lt"/>
              </a:rPr>
              <a:t>uterus</a:t>
            </a:r>
            <a:r>
              <a:rPr lang="es-ES" sz="2000" dirty="0">
                <a:solidFill>
                  <a:schemeClr val="bg2">
                    <a:lumMod val="50000"/>
                  </a:schemeClr>
                </a:solidFill>
                <a:latin typeface="+mn-lt"/>
              </a:rPr>
              <a:t> Wall (</a:t>
            </a:r>
            <a:r>
              <a:rPr lang="es-ES" sz="2000" dirty="0" err="1">
                <a:solidFill>
                  <a:schemeClr val="bg2">
                    <a:lumMod val="50000"/>
                  </a:schemeClr>
                </a:solidFill>
                <a:latin typeface="+mn-lt"/>
              </a:rPr>
              <a:t>indicative</a:t>
            </a:r>
            <a:r>
              <a:rPr lang="es-ES" sz="2000" dirty="0">
                <a:solidFill>
                  <a:schemeClr val="bg2">
                    <a:lumMod val="50000"/>
                  </a:schemeClr>
                </a:solidFill>
                <a:latin typeface="+mn-lt"/>
              </a:rPr>
              <a:t> of posible tumor). </a:t>
            </a:r>
            <a:r>
              <a:rPr lang="es-ES" sz="2000" dirty="0" err="1">
                <a:solidFill>
                  <a:schemeClr val="bg2">
                    <a:lumMod val="50000"/>
                  </a:schemeClr>
                </a:solidFill>
                <a:latin typeface="+mn-lt"/>
              </a:rPr>
              <a:t>If</a:t>
            </a:r>
            <a:r>
              <a:rPr lang="es-ES" sz="2000" dirty="0">
                <a:solidFill>
                  <a:schemeClr val="bg2">
                    <a:lumMod val="50000"/>
                  </a:schemeClr>
                </a:solidFill>
                <a:latin typeface="+mn-lt"/>
              </a:rPr>
              <a:t> </a:t>
            </a:r>
            <a:r>
              <a:rPr lang="es-ES" sz="2000" dirty="0" err="1">
                <a:solidFill>
                  <a:schemeClr val="bg2">
                    <a:lumMod val="50000"/>
                  </a:schemeClr>
                </a:solidFill>
                <a:latin typeface="+mn-lt"/>
              </a:rPr>
              <a:t>the</a:t>
            </a:r>
            <a:r>
              <a:rPr lang="es-ES" sz="2000" dirty="0">
                <a:solidFill>
                  <a:schemeClr val="bg2">
                    <a:lumMod val="50000"/>
                  </a:schemeClr>
                </a:solidFill>
                <a:latin typeface="+mn-lt"/>
              </a:rPr>
              <a:t> </a:t>
            </a:r>
            <a:r>
              <a:rPr lang="es-ES" sz="2000" dirty="0" err="1">
                <a:solidFill>
                  <a:schemeClr val="bg2">
                    <a:lumMod val="50000"/>
                  </a:schemeClr>
                </a:solidFill>
                <a:latin typeface="+mn-lt"/>
              </a:rPr>
              <a:t>result</a:t>
            </a:r>
            <a:r>
              <a:rPr lang="es-ES" sz="2000" dirty="0">
                <a:solidFill>
                  <a:schemeClr val="bg2">
                    <a:lumMod val="50000"/>
                  </a:schemeClr>
                </a:solidFill>
                <a:latin typeface="+mn-lt"/>
              </a:rPr>
              <a:t> </a:t>
            </a:r>
            <a:r>
              <a:rPr lang="es-ES" sz="2000" dirty="0" err="1">
                <a:solidFill>
                  <a:schemeClr val="bg2">
                    <a:lumMod val="50000"/>
                  </a:schemeClr>
                </a:solidFill>
                <a:latin typeface="+mn-lt"/>
              </a:rPr>
              <a:t>is</a:t>
            </a:r>
            <a:r>
              <a:rPr lang="es-ES" sz="2000" dirty="0">
                <a:solidFill>
                  <a:schemeClr val="bg2">
                    <a:lumMod val="50000"/>
                  </a:schemeClr>
                </a:solidFill>
                <a:latin typeface="+mn-lt"/>
              </a:rPr>
              <a:t> positive a </a:t>
            </a:r>
            <a:r>
              <a:rPr lang="es-ES" sz="2000" dirty="0" err="1">
                <a:solidFill>
                  <a:schemeClr val="bg2">
                    <a:lumMod val="50000"/>
                  </a:schemeClr>
                </a:solidFill>
                <a:latin typeface="+mn-lt"/>
              </a:rPr>
              <a:t>biopsy</a:t>
            </a:r>
            <a:r>
              <a:rPr lang="es-ES" sz="2000" dirty="0">
                <a:solidFill>
                  <a:schemeClr val="bg2">
                    <a:lumMod val="50000"/>
                  </a:schemeClr>
                </a:solidFill>
                <a:latin typeface="+mn-lt"/>
              </a:rPr>
              <a:t> </a:t>
            </a:r>
            <a:r>
              <a:rPr lang="es-ES" sz="2000" dirty="0" err="1">
                <a:solidFill>
                  <a:schemeClr val="bg2">
                    <a:lumMod val="50000"/>
                  </a:schemeClr>
                </a:solidFill>
                <a:latin typeface="+mn-lt"/>
              </a:rPr>
              <a:t>is</a:t>
            </a:r>
            <a:r>
              <a:rPr lang="es-ES" sz="2000" dirty="0">
                <a:solidFill>
                  <a:schemeClr val="bg2">
                    <a:lumMod val="50000"/>
                  </a:schemeClr>
                </a:solidFill>
                <a:latin typeface="+mn-lt"/>
              </a:rPr>
              <a:t> </a:t>
            </a:r>
            <a:r>
              <a:rPr lang="es-ES" sz="2000" dirty="0" err="1">
                <a:solidFill>
                  <a:schemeClr val="bg2">
                    <a:lumMod val="50000"/>
                  </a:schemeClr>
                </a:solidFill>
                <a:latin typeface="+mn-lt"/>
              </a:rPr>
              <a:t>required</a:t>
            </a:r>
            <a:endParaRPr lang="es-ES" sz="2000" dirty="0">
              <a:solidFill>
                <a:schemeClr val="bg2">
                  <a:lumMod val="50000"/>
                </a:schemeClr>
              </a:solidFill>
              <a:latin typeface="+mn-lt"/>
            </a:endParaRPr>
          </a:p>
          <a:p>
            <a:pPr algn="just">
              <a:lnSpc>
                <a:spcPct val="150000"/>
              </a:lnSpc>
            </a:pPr>
            <a:endParaRPr lang="es-ES" sz="2000" dirty="0">
              <a:solidFill>
                <a:schemeClr val="bg2">
                  <a:lumMod val="50000"/>
                </a:schemeClr>
              </a:solidFill>
              <a:latin typeface="+mn-lt"/>
            </a:endParaRPr>
          </a:p>
        </p:txBody>
      </p:sp>
      <p:sp>
        <p:nvSpPr>
          <p:cNvPr id="11" name="10 Rectángulo"/>
          <p:cNvSpPr/>
          <p:nvPr/>
        </p:nvSpPr>
        <p:spPr>
          <a:xfrm>
            <a:off x="470095" y="4800177"/>
            <a:ext cx="8523780" cy="958660"/>
          </a:xfrm>
          <a:prstGeom prst="rect">
            <a:avLst/>
          </a:prstGeom>
        </p:spPr>
        <p:txBody>
          <a:bodyPr wrap="square">
            <a:spAutoFit/>
          </a:bodyPr>
          <a:lstStyle/>
          <a:p>
            <a:pPr algn="just">
              <a:lnSpc>
                <a:spcPct val="150000"/>
              </a:lnSpc>
            </a:pPr>
            <a:r>
              <a:rPr lang="es-ES" sz="2000" dirty="0">
                <a:solidFill>
                  <a:schemeClr val="bg2">
                    <a:lumMod val="50000"/>
                  </a:schemeClr>
                </a:solidFill>
              </a:rPr>
              <a:t>Objetive: To </a:t>
            </a:r>
            <a:r>
              <a:rPr lang="es-ES" sz="2000" dirty="0" err="1">
                <a:solidFill>
                  <a:schemeClr val="bg2">
                    <a:lumMod val="50000"/>
                  </a:schemeClr>
                </a:solidFill>
              </a:rPr>
              <a:t>maximize</a:t>
            </a:r>
            <a:r>
              <a:rPr lang="es-ES" sz="2000" dirty="0">
                <a:solidFill>
                  <a:schemeClr val="bg2">
                    <a:lumMod val="50000"/>
                  </a:schemeClr>
                </a:solidFill>
              </a:rPr>
              <a:t> </a:t>
            </a:r>
            <a:r>
              <a:rPr lang="es-ES" sz="2000" dirty="0" err="1">
                <a:solidFill>
                  <a:schemeClr val="bg2">
                    <a:lumMod val="50000"/>
                  </a:schemeClr>
                </a:solidFill>
              </a:rPr>
              <a:t>the</a:t>
            </a:r>
            <a:r>
              <a:rPr lang="es-ES" sz="2000" dirty="0">
                <a:solidFill>
                  <a:schemeClr val="bg2">
                    <a:lumMod val="50000"/>
                  </a:schemeClr>
                </a:solidFill>
              </a:rPr>
              <a:t> </a:t>
            </a:r>
            <a:r>
              <a:rPr lang="es-ES" sz="2000" dirty="0" err="1">
                <a:solidFill>
                  <a:schemeClr val="bg2">
                    <a:lumMod val="50000"/>
                  </a:schemeClr>
                </a:solidFill>
              </a:rPr>
              <a:t>number</a:t>
            </a:r>
            <a:r>
              <a:rPr lang="es-ES" sz="2000" dirty="0">
                <a:solidFill>
                  <a:schemeClr val="bg2">
                    <a:lumMod val="50000"/>
                  </a:schemeClr>
                </a:solidFill>
              </a:rPr>
              <a:t> of VP (</a:t>
            </a:r>
            <a:r>
              <a:rPr lang="es-ES" sz="2000" dirty="0" err="1">
                <a:solidFill>
                  <a:schemeClr val="bg2">
                    <a:lumMod val="50000"/>
                  </a:schemeClr>
                </a:solidFill>
              </a:rPr>
              <a:t>correct</a:t>
            </a:r>
            <a:r>
              <a:rPr lang="es-ES" sz="2000" dirty="0">
                <a:solidFill>
                  <a:schemeClr val="bg2">
                    <a:lumMod val="50000"/>
                  </a:schemeClr>
                </a:solidFill>
              </a:rPr>
              <a:t> diagnosis of </a:t>
            </a:r>
            <a:r>
              <a:rPr lang="es-ES" sz="2000" dirty="0" err="1">
                <a:solidFill>
                  <a:schemeClr val="bg2">
                    <a:lumMod val="50000"/>
                  </a:schemeClr>
                </a:solidFill>
              </a:rPr>
              <a:t>cancer</a:t>
            </a:r>
            <a:r>
              <a:rPr lang="es-ES" sz="2000" dirty="0">
                <a:solidFill>
                  <a:schemeClr val="bg2">
                    <a:lumMod val="50000"/>
                  </a:schemeClr>
                </a:solidFill>
              </a:rPr>
              <a:t>) </a:t>
            </a:r>
            <a:r>
              <a:rPr lang="es-ES" sz="2000" dirty="0" err="1">
                <a:solidFill>
                  <a:schemeClr val="bg2">
                    <a:lumMod val="50000"/>
                  </a:schemeClr>
                </a:solidFill>
              </a:rPr>
              <a:t>with</a:t>
            </a:r>
            <a:r>
              <a:rPr lang="es-ES" sz="2000" dirty="0">
                <a:solidFill>
                  <a:schemeClr val="bg2">
                    <a:lumMod val="50000"/>
                  </a:schemeClr>
                </a:solidFill>
              </a:rPr>
              <a:t> </a:t>
            </a:r>
            <a:r>
              <a:rPr lang="es-ES" sz="2000" dirty="0" err="1">
                <a:solidFill>
                  <a:schemeClr val="bg2">
                    <a:lumMod val="50000"/>
                  </a:schemeClr>
                </a:solidFill>
              </a:rPr>
              <a:t>an</a:t>
            </a:r>
            <a:r>
              <a:rPr lang="es-ES" sz="2000" dirty="0">
                <a:solidFill>
                  <a:schemeClr val="bg2">
                    <a:lumMod val="50000"/>
                  </a:schemeClr>
                </a:solidFill>
              </a:rPr>
              <a:t> aceptable </a:t>
            </a:r>
            <a:r>
              <a:rPr lang="es-ES" sz="2000" dirty="0" err="1">
                <a:solidFill>
                  <a:schemeClr val="bg2">
                    <a:lumMod val="50000"/>
                  </a:schemeClr>
                </a:solidFill>
              </a:rPr>
              <a:t>number</a:t>
            </a:r>
            <a:r>
              <a:rPr lang="es-ES" sz="2000" dirty="0">
                <a:solidFill>
                  <a:schemeClr val="bg2">
                    <a:lumMod val="50000"/>
                  </a:schemeClr>
                </a:solidFill>
              </a:rPr>
              <a:t> of FP (</a:t>
            </a:r>
            <a:r>
              <a:rPr lang="es-ES" sz="2000" dirty="0" err="1">
                <a:solidFill>
                  <a:schemeClr val="bg2">
                    <a:lumMod val="50000"/>
                  </a:schemeClr>
                </a:solidFill>
              </a:rPr>
              <a:t>biopsies</a:t>
            </a:r>
            <a:r>
              <a:rPr lang="es-ES" sz="2000" dirty="0">
                <a:solidFill>
                  <a:schemeClr val="bg2">
                    <a:lumMod val="50000"/>
                  </a:schemeClr>
                </a:solidFill>
              </a:rPr>
              <a:t> </a:t>
            </a:r>
            <a:r>
              <a:rPr lang="es-ES" sz="2000" dirty="0" err="1">
                <a:solidFill>
                  <a:schemeClr val="bg2">
                    <a:lumMod val="50000"/>
                  </a:schemeClr>
                </a:solidFill>
              </a:rPr>
              <a:t>made</a:t>
            </a:r>
            <a:r>
              <a:rPr lang="es-ES" sz="2000" dirty="0">
                <a:solidFill>
                  <a:schemeClr val="bg2">
                    <a:lumMod val="50000"/>
                  </a:schemeClr>
                </a:solidFill>
              </a:rPr>
              <a:t> </a:t>
            </a:r>
            <a:r>
              <a:rPr lang="es-ES" sz="2000" dirty="0" err="1">
                <a:solidFill>
                  <a:schemeClr val="bg2">
                    <a:lumMod val="50000"/>
                  </a:schemeClr>
                </a:solidFill>
              </a:rPr>
              <a:t>when</a:t>
            </a:r>
            <a:r>
              <a:rPr lang="es-ES" sz="2000" dirty="0">
                <a:solidFill>
                  <a:schemeClr val="bg2">
                    <a:lumMod val="50000"/>
                  </a:schemeClr>
                </a:solidFill>
              </a:rPr>
              <a:t> </a:t>
            </a:r>
            <a:r>
              <a:rPr lang="es-ES" sz="2000" dirty="0" err="1">
                <a:solidFill>
                  <a:schemeClr val="bg2">
                    <a:lumMod val="50000"/>
                  </a:schemeClr>
                </a:solidFill>
              </a:rPr>
              <a:t>there</a:t>
            </a:r>
            <a:r>
              <a:rPr lang="es-ES" sz="2000" dirty="0">
                <a:solidFill>
                  <a:schemeClr val="bg2">
                    <a:lumMod val="50000"/>
                  </a:schemeClr>
                </a:solidFill>
              </a:rPr>
              <a:t> </a:t>
            </a:r>
            <a:r>
              <a:rPr lang="es-ES" sz="2000" dirty="0" err="1">
                <a:solidFill>
                  <a:schemeClr val="bg2">
                    <a:lumMod val="50000"/>
                  </a:schemeClr>
                </a:solidFill>
              </a:rPr>
              <a:t>was</a:t>
            </a:r>
            <a:r>
              <a:rPr lang="es-ES" sz="2000" dirty="0">
                <a:solidFill>
                  <a:schemeClr val="bg2">
                    <a:lumMod val="50000"/>
                  </a:schemeClr>
                </a:solidFill>
              </a:rPr>
              <a:t> no </a:t>
            </a:r>
            <a:r>
              <a:rPr lang="es-ES" sz="2000" dirty="0" err="1">
                <a:solidFill>
                  <a:schemeClr val="bg2">
                    <a:lumMod val="50000"/>
                  </a:schemeClr>
                </a:solidFill>
              </a:rPr>
              <a:t>cancer</a:t>
            </a:r>
            <a:r>
              <a:rPr lang="es-ES" sz="2000" dirty="0">
                <a:solidFill>
                  <a:schemeClr val="bg2">
                    <a:lumMod val="5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ea typeface="ＭＳ Ｐゴシック" pitchFamily="34" charset="-128"/>
              </a:rPr>
              <a:t>Diagnosis. Diagnostics tests</a:t>
            </a:r>
            <a:br>
              <a:rPr lang="en-US" dirty="0">
                <a:ea typeface="ＭＳ Ｐゴシック" pitchFamily="34" charset="-128"/>
              </a:rPr>
            </a:br>
            <a:endParaRPr lang="es-ES" dirty="0"/>
          </a:p>
        </p:txBody>
      </p:sp>
      <p:sp>
        <p:nvSpPr>
          <p:cNvPr id="8" name="1 Marcador de texto"/>
          <p:cNvSpPr>
            <a:spLocks noGrp="1"/>
          </p:cNvSpPr>
          <p:nvPr>
            <p:ph type="body" sz="quarter" idx="11"/>
          </p:nvPr>
        </p:nvSpPr>
        <p:spPr>
          <a:xfrm>
            <a:off x="465159" y="1285230"/>
            <a:ext cx="8751075" cy="424638"/>
          </a:xfrm>
        </p:spPr>
        <p:txBody>
          <a:bodyPr/>
          <a:lstStyle/>
          <a:p>
            <a:r>
              <a:rPr lang="es-ES" dirty="0"/>
              <a:t>Diagnosis</a:t>
            </a:r>
          </a:p>
        </p:txBody>
      </p:sp>
      <p:sp>
        <p:nvSpPr>
          <p:cNvPr id="11" name="10 CuadroTexto"/>
          <p:cNvSpPr txBox="1"/>
          <p:nvPr/>
        </p:nvSpPr>
        <p:spPr>
          <a:xfrm>
            <a:off x="1065228" y="1875716"/>
            <a:ext cx="7871381" cy="76944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chemeClr val="bg2">
                    <a:lumMod val="50000"/>
                  </a:schemeClr>
                </a:solidFill>
                <a:latin typeface="+mn-lt"/>
              </a:rPr>
              <a:t>Most important result of medical practice</a:t>
            </a:r>
          </a:p>
          <a:p>
            <a:pPr marL="342900" indent="-342900" algn="just">
              <a:buFont typeface="Arial" panose="020B0604020202020204" pitchFamily="34" charset="0"/>
              <a:buChar char="•"/>
            </a:pPr>
            <a:r>
              <a:rPr lang="en-US" sz="2200" dirty="0">
                <a:solidFill>
                  <a:schemeClr val="bg2">
                    <a:lumMod val="50000"/>
                  </a:schemeClr>
                </a:solidFill>
                <a:latin typeface="+mn-lt"/>
              </a:rPr>
              <a:t>Key that leads to treatment and prognosis</a:t>
            </a:r>
            <a:endParaRPr lang="es-ES" sz="2200" dirty="0">
              <a:solidFill>
                <a:schemeClr val="bg2">
                  <a:lumMod val="50000"/>
                </a:schemeClr>
              </a:solidFill>
              <a:latin typeface="+mn-lt"/>
            </a:endParaRPr>
          </a:p>
        </p:txBody>
      </p:sp>
      <p:sp>
        <p:nvSpPr>
          <p:cNvPr id="5" name="4 CuadroTexto"/>
          <p:cNvSpPr txBox="1"/>
          <p:nvPr/>
        </p:nvSpPr>
        <p:spPr>
          <a:xfrm>
            <a:off x="548119" y="3240340"/>
            <a:ext cx="8268336" cy="2462213"/>
          </a:xfrm>
          <a:prstGeom prst="rect">
            <a:avLst/>
          </a:prstGeom>
          <a:noFill/>
        </p:spPr>
        <p:txBody>
          <a:bodyPr wrap="square" rtlCol="0">
            <a:spAutoFit/>
          </a:bodyPr>
          <a:lstStyle/>
          <a:p>
            <a:pPr algn="just"/>
            <a:r>
              <a:rPr lang="en-US" sz="2200" dirty="0">
                <a:solidFill>
                  <a:schemeClr val="bg2">
                    <a:lumMod val="50000"/>
                  </a:schemeClr>
                </a:solidFill>
                <a:latin typeface="+mn-lt"/>
              </a:rPr>
              <a:t>Other valid definitions</a:t>
            </a:r>
          </a:p>
          <a:p>
            <a:pPr marL="800100" lvl="1" indent="-342900" algn="just">
              <a:buFont typeface="Arial" panose="020B0604020202020204" pitchFamily="34" charset="0"/>
              <a:buChar char="•"/>
            </a:pPr>
            <a:r>
              <a:rPr lang="en-US" sz="2200" dirty="0">
                <a:solidFill>
                  <a:schemeClr val="bg2">
                    <a:lumMod val="50000"/>
                  </a:schemeClr>
                </a:solidFill>
                <a:latin typeface="+mn-lt"/>
              </a:rPr>
              <a:t>process of determining the nature of the morbid condition through examination.</a:t>
            </a:r>
          </a:p>
          <a:p>
            <a:pPr marL="800100" lvl="1" indent="-342900" algn="just">
              <a:buFont typeface="Arial" panose="020B0604020202020204" pitchFamily="34" charset="0"/>
              <a:buChar char="•"/>
            </a:pPr>
            <a:r>
              <a:rPr lang="en-US" sz="2200" dirty="0">
                <a:solidFill>
                  <a:schemeClr val="bg2">
                    <a:lumMod val="50000"/>
                  </a:schemeClr>
                </a:solidFill>
                <a:latin typeface="+mn-lt"/>
              </a:rPr>
              <a:t>careful examination of the facts to determine the nature of something</a:t>
            </a:r>
          </a:p>
          <a:p>
            <a:pPr marL="800100" lvl="1" indent="-342900" algn="just">
              <a:buFont typeface="Arial" panose="020B0604020202020204" pitchFamily="34" charset="0"/>
              <a:buChar char="•"/>
            </a:pPr>
            <a:r>
              <a:rPr lang="en-US" sz="2200" dirty="0">
                <a:solidFill>
                  <a:schemeClr val="bg2">
                    <a:lumMod val="50000"/>
                  </a:schemeClr>
                </a:solidFill>
                <a:latin typeface="+mn-lt"/>
              </a:rPr>
              <a:t>decision or opinion resulting from such examination or investigation..</a:t>
            </a:r>
          </a:p>
        </p:txBody>
      </p:sp>
      <p:sp>
        <p:nvSpPr>
          <p:cNvPr id="6" name="5 CuadroTexto"/>
          <p:cNvSpPr txBox="1"/>
          <p:nvPr/>
        </p:nvSpPr>
        <p:spPr>
          <a:xfrm>
            <a:off x="1752236" y="6014478"/>
            <a:ext cx="6647485" cy="523220"/>
          </a:xfrm>
          <a:prstGeom prst="rect">
            <a:avLst/>
          </a:prstGeom>
          <a:solidFill>
            <a:srgbClr val="7D468C"/>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2800" dirty="0"/>
              <a:t>Classification of individuals in healthy or sick</a:t>
            </a:r>
            <a:endParaRPr lang="es-ES" sz="2400" dirty="0">
              <a:solidFill>
                <a:schemeClr val="bg2">
                  <a:lumMod val="50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567424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424638"/>
          </a:xfrm>
        </p:spPr>
        <p:txBody>
          <a:bodyPr/>
          <a:lstStyle/>
          <a:p>
            <a:r>
              <a:rPr lang="es-ES" dirty="0" err="1"/>
              <a:t>Example</a:t>
            </a:r>
            <a:r>
              <a:rPr lang="es-ES" dirty="0"/>
              <a:t>.</a:t>
            </a:r>
          </a:p>
        </p:txBody>
      </p:sp>
      <p:pic>
        <p:nvPicPr>
          <p:cNvPr id="77826" name="Picture 2"/>
          <p:cNvPicPr>
            <a:picLocks noChangeAspect="1" noChangeArrowheads="1"/>
          </p:cNvPicPr>
          <p:nvPr/>
        </p:nvPicPr>
        <p:blipFill>
          <a:blip r:embed="rId2" cstate="print"/>
          <a:srcRect/>
          <a:stretch>
            <a:fillRect/>
          </a:stretch>
        </p:blipFill>
        <p:spPr bwMode="auto">
          <a:xfrm>
            <a:off x="790646" y="1834889"/>
            <a:ext cx="6770214" cy="4695825"/>
          </a:xfrm>
          <a:prstGeom prst="rect">
            <a:avLst/>
          </a:prstGeom>
          <a:noFill/>
          <a:ln w="9525">
            <a:noFill/>
            <a:miter lim="800000"/>
            <a:headEnd/>
            <a:tailEnd/>
          </a:ln>
          <a:effectLst/>
        </p:spPr>
      </p:pic>
      <p:sp>
        <p:nvSpPr>
          <p:cNvPr id="9" name="8 Elipse"/>
          <p:cNvSpPr/>
          <p:nvPr/>
        </p:nvSpPr>
        <p:spPr bwMode="auto">
          <a:xfrm>
            <a:off x="3794078" y="1665027"/>
            <a:ext cx="982638" cy="996287"/>
          </a:xfrm>
          <a:prstGeom prst="ellipse">
            <a:avLst/>
          </a:prstGeom>
          <a:noFill/>
          <a:ln w="28575" cap="flat" cmpd="sng" algn="ctr">
            <a:solidFill>
              <a:srgbClr val="990099"/>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424638"/>
          </a:xfrm>
        </p:spPr>
        <p:txBody>
          <a:bodyPr/>
          <a:lstStyle/>
          <a:p>
            <a:r>
              <a:rPr lang="es-ES" dirty="0" err="1"/>
              <a:t>Comparison</a:t>
            </a:r>
            <a:r>
              <a:rPr lang="es-ES" dirty="0"/>
              <a:t> of ROC curves</a:t>
            </a:r>
          </a:p>
        </p:txBody>
      </p:sp>
      <p:sp>
        <p:nvSpPr>
          <p:cNvPr id="7" name="6 CuadroTexto"/>
          <p:cNvSpPr txBox="1"/>
          <p:nvPr/>
        </p:nvSpPr>
        <p:spPr>
          <a:xfrm>
            <a:off x="354073" y="1876684"/>
            <a:ext cx="5286412" cy="369332"/>
          </a:xfrm>
          <a:prstGeom prst="rect">
            <a:avLst/>
          </a:prstGeom>
          <a:noFill/>
        </p:spPr>
        <p:txBody>
          <a:bodyPr wrap="square" rtlCol="0">
            <a:spAutoFit/>
          </a:bodyPr>
          <a:lstStyle/>
          <a:p>
            <a:pPr algn="l"/>
            <a:r>
              <a:rPr lang="es-ES" u="none" dirty="0" err="1">
                <a:latin typeface="Calibri" pitchFamily="34" charset="0"/>
              </a:rPr>
              <a:t>Which</a:t>
            </a:r>
            <a:r>
              <a:rPr lang="es-ES" u="none" dirty="0">
                <a:latin typeface="Calibri" pitchFamily="34" charset="0"/>
              </a:rPr>
              <a:t> of </a:t>
            </a:r>
            <a:r>
              <a:rPr lang="es-ES" u="none" dirty="0" err="1">
                <a:latin typeface="Calibri" pitchFamily="34" charset="0"/>
              </a:rPr>
              <a:t>the</a:t>
            </a:r>
            <a:r>
              <a:rPr lang="es-ES" u="none" dirty="0">
                <a:latin typeface="Calibri" pitchFamily="34" charset="0"/>
              </a:rPr>
              <a:t> </a:t>
            </a:r>
            <a:r>
              <a:rPr lang="es-ES" u="none" dirty="0" err="1">
                <a:latin typeface="Calibri" pitchFamily="34" charset="0"/>
              </a:rPr>
              <a:t>two</a:t>
            </a:r>
            <a:r>
              <a:rPr lang="es-ES" u="none" dirty="0">
                <a:latin typeface="Calibri" pitchFamily="34" charset="0"/>
              </a:rPr>
              <a:t> </a:t>
            </a:r>
            <a:r>
              <a:rPr lang="es-ES" u="none" dirty="0" err="1">
                <a:latin typeface="Calibri" pitchFamily="34" charset="0"/>
              </a:rPr>
              <a:t>biomarkers</a:t>
            </a:r>
            <a:r>
              <a:rPr lang="es-ES" u="none" dirty="0">
                <a:latin typeface="Calibri" pitchFamily="34" charset="0"/>
              </a:rPr>
              <a:t> </a:t>
            </a:r>
            <a:r>
              <a:rPr lang="es-ES" u="none" dirty="0" err="1">
                <a:latin typeface="Calibri" pitchFamily="34" charset="0"/>
              </a:rPr>
              <a:t>is</a:t>
            </a:r>
            <a:r>
              <a:rPr lang="es-ES" u="none" dirty="0">
                <a:latin typeface="Calibri" pitchFamily="34" charset="0"/>
              </a:rPr>
              <a:t> </a:t>
            </a:r>
            <a:r>
              <a:rPr lang="es-ES" u="none" dirty="0" err="1">
                <a:latin typeface="Calibri" pitchFamily="34" charset="0"/>
              </a:rPr>
              <a:t>better</a:t>
            </a:r>
            <a:r>
              <a:rPr lang="es-ES" u="none" dirty="0">
                <a:latin typeface="Calibri" pitchFamily="34" charset="0"/>
              </a:rPr>
              <a:t>?</a:t>
            </a:r>
            <a:endParaRPr lang="ca-ES" u="none" dirty="0">
              <a:latin typeface="Calibri" pitchFamily="34" charset="0"/>
            </a:endParaRPr>
          </a:p>
        </p:txBody>
      </p:sp>
      <p:sp>
        <p:nvSpPr>
          <p:cNvPr id="12" name="11 Rectángulo redondeado"/>
          <p:cNvSpPr/>
          <p:nvPr/>
        </p:nvSpPr>
        <p:spPr bwMode="auto">
          <a:xfrm>
            <a:off x="497541" y="3146612"/>
            <a:ext cx="3348317" cy="513191"/>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bg1"/>
                </a:solidFill>
                <a:effectLst/>
                <a:latin typeface="Calibri" pitchFamily="34" charset="0"/>
              </a:rPr>
              <a:t>AREA UNDER THE CURVE</a:t>
            </a:r>
          </a:p>
        </p:txBody>
      </p:sp>
      <p:sp>
        <p:nvSpPr>
          <p:cNvPr id="13" name="12 Flecha abajo"/>
          <p:cNvSpPr/>
          <p:nvPr/>
        </p:nvSpPr>
        <p:spPr bwMode="auto">
          <a:xfrm>
            <a:off x="1801906" y="2326341"/>
            <a:ext cx="497541" cy="699247"/>
          </a:xfrm>
          <a:prstGeom prst="down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4" name="13 CuadroTexto"/>
          <p:cNvSpPr txBox="1"/>
          <p:nvPr/>
        </p:nvSpPr>
        <p:spPr>
          <a:xfrm>
            <a:off x="1446649" y="4036635"/>
            <a:ext cx="1794092" cy="461665"/>
          </a:xfrm>
          <a:prstGeom prst="rect">
            <a:avLst/>
          </a:prstGeom>
          <a:noFill/>
        </p:spPr>
        <p:txBody>
          <a:bodyPr wrap="square" rtlCol="0">
            <a:spAutoFit/>
          </a:bodyPr>
          <a:lstStyle/>
          <a:p>
            <a:pPr algn="l"/>
            <a:r>
              <a:rPr lang="es-ES" sz="2400" u="none" dirty="0">
                <a:latin typeface="Calibri" pitchFamily="34" charset="0"/>
              </a:rPr>
              <a:t>0&lt;AUC&lt;1</a:t>
            </a:r>
            <a:endParaRPr lang="ca-ES" sz="2400" u="none" dirty="0">
              <a:latin typeface="Calibri" pitchFamily="34" charset="0"/>
            </a:endParaRPr>
          </a:p>
        </p:txBody>
      </p:sp>
      <p:pic>
        <p:nvPicPr>
          <p:cNvPr id="9" name="Picture 2"/>
          <p:cNvPicPr>
            <a:picLocks noChangeAspect="1" noChangeArrowheads="1"/>
          </p:cNvPicPr>
          <p:nvPr/>
        </p:nvPicPr>
        <p:blipFill>
          <a:blip r:embed="rId2" cstate="print"/>
          <a:srcRect/>
          <a:stretch>
            <a:fillRect/>
          </a:stretch>
        </p:blipFill>
        <p:spPr bwMode="auto">
          <a:xfrm>
            <a:off x="5099874" y="1551623"/>
            <a:ext cx="4324631" cy="4324631"/>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424638"/>
          </a:xfrm>
        </p:spPr>
        <p:txBody>
          <a:bodyPr/>
          <a:lstStyle/>
          <a:p>
            <a:r>
              <a:rPr lang="es-ES" dirty="0" err="1"/>
              <a:t>Comparison</a:t>
            </a:r>
            <a:r>
              <a:rPr lang="es-ES" dirty="0"/>
              <a:t> of ROC curves</a:t>
            </a:r>
          </a:p>
        </p:txBody>
      </p:sp>
      <p:sp>
        <p:nvSpPr>
          <p:cNvPr id="12" name="11 Rectángulo redondeado"/>
          <p:cNvSpPr/>
          <p:nvPr/>
        </p:nvSpPr>
        <p:spPr bwMode="auto">
          <a:xfrm>
            <a:off x="2930833" y="1714372"/>
            <a:ext cx="3348317" cy="513191"/>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bg1"/>
                </a:solidFill>
                <a:effectLst/>
                <a:latin typeface="Calibri" pitchFamily="34" charset="0"/>
              </a:rPr>
              <a:t>AREA UNDER THE</a:t>
            </a:r>
            <a:r>
              <a:rPr kumimoji="0" lang="es-ES" sz="2400" b="0" i="0" u="none" strike="noStrike" cap="none" normalizeH="0" dirty="0">
                <a:ln>
                  <a:noFill/>
                </a:ln>
                <a:solidFill>
                  <a:schemeClr val="bg1"/>
                </a:solidFill>
                <a:effectLst/>
                <a:latin typeface="Calibri" pitchFamily="34" charset="0"/>
              </a:rPr>
              <a:t> CURVE</a:t>
            </a:r>
            <a:endParaRPr kumimoji="0" lang="es-ES" sz="2400" b="0" i="0" u="none" strike="noStrike" cap="none" normalizeH="0" baseline="0" dirty="0">
              <a:ln>
                <a:noFill/>
              </a:ln>
              <a:solidFill>
                <a:schemeClr val="bg1"/>
              </a:solidFill>
              <a:effectLst/>
              <a:latin typeface="Calibri" pitchFamily="34" charset="0"/>
            </a:endParaRPr>
          </a:p>
        </p:txBody>
      </p:sp>
      <p:pic>
        <p:nvPicPr>
          <p:cNvPr id="2050" name="Picture 2" descr="Image result for AUC VALU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510336"/>
            <a:ext cx="302895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FIG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2794405"/>
            <a:ext cx="3813985" cy="3317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424638"/>
          </a:xfrm>
        </p:spPr>
        <p:txBody>
          <a:bodyPr/>
          <a:lstStyle/>
          <a:p>
            <a:r>
              <a:rPr lang="es-ES" dirty="0" err="1"/>
              <a:t>Exercise</a:t>
            </a:r>
            <a:r>
              <a:rPr lang="es-ES" dirty="0"/>
              <a:t>. In R</a:t>
            </a:r>
          </a:p>
        </p:txBody>
      </p:sp>
      <p:sp>
        <p:nvSpPr>
          <p:cNvPr id="7" name="6 CuadroTexto"/>
          <p:cNvSpPr txBox="1"/>
          <p:nvPr/>
        </p:nvSpPr>
        <p:spPr>
          <a:xfrm>
            <a:off x="551329" y="1734671"/>
            <a:ext cx="8888506" cy="2123658"/>
          </a:xfrm>
          <a:prstGeom prst="rect">
            <a:avLst/>
          </a:prstGeom>
          <a:noFill/>
        </p:spPr>
        <p:txBody>
          <a:bodyPr wrap="square" rtlCol="0">
            <a:spAutoFit/>
          </a:bodyPr>
          <a:lstStyle/>
          <a:p>
            <a:pPr algn="just"/>
            <a:r>
              <a:rPr lang="es-ES" sz="2200" dirty="0" err="1">
                <a:solidFill>
                  <a:schemeClr val="bg2">
                    <a:lumMod val="50000"/>
                  </a:schemeClr>
                </a:solidFill>
                <a:latin typeface="+mn-lt"/>
              </a:rPr>
              <a:t>Dataset</a:t>
            </a:r>
            <a:r>
              <a:rPr lang="es-ES" sz="2200" dirty="0">
                <a:solidFill>
                  <a:schemeClr val="bg2">
                    <a:lumMod val="50000"/>
                  </a:schemeClr>
                </a:solidFill>
                <a:latin typeface="+mn-lt"/>
              </a:rPr>
              <a:t>: Osteoporosis.</a:t>
            </a:r>
          </a:p>
          <a:p>
            <a:pPr algn="just"/>
            <a:endParaRPr lang="es-ES" sz="2200" dirty="0">
              <a:solidFill>
                <a:schemeClr val="bg2">
                  <a:lumMod val="50000"/>
                </a:schemeClr>
              </a:solidFill>
              <a:latin typeface="+mn-lt"/>
            </a:endParaRPr>
          </a:p>
          <a:p>
            <a:pPr algn="just"/>
            <a:r>
              <a:rPr lang="es-ES" sz="2200" dirty="0">
                <a:solidFill>
                  <a:schemeClr val="bg2">
                    <a:lumMod val="50000"/>
                  </a:schemeClr>
                </a:solidFill>
                <a:latin typeface="+mn-lt"/>
              </a:rPr>
              <a:t>To </a:t>
            </a:r>
            <a:r>
              <a:rPr lang="es-ES" sz="2200" dirty="0" err="1">
                <a:solidFill>
                  <a:schemeClr val="bg2">
                    <a:lumMod val="50000"/>
                  </a:schemeClr>
                </a:solidFill>
                <a:latin typeface="+mn-lt"/>
              </a:rPr>
              <a:t>predict</a:t>
            </a:r>
            <a:r>
              <a:rPr lang="es-ES" sz="2200" dirty="0">
                <a:solidFill>
                  <a:schemeClr val="bg2">
                    <a:lumMod val="50000"/>
                  </a:schemeClr>
                </a:solidFill>
                <a:latin typeface="+mn-lt"/>
              </a:rPr>
              <a:t> </a:t>
            </a:r>
            <a:r>
              <a:rPr lang="es-ES" sz="2200" dirty="0" err="1">
                <a:solidFill>
                  <a:schemeClr val="bg2">
                    <a:lumMod val="50000"/>
                  </a:schemeClr>
                </a:solidFill>
                <a:latin typeface="+mn-lt"/>
              </a:rPr>
              <a:t>the</a:t>
            </a:r>
            <a:r>
              <a:rPr lang="es-ES" sz="2200" dirty="0">
                <a:solidFill>
                  <a:schemeClr val="bg2">
                    <a:lumMod val="50000"/>
                  </a:schemeClr>
                </a:solidFill>
                <a:latin typeface="+mn-lt"/>
              </a:rPr>
              <a:t> clasificable variable, </a:t>
            </a:r>
            <a:r>
              <a:rPr lang="es-ES" sz="2200" dirty="0" err="1">
                <a:solidFill>
                  <a:schemeClr val="bg2">
                    <a:lumMod val="50000"/>
                  </a:schemeClr>
                </a:solidFill>
                <a:latin typeface="+mn-lt"/>
              </a:rPr>
              <a:t>what</a:t>
            </a:r>
            <a:r>
              <a:rPr lang="es-ES" sz="2200" dirty="0">
                <a:solidFill>
                  <a:schemeClr val="bg2">
                    <a:lumMod val="50000"/>
                  </a:schemeClr>
                </a:solidFill>
                <a:latin typeface="+mn-lt"/>
              </a:rPr>
              <a:t> </a:t>
            </a:r>
            <a:r>
              <a:rPr lang="es-ES" sz="2200" dirty="0" err="1">
                <a:solidFill>
                  <a:schemeClr val="bg2">
                    <a:lumMod val="50000"/>
                  </a:schemeClr>
                </a:solidFill>
                <a:latin typeface="+mn-lt"/>
              </a:rPr>
              <a:t>diagnostic</a:t>
            </a:r>
            <a:r>
              <a:rPr lang="es-ES" sz="2200" dirty="0">
                <a:solidFill>
                  <a:schemeClr val="bg2">
                    <a:lumMod val="50000"/>
                  </a:schemeClr>
                </a:solidFill>
                <a:latin typeface="+mn-lt"/>
              </a:rPr>
              <a:t> test do </a:t>
            </a:r>
            <a:r>
              <a:rPr lang="es-ES" sz="2200" dirty="0" err="1">
                <a:solidFill>
                  <a:schemeClr val="bg2">
                    <a:lumMod val="50000"/>
                  </a:schemeClr>
                </a:solidFill>
                <a:latin typeface="+mn-lt"/>
              </a:rPr>
              <a:t>you</a:t>
            </a:r>
            <a:r>
              <a:rPr lang="es-ES" sz="2200" dirty="0">
                <a:solidFill>
                  <a:schemeClr val="bg2">
                    <a:lumMod val="50000"/>
                  </a:schemeClr>
                </a:solidFill>
                <a:latin typeface="+mn-lt"/>
              </a:rPr>
              <a:t> </a:t>
            </a:r>
            <a:r>
              <a:rPr lang="es-ES" sz="2200" dirty="0" err="1">
                <a:solidFill>
                  <a:schemeClr val="bg2">
                    <a:lumMod val="50000"/>
                  </a:schemeClr>
                </a:solidFill>
                <a:latin typeface="+mn-lt"/>
              </a:rPr>
              <a:t>think</a:t>
            </a:r>
            <a:r>
              <a:rPr lang="es-ES" sz="2200" dirty="0">
                <a:solidFill>
                  <a:schemeClr val="bg2">
                    <a:lumMod val="50000"/>
                  </a:schemeClr>
                </a:solidFill>
                <a:latin typeface="+mn-lt"/>
              </a:rPr>
              <a:t> </a:t>
            </a:r>
            <a:r>
              <a:rPr lang="es-ES" sz="2200" dirty="0" err="1">
                <a:solidFill>
                  <a:schemeClr val="bg2">
                    <a:lumMod val="50000"/>
                  </a:schemeClr>
                </a:solidFill>
                <a:latin typeface="+mn-lt"/>
              </a:rPr>
              <a:t>is</a:t>
            </a:r>
            <a:r>
              <a:rPr lang="es-ES" sz="2200" dirty="0">
                <a:solidFill>
                  <a:schemeClr val="bg2">
                    <a:lumMod val="50000"/>
                  </a:schemeClr>
                </a:solidFill>
                <a:latin typeface="+mn-lt"/>
              </a:rPr>
              <a:t> </a:t>
            </a:r>
            <a:r>
              <a:rPr lang="es-ES" sz="2200" dirty="0" err="1">
                <a:solidFill>
                  <a:schemeClr val="bg2">
                    <a:lumMod val="50000"/>
                  </a:schemeClr>
                </a:solidFill>
                <a:latin typeface="+mn-lt"/>
              </a:rPr>
              <a:t>best</a:t>
            </a:r>
            <a:r>
              <a:rPr lang="es-ES" sz="2200" dirty="0">
                <a:solidFill>
                  <a:schemeClr val="bg2">
                    <a:lumMod val="50000"/>
                  </a:schemeClr>
                </a:solidFill>
                <a:latin typeface="+mn-lt"/>
              </a:rPr>
              <a:t>?</a:t>
            </a:r>
          </a:p>
          <a:p>
            <a:pPr algn="just"/>
            <a:endParaRPr lang="es-ES" sz="2200" dirty="0">
              <a:solidFill>
                <a:schemeClr val="bg2">
                  <a:lumMod val="50000"/>
                </a:schemeClr>
              </a:solidFill>
              <a:latin typeface="+mn-lt"/>
            </a:endParaRPr>
          </a:p>
          <a:p>
            <a:pPr algn="just"/>
            <a:r>
              <a:rPr lang="es-ES" sz="2200" dirty="0">
                <a:solidFill>
                  <a:schemeClr val="bg2">
                    <a:lumMod val="50000"/>
                  </a:schemeClr>
                </a:solidFill>
                <a:latin typeface="+mn-lt"/>
              </a:rPr>
              <a:t>	* </a:t>
            </a:r>
            <a:r>
              <a:rPr lang="es-ES" sz="2200" dirty="0" err="1">
                <a:solidFill>
                  <a:schemeClr val="bg2">
                    <a:lumMod val="50000"/>
                  </a:schemeClr>
                </a:solidFill>
                <a:latin typeface="+mn-lt"/>
              </a:rPr>
              <a:t>body</a:t>
            </a:r>
            <a:r>
              <a:rPr lang="es-ES" sz="2200" dirty="0">
                <a:solidFill>
                  <a:schemeClr val="bg2">
                    <a:lumMod val="50000"/>
                  </a:schemeClr>
                </a:solidFill>
                <a:latin typeface="+mn-lt"/>
              </a:rPr>
              <a:t> </a:t>
            </a:r>
            <a:r>
              <a:rPr lang="es-ES" sz="2200" dirty="0" err="1">
                <a:solidFill>
                  <a:schemeClr val="bg2">
                    <a:lumMod val="50000"/>
                  </a:schemeClr>
                </a:solidFill>
                <a:latin typeface="+mn-lt"/>
              </a:rPr>
              <a:t>mass</a:t>
            </a:r>
            <a:r>
              <a:rPr lang="es-ES" sz="2200" dirty="0">
                <a:solidFill>
                  <a:schemeClr val="bg2">
                    <a:lumMod val="50000"/>
                  </a:schemeClr>
                </a:solidFill>
                <a:latin typeface="+mn-lt"/>
              </a:rPr>
              <a:t> </a:t>
            </a:r>
            <a:r>
              <a:rPr lang="es-ES" sz="2200" dirty="0" err="1">
                <a:solidFill>
                  <a:schemeClr val="bg2">
                    <a:lumMod val="50000"/>
                  </a:schemeClr>
                </a:solidFill>
                <a:latin typeface="+mn-lt"/>
              </a:rPr>
              <a:t>index</a:t>
            </a:r>
            <a:endParaRPr lang="es-ES" sz="2200" dirty="0">
              <a:solidFill>
                <a:schemeClr val="bg2">
                  <a:lumMod val="50000"/>
                </a:schemeClr>
              </a:solidFill>
              <a:latin typeface="+mn-lt"/>
            </a:endParaRPr>
          </a:p>
          <a:p>
            <a:pPr algn="just"/>
            <a:r>
              <a:rPr lang="es-ES" sz="2200" dirty="0">
                <a:solidFill>
                  <a:schemeClr val="bg2">
                    <a:lumMod val="50000"/>
                  </a:schemeClr>
                </a:solidFill>
                <a:latin typeface="+mn-lt"/>
              </a:rPr>
              <a:t>	* </a:t>
            </a:r>
            <a:r>
              <a:rPr lang="es-ES" sz="2200" dirty="0" err="1">
                <a:solidFill>
                  <a:schemeClr val="bg2">
                    <a:lumMod val="50000"/>
                  </a:schemeClr>
                </a:solidFill>
                <a:latin typeface="+mn-lt"/>
              </a:rPr>
              <a:t>bone</a:t>
            </a:r>
            <a:r>
              <a:rPr lang="es-ES" sz="2200" dirty="0">
                <a:solidFill>
                  <a:schemeClr val="bg2">
                    <a:lumMod val="50000"/>
                  </a:schemeClr>
                </a:solidFill>
                <a:latin typeface="+mn-lt"/>
              </a:rPr>
              <a:t> </a:t>
            </a:r>
            <a:r>
              <a:rPr lang="es-ES" sz="2200" dirty="0" err="1">
                <a:solidFill>
                  <a:schemeClr val="bg2">
                    <a:lumMod val="50000"/>
                  </a:schemeClr>
                </a:solidFill>
                <a:latin typeface="+mn-lt"/>
              </a:rPr>
              <a:t>density</a:t>
            </a:r>
            <a:endParaRPr lang="es-ES" sz="2200" dirty="0">
              <a:solidFill>
                <a:schemeClr val="bg2">
                  <a:lumMod val="50000"/>
                </a:schemeClr>
              </a:solidFill>
              <a:latin typeface="+mn-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5"/>
            </a:pPr>
            <a:r>
              <a:rPr lang="es-ES" dirty="0"/>
              <a:t>Receiver </a:t>
            </a:r>
            <a:r>
              <a:rPr lang="es-ES" dirty="0" err="1"/>
              <a:t>operator</a:t>
            </a:r>
            <a:r>
              <a:rPr lang="es-ES" dirty="0"/>
              <a:t> </a:t>
            </a:r>
            <a:r>
              <a:rPr lang="es-ES" dirty="0" err="1"/>
              <a:t>characteristic</a:t>
            </a:r>
            <a:r>
              <a:rPr lang="es-ES" dirty="0"/>
              <a:t> curves (ROC)</a:t>
            </a:r>
          </a:p>
        </p:txBody>
      </p:sp>
      <p:sp>
        <p:nvSpPr>
          <p:cNvPr id="4" name="1 Marcador de texto"/>
          <p:cNvSpPr>
            <a:spLocks noGrp="1"/>
          </p:cNvSpPr>
          <p:nvPr>
            <p:ph type="body" sz="quarter" idx="11"/>
          </p:nvPr>
        </p:nvSpPr>
        <p:spPr>
          <a:xfrm>
            <a:off x="303793" y="1177653"/>
            <a:ext cx="8751075" cy="1246570"/>
          </a:xfrm>
        </p:spPr>
        <p:txBody>
          <a:bodyPr/>
          <a:lstStyle/>
          <a:p>
            <a:pPr marL="0" indent="0" algn="just"/>
            <a:r>
              <a:rPr lang="es-ES" dirty="0" err="1"/>
              <a:t>Example</a:t>
            </a:r>
            <a:r>
              <a:rPr lang="es-ES" dirty="0"/>
              <a:t> </a:t>
            </a:r>
            <a:r>
              <a:rPr lang="es-ES" dirty="0" err="1"/>
              <a:t>with</a:t>
            </a:r>
            <a:r>
              <a:rPr lang="es-ES" dirty="0"/>
              <a:t> R</a:t>
            </a:r>
            <a:endParaRPr lang="es-ES" b="0" dirty="0">
              <a:solidFill>
                <a:schemeClr val="tx1">
                  <a:lumMod val="65000"/>
                  <a:lumOff val="35000"/>
                </a:schemeClr>
              </a:solidFill>
            </a:endParaRPr>
          </a:p>
        </p:txBody>
      </p:sp>
      <p:sp>
        <p:nvSpPr>
          <p:cNvPr id="11" name="TextBox 10">
            <a:extLst>
              <a:ext uri="{FF2B5EF4-FFF2-40B4-BE49-F238E27FC236}">
                <a16:creationId xmlns:a16="http://schemas.microsoft.com/office/drawing/2014/main" id="{2D4DD8C5-4FA6-4382-99BD-0A38300E1B83}"/>
              </a:ext>
            </a:extLst>
          </p:cNvPr>
          <p:cNvSpPr txBox="1"/>
          <p:nvPr/>
        </p:nvSpPr>
        <p:spPr>
          <a:xfrm>
            <a:off x="303793" y="1987028"/>
            <a:ext cx="7926859" cy="3970318"/>
          </a:xfrm>
          <a:prstGeom prst="rect">
            <a:avLst/>
          </a:prstGeom>
          <a:noFill/>
        </p:spPr>
        <p:txBody>
          <a:bodyPr wrap="square">
            <a:spAutoFit/>
          </a:bodyPr>
          <a:lstStyle/>
          <a:p>
            <a:r>
              <a:rPr lang="es-ES" dirty="0" err="1">
                <a:solidFill>
                  <a:srgbClr val="3E97F8"/>
                </a:solidFill>
                <a:latin typeface="Courier New" panose="02070309020205020404" pitchFamily="49" charset="0"/>
                <a:cs typeface="Courier New" panose="02070309020205020404" pitchFamily="49" charset="0"/>
              </a:rPr>
              <a:t>library</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pROC</a:t>
            </a:r>
            <a:r>
              <a:rPr lang="es-ES" dirty="0">
                <a:solidFill>
                  <a:srgbClr val="3E97F8"/>
                </a:solidFill>
                <a:latin typeface="Courier New" panose="02070309020205020404" pitchFamily="49" charset="0"/>
                <a:cs typeface="Courier New" panose="02070309020205020404" pitchFamily="49" charset="0"/>
              </a:rPr>
              <a:t>) </a:t>
            </a:r>
          </a:p>
          <a:p>
            <a:r>
              <a:rPr lang="es-ES" dirty="0" err="1">
                <a:solidFill>
                  <a:srgbClr val="3E97F8"/>
                </a:solidFill>
                <a:latin typeface="Courier New" panose="02070309020205020404" pitchFamily="49" charset="0"/>
                <a:cs typeface="Courier New" panose="02070309020205020404" pitchFamily="49" charset="0"/>
              </a:rPr>
              <a:t>roc_bua</a:t>
            </a:r>
            <a:r>
              <a:rPr lang="es-ES" dirty="0">
                <a:solidFill>
                  <a:srgbClr val="3E97F8"/>
                </a:solidFill>
                <a:latin typeface="Courier New" panose="02070309020205020404" pitchFamily="49" charset="0"/>
                <a:cs typeface="Courier New" panose="02070309020205020404" pitchFamily="49" charset="0"/>
              </a:rPr>
              <a:t> &lt;- </a:t>
            </a:r>
            <a:r>
              <a:rPr lang="es-ES" dirty="0" err="1">
                <a:solidFill>
                  <a:srgbClr val="3E97F8"/>
                </a:solidFill>
                <a:latin typeface="Courier New" panose="02070309020205020404" pitchFamily="49" charset="0"/>
                <a:cs typeface="Courier New" panose="02070309020205020404" pitchFamily="49" charset="0"/>
              </a:rPr>
              <a:t>roc</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osteoporosis$menop</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osteoporosis$bua</a:t>
            </a:r>
            <a:r>
              <a:rPr lang="es-ES" dirty="0">
                <a:solidFill>
                  <a:srgbClr val="3E97F8"/>
                </a:solidFill>
                <a:latin typeface="Courier New" panose="02070309020205020404" pitchFamily="49" charset="0"/>
                <a:cs typeface="Courier New" panose="02070309020205020404" pitchFamily="49" charset="0"/>
              </a:rPr>
              <a:t>)</a:t>
            </a:r>
          </a:p>
          <a:p>
            <a:r>
              <a:rPr lang="es-ES" dirty="0" err="1">
                <a:solidFill>
                  <a:srgbClr val="3E97F8"/>
                </a:solidFill>
                <a:latin typeface="Courier New" panose="02070309020205020404" pitchFamily="49" charset="0"/>
                <a:cs typeface="Courier New" panose="02070309020205020404" pitchFamily="49" charset="0"/>
              </a:rPr>
              <a:t>roc_imc</a:t>
            </a:r>
            <a:r>
              <a:rPr lang="es-ES" dirty="0">
                <a:solidFill>
                  <a:srgbClr val="3E97F8"/>
                </a:solidFill>
                <a:latin typeface="Courier New" panose="02070309020205020404" pitchFamily="49" charset="0"/>
                <a:cs typeface="Courier New" panose="02070309020205020404" pitchFamily="49" charset="0"/>
              </a:rPr>
              <a:t> &lt;- </a:t>
            </a:r>
            <a:r>
              <a:rPr lang="es-ES" dirty="0" err="1">
                <a:solidFill>
                  <a:srgbClr val="3E97F8"/>
                </a:solidFill>
                <a:latin typeface="Courier New" panose="02070309020205020404" pitchFamily="49" charset="0"/>
                <a:cs typeface="Courier New" panose="02070309020205020404" pitchFamily="49" charset="0"/>
              </a:rPr>
              <a:t>roc</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osteoporosis$menop</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osteoporosis$imc</a:t>
            </a:r>
            <a:r>
              <a:rPr lang="es-ES" dirty="0">
                <a:solidFill>
                  <a:srgbClr val="3E97F8"/>
                </a:solidFill>
                <a:latin typeface="Courier New" panose="02070309020205020404" pitchFamily="49" charset="0"/>
                <a:cs typeface="Courier New" panose="02070309020205020404" pitchFamily="49" charset="0"/>
              </a:rPr>
              <a:t>)</a:t>
            </a:r>
          </a:p>
          <a:p>
            <a:r>
              <a:rPr lang="es-ES" dirty="0">
                <a:solidFill>
                  <a:srgbClr val="3E97F8"/>
                </a:solidFill>
                <a:latin typeface="Courier New" panose="02070309020205020404" pitchFamily="49" charset="0"/>
                <a:cs typeface="Courier New" panose="02070309020205020404" pitchFamily="49" charset="0"/>
              </a:rPr>
              <a:t>#review </a:t>
            </a:r>
            <a:r>
              <a:rPr lang="es-ES" dirty="0" err="1">
                <a:solidFill>
                  <a:srgbClr val="3E97F8"/>
                </a:solidFill>
                <a:latin typeface="Courier New" panose="02070309020205020404" pitchFamily="49" charset="0"/>
                <a:cs typeface="Courier New" panose="02070309020205020404" pitchFamily="49" charset="0"/>
              </a:rPr>
              <a:t>the</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roc</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object</a:t>
            </a:r>
            <a:r>
              <a:rPr lang="es-ES" dirty="0">
                <a:solidFill>
                  <a:srgbClr val="3E97F8"/>
                </a:solidFill>
                <a:latin typeface="Courier New" panose="02070309020205020404" pitchFamily="49" charset="0"/>
                <a:cs typeface="Courier New" panose="02070309020205020404" pitchFamily="49" charset="0"/>
              </a:rPr>
              <a:t> </a:t>
            </a:r>
          </a:p>
          <a:p>
            <a:r>
              <a:rPr lang="es-ES" dirty="0" err="1">
                <a:solidFill>
                  <a:srgbClr val="3E97F8"/>
                </a:solidFill>
                <a:latin typeface="Courier New" panose="02070309020205020404" pitchFamily="49" charset="0"/>
                <a:cs typeface="Courier New" panose="02070309020205020404" pitchFamily="49" charset="0"/>
              </a:rPr>
              <a:t>roc_bua</a:t>
            </a:r>
            <a:r>
              <a:rPr lang="es-ES" dirty="0">
                <a:solidFill>
                  <a:srgbClr val="3E97F8"/>
                </a:solidFill>
                <a:latin typeface="Courier New" panose="02070309020205020404" pitchFamily="49" charset="0"/>
                <a:cs typeface="Courier New" panose="02070309020205020404" pitchFamily="49" charset="0"/>
              </a:rPr>
              <a:t> </a:t>
            </a:r>
          </a:p>
          <a:p>
            <a:r>
              <a:rPr lang="es-ES" dirty="0" err="1">
                <a:solidFill>
                  <a:srgbClr val="3E97F8"/>
                </a:solidFill>
                <a:latin typeface="Courier New" panose="02070309020205020404" pitchFamily="49" charset="0"/>
                <a:cs typeface="Courier New" panose="02070309020205020404" pitchFamily="49" charset="0"/>
              </a:rPr>
              <a:t>roc_imc</a:t>
            </a:r>
            <a:r>
              <a:rPr lang="es-ES" dirty="0">
                <a:solidFill>
                  <a:srgbClr val="3E97F8"/>
                </a:solidFill>
                <a:latin typeface="Courier New" panose="02070309020205020404" pitchFamily="49" charset="0"/>
                <a:cs typeface="Courier New" panose="02070309020205020404" pitchFamily="49" charset="0"/>
              </a:rPr>
              <a:t> </a:t>
            </a:r>
          </a:p>
          <a:p>
            <a:r>
              <a:rPr lang="es-ES" dirty="0">
                <a:solidFill>
                  <a:srgbClr val="3E97F8"/>
                </a:solidFill>
                <a:latin typeface="Courier New" panose="02070309020205020404" pitchFamily="49" charset="0"/>
                <a:cs typeface="Courier New" panose="02070309020205020404" pitchFamily="49" charset="0"/>
              </a:rPr>
              <a:t>#plot </a:t>
            </a:r>
            <a:r>
              <a:rPr lang="es-ES" dirty="0" err="1">
                <a:solidFill>
                  <a:srgbClr val="3E97F8"/>
                </a:solidFill>
                <a:latin typeface="Courier New" panose="02070309020205020404" pitchFamily="49" charset="0"/>
                <a:cs typeface="Courier New" panose="02070309020205020404" pitchFamily="49" charset="0"/>
              </a:rPr>
              <a:t>the</a:t>
            </a:r>
            <a:r>
              <a:rPr lang="es-ES" dirty="0">
                <a:solidFill>
                  <a:srgbClr val="3E97F8"/>
                </a:solidFill>
                <a:latin typeface="Courier New" panose="02070309020205020404" pitchFamily="49" charset="0"/>
                <a:cs typeface="Courier New" panose="02070309020205020404" pitchFamily="49" charset="0"/>
              </a:rPr>
              <a:t> ROC</a:t>
            </a:r>
          </a:p>
          <a:p>
            <a:r>
              <a:rPr lang="es-ES" dirty="0" err="1">
                <a:solidFill>
                  <a:srgbClr val="3E97F8"/>
                </a:solidFill>
                <a:latin typeface="Courier New" panose="02070309020205020404" pitchFamily="49" charset="0"/>
                <a:cs typeface="Courier New" panose="02070309020205020404" pitchFamily="49" charset="0"/>
              </a:rPr>
              <a:t>plot</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roc_bua</a:t>
            </a:r>
            <a:r>
              <a:rPr lang="es-ES" dirty="0">
                <a:solidFill>
                  <a:srgbClr val="3E97F8"/>
                </a:solidFill>
                <a:latin typeface="Courier New" panose="02070309020205020404" pitchFamily="49" charset="0"/>
                <a:cs typeface="Courier New" panose="02070309020205020404" pitchFamily="49" charset="0"/>
              </a:rPr>
              <a:t>) </a:t>
            </a:r>
          </a:p>
          <a:p>
            <a:r>
              <a:rPr lang="es-ES" dirty="0" err="1">
                <a:solidFill>
                  <a:srgbClr val="3E97F8"/>
                </a:solidFill>
                <a:latin typeface="Courier New" panose="02070309020205020404" pitchFamily="49" charset="0"/>
                <a:cs typeface="Courier New" panose="02070309020205020404" pitchFamily="49" charset="0"/>
              </a:rPr>
              <a:t>plot</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roc_imc</a:t>
            </a:r>
            <a:r>
              <a:rPr lang="es-ES" dirty="0">
                <a:solidFill>
                  <a:srgbClr val="3E97F8"/>
                </a:solidFill>
                <a:latin typeface="Courier New" panose="02070309020205020404" pitchFamily="49" charset="0"/>
                <a:cs typeface="Courier New" panose="02070309020205020404" pitchFamily="49" charset="0"/>
              </a:rPr>
              <a:t>) </a:t>
            </a:r>
          </a:p>
          <a:p>
            <a:r>
              <a:rPr lang="es-ES" dirty="0">
                <a:solidFill>
                  <a:srgbClr val="3E97F8"/>
                </a:solidFill>
                <a:latin typeface="Courier New" panose="02070309020205020404" pitchFamily="49" charset="0"/>
                <a:cs typeface="Courier New" panose="02070309020205020404" pitchFamily="49" charset="0"/>
              </a:rPr>
              <a:t>#get </a:t>
            </a:r>
            <a:r>
              <a:rPr lang="es-ES" dirty="0" err="1">
                <a:solidFill>
                  <a:srgbClr val="3E97F8"/>
                </a:solidFill>
                <a:latin typeface="Courier New" panose="02070309020205020404" pitchFamily="49" charset="0"/>
                <a:cs typeface="Courier New" panose="02070309020205020404" pitchFamily="49" charset="0"/>
              </a:rPr>
              <a:t>the</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best</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threshold</a:t>
            </a:r>
            <a:r>
              <a:rPr lang="es-ES" dirty="0">
                <a:solidFill>
                  <a:srgbClr val="3E97F8"/>
                </a:solidFill>
                <a:latin typeface="Courier New" panose="02070309020205020404" pitchFamily="49" charset="0"/>
                <a:cs typeface="Courier New" panose="02070309020205020404" pitchFamily="49" charset="0"/>
              </a:rPr>
              <a:t>" </a:t>
            </a:r>
          </a:p>
          <a:p>
            <a:r>
              <a:rPr lang="es-ES" dirty="0" err="1">
                <a:solidFill>
                  <a:srgbClr val="3E97F8"/>
                </a:solidFill>
                <a:latin typeface="Courier New" panose="02070309020205020404" pitchFamily="49" charset="0"/>
                <a:cs typeface="Courier New" panose="02070309020205020404" pitchFamily="49" charset="0"/>
              </a:rPr>
              <a:t>coords</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roc_bua</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best</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threshold</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transpose</a:t>
            </a:r>
            <a:r>
              <a:rPr lang="es-ES" dirty="0">
                <a:solidFill>
                  <a:srgbClr val="3E97F8"/>
                </a:solidFill>
                <a:latin typeface="Courier New" panose="02070309020205020404" pitchFamily="49" charset="0"/>
                <a:cs typeface="Courier New" panose="02070309020205020404" pitchFamily="49" charset="0"/>
              </a:rPr>
              <a:t> = TRUE)</a:t>
            </a:r>
          </a:p>
          <a:p>
            <a:r>
              <a:rPr lang="es-ES" dirty="0" err="1">
                <a:solidFill>
                  <a:srgbClr val="3E97F8"/>
                </a:solidFill>
                <a:latin typeface="Courier New" panose="02070309020205020404" pitchFamily="49" charset="0"/>
                <a:cs typeface="Courier New" panose="02070309020205020404" pitchFamily="49" charset="0"/>
              </a:rPr>
              <a:t>coords</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roc_imc</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best</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threshold</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transpose</a:t>
            </a:r>
            <a:r>
              <a:rPr lang="es-ES" dirty="0">
                <a:solidFill>
                  <a:srgbClr val="3E97F8"/>
                </a:solidFill>
                <a:latin typeface="Courier New" panose="02070309020205020404" pitchFamily="49" charset="0"/>
                <a:cs typeface="Courier New" panose="02070309020205020404" pitchFamily="49" charset="0"/>
              </a:rPr>
              <a:t> = TRUE)</a:t>
            </a:r>
          </a:p>
          <a:p>
            <a:r>
              <a:rPr lang="es-ES" dirty="0">
                <a:solidFill>
                  <a:srgbClr val="3E97F8"/>
                </a:solidFill>
                <a:latin typeface="Courier New" panose="02070309020205020404" pitchFamily="49" charset="0"/>
                <a:cs typeface="Courier New" panose="02070309020205020404" pitchFamily="49" charset="0"/>
              </a:rPr>
              <a:t>#test </a:t>
            </a:r>
            <a:r>
              <a:rPr lang="es-ES" dirty="0" err="1">
                <a:solidFill>
                  <a:srgbClr val="3E97F8"/>
                </a:solidFill>
                <a:latin typeface="Courier New" panose="02070309020205020404" pitchFamily="49" charset="0"/>
                <a:cs typeface="Courier New" panose="02070309020205020404" pitchFamily="49" charset="0"/>
              </a:rPr>
              <a:t>to</a:t>
            </a:r>
            <a:r>
              <a:rPr lang="es-ES" dirty="0">
                <a:solidFill>
                  <a:srgbClr val="3E97F8"/>
                </a:solidFill>
                <a:latin typeface="Courier New" panose="02070309020205020404" pitchFamily="49" charset="0"/>
                <a:cs typeface="Courier New" panose="02070309020205020404" pitchFamily="49" charset="0"/>
              </a:rPr>
              <a:t> compare </a:t>
            </a:r>
            <a:r>
              <a:rPr lang="es-ES" dirty="0" err="1">
                <a:solidFill>
                  <a:srgbClr val="3E97F8"/>
                </a:solidFill>
                <a:latin typeface="Courier New" panose="02070309020205020404" pitchFamily="49" charset="0"/>
                <a:cs typeface="Courier New" panose="02070309020205020404" pitchFamily="49" charset="0"/>
              </a:rPr>
              <a:t>the</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two</a:t>
            </a:r>
            <a:r>
              <a:rPr lang="es-ES" dirty="0">
                <a:solidFill>
                  <a:srgbClr val="3E97F8"/>
                </a:solidFill>
                <a:latin typeface="Courier New" panose="02070309020205020404" pitchFamily="49" charset="0"/>
                <a:cs typeface="Courier New" panose="02070309020205020404" pitchFamily="49" charset="0"/>
              </a:rPr>
              <a:t> ROC </a:t>
            </a:r>
          </a:p>
          <a:p>
            <a:r>
              <a:rPr lang="es-ES" dirty="0" err="1">
                <a:solidFill>
                  <a:srgbClr val="3E97F8"/>
                </a:solidFill>
                <a:latin typeface="Courier New" panose="02070309020205020404" pitchFamily="49" charset="0"/>
                <a:cs typeface="Courier New" panose="02070309020205020404" pitchFamily="49" charset="0"/>
              </a:rPr>
              <a:t>roc.test</a:t>
            </a:r>
            <a:r>
              <a:rPr lang="es-ES" dirty="0">
                <a:solidFill>
                  <a:srgbClr val="3E97F8"/>
                </a:solidFill>
                <a:latin typeface="Courier New" panose="02070309020205020404" pitchFamily="49" charset="0"/>
                <a:cs typeface="Courier New" panose="02070309020205020404" pitchFamily="49" charset="0"/>
              </a:rPr>
              <a:t>(</a:t>
            </a:r>
            <a:r>
              <a:rPr lang="es-ES" dirty="0" err="1">
                <a:solidFill>
                  <a:srgbClr val="3E97F8"/>
                </a:solidFill>
                <a:latin typeface="Courier New" panose="02070309020205020404" pitchFamily="49" charset="0"/>
                <a:cs typeface="Courier New" panose="02070309020205020404" pitchFamily="49" charset="0"/>
              </a:rPr>
              <a:t>roc_bua</a:t>
            </a:r>
            <a:r>
              <a:rPr lang="es-ES" dirty="0">
                <a:solidFill>
                  <a:srgbClr val="3E97F8"/>
                </a:solidFill>
                <a:latin typeface="Courier New" panose="02070309020205020404" pitchFamily="49" charset="0"/>
                <a:cs typeface="Courier New" panose="02070309020205020404" pitchFamily="49" charset="0"/>
              </a:rPr>
              <a:t>, </a:t>
            </a:r>
            <a:r>
              <a:rPr lang="es-ES" dirty="0" err="1">
                <a:solidFill>
                  <a:srgbClr val="3E97F8"/>
                </a:solidFill>
                <a:latin typeface="Courier New" panose="02070309020205020404" pitchFamily="49" charset="0"/>
                <a:cs typeface="Courier New" panose="02070309020205020404" pitchFamily="49" charset="0"/>
              </a:rPr>
              <a:t>roc_imc</a:t>
            </a:r>
            <a:r>
              <a:rPr lang="es-ES" dirty="0">
                <a:solidFill>
                  <a:srgbClr val="3E97F8"/>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3432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7" name="6 CuadroTexto"/>
          <p:cNvSpPr txBox="1"/>
          <p:nvPr/>
        </p:nvSpPr>
        <p:spPr>
          <a:xfrm>
            <a:off x="293150" y="1219714"/>
            <a:ext cx="8643998" cy="1477328"/>
          </a:xfrm>
          <a:prstGeom prst="rect">
            <a:avLst/>
          </a:prstGeom>
          <a:noFill/>
        </p:spPr>
        <p:txBody>
          <a:bodyPr wrap="square" rtlCol="0">
            <a:spAutoFit/>
          </a:bodyPr>
          <a:lstStyle/>
          <a:p>
            <a:pPr marL="858838" indent="-858838"/>
            <a:r>
              <a:rPr lang="en-US" u="none" dirty="0">
                <a:latin typeface="+mn-lt"/>
              </a:rPr>
              <a:t>Exercise: </a:t>
            </a:r>
            <a:r>
              <a:rPr lang="en-GB" dirty="0">
                <a:latin typeface="+mn-lt"/>
              </a:rPr>
              <a:t>Calculate the same indices for the "palmar pallor sign" that was evaluated in a jungle region of Colombia to see if it could be of interest in the diagnosis of </a:t>
            </a:r>
            <a:r>
              <a:rPr lang="en-GB" dirty="0" err="1">
                <a:latin typeface="+mn-lt"/>
              </a:rPr>
              <a:t>anemia</a:t>
            </a:r>
            <a:r>
              <a:rPr lang="en-GB" dirty="0">
                <a:latin typeface="+mn-lt"/>
              </a:rPr>
              <a:t>. A blood count was taken in 167 children, so it was known whether they had </a:t>
            </a:r>
            <a:r>
              <a:rPr lang="en-GB" dirty="0" err="1">
                <a:latin typeface="+mn-lt"/>
              </a:rPr>
              <a:t>anemia</a:t>
            </a:r>
            <a:r>
              <a:rPr lang="en-GB" dirty="0">
                <a:latin typeface="+mn-lt"/>
              </a:rPr>
              <a:t> or not (48 yes, 119 no). The palmar pallor sign was positive in 16 </a:t>
            </a:r>
            <a:r>
              <a:rPr lang="en-GB" dirty="0" err="1">
                <a:latin typeface="+mn-lt"/>
              </a:rPr>
              <a:t>anemics</a:t>
            </a:r>
            <a:r>
              <a:rPr lang="en-GB" dirty="0">
                <a:latin typeface="+mn-lt"/>
              </a:rPr>
              <a:t>. In 95 non-</a:t>
            </a:r>
            <a:r>
              <a:rPr lang="en-GB" dirty="0" err="1">
                <a:latin typeface="+mn-lt"/>
              </a:rPr>
              <a:t>anemic</a:t>
            </a:r>
            <a:r>
              <a:rPr lang="en-GB" dirty="0">
                <a:latin typeface="+mn-lt"/>
              </a:rPr>
              <a:t> was negative. It is useful?</a:t>
            </a:r>
            <a:endParaRPr lang="en-US" u="none" dirty="0">
              <a:latin typeface="+mn-lt"/>
            </a:endParaRPr>
          </a:p>
        </p:txBody>
      </p:sp>
      <p:pic>
        <p:nvPicPr>
          <p:cNvPr id="3" name="Imagen 2"/>
          <p:cNvPicPr>
            <a:picLocks noChangeAspect="1"/>
          </p:cNvPicPr>
          <p:nvPr/>
        </p:nvPicPr>
        <p:blipFill>
          <a:blip r:embed="rId2" cstate="print"/>
          <a:stretch>
            <a:fillRect/>
          </a:stretch>
        </p:blipFill>
        <p:spPr>
          <a:xfrm>
            <a:off x="2018890" y="3177731"/>
            <a:ext cx="5868219" cy="3115110"/>
          </a:xfrm>
          <a:prstGeom prst="rect">
            <a:avLst/>
          </a:prstGeom>
        </p:spPr>
      </p:pic>
    </p:spTree>
    <p:extLst>
      <p:ext uri="{BB962C8B-B14F-4D97-AF65-F5344CB8AC3E}">
        <p14:creationId xmlns:p14="http://schemas.microsoft.com/office/powerpoint/2010/main" val="1588763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7" name="6 CuadroTexto"/>
          <p:cNvSpPr txBox="1"/>
          <p:nvPr/>
        </p:nvSpPr>
        <p:spPr>
          <a:xfrm>
            <a:off x="293150" y="1219714"/>
            <a:ext cx="8643998" cy="1477328"/>
          </a:xfrm>
          <a:prstGeom prst="rect">
            <a:avLst/>
          </a:prstGeom>
          <a:noFill/>
        </p:spPr>
        <p:txBody>
          <a:bodyPr wrap="square" rtlCol="0">
            <a:spAutoFit/>
          </a:bodyPr>
          <a:lstStyle/>
          <a:p>
            <a:pPr marL="858838" indent="-858838"/>
            <a:r>
              <a:rPr lang="en-US" u="none" dirty="0">
                <a:latin typeface="+mn-lt"/>
              </a:rPr>
              <a:t>Exercise: </a:t>
            </a:r>
            <a:r>
              <a:rPr lang="en-GB" dirty="0">
                <a:latin typeface="+mn-lt"/>
              </a:rPr>
              <a:t>Calculate the same indices for the "palmar pallor sign" that was evaluated in a jungle region of Colombia to see if it could be of interest in the diagnosis of </a:t>
            </a:r>
            <a:r>
              <a:rPr lang="en-GB" dirty="0" err="1">
                <a:latin typeface="+mn-lt"/>
              </a:rPr>
              <a:t>anemia</a:t>
            </a:r>
            <a:r>
              <a:rPr lang="en-GB" dirty="0">
                <a:latin typeface="+mn-lt"/>
              </a:rPr>
              <a:t>. A blood count was taken in 167 children, so it was known whether they had </a:t>
            </a:r>
            <a:r>
              <a:rPr lang="en-GB" dirty="0" err="1">
                <a:latin typeface="+mn-lt"/>
              </a:rPr>
              <a:t>anemia</a:t>
            </a:r>
            <a:r>
              <a:rPr lang="en-GB" dirty="0">
                <a:latin typeface="+mn-lt"/>
              </a:rPr>
              <a:t> or not (48 yes, 119 no). The palmar pallor sign was positive in 16 </a:t>
            </a:r>
            <a:r>
              <a:rPr lang="en-GB" dirty="0" err="1">
                <a:latin typeface="+mn-lt"/>
              </a:rPr>
              <a:t>anemics</a:t>
            </a:r>
            <a:r>
              <a:rPr lang="en-GB" dirty="0">
                <a:latin typeface="+mn-lt"/>
              </a:rPr>
              <a:t>. In 95 non-</a:t>
            </a:r>
            <a:r>
              <a:rPr lang="en-GB" dirty="0" err="1">
                <a:latin typeface="+mn-lt"/>
              </a:rPr>
              <a:t>anemic</a:t>
            </a:r>
            <a:r>
              <a:rPr lang="en-GB" dirty="0">
                <a:latin typeface="+mn-lt"/>
              </a:rPr>
              <a:t> was negative. It is useful?</a:t>
            </a:r>
            <a:endParaRPr lang="en-US" u="none" dirty="0">
              <a:latin typeface="+mn-lt"/>
            </a:endParaRPr>
          </a:p>
        </p:txBody>
      </p:sp>
      <p:graphicFrame>
        <p:nvGraphicFramePr>
          <p:cNvPr id="2" name="Tabla 1"/>
          <p:cNvGraphicFramePr>
            <a:graphicFrameLocks noGrp="1"/>
          </p:cNvGraphicFramePr>
          <p:nvPr>
            <p:extLst>
              <p:ext uri="{D42A27DB-BD31-4B8C-83A1-F6EECF244321}">
                <p14:modId xmlns:p14="http://schemas.microsoft.com/office/powerpoint/2010/main" val="3936795096"/>
              </p:ext>
            </p:extLst>
          </p:nvPr>
        </p:nvGraphicFramePr>
        <p:xfrm>
          <a:off x="2118050" y="3536303"/>
          <a:ext cx="4739950" cy="1522655"/>
        </p:xfrm>
        <a:graphic>
          <a:graphicData uri="http://schemas.openxmlformats.org/drawingml/2006/table">
            <a:tbl>
              <a:tblPr/>
              <a:tblGrid>
                <a:gridCol w="947990">
                  <a:extLst>
                    <a:ext uri="{9D8B030D-6E8A-4147-A177-3AD203B41FA5}">
                      <a16:colId xmlns:a16="http://schemas.microsoft.com/office/drawing/2014/main" val="20000"/>
                    </a:ext>
                  </a:extLst>
                </a:gridCol>
                <a:gridCol w="947990">
                  <a:extLst>
                    <a:ext uri="{9D8B030D-6E8A-4147-A177-3AD203B41FA5}">
                      <a16:colId xmlns:a16="http://schemas.microsoft.com/office/drawing/2014/main" val="20001"/>
                    </a:ext>
                  </a:extLst>
                </a:gridCol>
                <a:gridCol w="947990">
                  <a:extLst>
                    <a:ext uri="{9D8B030D-6E8A-4147-A177-3AD203B41FA5}">
                      <a16:colId xmlns:a16="http://schemas.microsoft.com/office/drawing/2014/main" val="20002"/>
                    </a:ext>
                  </a:extLst>
                </a:gridCol>
                <a:gridCol w="947990">
                  <a:extLst>
                    <a:ext uri="{9D8B030D-6E8A-4147-A177-3AD203B41FA5}">
                      <a16:colId xmlns:a16="http://schemas.microsoft.com/office/drawing/2014/main" val="20003"/>
                    </a:ext>
                  </a:extLst>
                </a:gridCol>
                <a:gridCol w="947990">
                  <a:extLst>
                    <a:ext uri="{9D8B030D-6E8A-4147-A177-3AD203B41FA5}">
                      <a16:colId xmlns:a16="http://schemas.microsoft.com/office/drawing/2014/main" val="20004"/>
                    </a:ext>
                  </a:extLst>
                </a:gridCol>
              </a:tblGrid>
              <a:tr h="304531">
                <a:tc>
                  <a:txBody>
                    <a:bodyPr/>
                    <a:lstStyle/>
                    <a:p>
                      <a:pPr algn="l" fontAlgn="b"/>
                      <a:endParaRPr lang="en-GB"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4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GB" sz="1400" b="0" i="0" u="none" strike="noStrike">
                          <a:solidFill>
                            <a:srgbClr val="000000"/>
                          </a:solidFill>
                          <a:effectLst/>
                          <a:latin typeface="Calibri" panose="020F0502020204030204" pitchFamily="34" charset="0"/>
                        </a:rPr>
                        <a:t>Anemia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a:txBody>
                    <a:bodyPr/>
                    <a:lstStyle/>
                    <a:p>
                      <a:pPr algn="l" fontAlgn="b"/>
                      <a:endParaRPr lang="en-GB" sz="14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531">
                <a:tc>
                  <a:txBody>
                    <a:bodyPr/>
                    <a:lstStyle/>
                    <a:p>
                      <a:pPr algn="l" fontAlgn="b"/>
                      <a:endParaRPr lang="en-GB"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GB" sz="14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Disease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Calibri" panose="020F0502020204030204" pitchFamily="34" charset="0"/>
                        </a:rPr>
                        <a:t>Healthy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304531">
                <a:tc rowSpan="2">
                  <a:txBody>
                    <a:bodyPr/>
                    <a:lstStyle/>
                    <a:p>
                      <a:pPr algn="ctr" fontAlgn="ctr"/>
                      <a:r>
                        <a:rPr lang="en-GB" sz="1400" b="0" i="0" u="none" strike="noStrike">
                          <a:solidFill>
                            <a:srgbClr val="000000"/>
                          </a:solidFill>
                          <a:effectLst/>
                          <a:latin typeface="Calibri" panose="020F0502020204030204" pitchFamily="34" charset="0"/>
                        </a:rPr>
                        <a:t>Sign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400" b="0" i="0" u="none" strike="noStrike">
                          <a:solidFill>
                            <a:srgbClr val="000000"/>
                          </a:solidFill>
                          <a:effectLst/>
                          <a:latin typeface="Calibri" panose="020F0502020204030204" pitchFamily="34" charset="0"/>
                        </a:rPr>
                        <a:t>Positive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531">
                <a:tc vMerge="1">
                  <a:txBody>
                    <a:bodyPr/>
                    <a:lstStyle/>
                    <a:p>
                      <a:endParaRPr lang="en-US"/>
                    </a:p>
                  </a:txBody>
                  <a:tcPr/>
                </a:tc>
                <a:tc>
                  <a:txBody>
                    <a:bodyPr/>
                    <a:lstStyle/>
                    <a:p>
                      <a:pPr algn="ctr" fontAlgn="b"/>
                      <a:r>
                        <a:rPr lang="en-GB" sz="1400" b="0" i="0" u="none" strike="noStrike" dirty="0">
                          <a:solidFill>
                            <a:srgbClr val="000000"/>
                          </a:solidFill>
                          <a:effectLst/>
                          <a:latin typeface="Calibri" panose="020F0502020204030204" pitchFamily="34" charset="0"/>
                        </a:rPr>
                        <a:t>Negative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Calibri" panose="020F0502020204030204" pitchFamily="34" charset="0"/>
                        </a:rPr>
                        <a:t>32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531">
                <a:tc>
                  <a:txBody>
                    <a:bodyPr/>
                    <a:lstStyle/>
                    <a:p>
                      <a:pPr algn="l" fontAlgn="b"/>
                      <a:endParaRPr lang="en-GB" sz="14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GB" sz="14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400" b="0" i="0" u="none" strike="noStrike">
                          <a:solidFill>
                            <a:srgbClr val="000000"/>
                          </a:solidFill>
                          <a:effectLst/>
                          <a:latin typeface="Calibri" panose="020F0502020204030204" pitchFamily="34" charset="0"/>
                        </a:rPr>
                        <a:t>48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119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9177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95300" y="274638"/>
            <a:ext cx="8915400" cy="1143000"/>
          </a:xfrm>
        </p:spPr>
        <p:txBody>
          <a:bodyPr/>
          <a:lstStyle/>
          <a:p>
            <a:pPr>
              <a:buFont typeface="+mj-lt"/>
              <a:buAutoNum type="arabicPeriod" startAt="4"/>
            </a:pPr>
            <a:r>
              <a:rPr lang="es-ES" dirty="0" err="1"/>
              <a:t>Likelihood</a:t>
            </a:r>
            <a:r>
              <a:rPr lang="es-ES" dirty="0"/>
              <a:t> ratio</a:t>
            </a:r>
          </a:p>
        </p:txBody>
      </p:sp>
      <p:sp>
        <p:nvSpPr>
          <p:cNvPr id="7" name="6 CuadroTexto"/>
          <p:cNvSpPr txBox="1"/>
          <p:nvPr/>
        </p:nvSpPr>
        <p:spPr>
          <a:xfrm>
            <a:off x="302480" y="1275698"/>
            <a:ext cx="8643998" cy="646331"/>
          </a:xfrm>
          <a:prstGeom prst="rect">
            <a:avLst/>
          </a:prstGeom>
          <a:noFill/>
        </p:spPr>
        <p:txBody>
          <a:bodyPr wrap="square" rtlCol="0">
            <a:spAutoFit/>
          </a:bodyPr>
          <a:lstStyle/>
          <a:p>
            <a:pPr marL="858838" indent="-858838"/>
            <a:r>
              <a:rPr lang="en-US" sz="1200" u="none" dirty="0">
                <a:latin typeface="+mn-lt"/>
              </a:rPr>
              <a:t>Exercise: </a:t>
            </a:r>
            <a:r>
              <a:rPr lang="en-GB" sz="1200" dirty="0">
                <a:latin typeface="+mn-lt"/>
              </a:rPr>
              <a:t>Calculate the same indices for the "palmar pallor sign" that was evaluated in a jungle region of Colombia to see if it could be of interest in the diagnosis of </a:t>
            </a:r>
            <a:r>
              <a:rPr lang="en-GB" sz="1200" dirty="0" err="1">
                <a:latin typeface="+mn-lt"/>
              </a:rPr>
              <a:t>anemia</a:t>
            </a:r>
            <a:r>
              <a:rPr lang="en-GB" sz="1200" dirty="0">
                <a:latin typeface="+mn-lt"/>
              </a:rPr>
              <a:t>. A blood count was taken in 167 children, so it was known whether they had </a:t>
            </a:r>
            <a:r>
              <a:rPr lang="en-GB" sz="1200" dirty="0" err="1">
                <a:latin typeface="+mn-lt"/>
              </a:rPr>
              <a:t>anemia</a:t>
            </a:r>
            <a:r>
              <a:rPr lang="en-GB" sz="1200" dirty="0">
                <a:latin typeface="+mn-lt"/>
              </a:rPr>
              <a:t> or not (48 yes, 119 no). The palmar pallor sign was positive in 16 </a:t>
            </a:r>
            <a:r>
              <a:rPr lang="en-GB" sz="1200" dirty="0" err="1">
                <a:latin typeface="+mn-lt"/>
              </a:rPr>
              <a:t>anemics</a:t>
            </a:r>
            <a:r>
              <a:rPr lang="en-GB" sz="1200" dirty="0">
                <a:latin typeface="+mn-lt"/>
              </a:rPr>
              <a:t>. In 95 non-</a:t>
            </a:r>
            <a:r>
              <a:rPr lang="en-GB" sz="1200" dirty="0" err="1">
                <a:latin typeface="+mn-lt"/>
              </a:rPr>
              <a:t>anemic</a:t>
            </a:r>
            <a:r>
              <a:rPr lang="en-GB" sz="1200" dirty="0">
                <a:latin typeface="+mn-lt"/>
              </a:rPr>
              <a:t> was negative. It is useful?</a:t>
            </a:r>
            <a:endParaRPr lang="en-US" sz="1200" u="none" dirty="0">
              <a:latin typeface="+mn-lt"/>
            </a:endParaRPr>
          </a:p>
        </p:txBody>
      </p:sp>
      <p:sp>
        <p:nvSpPr>
          <p:cNvPr id="8" name="8 Rectángulo"/>
          <p:cNvSpPr/>
          <p:nvPr/>
        </p:nvSpPr>
        <p:spPr>
          <a:xfrm>
            <a:off x="826259" y="2050157"/>
            <a:ext cx="8584441" cy="4524315"/>
          </a:xfrm>
          <a:prstGeom prst="rect">
            <a:avLst/>
          </a:prstGeom>
        </p:spPr>
        <p:txBody>
          <a:bodyPr wrap="square">
            <a:spAutoFit/>
          </a:bodyPr>
          <a:lstStyle/>
          <a:p>
            <a:r>
              <a:rPr lang="en-US" sz="1600" dirty="0">
                <a:latin typeface="Consolas" pitchFamily="49" charset="0"/>
                <a:cs typeface="Consolas" pitchFamily="49" charset="0"/>
              </a:rPr>
              <a:t>Disease positive Disease negative Total</a:t>
            </a:r>
          </a:p>
          <a:p>
            <a:r>
              <a:rPr lang="en-US" sz="1600" dirty="0">
                <a:latin typeface="Consolas" pitchFamily="49" charset="0"/>
                <a:cs typeface="Consolas" pitchFamily="49" charset="0"/>
              </a:rPr>
              <a:t>Test positive               16               32    48</a:t>
            </a:r>
          </a:p>
          <a:p>
            <a:r>
              <a:rPr lang="en-US" sz="1600" dirty="0">
                <a:latin typeface="Consolas" pitchFamily="49" charset="0"/>
                <a:cs typeface="Consolas" pitchFamily="49" charset="0"/>
              </a:rPr>
              <a:t>Test negative               24               95   119</a:t>
            </a:r>
          </a:p>
          <a:p>
            <a:r>
              <a:rPr lang="en-US" sz="1600" dirty="0">
                <a:latin typeface="Consolas" pitchFamily="49" charset="0"/>
                <a:cs typeface="Consolas" pitchFamily="49" charset="0"/>
              </a:rPr>
              <a:t>Total                       40              127   167</a:t>
            </a:r>
          </a:p>
          <a:p>
            <a:endParaRPr lang="en-US" sz="1600" dirty="0">
              <a:latin typeface="Consolas" pitchFamily="49" charset="0"/>
              <a:cs typeface="Consolas" pitchFamily="49" charset="0"/>
            </a:endParaRPr>
          </a:p>
          <a:p>
            <a:r>
              <a:rPr lang="en-US" sz="1600" dirty="0">
                <a:latin typeface="Consolas" pitchFamily="49" charset="0"/>
                <a:cs typeface="Consolas" pitchFamily="49" charset="0"/>
              </a:rPr>
              <a:t> Point estimates and 95 % CIs:</a:t>
            </a:r>
          </a:p>
          <a:p>
            <a:r>
              <a:rPr lang="en-US" sz="1600" dirty="0">
                <a:latin typeface="Consolas" pitchFamily="49" charset="0"/>
                <a:cs typeface="Consolas" pitchFamily="49" charset="0"/>
              </a:rPr>
              <a:t>---------------------------------------------------------</a:t>
            </a:r>
          </a:p>
          <a:p>
            <a:r>
              <a:rPr lang="en-US" sz="1600" dirty="0">
                <a:latin typeface="Consolas" pitchFamily="49" charset="0"/>
                <a:cs typeface="Consolas" pitchFamily="49" charset="0"/>
              </a:rPr>
              <a:t>                                    Estimation Lower CI Upper CI</a:t>
            </a:r>
          </a:p>
          <a:p>
            <a:r>
              <a:rPr lang="en-US" sz="1600" dirty="0">
                <a:latin typeface="Consolas" pitchFamily="49" charset="0"/>
                <a:cs typeface="Consolas" pitchFamily="49" charset="0"/>
              </a:rPr>
              <a:t>Apparent prevalence                      0.287    0.220    0.362</a:t>
            </a:r>
          </a:p>
          <a:p>
            <a:r>
              <a:rPr lang="en-US" sz="1600" dirty="0">
                <a:latin typeface="Consolas" pitchFamily="49" charset="0"/>
                <a:cs typeface="Consolas" pitchFamily="49" charset="0"/>
              </a:rPr>
              <a:t>True prevalence                          0.240    0.177    0.312</a:t>
            </a:r>
          </a:p>
          <a:p>
            <a:r>
              <a:rPr lang="en-US" sz="1600" dirty="0">
                <a:latin typeface="Consolas" pitchFamily="49" charset="0"/>
                <a:cs typeface="Consolas" pitchFamily="49" charset="0"/>
              </a:rPr>
              <a:t>Sensitivity                              </a:t>
            </a:r>
            <a:r>
              <a:rPr lang="en-US" sz="1600" dirty="0">
                <a:solidFill>
                  <a:srgbClr val="FF0000"/>
                </a:solidFill>
                <a:latin typeface="Consolas" pitchFamily="49" charset="0"/>
                <a:cs typeface="Consolas" pitchFamily="49" charset="0"/>
              </a:rPr>
              <a:t>0.400</a:t>
            </a:r>
            <a:r>
              <a:rPr lang="en-US" sz="1600" dirty="0">
                <a:latin typeface="Consolas" pitchFamily="49" charset="0"/>
                <a:cs typeface="Consolas" pitchFamily="49" charset="0"/>
              </a:rPr>
              <a:t>    0.249    0.567</a:t>
            </a:r>
          </a:p>
          <a:p>
            <a:r>
              <a:rPr lang="en-US" sz="1600" dirty="0">
                <a:latin typeface="Consolas" pitchFamily="49" charset="0"/>
                <a:cs typeface="Consolas" pitchFamily="49" charset="0"/>
              </a:rPr>
              <a:t>Specificity                              </a:t>
            </a:r>
            <a:r>
              <a:rPr lang="en-US" sz="1600" dirty="0">
                <a:solidFill>
                  <a:srgbClr val="FF0000"/>
                </a:solidFill>
                <a:latin typeface="Consolas" pitchFamily="49" charset="0"/>
                <a:cs typeface="Consolas" pitchFamily="49" charset="0"/>
              </a:rPr>
              <a:t>0.748</a:t>
            </a:r>
            <a:r>
              <a:rPr lang="en-US" sz="1600" dirty="0">
                <a:latin typeface="Consolas" pitchFamily="49" charset="0"/>
                <a:cs typeface="Consolas" pitchFamily="49" charset="0"/>
              </a:rPr>
              <a:t>    0.663    0.821</a:t>
            </a:r>
          </a:p>
          <a:p>
            <a:r>
              <a:rPr lang="en-US" sz="1600" dirty="0">
                <a:latin typeface="Consolas" pitchFamily="49" charset="0"/>
                <a:cs typeface="Consolas" pitchFamily="49" charset="0"/>
              </a:rPr>
              <a:t>Positive predictive value                </a:t>
            </a:r>
            <a:r>
              <a:rPr lang="en-US" sz="1600" dirty="0">
                <a:solidFill>
                  <a:srgbClr val="FF0000"/>
                </a:solidFill>
                <a:latin typeface="Consolas" pitchFamily="49" charset="0"/>
                <a:cs typeface="Consolas" pitchFamily="49" charset="0"/>
              </a:rPr>
              <a:t>0.333</a:t>
            </a:r>
            <a:r>
              <a:rPr lang="en-US" sz="1600" dirty="0">
                <a:latin typeface="Consolas" pitchFamily="49" charset="0"/>
                <a:cs typeface="Consolas" pitchFamily="49" charset="0"/>
              </a:rPr>
              <a:t>    0.204    0.484</a:t>
            </a:r>
          </a:p>
          <a:p>
            <a:r>
              <a:rPr lang="en-US" sz="1600" dirty="0">
                <a:latin typeface="Consolas" pitchFamily="49" charset="0"/>
                <a:cs typeface="Consolas" pitchFamily="49" charset="0"/>
              </a:rPr>
              <a:t>Negative predictive value                </a:t>
            </a:r>
            <a:r>
              <a:rPr lang="en-US" sz="1600" dirty="0">
                <a:solidFill>
                  <a:srgbClr val="FF0000"/>
                </a:solidFill>
                <a:latin typeface="Consolas" pitchFamily="49" charset="0"/>
                <a:cs typeface="Consolas" pitchFamily="49" charset="0"/>
              </a:rPr>
              <a:t>0.798</a:t>
            </a:r>
            <a:r>
              <a:rPr lang="en-US" sz="1600" dirty="0">
                <a:latin typeface="Consolas" pitchFamily="49" charset="0"/>
                <a:cs typeface="Consolas" pitchFamily="49" charset="0"/>
              </a:rPr>
              <a:t>    0.715    0.866</a:t>
            </a:r>
          </a:p>
          <a:p>
            <a:r>
              <a:rPr lang="en-US" sz="1600" dirty="0">
                <a:latin typeface="Consolas" pitchFamily="49" charset="0"/>
                <a:cs typeface="Consolas" pitchFamily="49" charset="0"/>
              </a:rPr>
              <a:t>Diagnostic accuracy                      0.665    0.588    0.736</a:t>
            </a:r>
          </a:p>
          <a:p>
            <a:r>
              <a:rPr lang="en-US" sz="1600" dirty="0">
                <a:latin typeface="Consolas" pitchFamily="49" charset="0"/>
                <a:cs typeface="Consolas" pitchFamily="49" charset="0"/>
              </a:rPr>
              <a:t>Likelihood ratio of a positive test      </a:t>
            </a:r>
            <a:r>
              <a:rPr lang="en-US" sz="1600" dirty="0">
                <a:solidFill>
                  <a:srgbClr val="FF0000"/>
                </a:solidFill>
                <a:latin typeface="Consolas" pitchFamily="49" charset="0"/>
                <a:cs typeface="Consolas" pitchFamily="49" charset="0"/>
              </a:rPr>
              <a:t>1.588</a:t>
            </a:r>
            <a:r>
              <a:rPr lang="en-US" sz="1600" dirty="0">
                <a:latin typeface="Consolas" pitchFamily="49" charset="0"/>
                <a:cs typeface="Consolas" pitchFamily="49" charset="0"/>
              </a:rPr>
              <a:t>    0.979    2.575</a:t>
            </a:r>
          </a:p>
          <a:p>
            <a:r>
              <a:rPr lang="en-US" sz="1600" dirty="0">
                <a:latin typeface="Consolas" pitchFamily="49" charset="0"/>
                <a:cs typeface="Consolas" pitchFamily="49" charset="0"/>
              </a:rPr>
              <a:t>Likelihood ratio of a negative test      0.802    0.611    1.053</a:t>
            </a:r>
          </a:p>
          <a:p>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39880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ea typeface="ＭＳ Ｐゴシック" pitchFamily="34" charset="-128"/>
              </a:rPr>
              <a:t>Diagnosis. Diagnostics tests</a:t>
            </a:r>
            <a:br>
              <a:rPr lang="en-US" dirty="0">
                <a:ea typeface="ＭＳ Ｐゴシック" pitchFamily="34" charset="-128"/>
              </a:rPr>
            </a:br>
            <a:endParaRPr lang="es-ES" dirty="0"/>
          </a:p>
        </p:txBody>
      </p:sp>
      <p:sp>
        <p:nvSpPr>
          <p:cNvPr id="8" name="1 Marcador de texto"/>
          <p:cNvSpPr>
            <a:spLocks noGrp="1"/>
          </p:cNvSpPr>
          <p:nvPr>
            <p:ph type="body" sz="quarter" idx="11"/>
          </p:nvPr>
        </p:nvSpPr>
        <p:spPr>
          <a:xfrm>
            <a:off x="378275" y="1221435"/>
            <a:ext cx="8751075" cy="424638"/>
          </a:xfrm>
        </p:spPr>
        <p:txBody>
          <a:bodyPr/>
          <a:lstStyle/>
          <a:p>
            <a:r>
              <a:rPr lang="en-US" dirty="0"/>
              <a:t>Process that leads to the diagnosis</a:t>
            </a:r>
            <a:endParaRPr lang="es-ES" dirty="0"/>
          </a:p>
        </p:txBody>
      </p:sp>
      <p:sp>
        <p:nvSpPr>
          <p:cNvPr id="11" name="10 CuadroTexto"/>
          <p:cNvSpPr txBox="1"/>
          <p:nvPr/>
        </p:nvSpPr>
        <p:spPr>
          <a:xfrm>
            <a:off x="1051782" y="1881341"/>
            <a:ext cx="7404062" cy="1446550"/>
          </a:xfrm>
          <a:prstGeom prst="rect">
            <a:avLst/>
          </a:prstGeom>
          <a:noFill/>
        </p:spPr>
        <p:txBody>
          <a:bodyPr wrap="square" rtlCol="0">
            <a:spAutoFit/>
          </a:bodyPr>
          <a:lstStyle/>
          <a:p>
            <a:pPr marL="457200" indent="-457200" algn="just">
              <a:buFont typeface="+mj-lt"/>
              <a:buAutoNum type="arabicPeriod"/>
            </a:pPr>
            <a:r>
              <a:rPr lang="en-US" sz="2200" dirty="0">
                <a:solidFill>
                  <a:schemeClr val="bg2">
                    <a:lumMod val="50000"/>
                  </a:schemeClr>
                </a:solidFill>
                <a:latin typeface="+mn-lt"/>
              </a:rPr>
              <a:t>Establish a presumption suspicion or hypothesis of existence of disease </a:t>
            </a:r>
          </a:p>
          <a:p>
            <a:pPr marL="457200" indent="-457200" algn="just">
              <a:buFont typeface="+mj-lt"/>
              <a:buAutoNum type="arabicPeriod"/>
            </a:pPr>
            <a:r>
              <a:rPr lang="en-US" sz="2200" dirty="0">
                <a:solidFill>
                  <a:schemeClr val="bg2">
                    <a:lumMod val="50000"/>
                  </a:schemeClr>
                </a:solidFill>
                <a:latin typeface="+mn-lt"/>
              </a:rPr>
              <a:t>Follow up on the clinical assumption and verify if this corresponds to the truth.</a:t>
            </a:r>
            <a:endParaRPr lang="es-ES" sz="2200" dirty="0">
              <a:solidFill>
                <a:schemeClr val="bg2">
                  <a:lumMod val="50000"/>
                </a:schemeClr>
              </a:solidFill>
              <a:latin typeface="+mn-lt"/>
            </a:endParaRPr>
          </a:p>
        </p:txBody>
      </p:sp>
      <p:sp>
        <p:nvSpPr>
          <p:cNvPr id="6" name="5 CuadroTexto"/>
          <p:cNvSpPr txBox="1"/>
          <p:nvPr/>
        </p:nvSpPr>
        <p:spPr>
          <a:xfrm>
            <a:off x="524435" y="3913094"/>
            <a:ext cx="8053957" cy="2492990"/>
          </a:xfrm>
          <a:prstGeom prst="rect">
            <a:avLst/>
          </a:prstGeom>
          <a:noFill/>
        </p:spPr>
        <p:txBody>
          <a:bodyPr wrap="square" rtlCol="0">
            <a:spAutoFit/>
          </a:bodyPr>
          <a:lstStyle/>
          <a:p>
            <a:r>
              <a:rPr lang="es-ES" sz="2400" dirty="0" err="1">
                <a:solidFill>
                  <a:schemeClr val="bg2">
                    <a:lumMod val="50000"/>
                  </a:schemeClr>
                </a:solidFill>
                <a:effectLst>
                  <a:outerShdw blurRad="38100" dist="38100" dir="2700000" algn="tl">
                    <a:srgbClr val="000000">
                      <a:alpha val="43137"/>
                    </a:srgbClr>
                  </a:outerShdw>
                </a:effectLst>
                <a:latin typeface="+mn-lt"/>
              </a:rPr>
              <a:t>Uncertainty</a:t>
            </a:r>
            <a:r>
              <a:rPr lang="en-US" sz="2400" dirty="0"/>
              <a:t/>
            </a:r>
            <a:br>
              <a:rPr lang="en-US" sz="2400" dirty="0"/>
            </a:br>
            <a:endParaRPr lang="en-US" sz="2200" dirty="0">
              <a:solidFill>
                <a:schemeClr val="bg2">
                  <a:lumMod val="50000"/>
                </a:schemeClr>
              </a:solidFill>
              <a:latin typeface="+mn-lt"/>
            </a:endParaRPr>
          </a:p>
          <a:p>
            <a:pPr marL="1371600" lvl="2" indent="-457200" algn="just">
              <a:buFont typeface="Arial" panose="020B0604020202020204" pitchFamily="34" charset="0"/>
              <a:buChar char="•"/>
            </a:pPr>
            <a:r>
              <a:rPr lang="en-US" sz="2200" dirty="0">
                <a:solidFill>
                  <a:schemeClr val="bg2">
                    <a:lumMod val="50000"/>
                  </a:schemeClr>
                </a:solidFill>
                <a:latin typeface="+mn-lt"/>
              </a:rPr>
              <a:t>Symptoms of a patient may be compatible with more than one disease </a:t>
            </a:r>
          </a:p>
          <a:p>
            <a:pPr marL="1371600" lvl="2" indent="-457200" algn="just">
              <a:buFont typeface="Arial" panose="020B0604020202020204" pitchFamily="34" charset="0"/>
              <a:buChar char="•"/>
            </a:pPr>
            <a:r>
              <a:rPr lang="en-US" sz="2200" dirty="0">
                <a:solidFill>
                  <a:schemeClr val="bg2">
                    <a:lumMod val="50000"/>
                  </a:schemeClr>
                </a:solidFill>
                <a:latin typeface="+mn-lt"/>
              </a:rPr>
              <a:t>Biological variations from one individual to another</a:t>
            </a:r>
          </a:p>
          <a:p>
            <a:pPr marL="1371600" lvl="2" indent="-457200" algn="just">
              <a:buFont typeface="Arial" panose="020B0604020202020204" pitchFamily="34" charset="0"/>
              <a:buChar char="•"/>
            </a:pPr>
            <a:r>
              <a:rPr lang="en-US" sz="2200" dirty="0">
                <a:solidFill>
                  <a:schemeClr val="bg2">
                    <a:lumMod val="50000"/>
                  </a:schemeClr>
                </a:solidFill>
                <a:latin typeface="+mn-lt"/>
              </a:rPr>
              <a:t>Instruments are imprecise </a:t>
            </a:r>
          </a:p>
          <a:p>
            <a:pPr marL="1371600" lvl="2" indent="-457200" algn="just">
              <a:buFont typeface="Arial" panose="020B0604020202020204" pitchFamily="34" charset="0"/>
              <a:buChar char="•"/>
            </a:pPr>
            <a:r>
              <a:rPr lang="en-US" sz="2200" dirty="0">
                <a:solidFill>
                  <a:schemeClr val="bg2">
                    <a:lumMod val="50000"/>
                  </a:schemeClr>
                </a:solidFill>
                <a:latin typeface="+mn-lt"/>
              </a:rPr>
              <a:t>Patients are inaccurate to remember past events</a:t>
            </a:r>
            <a:endParaRPr lang="es-ES" sz="2200" dirty="0">
              <a:solidFill>
                <a:schemeClr val="bg2">
                  <a:lumMod val="50000"/>
                </a:schemeClr>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ea typeface="ＭＳ Ｐゴシック" pitchFamily="34" charset="-128"/>
              </a:rPr>
              <a:t>Diagnosis. Diagnostics tests</a:t>
            </a:r>
            <a:br>
              <a:rPr lang="en-US" dirty="0">
                <a:ea typeface="ＭＳ Ｐゴシック" pitchFamily="34" charset="-128"/>
              </a:rPr>
            </a:br>
            <a:endParaRPr lang="es-ES" dirty="0"/>
          </a:p>
        </p:txBody>
      </p:sp>
      <p:sp>
        <p:nvSpPr>
          <p:cNvPr id="7" name="6 Flecha doblada hacia arriba"/>
          <p:cNvSpPr/>
          <p:nvPr/>
        </p:nvSpPr>
        <p:spPr bwMode="auto">
          <a:xfrm rot="5400000">
            <a:off x="1102659" y="1627094"/>
            <a:ext cx="672353" cy="900953"/>
          </a:xfrm>
          <a:prstGeom prst="bentUpArrow">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9" name="8 CuadroTexto"/>
          <p:cNvSpPr txBox="1"/>
          <p:nvPr/>
        </p:nvSpPr>
        <p:spPr>
          <a:xfrm>
            <a:off x="2028002" y="1990189"/>
            <a:ext cx="6279776" cy="1446550"/>
          </a:xfrm>
          <a:prstGeom prst="rect">
            <a:avLst/>
          </a:prstGeom>
          <a:noFill/>
        </p:spPr>
        <p:txBody>
          <a:bodyPr wrap="square" rtlCol="0">
            <a:spAutoFit/>
          </a:bodyPr>
          <a:lstStyle/>
          <a:p>
            <a:pPr algn="just"/>
            <a:r>
              <a:rPr lang="en-US" sz="2200" dirty="0">
                <a:solidFill>
                  <a:schemeClr val="bg2">
                    <a:lumMod val="50000"/>
                  </a:schemeClr>
                </a:solidFill>
                <a:latin typeface="+mn-lt"/>
              </a:rPr>
              <a:t>Different sources of information are used:  </a:t>
            </a:r>
          </a:p>
          <a:p>
            <a:pPr marL="800100" lvl="1" indent="-342900" algn="just">
              <a:buFont typeface="Arial" panose="020B0604020202020204" pitchFamily="34" charset="0"/>
              <a:buChar char="•"/>
            </a:pPr>
            <a:r>
              <a:rPr lang="en-US" sz="2200" dirty="0">
                <a:solidFill>
                  <a:schemeClr val="bg2">
                    <a:lumMod val="50000"/>
                  </a:schemeClr>
                </a:solidFill>
                <a:latin typeface="+mn-lt"/>
              </a:rPr>
              <a:t>anamnesis of the patient  </a:t>
            </a:r>
          </a:p>
          <a:p>
            <a:pPr marL="800100" lvl="1" indent="-342900" algn="just">
              <a:buFont typeface="Arial" panose="020B0604020202020204" pitchFamily="34" charset="0"/>
              <a:buChar char="•"/>
            </a:pPr>
            <a:r>
              <a:rPr lang="en-US" sz="2200" dirty="0">
                <a:solidFill>
                  <a:schemeClr val="bg2">
                    <a:lumMod val="50000"/>
                  </a:schemeClr>
                </a:solidFill>
                <a:latin typeface="+mn-lt"/>
              </a:rPr>
              <a:t>Physical exam  </a:t>
            </a:r>
          </a:p>
          <a:p>
            <a:pPr marL="800100" lvl="1" indent="-342900" algn="just">
              <a:buFont typeface="Arial" panose="020B0604020202020204" pitchFamily="34" charset="0"/>
              <a:buChar char="•"/>
            </a:pPr>
            <a:r>
              <a:rPr lang="en-US" sz="2200" dirty="0">
                <a:solidFill>
                  <a:schemeClr val="bg2">
                    <a:lumMod val="50000"/>
                  </a:schemeClr>
                </a:solidFill>
                <a:latin typeface="+mn-lt"/>
              </a:rPr>
              <a:t>results of diagnostics tests</a:t>
            </a:r>
            <a:endParaRPr lang="es-ES" sz="2200" dirty="0">
              <a:solidFill>
                <a:schemeClr val="bg2">
                  <a:lumMod val="50000"/>
                </a:schemeClr>
              </a:solidFill>
              <a:latin typeface="+mn-lt"/>
            </a:endParaRPr>
          </a:p>
        </p:txBody>
      </p:sp>
      <p:sp>
        <p:nvSpPr>
          <p:cNvPr id="12" name="11 Rectángulo redondeado"/>
          <p:cNvSpPr/>
          <p:nvPr/>
        </p:nvSpPr>
        <p:spPr bwMode="auto">
          <a:xfrm>
            <a:off x="1438835" y="5099563"/>
            <a:ext cx="7371490" cy="806823"/>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Calibri" pitchFamily="34" charset="0"/>
            </a:endParaRPr>
          </a:p>
        </p:txBody>
      </p:sp>
      <p:sp>
        <p:nvSpPr>
          <p:cNvPr id="10" name="9 CuadroTexto"/>
          <p:cNvSpPr txBox="1"/>
          <p:nvPr/>
        </p:nvSpPr>
        <p:spPr>
          <a:xfrm>
            <a:off x="1422570" y="5075389"/>
            <a:ext cx="7490639" cy="830997"/>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Calibri" panose="020F0502020204030204" pitchFamily="34" charset="0"/>
              </a:rPr>
              <a:t>DIAGNOSTIC TEST </a:t>
            </a:r>
          </a:p>
          <a:p>
            <a:pPr algn="just"/>
            <a:r>
              <a:rPr lang="en-US" sz="2400" dirty="0">
                <a:solidFill>
                  <a:schemeClr val="bg1"/>
                </a:solidFill>
                <a:latin typeface="Calibri" panose="020F0502020204030204" pitchFamily="34" charset="0"/>
              </a:rPr>
              <a:t>Procedure by which a diagnosis is confirmed or discarded</a:t>
            </a:r>
            <a:endParaRPr lang="es-ES" sz="2200" dirty="0">
              <a:solidFill>
                <a:schemeClr val="bg1"/>
              </a:solidFill>
              <a:latin typeface="Calibri" panose="020F0502020204030204" pitchFamily="34" charset="0"/>
            </a:endParaRPr>
          </a:p>
        </p:txBody>
      </p:sp>
      <p:sp>
        <p:nvSpPr>
          <p:cNvPr id="13" name="1 Marcador de texto"/>
          <p:cNvSpPr>
            <a:spLocks noGrp="1"/>
          </p:cNvSpPr>
          <p:nvPr>
            <p:ph type="body" sz="quarter" idx="11"/>
          </p:nvPr>
        </p:nvSpPr>
        <p:spPr>
          <a:xfrm>
            <a:off x="416496" y="1268760"/>
            <a:ext cx="8751075" cy="424638"/>
          </a:xfrm>
        </p:spPr>
        <p:txBody>
          <a:bodyPr/>
          <a:lstStyle/>
          <a:p>
            <a:r>
              <a:rPr lang="en-US" dirty="0"/>
              <a:t>Process that leads to the diagnosis</a:t>
            </a:r>
            <a:endParaRPr lang="es-ES" dirty="0"/>
          </a:p>
        </p:txBody>
      </p:sp>
      <p:pic>
        <p:nvPicPr>
          <p:cNvPr id="2050" name="Picture 2" descr="Conjunto médico con una doctora. | Vector Premium">
            <a:extLst>
              <a:ext uri="{FF2B5EF4-FFF2-40B4-BE49-F238E27FC236}">
                <a16:creationId xmlns:a16="http://schemas.microsoft.com/office/drawing/2014/main" id="{EDD92717-89CF-4C64-A2C2-B15659E5A2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907"/>
          <a:stretch/>
        </p:blipFill>
        <p:spPr bwMode="auto">
          <a:xfrm>
            <a:off x="6962283" y="1902941"/>
            <a:ext cx="2778306" cy="2336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8065" y="193957"/>
            <a:ext cx="8915400" cy="1143000"/>
          </a:xfrm>
        </p:spPr>
        <p:txBody>
          <a:bodyPr/>
          <a:lstStyle/>
          <a:p>
            <a:pPr marL="358775" indent="-358775">
              <a:lnSpc>
                <a:spcPct val="150000"/>
              </a:lnSpc>
            </a:pPr>
            <a:r>
              <a:rPr lang="en-US" dirty="0">
                <a:ea typeface="ＭＳ Ｐゴシック" pitchFamily="34" charset="-128"/>
              </a:rPr>
              <a:t>Diagnosis. Diagnostics tests</a:t>
            </a:r>
          </a:p>
        </p:txBody>
      </p:sp>
      <p:sp>
        <p:nvSpPr>
          <p:cNvPr id="8" name="1 Marcador de texto"/>
          <p:cNvSpPr>
            <a:spLocks noGrp="1"/>
          </p:cNvSpPr>
          <p:nvPr>
            <p:ph type="body" sz="quarter" idx="11"/>
          </p:nvPr>
        </p:nvSpPr>
        <p:spPr>
          <a:xfrm>
            <a:off x="478606" y="1177653"/>
            <a:ext cx="8751075" cy="424638"/>
          </a:xfrm>
        </p:spPr>
        <p:txBody>
          <a:bodyPr/>
          <a:lstStyle/>
          <a:p>
            <a:r>
              <a:rPr lang="es-ES" dirty="0" err="1"/>
              <a:t>Diagnostics</a:t>
            </a:r>
            <a:r>
              <a:rPr lang="es-ES" dirty="0"/>
              <a:t> </a:t>
            </a:r>
            <a:r>
              <a:rPr lang="es-ES" dirty="0" err="1"/>
              <a:t>tests</a:t>
            </a:r>
            <a:r>
              <a:rPr lang="es-ES" dirty="0"/>
              <a:t>. </a:t>
            </a:r>
            <a:r>
              <a:rPr lang="es-ES" dirty="0" err="1"/>
              <a:t>What</a:t>
            </a:r>
            <a:r>
              <a:rPr lang="es-ES" dirty="0"/>
              <a:t> </a:t>
            </a:r>
            <a:r>
              <a:rPr lang="es-ES" dirty="0" err="1"/>
              <a:t>we</a:t>
            </a:r>
            <a:r>
              <a:rPr lang="es-ES" dirty="0"/>
              <a:t> </a:t>
            </a:r>
            <a:r>
              <a:rPr lang="es-ES" dirty="0" err="1"/>
              <a:t>desire</a:t>
            </a:r>
            <a:r>
              <a:rPr lang="es-ES" dirty="0"/>
              <a:t>?</a:t>
            </a:r>
          </a:p>
        </p:txBody>
      </p:sp>
      <p:sp>
        <p:nvSpPr>
          <p:cNvPr id="12" name="11 Rectángulo redondeado"/>
          <p:cNvSpPr/>
          <p:nvPr/>
        </p:nvSpPr>
        <p:spPr bwMode="auto">
          <a:xfrm>
            <a:off x="1050877" y="1865850"/>
            <a:ext cx="7461111" cy="513191"/>
          </a:xfrm>
          <a:prstGeom prst="roundRect">
            <a:avLst/>
          </a:prstGeom>
          <a:solidFill>
            <a:srgbClr val="993489"/>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just"/>
            <a:r>
              <a:rPr lang="en-US" sz="2400" dirty="0">
                <a:solidFill>
                  <a:schemeClr val="bg1"/>
                </a:solidFill>
                <a:latin typeface="Calibri" panose="020F0502020204030204" pitchFamily="34" charset="0"/>
              </a:rPr>
              <a:t>Positive results in patients and negative results in healthy</a:t>
            </a:r>
            <a:endParaRPr lang="es-ES" sz="2400" b="1" dirty="0">
              <a:solidFill>
                <a:schemeClr val="bg1"/>
              </a:solidFill>
              <a:latin typeface="Calibri" panose="020F0502020204030204" pitchFamily="34" charset="0"/>
            </a:endParaRPr>
          </a:p>
        </p:txBody>
      </p:sp>
      <p:sp>
        <p:nvSpPr>
          <p:cNvPr id="13" name="12 CuadroTexto"/>
          <p:cNvSpPr txBox="1"/>
          <p:nvPr/>
        </p:nvSpPr>
        <p:spPr>
          <a:xfrm>
            <a:off x="581635" y="3186752"/>
            <a:ext cx="8659907" cy="2862322"/>
          </a:xfrm>
          <a:prstGeom prst="rect">
            <a:avLst/>
          </a:prstGeom>
          <a:noFill/>
        </p:spPr>
        <p:txBody>
          <a:bodyPr wrap="square" rtlCol="0">
            <a:spAutoFit/>
          </a:bodyPr>
          <a:lstStyle/>
          <a:p>
            <a:pPr algn="just">
              <a:lnSpc>
                <a:spcPct val="150000"/>
              </a:lnSpc>
            </a:pPr>
            <a:r>
              <a:rPr lang="en-US" sz="2000" dirty="0">
                <a:latin typeface="Calibri" panose="020F0502020204030204" pitchFamily="34" charset="0"/>
              </a:rPr>
              <a:t>Conditions to require a diagnostic test (I):</a:t>
            </a:r>
          </a:p>
          <a:p>
            <a:pPr marL="800100" lvl="1" indent="-342900" algn="just">
              <a:lnSpc>
                <a:spcPct val="150000"/>
              </a:lnSpc>
              <a:buFont typeface="Arial" panose="020B0604020202020204" pitchFamily="34" charset="0"/>
              <a:buChar char="•"/>
            </a:pPr>
            <a:r>
              <a:rPr lang="en-US" sz="2000" b="1" dirty="0">
                <a:latin typeface="Calibri" panose="020F0502020204030204" pitchFamily="34" charset="0"/>
              </a:rPr>
              <a:t>Validity</a:t>
            </a:r>
            <a:r>
              <a:rPr lang="en-US" sz="2000" dirty="0">
                <a:latin typeface="Calibri" panose="020F0502020204030204" pitchFamily="34" charset="0"/>
              </a:rPr>
              <a:t>: the degree to which a test measures what it is supposed to measure (</a:t>
            </a:r>
            <a:r>
              <a:rPr lang="en-US" sz="2000" dirty="0">
                <a:effectLst>
                  <a:outerShdw blurRad="38100" dist="38100" dir="2700000" algn="tl">
                    <a:srgbClr val="000000">
                      <a:alpha val="43137"/>
                    </a:srgbClr>
                  </a:outerShdw>
                </a:effectLst>
                <a:latin typeface="Calibri" panose="020F0502020204030204" pitchFamily="34" charset="0"/>
              </a:rPr>
              <a:t>sensitivity</a:t>
            </a:r>
            <a:r>
              <a:rPr lang="en-US" sz="2000" dirty="0">
                <a:latin typeface="Calibri" panose="020F0502020204030204" pitchFamily="34" charset="0"/>
              </a:rPr>
              <a:t> and </a:t>
            </a:r>
            <a:r>
              <a:rPr lang="en-US" sz="2000" dirty="0">
                <a:effectLst>
                  <a:outerShdw blurRad="38100" dist="38100" dir="2700000" algn="tl">
                    <a:srgbClr val="000000">
                      <a:alpha val="43137"/>
                    </a:srgbClr>
                  </a:outerShdw>
                </a:effectLst>
                <a:latin typeface="Calibri" panose="020F0502020204030204" pitchFamily="34" charset="0"/>
              </a:rPr>
              <a:t>specificity</a:t>
            </a:r>
            <a:r>
              <a:rPr lang="en-US" sz="2000" dirty="0">
                <a:latin typeface="Calibri" panose="020F0502020204030204" pitchFamily="34" charset="0"/>
              </a:rPr>
              <a:t>) </a:t>
            </a:r>
          </a:p>
          <a:p>
            <a:pPr marL="800100" lvl="1" indent="-342900" algn="just">
              <a:lnSpc>
                <a:spcPct val="150000"/>
              </a:lnSpc>
              <a:buFont typeface="Arial" panose="020B0604020202020204" pitchFamily="34" charset="0"/>
              <a:buChar char="•"/>
            </a:pPr>
            <a:r>
              <a:rPr lang="en-US" sz="2000" b="1" dirty="0">
                <a:latin typeface="Calibri" panose="020F0502020204030204" pitchFamily="34" charset="0"/>
              </a:rPr>
              <a:t>Reproducibility</a:t>
            </a:r>
            <a:r>
              <a:rPr lang="en-US" sz="2000" dirty="0">
                <a:latin typeface="Calibri" panose="020F0502020204030204" pitchFamily="34" charset="0"/>
              </a:rPr>
              <a:t>: ability of the test to offer the </a:t>
            </a:r>
            <a:r>
              <a:rPr lang="en-US" sz="2000" u="sng" dirty="0">
                <a:latin typeface="Calibri" panose="020F0502020204030204" pitchFamily="34" charset="0"/>
              </a:rPr>
              <a:t>same results</a:t>
            </a:r>
            <a:r>
              <a:rPr lang="en-US" sz="2000" dirty="0">
                <a:latin typeface="Calibri" panose="020F0502020204030204" pitchFamily="34" charset="0"/>
              </a:rPr>
              <a:t> when its application is </a:t>
            </a:r>
            <a:r>
              <a:rPr lang="en-US" sz="2000" u="sng" dirty="0">
                <a:latin typeface="Calibri" panose="020F0502020204030204" pitchFamily="34" charset="0"/>
              </a:rPr>
              <a:t>repeated</a:t>
            </a:r>
            <a:r>
              <a:rPr lang="en-US" sz="2000" dirty="0">
                <a:latin typeface="Calibri" panose="020F0502020204030204" pitchFamily="34" charset="0"/>
              </a:rPr>
              <a:t> in similar circumstances (biological, instrumental and technical variability)</a:t>
            </a:r>
            <a:endParaRPr lang="es-ES" sz="2000" dirty="0">
              <a:solidFill>
                <a:schemeClr val="bg2">
                  <a:lumMod val="50000"/>
                </a:schemeClr>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master_plantillapresentacions 14-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2 Lateral">
  <a:themeElements>
    <a:clrScheme name="plantilla_presentacio_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ntilla_presentacio_elear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rgbClr val="EAEAEA"/>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ca-ES" sz="20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rgbClr val="FFFF99"/>
        </a:solidFill>
        <a:ln w="9525" cap="flat" cmpd="sng" algn="ctr">
          <a:solidFill>
            <a:srgbClr val="EAEAEA"/>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ca-ES" sz="20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plantilla_presentacio_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_presentacio_elear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_presentacio_elear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_presentacio_elear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_presentacio_elear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_presentacio_elear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_presentacio_elear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_presentacio_elear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_presentacio_elear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_presentacio_elear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_presentacio_elear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_presentacio_elear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03 Contingut">
  <a:themeElements>
    <a:clrScheme name="plantilla_presentacio_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ntilla_presentacio_elear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3489"/>
        </a:solidFill>
        <a:ln w="9525" cap="flat" cmpd="sng" algn="ctr">
          <a:noFill/>
          <a:prstDash val="solid"/>
          <a:round/>
          <a:headEnd type="none" w="med" len="med"/>
          <a:tailEnd type="none" w="med" len="med"/>
        </a:ln>
        <a:effectLst/>
      </a:spPr>
      <a:bodyPr vert="horz" wrap="square" lIns="90000" tIns="46800" rIns="90000" bIns="46800" numCol="1" rtlCol="0"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ca-ES" sz="3200" b="0" i="0" u="none" strike="noStrike" cap="none" normalizeH="0" baseline="0" smtClean="0">
            <a:ln>
              <a:noFill/>
            </a:ln>
            <a:solidFill>
              <a:schemeClr val="tx1"/>
            </a:solidFill>
            <a:effectLst/>
            <a:latin typeface="Calibri" pitchFamily="34" charset="0"/>
          </a:defRPr>
        </a:defPPr>
      </a:lstStyle>
    </a:lnDef>
    <a:txDef>
      <a:spPr>
        <a:noFill/>
      </a:spPr>
      <a:bodyPr wrap="square" rtlCol="0">
        <a:spAutoFit/>
      </a:bodyPr>
      <a:lstStyle>
        <a:defPPr algn="just">
          <a:defRPr sz="2200" dirty="0" smtClean="0">
            <a:solidFill>
              <a:schemeClr val="bg2">
                <a:lumMod val="50000"/>
              </a:schemeClr>
            </a:solidFill>
            <a:latin typeface="+mn-lt"/>
          </a:defRPr>
        </a:defPPr>
      </a:lstStyle>
    </a:txDef>
  </a:objectDefaults>
  <a:extraClrSchemeLst>
    <a:extraClrScheme>
      <a:clrScheme name="plantilla_presentacio_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_presentacio_elear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_presentacio_elear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_presentacio_elear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_presentacio_elear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_presentacio_elear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_presentacio_elear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_presentacio_elear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_presentacio_elear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_presentacio_elear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_presentacio_elear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_presentacio_elear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master_plantillapresentacions 14-15</Template>
  <TotalTime>6407</TotalTime>
  <Words>3378</Words>
  <Application>Microsoft Office PowerPoint</Application>
  <PresentationFormat>A4 (210 x 297 mm)</PresentationFormat>
  <Paragraphs>902</Paragraphs>
  <Slides>67</Slides>
  <Notes>36</Notes>
  <HiddenSlides>8</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67</vt:i4>
      </vt:variant>
    </vt:vector>
  </HeadingPairs>
  <TitlesOfParts>
    <vt:vector size="78" baseType="lpstr">
      <vt:lpstr>ＭＳ Ｐゴシック</vt:lpstr>
      <vt:lpstr>ＭＳ Ｐゴシック</vt:lpstr>
      <vt:lpstr>Arial</vt:lpstr>
      <vt:lpstr>Calibri</vt:lpstr>
      <vt:lpstr>Consolas</vt:lpstr>
      <vt:lpstr>Courier New</vt:lpstr>
      <vt:lpstr>Script MT Bold</vt:lpstr>
      <vt:lpstr>Wingdings</vt:lpstr>
      <vt:lpstr>master_plantillapresentacions 14-15</vt:lpstr>
      <vt:lpstr>02 Lateral</vt:lpstr>
      <vt:lpstr>03 Contingut</vt:lpstr>
      <vt:lpstr>Presentación de PowerPoint</vt:lpstr>
      <vt:lpstr>Presentación de PowerPoint</vt:lpstr>
      <vt:lpstr>Presentación de PowerPoint</vt:lpstr>
      <vt:lpstr>Diagnosis. Diagnostics tests</vt:lpstr>
      <vt:lpstr>Diagnosis. Diagnostics tests </vt:lpstr>
      <vt:lpstr>Diagnosis. Diagnostics tests </vt:lpstr>
      <vt:lpstr>Diagnosis. Diagnostics tests </vt:lpstr>
      <vt:lpstr>Diagnosis. Diagnostics tests </vt:lpstr>
      <vt:lpstr>Diagnosis. Diagnostics tests</vt:lpstr>
      <vt:lpstr>Diagnosis. Diagnostics tests</vt:lpstr>
      <vt:lpstr>Diagnosis. Diagnostics tests</vt:lpstr>
      <vt:lpstr>Diagnosis. Diagnostics tests</vt:lpstr>
      <vt:lpstr>Diagnosis. Diagnostics tests</vt:lpstr>
      <vt:lpstr>Diagnosis. Diagnostics tests</vt:lpstr>
      <vt:lpstr>Presentación de PowerPoint</vt:lpstr>
      <vt:lpstr>Sensitivity and specificity</vt:lpstr>
      <vt:lpstr>Sensitivity and specificity</vt:lpstr>
      <vt:lpstr>Sensitivity and specificity</vt:lpstr>
      <vt:lpstr>Sensitivity and specificity</vt:lpstr>
      <vt:lpstr>Sensitivity and specificity</vt:lpstr>
      <vt:lpstr>Sensitivity and specificity</vt:lpstr>
      <vt:lpstr>Sensitivity and specificity</vt:lpstr>
      <vt:lpstr>Sensitivity and specificity</vt:lpstr>
      <vt:lpstr>Sensitivity and specificity</vt:lpstr>
      <vt:lpstr>Sensitivity and specificity</vt:lpstr>
      <vt:lpstr>Sensitivity and specificity</vt:lpstr>
      <vt:lpstr>Presentación de PowerPoint</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Predictive values. Prevalence</vt:lpstr>
      <vt:lpstr>Presentación de PowerPoint</vt:lpstr>
      <vt:lpstr>Likelihood ratio</vt:lpstr>
      <vt:lpstr>Likelihood ratio</vt:lpstr>
      <vt:lpstr>Likelihood ratio</vt:lpstr>
      <vt:lpstr>Likelihood ratio</vt:lpstr>
      <vt:lpstr>Likelihood ratio</vt:lpstr>
      <vt:lpstr>Likelihood ratio</vt:lpstr>
      <vt:lpstr>Likelihood ratio</vt:lpstr>
      <vt:lpstr>Likelihood ratio</vt:lpstr>
      <vt:lpstr>Presentación de PowerPoint</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Receiver operator characteristic curves (ROC)</vt:lpstr>
      <vt:lpstr>Likelihood ratio</vt:lpstr>
      <vt:lpstr>Likelihood ratio</vt:lpstr>
      <vt:lpstr>Likelihood ratio</vt:lpstr>
    </vt:vector>
  </TitlesOfParts>
  <Company>VHIR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Ricardo Gonzalo Sanz</dc:creator>
  <cp:lastModifiedBy>Mota Foix, Miriam</cp:lastModifiedBy>
  <cp:revision>922</cp:revision>
  <dcterms:created xsi:type="dcterms:W3CDTF">2014-10-10T12:20:23Z</dcterms:created>
  <dcterms:modified xsi:type="dcterms:W3CDTF">2022-11-25T11:11:23Z</dcterms:modified>
</cp:coreProperties>
</file>