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  <p:sldMasterId id="2147484133" r:id="rId2"/>
    <p:sldMasterId id="2147484161" r:id="rId3"/>
  </p:sldMasterIdLst>
  <p:notesMasterIdLst>
    <p:notesMasterId r:id="rId85"/>
  </p:notesMasterIdLst>
  <p:handoutMasterIdLst>
    <p:handoutMasterId r:id="rId86"/>
  </p:handoutMasterIdLst>
  <p:sldIdLst>
    <p:sldId id="256" r:id="rId4"/>
    <p:sldId id="257" r:id="rId5"/>
    <p:sldId id="403" r:id="rId6"/>
    <p:sldId id="265" r:id="rId7"/>
    <p:sldId id="422" r:id="rId8"/>
    <p:sldId id="423" r:id="rId9"/>
    <p:sldId id="424" r:id="rId10"/>
    <p:sldId id="411" r:id="rId11"/>
    <p:sldId id="410" r:id="rId12"/>
    <p:sldId id="417" r:id="rId13"/>
    <p:sldId id="433" r:id="rId14"/>
    <p:sldId id="413" r:id="rId15"/>
    <p:sldId id="427" r:id="rId16"/>
    <p:sldId id="428" r:id="rId17"/>
    <p:sldId id="430" r:id="rId18"/>
    <p:sldId id="429" r:id="rId19"/>
    <p:sldId id="431" r:id="rId20"/>
    <p:sldId id="432" r:id="rId21"/>
    <p:sldId id="425" r:id="rId22"/>
    <p:sldId id="426" r:id="rId23"/>
    <p:sldId id="434" r:id="rId24"/>
    <p:sldId id="416" r:id="rId25"/>
    <p:sldId id="405" r:id="rId26"/>
    <p:sldId id="407" r:id="rId27"/>
    <p:sldId id="435" r:id="rId28"/>
    <p:sldId id="436" r:id="rId29"/>
    <p:sldId id="437" r:id="rId30"/>
    <p:sldId id="438" r:id="rId31"/>
    <p:sldId id="439" r:id="rId32"/>
    <p:sldId id="440" r:id="rId33"/>
    <p:sldId id="336" r:id="rId34"/>
    <p:sldId id="334" r:id="rId35"/>
    <p:sldId id="337" r:id="rId36"/>
    <p:sldId id="385" r:id="rId37"/>
    <p:sldId id="404" r:id="rId38"/>
    <p:sldId id="341" r:id="rId39"/>
    <p:sldId id="392" r:id="rId40"/>
    <p:sldId id="365" r:id="rId41"/>
    <p:sldId id="366" r:id="rId42"/>
    <p:sldId id="367" r:id="rId43"/>
    <p:sldId id="364" r:id="rId44"/>
    <p:sldId id="343" r:id="rId45"/>
    <p:sldId id="393" r:id="rId46"/>
    <p:sldId id="346" r:id="rId47"/>
    <p:sldId id="266" r:id="rId48"/>
    <p:sldId id="441" r:id="rId49"/>
    <p:sldId id="395" r:id="rId50"/>
    <p:sldId id="442" r:id="rId51"/>
    <p:sldId id="443" r:id="rId52"/>
    <p:sldId id="388" r:id="rId53"/>
    <p:sldId id="396" r:id="rId54"/>
    <p:sldId id="389" r:id="rId55"/>
    <p:sldId id="397" r:id="rId56"/>
    <p:sldId id="344" r:id="rId57"/>
    <p:sldId id="338" r:id="rId58"/>
    <p:sldId id="394" r:id="rId59"/>
    <p:sldId id="352" r:id="rId60"/>
    <p:sldId id="398" r:id="rId61"/>
    <p:sldId id="360" r:id="rId62"/>
    <p:sldId id="387" r:id="rId63"/>
    <p:sldId id="353" r:id="rId64"/>
    <p:sldId id="378" r:id="rId65"/>
    <p:sldId id="399" r:id="rId66"/>
    <p:sldId id="379" r:id="rId67"/>
    <p:sldId id="380" r:id="rId68"/>
    <p:sldId id="401" r:id="rId69"/>
    <p:sldId id="406" r:id="rId70"/>
    <p:sldId id="269" r:id="rId71"/>
    <p:sldId id="382" r:id="rId72"/>
    <p:sldId id="270" r:id="rId73"/>
    <p:sldId id="271" r:id="rId74"/>
    <p:sldId id="355" r:id="rId75"/>
    <p:sldId id="272" r:id="rId76"/>
    <p:sldId id="444" r:id="rId77"/>
    <p:sldId id="273" r:id="rId78"/>
    <p:sldId id="275" r:id="rId79"/>
    <p:sldId id="276" r:id="rId80"/>
    <p:sldId id="277" r:id="rId81"/>
    <p:sldId id="278" r:id="rId82"/>
    <p:sldId id="402" r:id="rId83"/>
    <p:sldId id="282" r:id="rId84"/>
  </p:sldIdLst>
  <p:sldSz cx="9906000" cy="6858000" type="A4"/>
  <p:notesSz cx="6797675" cy="992822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990099"/>
    <a:srgbClr val="993489"/>
    <a:srgbClr val="996633"/>
    <a:srgbClr val="800080"/>
    <a:srgbClr val="F9F9F9"/>
    <a:srgbClr val="0070C0"/>
    <a:srgbClr val="7D468C"/>
    <a:srgbClr val="5D6BD5"/>
    <a:srgbClr val="3E97F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47" autoAdjust="0"/>
    <p:restoredTop sz="46655" autoAdjust="0"/>
  </p:normalViewPr>
  <p:slideViewPr>
    <p:cSldViewPr snapToGrid="0">
      <p:cViewPr>
        <p:scale>
          <a:sx n="75" d="100"/>
          <a:sy n="75" d="100"/>
        </p:scale>
        <p:origin x="-1194" y="13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slide" Target="slides/slide73.xml"/><Relationship Id="rId84" Type="http://schemas.openxmlformats.org/officeDocument/2006/relationships/slide" Target="slides/slide81.xml"/><Relationship Id="rId89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87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90" Type="http://schemas.openxmlformats.org/officeDocument/2006/relationships/tableStyles" Target="tableStyles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776130-B63C-48F8-AF2B-3500AA0F05BC}" type="datetime1">
              <a:rPr lang="es-ES"/>
              <a:pPr>
                <a:defRPr/>
              </a:pPr>
              <a:t>27/04/2021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EC04EC-DA29-4DBC-9C13-38D329E2AA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566569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FB0F96-3DD7-4FFE-9F50-051CCC474F10}" type="datetime1">
              <a:rPr lang="ca-ES"/>
              <a:pPr>
                <a:defRPr/>
              </a:pPr>
              <a:t>27/4/2021</a:t>
            </a:fld>
            <a:endParaRPr lang="ca-E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noProof="0" smtClean="0"/>
              <a:t>Haga clic para modificar el estilo de texto del patrón</a:t>
            </a:r>
          </a:p>
          <a:p>
            <a:pPr lvl="1"/>
            <a:r>
              <a:rPr lang="ca-ES" noProof="0" smtClean="0"/>
              <a:t>Segundo nivel</a:t>
            </a:r>
          </a:p>
          <a:p>
            <a:pPr lvl="2"/>
            <a:r>
              <a:rPr lang="ca-ES" noProof="0" smtClean="0"/>
              <a:t>Tercer nivel</a:t>
            </a:r>
          </a:p>
          <a:p>
            <a:pPr lvl="3"/>
            <a:r>
              <a:rPr lang="ca-ES" noProof="0" smtClean="0"/>
              <a:t>Cuarto nivel</a:t>
            </a:r>
          </a:p>
          <a:p>
            <a:pPr lvl="4"/>
            <a:r>
              <a:rPr lang="ca-ES" noProof="0" smtClean="0"/>
              <a:t>Quinto nivel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623C31-BEF5-4952-A931-53BD9F353CC8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xmlns="" val="554158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7526" y="1484644"/>
            <a:ext cx="4597378" cy="4884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4943192" y="4526733"/>
            <a:ext cx="4209783" cy="1638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4pPr algn="r">
              <a:buNone/>
              <a:defRPr sz="1800"/>
            </a:lvl4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ofes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Marcador de contenido"/>
          <p:cNvSpPr>
            <a:spLocks noGrp="1"/>
          </p:cNvSpPr>
          <p:nvPr>
            <p:ph sz="quarter" idx="10"/>
          </p:nvPr>
        </p:nvSpPr>
        <p:spPr>
          <a:xfrm>
            <a:off x="4062413" y="1222375"/>
            <a:ext cx="5665787" cy="52641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576000">
              <a:buFont typeface="Wingdings" pitchFamily="2" charset="2"/>
              <a:buChar char="§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4074056" y="510031"/>
            <a:ext cx="5423029" cy="59449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7D468C"/>
                </a:solidFill>
                <a:sym typeface="Wingdings" pitchFamily="2" charset="2"/>
              </a:defRPr>
            </a:lvl1pPr>
          </a:lstStyle>
          <a:p>
            <a:r>
              <a:rPr lang="es-ES" dirty="0" smtClean="0"/>
              <a:t>Posar aquí el CV del </a:t>
            </a:r>
            <a:r>
              <a:rPr lang="es-ES" dirty="0" err="1" smtClean="0"/>
              <a:t>professor</a:t>
            </a:r>
            <a:r>
              <a:rPr lang="es-ES" dirty="0" smtClean="0"/>
              <a:t> (</a:t>
            </a:r>
            <a:r>
              <a:rPr lang="es-ES" dirty="0" err="1" smtClean="0"/>
              <a:t>escurçat</a:t>
            </a:r>
            <a:r>
              <a:rPr lang="es-ES" dirty="0" smtClean="0"/>
              <a:t>, </a:t>
            </a:r>
            <a:r>
              <a:rPr lang="es-ES" dirty="0" err="1" smtClean="0"/>
              <a:t>només</a:t>
            </a:r>
            <a:r>
              <a:rPr lang="es-ES" dirty="0" smtClean="0"/>
              <a:t> en 1 diapositiva)  OPCIONAL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ó sess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3903254" y="578918"/>
            <a:ext cx="6002746" cy="5351102"/>
          </a:xfrm>
          <a:prstGeom prst="rect">
            <a:avLst/>
          </a:prstGeom>
        </p:spPr>
        <p:txBody>
          <a:bodyPr/>
          <a:lstStyle>
            <a:lvl1pPr marL="360000" indent="-360000">
              <a:buFont typeface="+mj-lt"/>
              <a:buAutoNum type="arabicPeriod"/>
              <a:defRPr baseline="0"/>
            </a:lvl1pPr>
            <a:lvl2pPr>
              <a:defRPr sz="2000" baseline="0"/>
            </a:lvl2pPr>
            <a:lvl3pPr>
              <a:buFont typeface="Wingdings" pitchFamily="2" charset="2"/>
              <a:buChar char="§"/>
              <a:defRPr sz="1600"/>
            </a:lvl3pPr>
            <a:lvl4pPr>
              <a:defRPr sz="1600"/>
            </a:lvl4pPr>
          </a:lstStyle>
          <a:p>
            <a:pPr lvl="0"/>
            <a:r>
              <a:rPr lang="es-ES" dirty="0" smtClean="0"/>
              <a:t>Posar </a:t>
            </a:r>
            <a:r>
              <a:rPr lang="es-ES" dirty="0" err="1" smtClean="0"/>
              <a:t>l’índex</a:t>
            </a:r>
            <a:r>
              <a:rPr lang="es-ES" dirty="0" smtClean="0"/>
              <a:t> en </a:t>
            </a:r>
            <a:r>
              <a:rPr lang="es-ES" dirty="0" err="1" smtClean="0"/>
              <a:t>aquesta</a:t>
            </a:r>
            <a:r>
              <a:rPr lang="es-ES" dirty="0" smtClean="0"/>
              <a:t> diapositiva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d'apar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20514" y="2754497"/>
            <a:ext cx="8751075" cy="1679280"/>
          </a:xfrm>
          <a:prstGeom prst="rect">
            <a:avLst/>
          </a:prstGeom>
        </p:spPr>
        <p:txBody>
          <a:bodyPr/>
          <a:lstStyle>
            <a:lvl1pPr algn="ctr">
              <a:defRPr sz="4000" baseline="0">
                <a:sym typeface="Wingdings" pitchFamily="2" charset="2"/>
              </a:defRPr>
            </a:lvl1pPr>
          </a:lstStyle>
          <a:p>
            <a:pPr lvl="0"/>
            <a:r>
              <a:rPr lang="es-ES" dirty="0" err="1" smtClean="0"/>
              <a:t>Títol</a:t>
            </a:r>
            <a:r>
              <a:rPr lang="es-ES" dirty="0" smtClean="0"/>
              <a:t> </a:t>
            </a:r>
            <a:r>
              <a:rPr lang="es-ES" dirty="0" err="1" smtClean="0"/>
              <a:t>d’apartatOPCIONAL</a:t>
            </a:r>
            <a:endParaRPr lang="es-E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4369760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 baseline="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títols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34691" y="4097743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46469" y="4671459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  <p:sp>
        <p:nvSpPr>
          <p:cNvPr id="8" name="7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93415" y="1482136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98975" y="2055852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9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g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48792" y="1484645"/>
            <a:ext cx="7819044" cy="4706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8792" y="6180729"/>
            <a:ext cx="5943600" cy="464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diapo_horizont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9 Grupo"/>
          <p:cNvGrpSpPr>
            <a:grpSpLocks/>
          </p:cNvGrpSpPr>
          <p:nvPr/>
        </p:nvGrpSpPr>
        <p:grpSpPr bwMode="auto">
          <a:xfrm>
            <a:off x="200025" y="6376988"/>
            <a:ext cx="6515100" cy="334962"/>
            <a:chOff x="200571" y="6377181"/>
            <a:chExt cx="6514038" cy="335249"/>
          </a:xfrm>
        </p:grpSpPr>
        <p:grpSp>
          <p:nvGrpSpPr>
            <p:cNvPr id="1028" name="17 Grupo"/>
            <p:cNvGrpSpPr>
              <a:grpSpLocks/>
            </p:cNvGrpSpPr>
            <p:nvPr/>
          </p:nvGrpSpPr>
          <p:grpSpPr bwMode="auto">
            <a:xfrm>
              <a:off x="4247708" y="6415939"/>
              <a:ext cx="2466901" cy="261979"/>
              <a:chOff x="4247708" y="6415939"/>
              <a:chExt cx="2466901" cy="261979"/>
            </a:xfrm>
          </p:grpSpPr>
          <p:pic>
            <p:nvPicPr>
              <p:cNvPr id="1036" name="Imagen 1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854059" y="6415939"/>
                <a:ext cx="1860550" cy="2447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7" name="Imagen 13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247708" y="6422534"/>
                <a:ext cx="485700" cy="255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9" name="12 Grupo"/>
            <p:cNvGrpSpPr>
              <a:grpSpLocks/>
            </p:cNvGrpSpPr>
            <p:nvPr/>
          </p:nvGrpSpPr>
          <p:grpSpPr bwMode="auto">
            <a:xfrm>
              <a:off x="200571" y="6377181"/>
              <a:ext cx="4069911" cy="335249"/>
              <a:chOff x="200571" y="6377181"/>
              <a:chExt cx="4069911" cy="335249"/>
            </a:xfrm>
          </p:grpSpPr>
          <p:grpSp>
            <p:nvGrpSpPr>
              <p:cNvPr id="1030" name="Agrupar 14"/>
              <p:cNvGrpSpPr>
                <a:grpSpLocks/>
              </p:cNvGrpSpPr>
              <p:nvPr/>
            </p:nvGrpSpPr>
            <p:grpSpPr bwMode="auto">
              <a:xfrm>
                <a:off x="814971" y="6377181"/>
                <a:ext cx="3455511" cy="335249"/>
                <a:chOff x="4732227" y="4143388"/>
                <a:chExt cx="5019615" cy="495049"/>
              </a:xfrm>
            </p:grpSpPr>
            <p:pic>
              <p:nvPicPr>
                <p:cNvPr id="1032" name="Imagen 5"/>
                <p:cNvPicPr>
                  <a:picLocks noChangeAspect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732227" y="4155962"/>
                  <a:ext cx="14097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3" name="Imagen 6"/>
                <p:cNvPicPr>
                  <a:picLocks noChangeAspect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6140134" y="4168537"/>
                  <a:ext cx="15113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4" name="Imagen 7"/>
                <p:cNvPicPr>
                  <a:picLocks noChangeAspect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413087" y="4155962"/>
                  <a:ext cx="939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5" name="Imagen 8"/>
                <p:cNvPicPr>
                  <a:picLocks noChangeAspect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8177042" y="4143388"/>
                  <a:ext cx="1574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031" name="Imagen 15"/>
              <p:cNvPicPr>
                <a:picLocks noChangeAspect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00571" y="6400698"/>
                <a:ext cx="672867" cy="301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4" name="1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E192-06A8-4597-BE46-D113F9CFBA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5700" y="6526213"/>
            <a:ext cx="1063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7D468C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7CE8679B-3567-4070-9B36-F7AB56206DC1}" type="slidenum">
              <a:rPr lang="ca-ES"/>
              <a:pPr>
                <a:defRPr/>
              </a:pPr>
              <a:t>‹Nº›</a:t>
            </a:fld>
            <a:r>
              <a:rPr lang="ca-ES"/>
              <a:t>1</a:t>
            </a:r>
          </a:p>
        </p:txBody>
      </p:sp>
      <p:pic>
        <p:nvPicPr>
          <p:cNvPr id="2051" name="Picture 2" descr="diapos_vertic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0102850" cy="699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har char="•"/>
        <a:defRPr sz="2300" b="1">
          <a:solidFill>
            <a:srgbClr val="7D468C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4D4D4D"/>
          </a:solidFill>
          <a:latin typeface="+mn-lt"/>
          <a:ea typeface="ＭＳ Ｐゴシック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ＭＳ Ｐゴシック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ＭＳ Ｐゴシック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diapo_text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93E6-05C7-4835-B090-7C06735099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8" r:id="rId1"/>
    <p:sldLayoutId id="2147484523" r:id="rId2"/>
    <p:sldLayoutId id="2147484524" r:id="rId3"/>
    <p:sldLayoutId id="2147484525" r:id="rId4"/>
    <p:sldLayoutId id="2147484526" r:id="rId5"/>
    <p:sldLayoutId id="21474845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defRPr sz="2300" b="1">
          <a:solidFill>
            <a:srgbClr val="7D468C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Arial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r-graph-gallery.com/ggplot2-package.html" TargetMode="External"/><Relationship Id="rId5" Type="http://schemas.openxmlformats.org/officeDocument/2006/relationships/hyperlink" Target="http://www.sthda.com/english/wiki/ggplot2-essentials" TargetMode="Externa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-book.org/" TargetMode="External"/><Relationship Id="rId2" Type="http://schemas.openxmlformats.org/officeDocument/2006/relationships/hyperlink" Target="http://moderngraphics11.pbworks.com/f/ggplot2-Book09hWickham.pdf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www.stat.columbia.edu/~tzheng/files/Rcolor.pdf" TargetMode="External"/><Relationship Id="rId5" Type="http://schemas.openxmlformats.org/officeDocument/2006/relationships/hyperlink" Target="http://www.sthda.com/english/wiki/ggplot2-essentials" TargetMode="External"/><Relationship Id="rId4" Type="http://schemas.openxmlformats.org/officeDocument/2006/relationships/hyperlink" Target="https://www.rstudio.com/wp-content/uploads/2015/03/ggplot2-cheatsheet.pdf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wiki/ggplot2-barplots-quick-start-guide-r-software-and-data-visualization" TargetMode="Externa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ggplot2-scatter-plots-quick-start-guide-r-software-and-data-visualization" TargetMode="External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r-graph-gallery.com/ggplot2-package.html" TargetMode="Externa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gplot2.tidyverse.org/reference/mpg.html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2147456" y="4648480"/>
            <a:ext cx="7556934" cy="1620838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457200" indent="-457200" algn="r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dirty="0" smtClean="0">
                <a:latin typeface="+mj-lt"/>
              </a:rPr>
              <a:t>Basic  </a:t>
            </a:r>
            <a:r>
              <a:rPr lang="es-ES" sz="2000" b="1" dirty="0" err="1" smtClean="0">
                <a:latin typeface="+mj-lt"/>
              </a:rPr>
              <a:t>Statistics</a:t>
            </a:r>
            <a:r>
              <a:rPr lang="es-ES" sz="2000" b="1" dirty="0" smtClean="0">
                <a:latin typeface="+mj-lt"/>
              </a:rPr>
              <a:t> </a:t>
            </a:r>
            <a:r>
              <a:rPr lang="es-ES" sz="2000" b="1" dirty="0" err="1" smtClean="0">
                <a:latin typeface="+mj-lt"/>
              </a:rPr>
              <a:t>with</a:t>
            </a:r>
            <a:r>
              <a:rPr lang="es-ES" sz="2000" b="1" dirty="0" smtClean="0">
                <a:latin typeface="+mj-lt"/>
              </a:rPr>
              <a:t> R</a:t>
            </a:r>
          </a:p>
          <a:p>
            <a:pPr marL="457200" indent="-457200" algn="r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000" b="1" dirty="0" smtClean="0">
                <a:latin typeface="+mj-lt"/>
              </a:rPr>
              <a:t>UEB-VHIR</a:t>
            </a:r>
            <a:endParaRPr sz="2000" b="1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sz="1600" b="1" dirty="0" smtClean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b="1" dirty="0" smtClean="0">
                <a:latin typeface="+mj-lt"/>
              </a:rPr>
              <a:t>		</a:t>
            </a:r>
            <a:r>
              <a:rPr sz="1600" b="1" dirty="0" smtClean="0">
                <a:latin typeface="+mj-lt"/>
              </a:rPr>
              <a:t>Speaker: </a:t>
            </a:r>
            <a:r>
              <a:rPr sz="1600" b="1" dirty="0" err="1" smtClean="0">
                <a:latin typeface="+mj-lt"/>
              </a:rPr>
              <a:t>Mireia</a:t>
            </a:r>
            <a:r>
              <a:rPr sz="1600" b="1" dirty="0" smtClean="0">
                <a:latin typeface="+mj-lt"/>
              </a:rPr>
              <a:t> </a:t>
            </a:r>
            <a:r>
              <a:rPr sz="1600" b="1" dirty="0" err="1" smtClean="0">
                <a:latin typeface="+mj-lt"/>
              </a:rPr>
              <a:t>Ferrer</a:t>
            </a:r>
            <a:r>
              <a:rPr sz="1600" b="1" dirty="0" smtClean="0">
                <a:latin typeface="+mj-lt"/>
              </a:rPr>
              <a:t> (</a:t>
            </a:r>
            <a:r>
              <a:rPr sz="1600" b="1" u="sng" dirty="0" smtClean="0">
                <a:solidFill>
                  <a:srgbClr val="993489"/>
                </a:solidFill>
                <a:latin typeface="+mj-lt"/>
              </a:rPr>
              <a:t>mireia.ferrer@vhir.org</a:t>
            </a:r>
            <a:r>
              <a:rPr sz="1600" b="1" dirty="0" smtClean="0">
                <a:latin typeface="+mj-lt"/>
              </a:rPr>
              <a:t>)</a:t>
            </a:r>
            <a:endParaRPr sz="1600" b="1" dirty="0">
              <a:latin typeface="+mj-lt"/>
            </a:endParaRPr>
          </a:p>
          <a:p>
            <a:pPr marL="457200" indent="-457200" eaLnBrk="1" hangingPunct="1">
              <a:spcBef>
                <a:spcPts val="0"/>
              </a:spcBef>
              <a:spcAft>
                <a:spcPts val="0"/>
              </a:spcAft>
              <a:tabLst>
                <a:tab pos="1439863" algn="l"/>
              </a:tabLst>
              <a:defRPr/>
            </a:pPr>
            <a:r>
              <a:rPr lang="es-ES" sz="1200" b="1" dirty="0" smtClean="0">
                <a:latin typeface="+mj-lt"/>
              </a:rPr>
              <a:t>	 </a:t>
            </a:r>
            <a:r>
              <a:rPr sz="1200" b="1" dirty="0" smtClean="0">
                <a:latin typeface="+mj-lt"/>
              </a:rPr>
              <a:t>		</a:t>
            </a: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tabLst>
                <a:tab pos="1439863" algn="l"/>
              </a:tabLst>
              <a:defRPr/>
            </a:pPr>
            <a:r>
              <a:rPr sz="1600" dirty="0" smtClean="0">
                <a:latin typeface="+mj-lt"/>
              </a:rPr>
              <a:t>27/04/2021</a:t>
            </a:r>
          </a:p>
          <a:p>
            <a:pPr eaLnBrk="1" hangingPunct="1">
              <a:defRPr/>
            </a:pPr>
            <a:endParaRPr lang="es-ES" dirty="0"/>
          </a:p>
        </p:txBody>
      </p:sp>
      <p:sp>
        <p:nvSpPr>
          <p:cNvPr id="6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71451" y="4095796"/>
            <a:ext cx="9575800" cy="848413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 smtClean="0">
                <a:solidFill>
                  <a:srgbClr val="7D468C"/>
                </a:solidFill>
                <a:latin typeface="+mj-lt"/>
              </a:rPr>
              <a:t>Statistics with R: Exploratory Data Analysis II and Plots with R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349636" y="1313454"/>
            <a:ext cx="825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basic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42122" y="1860174"/>
            <a:ext cx="5686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err="1" smtClean="0">
                <a:latin typeface="Consolas" panose="020B0609020204030204" pitchFamily="49" charset="0"/>
              </a:rPr>
              <a:t>ggplot</a:t>
            </a:r>
            <a:r>
              <a:rPr lang="es-ES" sz="2000" b="1" dirty="0" smtClean="0">
                <a:latin typeface="Consolas" panose="020B0609020204030204" pitchFamily="49" charset="0"/>
              </a:rPr>
              <a:t>(</a:t>
            </a:r>
            <a:r>
              <a:rPr lang="es-ES" sz="2000" b="1" dirty="0" err="1" smtClean="0">
                <a:latin typeface="Consolas" panose="020B0609020204030204" pitchFamily="49" charset="0"/>
              </a:rPr>
              <a:t>mpg</a:t>
            </a:r>
            <a:r>
              <a:rPr lang="es-ES" sz="2000" b="1" dirty="0">
                <a:latin typeface="Consolas" panose="020B0609020204030204" pitchFamily="49" charset="0"/>
              </a:rPr>
              <a:t>, aes(x = </a:t>
            </a:r>
            <a:r>
              <a:rPr lang="es-ES" sz="2000" b="1" dirty="0" err="1">
                <a:latin typeface="Consolas" panose="020B0609020204030204" pitchFamily="49" charset="0"/>
              </a:rPr>
              <a:t>displ</a:t>
            </a:r>
            <a:r>
              <a:rPr lang="es-ES" sz="2000" b="1" dirty="0">
                <a:latin typeface="Consolas" panose="020B0609020204030204" pitchFamily="49" charset="0"/>
              </a:rPr>
              <a:t>, y = </a:t>
            </a:r>
            <a:r>
              <a:rPr lang="es-ES" sz="2000" b="1" dirty="0" err="1">
                <a:latin typeface="Consolas" panose="020B0609020204030204" pitchFamily="49" charset="0"/>
              </a:rPr>
              <a:t>hwy</a:t>
            </a:r>
            <a:r>
              <a:rPr lang="es-ES" sz="2000" b="1" dirty="0">
                <a:latin typeface="Consolas" panose="020B0609020204030204" pitchFamily="49" charset="0"/>
              </a:rPr>
              <a:t>)) + </a:t>
            </a:r>
          </a:p>
          <a:p>
            <a:r>
              <a:rPr lang="es-ES" sz="2000" b="1" dirty="0">
                <a:latin typeface="Consolas" panose="020B0609020204030204" pitchFamily="49" charset="0"/>
              </a:rPr>
              <a:t>  </a:t>
            </a:r>
            <a:r>
              <a:rPr lang="es-ES" sz="2000" b="1" dirty="0" err="1">
                <a:latin typeface="Consolas" panose="020B0609020204030204" pitchFamily="49" charset="0"/>
              </a:rPr>
              <a:t>geom_point</a:t>
            </a:r>
            <a:r>
              <a:rPr lang="es-ES" sz="20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Rectángulo redondeado 14"/>
          <p:cNvSpPr/>
          <p:nvPr/>
        </p:nvSpPr>
        <p:spPr bwMode="auto">
          <a:xfrm>
            <a:off x="2253675" y="1864912"/>
            <a:ext cx="468000" cy="324000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2973231" y="1910999"/>
            <a:ext cx="3204000" cy="324000"/>
          </a:xfrm>
          <a:prstGeom prst="roundRect">
            <a:avLst/>
          </a:prstGeom>
          <a:noFill/>
          <a:ln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 bwMode="auto">
          <a:xfrm>
            <a:off x="1487970" y="2242996"/>
            <a:ext cx="1565040" cy="324000"/>
          </a:xfrm>
          <a:prstGeom prst="roundRect">
            <a:avLst/>
          </a:prstGeom>
          <a:noFill/>
          <a:ln>
            <a:solidFill>
              <a:srgbClr val="990099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pic>
        <p:nvPicPr>
          <p:cNvPr id="8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7587" y="2727217"/>
            <a:ext cx="6316813" cy="39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22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349636" y="1313454"/>
            <a:ext cx="825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Note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that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it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can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assigned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to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an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R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object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42122" y="1860174"/>
            <a:ext cx="639149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smtClean="0">
                <a:latin typeface="Consolas" panose="020B0609020204030204" pitchFamily="49" charset="0"/>
              </a:rPr>
              <a:t>p</a:t>
            </a:r>
            <a:r>
              <a:rPr lang="es-ES" sz="2000" b="1" dirty="0" smtClean="0">
                <a:latin typeface="Consolas" panose="020B0609020204030204" pitchFamily="49" charset="0"/>
              </a:rPr>
              <a:t> &lt;- </a:t>
            </a:r>
            <a:r>
              <a:rPr lang="es-ES" sz="2000" b="1" dirty="0" err="1" smtClean="0">
                <a:latin typeface="Consolas" panose="020B0609020204030204" pitchFamily="49" charset="0"/>
              </a:rPr>
              <a:t>ggplot</a:t>
            </a:r>
            <a:r>
              <a:rPr lang="es-ES" sz="2000" b="1" dirty="0" smtClean="0">
                <a:latin typeface="Consolas" panose="020B0609020204030204" pitchFamily="49" charset="0"/>
              </a:rPr>
              <a:t>(</a:t>
            </a:r>
            <a:r>
              <a:rPr lang="es-ES" sz="2000" b="1" dirty="0" err="1" smtClean="0">
                <a:latin typeface="Consolas" panose="020B0609020204030204" pitchFamily="49" charset="0"/>
              </a:rPr>
              <a:t>mpg</a:t>
            </a:r>
            <a:r>
              <a:rPr lang="es-ES" sz="2000" b="1" dirty="0">
                <a:latin typeface="Consolas" panose="020B0609020204030204" pitchFamily="49" charset="0"/>
              </a:rPr>
              <a:t>, aes(x = </a:t>
            </a:r>
            <a:r>
              <a:rPr lang="es-ES" sz="2000" b="1" dirty="0" err="1">
                <a:latin typeface="Consolas" panose="020B0609020204030204" pitchFamily="49" charset="0"/>
              </a:rPr>
              <a:t>displ</a:t>
            </a:r>
            <a:r>
              <a:rPr lang="es-ES" sz="2000" b="1" dirty="0">
                <a:latin typeface="Consolas" panose="020B0609020204030204" pitchFamily="49" charset="0"/>
              </a:rPr>
              <a:t>, y = </a:t>
            </a:r>
            <a:r>
              <a:rPr lang="es-ES" sz="2000" b="1" dirty="0" err="1">
                <a:latin typeface="Consolas" panose="020B0609020204030204" pitchFamily="49" charset="0"/>
              </a:rPr>
              <a:t>hwy</a:t>
            </a:r>
            <a:r>
              <a:rPr lang="es-ES" sz="2000" b="1" dirty="0">
                <a:latin typeface="Consolas" panose="020B0609020204030204" pitchFamily="49" charset="0"/>
              </a:rPr>
              <a:t>)) + </a:t>
            </a:r>
          </a:p>
          <a:p>
            <a:r>
              <a:rPr lang="es-ES" sz="2000" b="1" dirty="0">
                <a:latin typeface="Consolas" panose="020B0609020204030204" pitchFamily="49" charset="0"/>
              </a:rPr>
              <a:t>  </a:t>
            </a:r>
            <a:r>
              <a:rPr lang="es-ES" sz="2000" b="1" dirty="0" err="1">
                <a:latin typeface="Consolas" panose="020B0609020204030204" pitchFamily="49" charset="0"/>
              </a:rPr>
              <a:t>geom_point</a:t>
            </a:r>
            <a:r>
              <a:rPr lang="es-ES" sz="2000" b="1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s-ES" sz="2000" b="1" dirty="0" smtClean="0">
                <a:latin typeface="Consolas" panose="020B0609020204030204" pitchFamily="49" charset="0"/>
              </a:rPr>
              <a:t>p</a:t>
            </a:r>
            <a:endParaRPr lang="es-ES" sz="2000" b="1" dirty="0">
              <a:latin typeface="Consolas" panose="020B0609020204030204" pitchFamily="49" charset="0"/>
            </a:endParaRPr>
          </a:p>
        </p:txBody>
      </p:sp>
      <p:pic>
        <p:nvPicPr>
          <p:cNvPr id="8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17587" y="2727217"/>
            <a:ext cx="6316813" cy="396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722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82930" y="2715490"/>
            <a:ext cx="6600398" cy="4142509"/>
          </a:xfrm>
          <a:prstGeom prst="rect">
            <a:avLst/>
          </a:prstGeom>
        </p:spPr>
      </p:pic>
      <p:sp>
        <p:nvSpPr>
          <p:cNvPr id="5" name="CuadroTexto 1"/>
          <p:cNvSpPr txBox="1"/>
          <p:nvPr/>
        </p:nvSpPr>
        <p:spPr>
          <a:xfrm>
            <a:off x="349636" y="1313454"/>
            <a:ext cx="825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Playing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with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geoms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Rectángulo 2"/>
          <p:cNvSpPr/>
          <p:nvPr/>
        </p:nvSpPr>
        <p:spPr>
          <a:xfrm>
            <a:off x="1242122" y="1860174"/>
            <a:ext cx="5686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err="1" smtClean="0">
                <a:latin typeface="Consolas" panose="020B0609020204030204" pitchFamily="49" charset="0"/>
              </a:rPr>
              <a:t>ggplot</a:t>
            </a:r>
            <a:r>
              <a:rPr lang="es-ES" sz="2000" b="1" dirty="0" smtClean="0">
                <a:latin typeface="Consolas" panose="020B0609020204030204" pitchFamily="49" charset="0"/>
              </a:rPr>
              <a:t>(</a:t>
            </a:r>
            <a:r>
              <a:rPr lang="es-ES" sz="2000" b="1" dirty="0" err="1" smtClean="0">
                <a:latin typeface="Consolas" panose="020B0609020204030204" pitchFamily="49" charset="0"/>
              </a:rPr>
              <a:t>mpg</a:t>
            </a:r>
            <a:r>
              <a:rPr lang="es-ES" sz="2000" b="1" dirty="0">
                <a:latin typeface="Consolas" panose="020B0609020204030204" pitchFamily="49" charset="0"/>
              </a:rPr>
              <a:t>, aes(x = </a:t>
            </a:r>
            <a:r>
              <a:rPr lang="es-ES" sz="2000" b="1" dirty="0" err="1">
                <a:latin typeface="Consolas" panose="020B0609020204030204" pitchFamily="49" charset="0"/>
              </a:rPr>
              <a:t>displ</a:t>
            </a:r>
            <a:r>
              <a:rPr lang="es-ES" sz="2000" b="1" dirty="0">
                <a:latin typeface="Consolas" panose="020B0609020204030204" pitchFamily="49" charset="0"/>
              </a:rPr>
              <a:t>, y = </a:t>
            </a:r>
            <a:r>
              <a:rPr lang="es-ES" sz="2000" b="1" dirty="0" err="1">
                <a:latin typeface="Consolas" panose="020B0609020204030204" pitchFamily="49" charset="0"/>
              </a:rPr>
              <a:t>hwy</a:t>
            </a:r>
            <a:r>
              <a:rPr lang="es-ES" sz="2000" b="1" dirty="0">
                <a:latin typeface="Consolas" panose="020B0609020204030204" pitchFamily="49" charset="0"/>
              </a:rPr>
              <a:t>)) + </a:t>
            </a:r>
          </a:p>
          <a:p>
            <a:r>
              <a:rPr lang="es-ES" sz="2000" b="1" dirty="0">
                <a:latin typeface="Consolas" panose="020B0609020204030204" pitchFamily="49" charset="0"/>
              </a:rPr>
              <a:t>  </a:t>
            </a:r>
            <a:r>
              <a:rPr lang="es-ES" sz="2000" b="1" dirty="0" err="1" smtClean="0">
                <a:solidFill>
                  <a:srgbClr val="990099"/>
                </a:solidFill>
                <a:latin typeface="Consolas" panose="020B0609020204030204" pitchFamily="49" charset="0"/>
              </a:rPr>
              <a:t>geom_line</a:t>
            </a:r>
            <a:r>
              <a:rPr lang="es-ES" sz="2000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()</a:t>
            </a:r>
            <a:endParaRPr lang="es-ES" sz="2000" b="1" dirty="0">
              <a:solidFill>
                <a:srgbClr val="99009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53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CuadroTexto 1"/>
          <p:cNvSpPr txBox="1"/>
          <p:nvPr/>
        </p:nvSpPr>
        <p:spPr>
          <a:xfrm>
            <a:off x="349636" y="1313454"/>
            <a:ext cx="825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Adding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layers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Rectángulo 2"/>
          <p:cNvSpPr/>
          <p:nvPr/>
        </p:nvSpPr>
        <p:spPr>
          <a:xfrm>
            <a:off x="1242122" y="1860174"/>
            <a:ext cx="568617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err="1" smtClean="0">
                <a:latin typeface="Consolas" panose="020B0609020204030204" pitchFamily="49" charset="0"/>
              </a:rPr>
              <a:t>ggplot</a:t>
            </a:r>
            <a:r>
              <a:rPr lang="es-ES" sz="2000" b="1" dirty="0" smtClean="0">
                <a:latin typeface="Consolas" panose="020B0609020204030204" pitchFamily="49" charset="0"/>
              </a:rPr>
              <a:t>(</a:t>
            </a:r>
            <a:r>
              <a:rPr lang="es-ES" sz="2000" b="1" dirty="0" err="1" smtClean="0">
                <a:latin typeface="Consolas" panose="020B0609020204030204" pitchFamily="49" charset="0"/>
              </a:rPr>
              <a:t>mpg</a:t>
            </a:r>
            <a:r>
              <a:rPr lang="es-ES" sz="2000" b="1" dirty="0">
                <a:latin typeface="Consolas" panose="020B0609020204030204" pitchFamily="49" charset="0"/>
              </a:rPr>
              <a:t>, aes(x = </a:t>
            </a:r>
            <a:r>
              <a:rPr lang="es-ES" sz="2000" b="1" dirty="0" err="1">
                <a:latin typeface="Consolas" panose="020B0609020204030204" pitchFamily="49" charset="0"/>
              </a:rPr>
              <a:t>displ</a:t>
            </a:r>
            <a:r>
              <a:rPr lang="es-ES" sz="2000" b="1" dirty="0">
                <a:latin typeface="Consolas" panose="020B0609020204030204" pitchFamily="49" charset="0"/>
              </a:rPr>
              <a:t>, y = </a:t>
            </a:r>
            <a:r>
              <a:rPr lang="es-ES" sz="2000" b="1" dirty="0" err="1">
                <a:latin typeface="Consolas" panose="020B0609020204030204" pitchFamily="49" charset="0"/>
              </a:rPr>
              <a:t>hwy</a:t>
            </a:r>
            <a:r>
              <a:rPr lang="es-ES" sz="2000" b="1" dirty="0">
                <a:latin typeface="Consolas" panose="020B0609020204030204" pitchFamily="49" charset="0"/>
              </a:rPr>
              <a:t>)) + </a:t>
            </a:r>
          </a:p>
          <a:p>
            <a:r>
              <a:rPr lang="es-ES" sz="2000" b="1" dirty="0">
                <a:latin typeface="Consolas" panose="020B0609020204030204" pitchFamily="49" charset="0"/>
              </a:rPr>
              <a:t>  </a:t>
            </a:r>
            <a:r>
              <a:rPr lang="es-ES" sz="2000" b="1" dirty="0" err="1" smtClean="0">
                <a:solidFill>
                  <a:srgbClr val="990099"/>
                </a:solidFill>
                <a:latin typeface="Consolas" panose="020B0609020204030204" pitchFamily="49" charset="0"/>
              </a:rPr>
              <a:t>geom_points</a:t>
            </a:r>
            <a:r>
              <a:rPr lang="es-ES" sz="2000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() +</a:t>
            </a:r>
          </a:p>
          <a:p>
            <a:r>
              <a:rPr lang="es-ES" sz="2000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  </a:t>
            </a:r>
            <a:r>
              <a:rPr lang="es-ES" sz="2000" b="1" dirty="0" err="1" smtClean="0">
                <a:solidFill>
                  <a:srgbClr val="990099"/>
                </a:solidFill>
                <a:latin typeface="Consolas" panose="020B0609020204030204" pitchFamily="49" charset="0"/>
              </a:rPr>
              <a:t>geom_lines</a:t>
            </a:r>
            <a:r>
              <a:rPr lang="es-ES" sz="2000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()</a:t>
            </a:r>
            <a:endParaRPr lang="es-ES" sz="2000" b="1" dirty="0">
              <a:solidFill>
                <a:srgbClr val="990099"/>
              </a:solidFill>
              <a:latin typeface="Consolas" panose="020B0609020204030204" pitchFamily="49" charset="0"/>
            </a:endParaRPr>
          </a:p>
        </p:txBody>
      </p:sp>
      <p:pic>
        <p:nvPicPr>
          <p:cNvPr id="911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3492" y="2915315"/>
            <a:ext cx="6387089" cy="39426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753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CuadroTexto 1"/>
          <p:cNvSpPr txBox="1"/>
          <p:nvPr/>
        </p:nvSpPr>
        <p:spPr>
          <a:xfrm>
            <a:off x="349636" y="1313454"/>
            <a:ext cx="825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Adding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layers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: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title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Rectángulo 2"/>
          <p:cNvSpPr/>
          <p:nvPr/>
        </p:nvSpPr>
        <p:spPr>
          <a:xfrm>
            <a:off x="1214413" y="1860174"/>
            <a:ext cx="51235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latin typeface="Consolas" panose="020B0609020204030204" pitchFamily="49" charset="0"/>
              </a:rPr>
              <a:t>ggplot</a:t>
            </a:r>
            <a:r>
              <a:rPr lang="es-ES" b="1" dirty="0" smtClean="0">
                <a:latin typeface="Consolas" panose="020B0609020204030204" pitchFamily="49" charset="0"/>
              </a:rPr>
              <a:t>(</a:t>
            </a:r>
            <a:r>
              <a:rPr lang="es-ES" b="1" dirty="0" err="1" smtClean="0">
                <a:latin typeface="Consolas" panose="020B0609020204030204" pitchFamily="49" charset="0"/>
              </a:rPr>
              <a:t>mpg</a:t>
            </a:r>
            <a:r>
              <a:rPr lang="es-ES" b="1" dirty="0">
                <a:latin typeface="Consolas" panose="020B0609020204030204" pitchFamily="49" charset="0"/>
              </a:rPr>
              <a:t>, aes(x = </a:t>
            </a:r>
            <a:r>
              <a:rPr lang="es-ES" b="1" dirty="0" err="1">
                <a:latin typeface="Consolas" panose="020B0609020204030204" pitchFamily="49" charset="0"/>
              </a:rPr>
              <a:t>displ</a:t>
            </a:r>
            <a:r>
              <a:rPr lang="es-ES" b="1" dirty="0">
                <a:latin typeface="Consolas" panose="020B0609020204030204" pitchFamily="49" charset="0"/>
              </a:rPr>
              <a:t>, y = </a:t>
            </a:r>
            <a:r>
              <a:rPr lang="es-ES" b="1" dirty="0" err="1">
                <a:latin typeface="Consolas" panose="020B0609020204030204" pitchFamily="49" charset="0"/>
              </a:rPr>
              <a:t>hwy</a:t>
            </a:r>
            <a:r>
              <a:rPr lang="es-ES" b="1" dirty="0">
                <a:latin typeface="Consolas" panose="020B0609020204030204" pitchFamily="49" charset="0"/>
              </a:rPr>
              <a:t>)) + </a:t>
            </a:r>
          </a:p>
          <a:p>
            <a:r>
              <a:rPr lang="es-ES" b="1" dirty="0">
                <a:latin typeface="Consolas" panose="020B0609020204030204" pitchFamily="49" charset="0"/>
              </a:rPr>
              <a:t>  </a:t>
            </a:r>
            <a:r>
              <a:rPr lang="es-ES" b="1" dirty="0" err="1" smtClean="0">
                <a:latin typeface="Consolas" panose="020B0609020204030204" pitchFamily="49" charset="0"/>
              </a:rPr>
              <a:t>geom_points</a:t>
            </a:r>
            <a:r>
              <a:rPr lang="es-ES" b="1" dirty="0" smtClean="0">
                <a:latin typeface="Consolas" panose="020B0609020204030204" pitchFamily="49" charset="0"/>
              </a:rPr>
              <a:t>() +</a:t>
            </a:r>
          </a:p>
          <a:p>
            <a:r>
              <a:rPr lang="es-ES" b="1" dirty="0" smtClean="0">
                <a:latin typeface="Consolas" panose="020B0609020204030204" pitchFamily="49" charset="0"/>
              </a:rPr>
              <a:t>  </a:t>
            </a:r>
            <a:r>
              <a:rPr lang="es-ES" b="1" dirty="0" err="1" smtClean="0">
                <a:latin typeface="Consolas" panose="020B0609020204030204" pitchFamily="49" charset="0"/>
              </a:rPr>
              <a:t>geom_lines</a:t>
            </a:r>
            <a:r>
              <a:rPr lang="es-ES" b="1" dirty="0" smtClean="0">
                <a:latin typeface="Consolas" panose="020B0609020204030204" pitchFamily="49" charset="0"/>
              </a:rPr>
              <a:t>() +</a:t>
            </a:r>
          </a:p>
          <a:p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 </a:t>
            </a:r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 smtClean="0">
                <a:solidFill>
                  <a:srgbClr val="990099"/>
                </a:solidFill>
                <a:latin typeface="Consolas" panose="020B0609020204030204" pitchFamily="49" charset="0"/>
              </a:rPr>
              <a:t>labs</a:t>
            </a:r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(</a:t>
            </a:r>
            <a:r>
              <a:rPr lang="es-ES" b="1" dirty="0" err="1" smtClean="0">
                <a:solidFill>
                  <a:srgbClr val="990099"/>
                </a:solidFill>
                <a:latin typeface="Consolas" panose="020B0609020204030204" pitchFamily="49" charset="0"/>
              </a:rPr>
              <a:t>title</a:t>
            </a:r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=“</a:t>
            </a:r>
            <a:r>
              <a:rPr lang="es-ES" b="1" dirty="0" err="1" smtClean="0">
                <a:solidFill>
                  <a:srgbClr val="990099"/>
                </a:solidFill>
                <a:latin typeface="Consolas" panose="020B0609020204030204" pitchFamily="49" charset="0"/>
              </a:rPr>
              <a:t>Plot</a:t>
            </a:r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 of </a:t>
            </a:r>
            <a:r>
              <a:rPr lang="es-ES" b="1" dirty="0" err="1" smtClean="0">
                <a:solidFill>
                  <a:srgbClr val="990099"/>
                </a:solidFill>
                <a:latin typeface="Consolas" panose="020B0609020204030204" pitchFamily="49" charset="0"/>
              </a:rPr>
              <a:t>mpg</a:t>
            </a:r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 data”)</a:t>
            </a:r>
            <a:endParaRPr lang="es-ES" b="1" dirty="0">
              <a:solidFill>
                <a:srgbClr val="990099"/>
              </a:solidFill>
              <a:latin typeface="Consolas" panose="020B0609020204030204" pitchFamily="49" charset="0"/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035046"/>
            <a:ext cx="6193127" cy="382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753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CuadroTexto 1"/>
          <p:cNvSpPr txBox="1"/>
          <p:nvPr/>
        </p:nvSpPr>
        <p:spPr>
          <a:xfrm>
            <a:off x="349636" y="1313454"/>
            <a:ext cx="825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Adding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layers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: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title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Rectángulo 2"/>
          <p:cNvSpPr/>
          <p:nvPr/>
        </p:nvSpPr>
        <p:spPr>
          <a:xfrm>
            <a:off x="1214413" y="1860174"/>
            <a:ext cx="512351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latin typeface="Consolas" panose="020B0609020204030204" pitchFamily="49" charset="0"/>
              </a:rPr>
              <a:t>ggplot</a:t>
            </a:r>
            <a:r>
              <a:rPr lang="es-ES" b="1" dirty="0" smtClean="0">
                <a:latin typeface="Consolas" panose="020B0609020204030204" pitchFamily="49" charset="0"/>
              </a:rPr>
              <a:t>(</a:t>
            </a:r>
            <a:r>
              <a:rPr lang="es-ES" b="1" dirty="0" err="1" smtClean="0">
                <a:latin typeface="Consolas" panose="020B0609020204030204" pitchFamily="49" charset="0"/>
              </a:rPr>
              <a:t>mpg</a:t>
            </a:r>
            <a:r>
              <a:rPr lang="es-ES" b="1" dirty="0">
                <a:latin typeface="Consolas" panose="020B0609020204030204" pitchFamily="49" charset="0"/>
              </a:rPr>
              <a:t>, aes(x = </a:t>
            </a:r>
            <a:r>
              <a:rPr lang="es-ES" b="1" dirty="0" err="1">
                <a:latin typeface="Consolas" panose="020B0609020204030204" pitchFamily="49" charset="0"/>
              </a:rPr>
              <a:t>displ</a:t>
            </a:r>
            <a:r>
              <a:rPr lang="es-ES" b="1" dirty="0">
                <a:latin typeface="Consolas" panose="020B0609020204030204" pitchFamily="49" charset="0"/>
              </a:rPr>
              <a:t>, y = </a:t>
            </a:r>
            <a:r>
              <a:rPr lang="es-ES" b="1" dirty="0" err="1">
                <a:latin typeface="Consolas" panose="020B0609020204030204" pitchFamily="49" charset="0"/>
              </a:rPr>
              <a:t>hwy</a:t>
            </a:r>
            <a:r>
              <a:rPr lang="es-ES" b="1" dirty="0">
                <a:latin typeface="Consolas" panose="020B0609020204030204" pitchFamily="49" charset="0"/>
              </a:rPr>
              <a:t>)) + </a:t>
            </a:r>
          </a:p>
          <a:p>
            <a:r>
              <a:rPr lang="es-ES" b="1" dirty="0">
                <a:latin typeface="Consolas" panose="020B0609020204030204" pitchFamily="49" charset="0"/>
              </a:rPr>
              <a:t>  </a:t>
            </a:r>
            <a:r>
              <a:rPr lang="es-ES" b="1" dirty="0" err="1" smtClean="0">
                <a:latin typeface="Consolas" panose="020B0609020204030204" pitchFamily="49" charset="0"/>
              </a:rPr>
              <a:t>geom_points</a:t>
            </a:r>
            <a:r>
              <a:rPr lang="es-ES" b="1" dirty="0" smtClean="0">
                <a:latin typeface="Consolas" panose="020B0609020204030204" pitchFamily="49" charset="0"/>
              </a:rPr>
              <a:t>() +</a:t>
            </a:r>
          </a:p>
          <a:p>
            <a:r>
              <a:rPr lang="es-ES" b="1" dirty="0" smtClean="0">
                <a:latin typeface="Consolas" panose="020B0609020204030204" pitchFamily="49" charset="0"/>
              </a:rPr>
              <a:t>  </a:t>
            </a:r>
            <a:r>
              <a:rPr lang="es-ES" b="1" dirty="0" err="1" smtClean="0">
                <a:latin typeface="Consolas" panose="020B0609020204030204" pitchFamily="49" charset="0"/>
              </a:rPr>
              <a:t>geom_lines</a:t>
            </a:r>
            <a:r>
              <a:rPr lang="es-ES" b="1" dirty="0" smtClean="0">
                <a:latin typeface="Consolas" panose="020B0609020204030204" pitchFamily="49" charset="0"/>
              </a:rPr>
              <a:t>() +</a:t>
            </a:r>
          </a:p>
          <a:p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 </a:t>
            </a:r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 smtClean="0">
                <a:solidFill>
                  <a:srgbClr val="990099"/>
                </a:solidFill>
                <a:latin typeface="Consolas" panose="020B0609020204030204" pitchFamily="49" charset="0"/>
              </a:rPr>
              <a:t>labs</a:t>
            </a:r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(</a:t>
            </a:r>
            <a:r>
              <a:rPr lang="es-ES" b="1" dirty="0" err="1" smtClean="0">
                <a:solidFill>
                  <a:srgbClr val="990099"/>
                </a:solidFill>
                <a:latin typeface="Consolas" panose="020B0609020204030204" pitchFamily="49" charset="0"/>
              </a:rPr>
              <a:t>title</a:t>
            </a:r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=“</a:t>
            </a:r>
            <a:r>
              <a:rPr lang="es-ES" b="1" dirty="0" err="1" smtClean="0">
                <a:solidFill>
                  <a:srgbClr val="990099"/>
                </a:solidFill>
                <a:latin typeface="Consolas" panose="020B0609020204030204" pitchFamily="49" charset="0"/>
              </a:rPr>
              <a:t>Plot</a:t>
            </a:r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 of </a:t>
            </a:r>
            <a:r>
              <a:rPr lang="es-ES" b="1" dirty="0" err="1" smtClean="0">
                <a:solidFill>
                  <a:srgbClr val="990099"/>
                </a:solidFill>
                <a:latin typeface="Consolas" panose="020B0609020204030204" pitchFamily="49" charset="0"/>
              </a:rPr>
              <a:t>mpg</a:t>
            </a:r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 data”)</a:t>
            </a:r>
            <a:endParaRPr lang="es-ES" b="1" dirty="0">
              <a:solidFill>
                <a:srgbClr val="990099"/>
              </a:solidFill>
              <a:latin typeface="Consolas" panose="020B0609020204030204" pitchFamily="49" charset="0"/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035046"/>
            <a:ext cx="6193127" cy="3822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Elipse"/>
          <p:cNvSpPr/>
          <p:nvPr/>
        </p:nvSpPr>
        <p:spPr bwMode="auto">
          <a:xfrm>
            <a:off x="2826327" y="2687782"/>
            <a:ext cx="429491" cy="31865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cxnSp>
        <p:nvCxnSpPr>
          <p:cNvPr id="8" name="7 Conector recto de flecha"/>
          <p:cNvCxnSpPr>
            <a:stCxn id="7" idx="2"/>
          </p:cNvCxnSpPr>
          <p:nvPr/>
        </p:nvCxnSpPr>
        <p:spPr bwMode="auto">
          <a:xfrm flipH="1">
            <a:off x="720436" y="2847109"/>
            <a:ext cx="2105891" cy="1572491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8 CuadroTexto"/>
          <p:cNvSpPr txBox="1"/>
          <p:nvPr/>
        </p:nvSpPr>
        <p:spPr>
          <a:xfrm>
            <a:off x="166256" y="4544291"/>
            <a:ext cx="1842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Format </a:t>
            </a:r>
            <a:r>
              <a:rPr lang="ca-ES" sz="14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problems</a:t>
            </a:r>
            <a:r>
              <a:rPr lang="ca-E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in R </a:t>
            </a:r>
            <a:r>
              <a:rPr lang="ca-ES" sz="14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when</a:t>
            </a:r>
            <a:r>
              <a:rPr lang="ca-E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ca-ES" sz="14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copy</a:t>
            </a:r>
            <a:r>
              <a:rPr lang="ca-ES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+</a:t>
            </a:r>
            <a:r>
              <a:rPr lang="ca-ES" sz="14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paste</a:t>
            </a:r>
            <a:endParaRPr lang="ca-ES" sz="14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53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CuadroTexto 1"/>
          <p:cNvSpPr txBox="1"/>
          <p:nvPr/>
        </p:nvSpPr>
        <p:spPr>
          <a:xfrm>
            <a:off x="349636" y="1313454"/>
            <a:ext cx="825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Changing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x, y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labels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Rectángulo 2"/>
          <p:cNvSpPr/>
          <p:nvPr/>
        </p:nvSpPr>
        <p:spPr>
          <a:xfrm>
            <a:off x="1214413" y="1860174"/>
            <a:ext cx="892263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latin typeface="Consolas" panose="020B0609020204030204" pitchFamily="49" charset="0"/>
              </a:rPr>
              <a:t>ggplot</a:t>
            </a:r>
            <a:r>
              <a:rPr lang="es-ES" b="1" dirty="0" smtClean="0">
                <a:latin typeface="Consolas" panose="020B0609020204030204" pitchFamily="49" charset="0"/>
              </a:rPr>
              <a:t>(</a:t>
            </a:r>
            <a:r>
              <a:rPr lang="es-ES" b="1" dirty="0" err="1" smtClean="0">
                <a:latin typeface="Consolas" panose="020B0609020204030204" pitchFamily="49" charset="0"/>
              </a:rPr>
              <a:t>mpg</a:t>
            </a:r>
            <a:r>
              <a:rPr lang="es-ES" b="1" dirty="0">
                <a:latin typeface="Consolas" panose="020B0609020204030204" pitchFamily="49" charset="0"/>
              </a:rPr>
              <a:t>, aes(x = </a:t>
            </a:r>
            <a:r>
              <a:rPr lang="es-ES" b="1" dirty="0" err="1">
                <a:latin typeface="Consolas" panose="020B0609020204030204" pitchFamily="49" charset="0"/>
              </a:rPr>
              <a:t>displ</a:t>
            </a:r>
            <a:r>
              <a:rPr lang="es-ES" b="1" dirty="0">
                <a:latin typeface="Consolas" panose="020B0609020204030204" pitchFamily="49" charset="0"/>
              </a:rPr>
              <a:t>, y = </a:t>
            </a:r>
            <a:r>
              <a:rPr lang="es-ES" b="1" dirty="0" err="1">
                <a:latin typeface="Consolas" panose="020B0609020204030204" pitchFamily="49" charset="0"/>
              </a:rPr>
              <a:t>hwy</a:t>
            </a:r>
            <a:r>
              <a:rPr lang="es-ES" b="1" dirty="0">
                <a:latin typeface="Consolas" panose="020B0609020204030204" pitchFamily="49" charset="0"/>
              </a:rPr>
              <a:t>)) + </a:t>
            </a:r>
          </a:p>
          <a:p>
            <a:r>
              <a:rPr lang="es-ES" b="1" dirty="0">
                <a:latin typeface="Consolas" panose="020B0609020204030204" pitchFamily="49" charset="0"/>
              </a:rPr>
              <a:t>  </a:t>
            </a:r>
            <a:r>
              <a:rPr lang="es-ES" b="1" dirty="0" err="1" smtClean="0">
                <a:latin typeface="Consolas" panose="020B0609020204030204" pitchFamily="49" charset="0"/>
              </a:rPr>
              <a:t>geom_points</a:t>
            </a:r>
            <a:r>
              <a:rPr lang="es-ES" b="1" dirty="0" smtClean="0">
                <a:latin typeface="Consolas" panose="020B0609020204030204" pitchFamily="49" charset="0"/>
              </a:rPr>
              <a:t>() +</a:t>
            </a:r>
          </a:p>
          <a:p>
            <a:r>
              <a:rPr lang="es-ES" b="1" dirty="0" smtClean="0">
                <a:latin typeface="Consolas" panose="020B0609020204030204" pitchFamily="49" charset="0"/>
              </a:rPr>
              <a:t>  </a:t>
            </a:r>
            <a:r>
              <a:rPr lang="es-ES" b="1" dirty="0" err="1" smtClean="0">
                <a:latin typeface="Consolas" panose="020B0609020204030204" pitchFamily="49" charset="0"/>
              </a:rPr>
              <a:t>geom_lines</a:t>
            </a:r>
            <a:r>
              <a:rPr lang="es-ES" b="1" dirty="0" smtClean="0">
                <a:latin typeface="Consolas" panose="020B0609020204030204" pitchFamily="49" charset="0"/>
              </a:rPr>
              <a:t>() +</a:t>
            </a:r>
          </a:p>
          <a:p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 </a:t>
            </a:r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 smtClean="0">
                <a:solidFill>
                  <a:srgbClr val="990099"/>
                </a:solidFill>
                <a:latin typeface="Consolas" panose="020B0609020204030204" pitchFamily="49" charset="0"/>
              </a:rPr>
              <a:t>labs</a:t>
            </a:r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(</a:t>
            </a:r>
            <a:r>
              <a:rPr lang="es-ES" b="1" dirty="0" err="1" smtClean="0">
                <a:solidFill>
                  <a:srgbClr val="990099"/>
                </a:solidFill>
                <a:latin typeface="Consolas" panose="020B0609020204030204" pitchFamily="49" charset="0"/>
              </a:rPr>
              <a:t>title</a:t>
            </a:r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=“</a:t>
            </a:r>
            <a:r>
              <a:rPr lang="es-ES" b="1" dirty="0" err="1" smtClean="0">
                <a:solidFill>
                  <a:srgbClr val="990099"/>
                </a:solidFill>
                <a:latin typeface="Consolas" panose="020B0609020204030204" pitchFamily="49" charset="0"/>
              </a:rPr>
              <a:t>Plot</a:t>
            </a:r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 of </a:t>
            </a:r>
            <a:r>
              <a:rPr lang="es-ES" b="1" dirty="0" err="1" smtClean="0">
                <a:solidFill>
                  <a:srgbClr val="990099"/>
                </a:solidFill>
                <a:latin typeface="Consolas" panose="020B0609020204030204" pitchFamily="49" charset="0"/>
              </a:rPr>
              <a:t>mpg</a:t>
            </a:r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 data”, x=“</a:t>
            </a:r>
            <a:r>
              <a:rPr lang="es-ES" b="1" dirty="0" err="1" smtClean="0">
                <a:solidFill>
                  <a:srgbClr val="990099"/>
                </a:solidFill>
                <a:latin typeface="Consolas" panose="020B0609020204030204" pitchFamily="49" charset="0"/>
              </a:rPr>
              <a:t>displ</a:t>
            </a:r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(l)”, y=“</a:t>
            </a:r>
            <a:r>
              <a:rPr lang="es-ES" b="1" dirty="0" err="1" smtClean="0">
                <a:solidFill>
                  <a:srgbClr val="990099"/>
                </a:solidFill>
                <a:latin typeface="Consolas" panose="020B0609020204030204" pitchFamily="49" charset="0"/>
              </a:rPr>
              <a:t>hwy</a:t>
            </a:r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(miles/</a:t>
            </a:r>
            <a:r>
              <a:rPr lang="es-ES" b="1" dirty="0" err="1" smtClean="0">
                <a:solidFill>
                  <a:srgbClr val="990099"/>
                </a:solidFill>
                <a:latin typeface="Consolas" panose="020B0609020204030204" pitchFamily="49" charset="0"/>
              </a:rPr>
              <a:t>gallon</a:t>
            </a:r>
            <a:r>
              <a:rPr lang="es-ES" b="1" dirty="0" smtClean="0">
                <a:solidFill>
                  <a:srgbClr val="990099"/>
                </a:solidFill>
                <a:latin typeface="Consolas" panose="020B0609020204030204" pitchFamily="49" charset="0"/>
              </a:rPr>
              <a:t>)”)</a:t>
            </a:r>
            <a:endParaRPr lang="es-ES" b="1" dirty="0">
              <a:solidFill>
                <a:srgbClr val="990099"/>
              </a:solidFill>
              <a:latin typeface="Consolas" panose="020B0609020204030204" pitchFamily="49" charset="0"/>
            </a:endParaRP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5382" y="3009390"/>
            <a:ext cx="6234690" cy="3848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753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CuadroTexto 1"/>
          <p:cNvSpPr txBox="1"/>
          <p:nvPr/>
        </p:nvSpPr>
        <p:spPr>
          <a:xfrm>
            <a:off x="349636" y="1313454"/>
            <a:ext cx="825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Formatting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labels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Rectángulo 2"/>
          <p:cNvSpPr/>
          <p:nvPr/>
        </p:nvSpPr>
        <p:spPr>
          <a:xfrm>
            <a:off x="1214413" y="1860174"/>
            <a:ext cx="72763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latin typeface="Consolas" panose="020B0609020204030204" pitchFamily="49" charset="0"/>
              </a:rPr>
              <a:t>ggplot</a:t>
            </a:r>
            <a:r>
              <a:rPr lang="es-ES" b="1" dirty="0" smtClean="0">
                <a:latin typeface="Consolas" panose="020B0609020204030204" pitchFamily="49" charset="0"/>
              </a:rPr>
              <a:t>(</a:t>
            </a:r>
            <a:r>
              <a:rPr lang="es-ES" b="1" dirty="0" err="1" smtClean="0">
                <a:latin typeface="Consolas" panose="020B0609020204030204" pitchFamily="49" charset="0"/>
              </a:rPr>
              <a:t>mpg</a:t>
            </a:r>
            <a:r>
              <a:rPr lang="es-ES" b="1" dirty="0">
                <a:latin typeface="Consolas" panose="020B0609020204030204" pitchFamily="49" charset="0"/>
              </a:rPr>
              <a:t>, aes(x = </a:t>
            </a:r>
            <a:r>
              <a:rPr lang="es-ES" b="1" dirty="0" err="1">
                <a:latin typeface="Consolas" panose="020B0609020204030204" pitchFamily="49" charset="0"/>
              </a:rPr>
              <a:t>displ</a:t>
            </a:r>
            <a:r>
              <a:rPr lang="es-ES" b="1" dirty="0">
                <a:latin typeface="Consolas" panose="020B0609020204030204" pitchFamily="49" charset="0"/>
              </a:rPr>
              <a:t>, y = </a:t>
            </a:r>
            <a:r>
              <a:rPr lang="es-ES" b="1" dirty="0" err="1">
                <a:latin typeface="Consolas" panose="020B0609020204030204" pitchFamily="49" charset="0"/>
              </a:rPr>
              <a:t>hwy</a:t>
            </a:r>
            <a:r>
              <a:rPr lang="es-ES" b="1" dirty="0">
                <a:latin typeface="Consolas" panose="020B0609020204030204" pitchFamily="49" charset="0"/>
              </a:rPr>
              <a:t>)) + </a:t>
            </a:r>
          </a:p>
          <a:p>
            <a:r>
              <a:rPr lang="es-ES" b="1" dirty="0">
                <a:latin typeface="Consolas" panose="020B0609020204030204" pitchFamily="49" charset="0"/>
              </a:rPr>
              <a:t>  </a:t>
            </a:r>
            <a:r>
              <a:rPr lang="es-ES" b="1" dirty="0" err="1" smtClean="0">
                <a:latin typeface="Consolas" panose="020B0609020204030204" pitchFamily="49" charset="0"/>
              </a:rPr>
              <a:t>geom_points</a:t>
            </a:r>
            <a:r>
              <a:rPr lang="es-ES" b="1" dirty="0" smtClean="0">
                <a:latin typeface="Consolas" panose="020B0609020204030204" pitchFamily="49" charset="0"/>
              </a:rPr>
              <a:t>() +</a:t>
            </a:r>
          </a:p>
          <a:p>
            <a:r>
              <a:rPr lang="es-ES" b="1" dirty="0" smtClean="0">
                <a:latin typeface="Consolas" panose="020B0609020204030204" pitchFamily="49" charset="0"/>
              </a:rPr>
              <a:t>  </a:t>
            </a:r>
            <a:r>
              <a:rPr lang="es-ES" b="1" dirty="0" err="1" smtClean="0">
                <a:latin typeface="Consolas" panose="020B0609020204030204" pitchFamily="49" charset="0"/>
              </a:rPr>
              <a:t>geom_lines</a:t>
            </a:r>
            <a:r>
              <a:rPr lang="es-ES" b="1" dirty="0" smtClean="0">
                <a:latin typeface="Consolas" panose="020B0609020204030204" pitchFamily="49" charset="0"/>
              </a:rPr>
              <a:t>() +</a:t>
            </a:r>
          </a:p>
          <a:p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 smtClean="0">
                <a:latin typeface="Consolas" panose="020B0609020204030204" pitchFamily="49" charset="0"/>
              </a:rPr>
              <a:t>labs</a:t>
            </a:r>
            <a:r>
              <a:rPr lang="es-ES" b="1" dirty="0" smtClean="0">
                <a:latin typeface="Consolas" panose="020B0609020204030204" pitchFamily="49" charset="0"/>
              </a:rPr>
              <a:t>(</a:t>
            </a:r>
            <a:r>
              <a:rPr lang="es-ES" b="1" dirty="0" err="1" smtClean="0">
                <a:latin typeface="Consolas" panose="020B0609020204030204" pitchFamily="49" charset="0"/>
              </a:rPr>
              <a:t>title</a:t>
            </a:r>
            <a:r>
              <a:rPr lang="es-ES" b="1" dirty="0" smtClean="0">
                <a:latin typeface="Consolas" panose="020B0609020204030204" pitchFamily="49" charset="0"/>
              </a:rPr>
              <a:t>=“</a:t>
            </a:r>
            <a:r>
              <a:rPr lang="es-ES" b="1" dirty="0" err="1" smtClean="0">
                <a:latin typeface="Consolas" panose="020B0609020204030204" pitchFamily="49" charset="0"/>
              </a:rPr>
              <a:t>Plot</a:t>
            </a:r>
            <a:r>
              <a:rPr lang="es-ES" b="1" dirty="0" smtClean="0">
                <a:latin typeface="Consolas" panose="020B0609020204030204" pitchFamily="49" charset="0"/>
              </a:rPr>
              <a:t> of </a:t>
            </a:r>
            <a:r>
              <a:rPr lang="es-ES" b="1" dirty="0" err="1" smtClean="0">
                <a:latin typeface="Consolas" panose="020B0609020204030204" pitchFamily="49" charset="0"/>
              </a:rPr>
              <a:t>mpg</a:t>
            </a:r>
            <a:r>
              <a:rPr lang="es-ES" b="1" dirty="0" smtClean="0">
                <a:latin typeface="Consolas" panose="020B0609020204030204" pitchFamily="49" charset="0"/>
              </a:rPr>
              <a:t> data”)</a:t>
            </a:r>
            <a:r>
              <a:rPr lang="es-ES" b="1" dirty="0" smtClean="0">
                <a:solidFill>
                  <a:srgbClr val="993489"/>
                </a:solidFill>
                <a:latin typeface="Consolas" panose="020B0609020204030204" pitchFamily="49" charset="0"/>
              </a:rPr>
              <a:t> </a:t>
            </a:r>
            <a:r>
              <a:rPr lang="es-ES" b="1" dirty="0" smtClean="0">
                <a:latin typeface="Consolas" panose="020B0609020204030204" pitchFamily="49" charset="0"/>
              </a:rPr>
              <a:t>+</a:t>
            </a:r>
          </a:p>
          <a:p>
            <a:r>
              <a:rPr lang="es-ES" b="1" dirty="0" smtClean="0">
                <a:solidFill>
                  <a:srgbClr val="993489"/>
                </a:solidFill>
                <a:latin typeface="Consolas" panose="020B0609020204030204" pitchFamily="49" charset="0"/>
              </a:rPr>
              <a:t> </a:t>
            </a:r>
            <a:r>
              <a:rPr lang="es-ES" b="1" dirty="0" smtClean="0">
                <a:solidFill>
                  <a:srgbClr val="993489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theme</a:t>
            </a:r>
            <a:r>
              <a:rPr lang="es-ES" b="1" dirty="0" smtClean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b="1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plot.title</a:t>
            </a:r>
            <a:r>
              <a:rPr lang="es-ES" b="1" dirty="0" smtClean="0">
                <a:solidFill>
                  <a:srgbClr val="3366FF"/>
                </a:solidFill>
                <a:latin typeface="Consolas" panose="020B0609020204030204" pitchFamily="49" charset="0"/>
              </a:rPr>
              <a:t>=</a:t>
            </a:r>
            <a:r>
              <a:rPr lang="es-ES" b="1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element_text</a:t>
            </a:r>
            <a:r>
              <a:rPr lang="es-ES" b="1" dirty="0" smtClean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b="1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face</a:t>
            </a:r>
            <a:r>
              <a:rPr lang="es-ES" b="1" dirty="0" smtClean="0">
                <a:solidFill>
                  <a:srgbClr val="3366FF"/>
                </a:solidFill>
                <a:latin typeface="Consolas" panose="020B0609020204030204" pitchFamily="49" charset="0"/>
              </a:rPr>
              <a:t>=“</a:t>
            </a:r>
            <a:r>
              <a:rPr lang="es-ES" b="1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bold</a:t>
            </a:r>
            <a:r>
              <a:rPr lang="es-ES" b="1" dirty="0" smtClean="0">
                <a:solidFill>
                  <a:srgbClr val="3366FF"/>
                </a:solidFill>
                <a:latin typeface="Consolas" panose="020B0609020204030204" pitchFamily="49" charset="0"/>
              </a:rPr>
              <a:t>”, </a:t>
            </a:r>
            <a:r>
              <a:rPr lang="es-ES" b="1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hjust</a:t>
            </a:r>
            <a:r>
              <a:rPr lang="es-ES" b="1" dirty="0" smtClean="0">
                <a:solidFill>
                  <a:srgbClr val="3366FF"/>
                </a:solidFill>
                <a:latin typeface="Consolas" panose="020B0609020204030204" pitchFamily="49" charset="0"/>
              </a:rPr>
              <a:t>=0.5))</a:t>
            </a:r>
            <a:endParaRPr lang="es-ES" b="1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4" y="3782292"/>
            <a:ext cx="8687671" cy="226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753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CuadroTexto 1"/>
          <p:cNvSpPr txBox="1"/>
          <p:nvPr/>
        </p:nvSpPr>
        <p:spPr>
          <a:xfrm>
            <a:off x="349636" y="1313454"/>
            <a:ext cx="825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Formatting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labels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Rectángulo 2"/>
          <p:cNvSpPr/>
          <p:nvPr/>
        </p:nvSpPr>
        <p:spPr>
          <a:xfrm>
            <a:off x="1214413" y="1860174"/>
            <a:ext cx="72763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 smtClean="0">
                <a:latin typeface="Consolas" panose="020B0609020204030204" pitchFamily="49" charset="0"/>
              </a:rPr>
              <a:t>ggplot</a:t>
            </a:r>
            <a:r>
              <a:rPr lang="es-ES" b="1" dirty="0" smtClean="0">
                <a:latin typeface="Consolas" panose="020B0609020204030204" pitchFamily="49" charset="0"/>
              </a:rPr>
              <a:t>(</a:t>
            </a:r>
            <a:r>
              <a:rPr lang="es-ES" b="1" dirty="0" err="1" smtClean="0">
                <a:latin typeface="Consolas" panose="020B0609020204030204" pitchFamily="49" charset="0"/>
              </a:rPr>
              <a:t>mpg</a:t>
            </a:r>
            <a:r>
              <a:rPr lang="es-ES" b="1" dirty="0">
                <a:latin typeface="Consolas" panose="020B0609020204030204" pitchFamily="49" charset="0"/>
              </a:rPr>
              <a:t>, aes(x = </a:t>
            </a:r>
            <a:r>
              <a:rPr lang="es-ES" b="1" dirty="0" err="1">
                <a:latin typeface="Consolas" panose="020B0609020204030204" pitchFamily="49" charset="0"/>
              </a:rPr>
              <a:t>displ</a:t>
            </a:r>
            <a:r>
              <a:rPr lang="es-ES" b="1" dirty="0">
                <a:latin typeface="Consolas" panose="020B0609020204030204" pitchFamily="49" charset="0"/>
              </a:rPr>
              <a:t>, y = </a:t>
            </a:r>
            <a:r>
              <a:rPr lang="es-ES" b="1" dirty="0" err="1">
                <a:latin typeface="Consolas" panose="020B0609020204030204" pitchFamily="49" charset="0"/>
              </a:rPr>
              <a:t>hwy</a:t>
            </a:r>
            <a:r>
              <a:rPr lang="es-ES" b="1" dirty="0">
                <a:latin typeface="Consolas" panose="020B0609020204030204" pitchFamily="49" charset="0"/>
              </a:rPr>
              <a:t>)) + </a:t>
            </a:r>
          </a:p>
          <a:p>
            <a:r>
              <a:rPr lang="es-ES" b="1" dirty="0">
                <a:latin typeface="Consolas" panose="020B0609020204030204" pitchFamily="49" charset="0"/>
              </a:rPr>
              <a:t>  </a:t>
            </a:r>
            <a:r>
              <a:rPr lang="es-ES" b="1" dirty="0" err="1" smtClean="0">
                <a:latin typeface="Consolas" panose="020B0609020204030204" pitchFamily="49" charset="0"/>
              </a:rPr>
              <a:t>geom_points</a:t>
            </a:r>
            <a:r>
              <a:rPr lang="es-ES" b="1" dirty="0" smtClean="0">
                <a:latin typeface="Consolas" panose="020B0609020204030204" pitchFamily="49" charset="0"/>
              </a:rPr>
              <a:t>() +</a:t>
            </a:r>
          </a:p>
          <a:p>
            <a:r>
              <a:rPr lang="es-ES" b="1" dirty="0" smtClean="0">
                <a:latin typeface="Consolas" panose="020B0609020204030204" pitchFamily="49" charset="0"/>
              </a:rPr>
              <a:t>  </a:t>
            </a:r>
            <a:r>
              <a:rPr lang="es-ES" b="1" dirty="0" err="1" smtClean="0">
                <a:latin typeface="Consolas" panose="020B0609020204030204" pitchFamily="49" charset="0"/>
              </a:rPr>
              <a:t>geom_lines</a:t>
            </a:r>
            <a:r>
              <a:rPr lang="es-ES" b="1" dirty="0" smtClean="0">
                <a:latin typeface="Consolas" panose="020B0609020204030204" pitchFamily="49" charset="0"/>
              </a:rPr>
              <a:t>() +</a:t>
            </a:r>
          </a:p>
          <a:p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smtClean="0">
                <a:latin typeface="Consolas" panose="020B0609020204030204" pitchFamily="49" charset="0"/>
              </a:rPr>
              <a:t> </a:t>
            </a:r>
            <a:r>
              <a:rPr lang="es-ES" b="1" dirty="0" err="1" smtClean="0">
                <a:latin typeface="Consolas" panose="020B0609020204030204" pitchFamily="49" charset="0"/>
              </a:rPr>
              <a:t>labs</a:t>
            </a:r>
            <a:r>
              <a:rPr lang="es-ES" b="1" dirty="0" smtClean="0">
                <a:latin typeface="Consolas" panose="020B0609020204030204" pitchFamily="49" charset="0"/>
              </a:rPr>
              <a:t>(</a:t>
            </a:r>
            <a:r>
              <a:rPr lang="es-ES" b="1" dirty="0" err="1" smtClean="0">
                <a:latin typeface="Consolas" panose="020B0609020204030204" pitchFamily="49" charset="0"/>
              </a:rPr>
              <a:t>title</a:t>
            </a:r>
            <a:r>
              <a:rPr lang="es-ES" b="1" dirty="0" smtClean="0">
                <a:latin typeface="Consolas" panose="020B0609020204030204" pitchFamily="49" charset="0"/>
              </a:rPr>
              <a:t>=“</a:t>
            </a:r>
            <a:r>
              <a:rPr lang="es-ES" b="1" dirty="0" err="1" smtClean="0">
                <a:latin typeface="Consolas" panose="020B0609020204030204" pitchFamily="49" charset="0"/>
              </a:rPr>
              <a:t>Plot</a:t>
            </a:r>
            <a:r>
              <a:rPr lang="es-ES" b="1" dirty="0" smtClean="0">
                <a:latin typeface="Consolas" panose="020B0609020204030204" pitchFamily="49" charset="0"/>
              </a:rPr>
              <a:t> of </a:t>
            </a:r>
            <a:r>
              <a:rPr lang="es-ES" b="1" dirty="0" err="1" smtClean="0">
                <a:latin typeface="Consolas" panose="020B0609020204030204" pitchFamily="49" charset="0"/>
              </a:rPr>
              <a:t>mpg</a:t>
            </a:r>
            <a:r>
              <a:rPr lang="es-ES" b="1" dirty="0" smtClean="0">
                <a:latin typeface="Consolas" panose="020B0609020204030204" pitchFamily="49" charset="0"/>
              </a:rPr>
              <a:t> data”)</a:t>
            </a:r>
            <a:r>
              <a:rPr lang="es-ES" b="1" dirty="0" smtClean="0">
                <a:solidFill>
                  <a:srgbClr val="993489"/>
                </a:solidFill>
                <a:latin typeface="Consolas" panose="020B0609020204030204" pitchFamily="49" charset="0"/>
              </a:rPr>
              <a:t> </a:t>
            </a:r>
            <a:r>
              <a:rPr lang="es-ES" b="1" dirty="0" smtClean="0">
                <a:latin typeface="Consolas" panose="020B0609020204030204" pitchFamily="49" charset="0"/>
              </a:rPr>
              <a:t>+</a:t>
            </a:r>
          </a:p>
          <a:p>
            <a:r>
              <a:rPr lang="es-ES" b="1" dirty="0" smtClean="0">
                <a:solidFill>
                  <a:srgbClr val="993489"/>
                </a:solidFill>
                <a:latin typeface="Consolas" panose="020B0609020204030204" pitchFamily="49" charset="0"/>
              </a:rPr>
              <a:t> </a:t>
            </a:r>
            <a:r>
              <a:rPr lang="es-ES" b="1" dirty="0" smtClean="0">
                <a:solidFill>
                  <a:srgbClr val="993489"/>
                </a:solidFill>
                <a:latin typeface="Consolas" panose="020B0609020204030204" pitchFamily="49" charset="0"/>
              </a:rPr>
              <a:t> </a:t>
            </a:r>
            <a:r>
              <a:rPr lang="es-ES" b="1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theme</a:t>
            </a:r>
            <a:r>
              <a:rPr lang="es-ES" b="1" dirty="0" smtClean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b="1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plot.title</a:t>
            </a:r>
            <a:r>
              <a:rPr lang="es-ES" b="1" dirty="0" smtClean="0">
                <a:solidFill>
                  <a:srgbClr val="3366FF"/>
                </a:solidFill>
                <a:latin typeface="Consolas" panose="020B0609020204030204" pitchFamily="49" charset="0"/>
              </a:rPr>
              <a:t>=</a:t>
            </a:r>
            <a:r>
              <a:rPr lang="es-ES" b="1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element_text</a:t>
            </a:r>
            <a:r>
              <a:rPr lang="es-ES" b="1" dirty="0" smtClean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b="1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face</a:t>
            </a:r>
            <a:r>
              <a:rPr lang="es-ES" b="1" dirty="0" smtClean="0">
                <a:solidFill>
                  <a:srgbClr val="3366FF"/>
                </a:solidFill>
                <a:latin typeface="Consolas" panose="020B0609020204030204" pitchFamily="49" charset="0"/>
              </a:rPr>
              <a:t>=“</a:t>
            </a:r>
            <a:r>
              <a:rPr lang="es-ES" b="1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bold</a:t>
            </a:r>
            <a:r>
              <a:rPr lang="es-ES" b="1" dirty="0" smtClean="0">
                <a:solidFill>
                  <a:srgbClr val="3366FF"/>
                </a:solidFill>
                <a:latin typeface="Consolas" panose="020B0609020204030204" pitchFamily="49" charset="0"/>
              </a:rPr>
              <a:t>”, </a:t>
            </a:r>
            <a:r>
              <a:rPr lang="es-ES" b="1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hjust</a:t>
            </a:r>
            <a:r>
              <a:rPr lang="es-ES" b="1" dirty="0" smtClean="0">
                <a:solidFill>
                  <a:srgbClr val="3366FF"/>
                </a:solidFill>
                <a:latin typeface="Consolas" panose="020B0609020204030204" pitchFamily="49" charset="0"/>
              </a:rPr>
              <a:t>=0.5))</a:t>
            </a:r>
            <a:endParaRPr lang="es-ES" b="1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952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37164" y="3342929"/>
            <a:ext cx="5694362" cy="3515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753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CuadroTexto 1"/>
          <p:cNvSpPr txBox="1"/>
          <p:nvPr/>
        </p:nvSpPr>
        <p:spPr>
          <a:xfrm>
            <a:off x="349636" y="1313454"/>
            <a:ext cx="825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Playing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with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aes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Rectángulo 2"/>
          <p:cNvSpPr/>
          <p:nvPr/>
        </p:nvSpPr>
        <p:spPr>
          <a:xfrm>
            <a:off x="1242122" y="1860174"/>
            <a:ext cx="752000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err="1" smtClean="0">
                <a:latin typeface="Consolas" panose="020B0609020204030204" pitchFamily="49" charset="0"/>
              </a:rPr>
              <a:t>ggplot</a:t>
            </a:r>
            <a:r>
              <a:rPr lang="es-ES" sz="2000" b="1" dirty="0" smtClean="0">
                <a:latin typeface="Consolas" panose="020B0609020204030204" pitchFamily="49" charset="0"/>
              </a:rPr>
              <a:t>(</a:t>
            </a:r>
            <a:r>
              <a:rPr lang="es-ES" sz="2000" b="1" dirty="0" err="1" smtClean="0">
                <a:latin typeface="Consolas" panose="020B0609020204030204" pitchFamily="49" charset="0"/>
              </a:rPr>
              <a:t>mpg</a:t>
            </a:r>
            <a:r>
              <a:rPr lang="es-ES" sz="2000" b="1" dirty="0">
                <a:latin typeface="Consolas" panose="020B0609020204030204" pitchFamily="49" charset="0"/>
              </a:rPr>
              <a:t>, aes(x = </a:t>
            </a:r>
            <a:r>
              <a:rPr lang="es-ES" sz="2000" b="1" dirty="0" err="1">
                <a:latin typeface="Consolas" panose="020B0609020204030204" pitchFamily="49" charset="0"/>
              </a:rPr>
              <a:t>displ</a:t>
            </a:r>
            <a:r>
              <a:rPr lang="es-ES" sz="2000" b="1" dirty="0">
                <a:latin typeface="Consolas" panose="020B0609020204030204" pitchFamily="49" charset="0"/>
              </a:rPr>
              <a:t>, y = </a:t>
            </a:r>
            <a:r>
              <a:rPr lang="es-ES" sz="2000" b="1" dirty="0" err="1" smtClean="0">
                <a:latin typeface="Consolas" panose="020B0609020204030204" pitchFamily="49" charset="0"/>
              </a:rPr>
              <a:t>hwy</a:t>
            </a:r>
            <a:r>
              <a:rPr lang="es-ES" sz="2000" b="1" dirty="0" smtClean="0">
                <a:latin typeface="Consolas" panose="020B0609020204030204" pitchFamily="49" charset="0"/>
              </a:rPr>
              <a:t>, </a:t>
            </a:r>
            <a:r>
              <a:rPr lang="es-ES" sz="20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color=</a:t>
            </a:r>
            <a:r>
              <a:rPr lang="es-ES" sz="20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class</a:t>
            </a:r>
            <a:r>
              <a:rPr lang="es-ES" sz="2000" b="1" dirty="0" smtClean="0">
                <a:latin typeface="Consolas" panose="020B0609020204030204" pitchFamily="49" charset="0"/>
              </a:rPr>
              <a:t>)) </a:t>
            </a:r>
            <a:r>
              <a:rPr lang="es-ES" sz="2000" b="1" dirty="0">
                <a:latin typeface="Consolas" panose="020B0609020204030204" pitchFamily="49" charset="0"/>
              </a:rPr>
              <a:t>+ </a:t>
            </a:r>
          </a:p>
          <a:p>
            <a:r>
              <a:rPr lang="es-ES" sz="2000" b="1" dirty="0">
                <a:latin typeface="Consolas" panose="020B0609020204030204" pitchFamily="49" charset="0"/>
              </a:rPr>
              <a:t>  </a:t>
            </a:r>
            <a:r>
              <a:rPr lang="es-ES" sz="2000" b="1" dirty="0" err="1" smtClean="0">
                <a:latin typeface="Consolas" panose="020B0609020204030204" pitchFamily="49" charset="0"/>
              </a:rPr>
              <a:t>geom_point</a:t>
            </a:r>
            <a:r>
              <a:rPr lang="es-ES" sz="2000" b="1" dirty="0" smtClean="0">
                <a:latin typeface="Consolas" panose="020B0609020204030204" pitchFamily="49" charset="0"/>
              </a:rPr>
              <a:t>()</a:t>
            </a:r>
            <a:endParaRPr lang="es-ES" sz="2000" b="1" dirty="0">
              <a:latin typeface="Consolas" panose="020B0609020204030204" pitchFamily="49" charset="0"/>
            </a:endParaRPr>
          </a:p>
        </p:txBody>
      </p:sp>
      <p:pic>
        <p:nvPicPr>
          <p:cNvPr id="90114" name="Picture 2"/>
          <p:cNvPicPr>
            <a:picLocks noChangeAspect="1" noChangeArrowheads="1"/>
          </p:cNvPicPr>
          <p:nvPr/>
        </p:nvPicPr>
        <p:blipFill>
          <a:blip r:embed="rId2" cstate="print"/>
          <a:srcRect t="8297"/>
          <a:stretch>
            <a:fillRect/>
          </a:stretch>
        </p:blipFill>
        <p:spPr bwMode="auto">
          <a:xfrm>
            <a:off x="1838781" y="2660073"/>
            <a:ext cx="6345792" cy="419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753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 smtClean="0">
                <a:ea typeface="ＭＳ Ｐゴシック" pitchFamily="34" charset="-128"/>
              </a:rPr>
              <a:t>Bivariate</a:t>
            </a:r>
            <a:r>
              <a:rPr lang="en-US" dirty="0" smtClean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Qualitative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Qualitative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Quantitative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 smtClean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CuadroTexto 1"/>
          <p:cNvSpPr txBox="1"/>
          <p:nvPr/>
        </p:nvSpPr>
        <p:spPr>
          <a:xfrm>
            <a:off x="349636" y="1313454"/>
            <a:ext cx="825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Playing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with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aes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Rectángulo 2"/>
          <p:cNvSpPr/>
          <p:nvPr/>
        </p:nvSpPr>
        <p:spPr>
          <a:xfrm>
            <a:off x="1242122" y="1860174"/>
            <a:ext cx="907171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err="1" smtClean="0">
                <a:latin typeface="Consolas" panose="020B0609020204030204" pitchFamily="49" charset="0"/>
              </a:rPr>
              <a:t>ggplot</a:t>
            </a:r>
            <a:r>
              <a:rPr lang="es-ES" sz="2000" b="1" dirty="0" smtClean="0">
                <a:latin typeface="Consolas" panose="020B0609020204030204" pitchFamily="49" charset="0"/>
              </a:rPr>
              <a:t>(</a:t>
            </a:r>
            <a:r>
              <a:rPr lang="es-ES" sz="2000" b="1" dirty="0" err="1" smtClean="0">
                <a:latin typeface="Consolas" panose="020B0609020204030204" pitchFamily="49" charset="0"/>
              </a:rPr>
              <a:t>mpg</a:t>
            </a:r>
            <a:r>
              <a:rPr lang="es-ES" sz="2000" b="1" dirty="0">
                <a:latin typeface="Consolas" panose="020B0609020204030204" pitchFamily="49" charset="0"/>
              </a:rPr>
              <a:t>, aes(x = </a:t>
            </a:r>
            <a:r>
              <a:rPr lang="es-ES" sz="2000" b="1" dirty="0" err="1">
                <a:latin typeface="Consolas" panose="020B0609020204030204" pitchFamily="49" charset="0"/>
              </a:rPr>
              <a:t>displ</a:t>
            </a:r>
            <a:r>
              <a:rPr lang="es-ES" sz="2000" b="1" dirty="0">
                <a:latin typeface="Consolas" panose="020B0609020204030204" pitchFamily="49" charset="0"/>
              </a:rPr>
              <a:t>, y = </a:t>
            </a:r>
            <a:r>
              <a:rPr lang="es-ES" sz="2000" b="1" dirty="0" err="1" smtClean="0">
                <a:latin typeface="Consolas" panose="020B0609020204030204" pitchFamily="49" charset="0"/>
              </a:rPr>
              <a:t>hwy</a:t>
            </a:r>
            <a:r>
              <a:rPr lang="es-ES" sz="2000" b="1" dirty="0" smtClean="0">
                <a:latin typeface="Consolas" panose="020B0609020204030204" pitchFamily="49" charset="0"/>
              </a:rPr>
              <a:t>, </a:t>
            </a:r>
            <a:r>
              <a:rPr lang="es-ES" sz="20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color=</a:t>
            </a:r>
            <a:r>
              <a:rPr lang="es-ES" sz="20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class</a:t>
            </a:r>
            <a:r>
              <a:rPr lang="es-ES" sz="20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s-ES" sz="20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shape</a:t>
            </a:r>
            <a:r>
              <a:rPr lang="es-ES" sz="20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=</a:t>
            </a:r>
            <a:r>
              <a:rPr lang="es-ES" sz="2000" b="1" dirty="0" err="1" smtClean="0">
                <a:solidFill>
                  <a:srgbClr val="00B050"/>
                </a:solidFill>
                <a:latin typeface="Consolas" panose="020B0609020204030204" pitchFamily="49" charset="0"/>
              </a:rPr>
              <a:t>drv</a:t>
            </a:r>
            <a:r>
              <a:rPr lang="es-ES" sz="2000" b="1" dirty="0" smtClean="0">
                <a:latin typeface="Consolas" panose="020B0609020204030204" pitchFamily="49" charset="0"/>
              </a:rPr>
              <a:t>))+ </a:t>
            </a:r>
            <a:endParaRPr lang="es-ES" sz="2000" b="1" dirty="0">
              <a:latin typeface="Consolas" panose="020B0609020204030204" pitchFamily="49" charset="0"/>
            </a:endParaRPr>
          </a:p>
          <a:p>
            <a:r>
              <a:rPr lang="es-ES" sz="2000" b="1" dirty="0">
                <a:latin typeface="Consolas" panose="020B0609020204030204" pitchFamily="49" charset="0"/>
              </a:rPr>
              <a:t>  </a:t>
            </a:r>
            <a:r>
              <a:rPr lang="es-ES" sz="2000" b="1" dirty="0" err="1" smtClean="0">
                <a:latin typeface="Consolas" panose="020B0609020204030204" pitchFamily="49" charset="0"/>
              </a:rPr>
              <a:t>geom_point</a:t>
            </a:r>
            <a:r>
              <a:rPr lang="es-ES" sz="2000" b="1" dirty="0" smtClean="0">
                <a:latin typeface="Consolas" panose="020B0609020204030204" pitchFamily="49" charset="0"/>
              </a:rPr>
              <a:t>()</a:t>
            </a:r>
            <a:endParaRPr lang="es-ES" sz="2000" b="1" dirty="0">
              <a:latin typeface="Consolas" panose="020B0609020204030204" pitchFamily="49" charset="0"/>
            </a:endParaRPr>
          </a:p>
        </p:txBody>
      </p:sp>
      <p:pic>
        <p:nvPicPr>
          <p:cNvPr id="962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48741" y="2743200"/>
            <a:ext cx="6665913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753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CuadroTexto 1"/>
          <p:cNvSpPr txBox="1"/>
          <p:nvPr/>
        </p:nvSpPr>
        <p:spPr>
          <a:xfrm>
            <a:off x="349636" y="1313454"/>
            <a:ext cx="825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Facets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6" name="Rectángulo 2"/>
          <p:cNvSpPr/>
          <p:nvPr/>
        </p:nvSpPr>
        <p:spPr>
          <a:xfrm>
            <a:off x="1242122" y="1860174"/>
            <a:ext cx="75200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000" b="1" dirty="0" err="1" smtClean="0">
                <a:latin typeface="Consolas" panose="020B0609020204030204" pitchFamily="49" charset="0"/>
              </a:rPr>
              <a:t>ggplot</a:t>
            </a:r>
            <a:r>
              <a:rPr lang="es-ES" sz="2000" b="1" dirty="0" smtClean="0">
                <a:latin typeface="Consolas" panose="020B0609020204030204" pitchFamily="49" charset="0"/>
              </a:rPr>
              <a:t>(</a:t>
            </a:r>
            <a:r>
              <a:rPr lang="es-ES" sz="2000" b="1" dirty="0" err="1" smtClean="0">
                <a:latin typeface="Consolas" panose="020B0609020204030204" pitchFamily="49" charset="0"/>
              </a:rPr>
              <a:t>mpg</a:t>
            </a:r>
            <a:r>
              <a:rPr lang="es-ES" sz="2000" b="1" dirty="0">
                <a:latin typeface="Consolas" panose="020B0609020204030204" pitchFamily="49" charset="0"/>
              </a:rPr>
              <a:t>, aes(x = </a:t>
            </a:r>
            <a:r>
              <a:rPr lang="es-ES" sz="2000" b="1" dirty="0" err="1">
                <a:latin typeface="Consolas" panose="020B0609020204030204" pitchFamily="49" charset="0"/>
              </a:rPr>
              <a:t>displ</a:t>
            </a:r>
            <a:r>
              <a:rPr lang="es-ES" sz="2000" b="1" dirty="0">
                <a:latin typeface="Consolas" panose="020B0609020204030204" pitchFamily="49" charset="0"/>
              </a:rPr>
              <a:t>, y = </a:t>
            </a:r>
            <a:r>
              <a:rPr lang="es-ES" sz="2000" b="1" dirty="0" err="1" smtClean="0">
                <a:latin typeface="Consolas" panose="020B0609020204030204" pitchFamily="49" charset="0"/>
              </a:rPr>
              <a:t>hwy</a:t>
            </a:r>
            <a:r>
              <a:rPr lang="es-ES" sz="2000" b="1" dirty="0" smtClean="0">
                <a:latin typeface="Consolas" panose="020B0609020204030204" pitchFamily="49" charset="0"/>
              </a:rPr>
              <a:t>, color=</a:t>
            </a:r>
            <a:r>
              <a:rPr lang="es-ES" sz="2000" b="1" dirty="0" err="1" smtClean="0">
                <a:latin typeface="Consolas" panose="020B0609020204030204" pitchFamily="49" charset="0"/>
              </a:rPr>
              <a:t>class</a:t>
            </a:r>
            <a:r>
              <a:rPr lang="es-ES" sz="2000" b="1" dirty="0" smtClean="0">
                <a:latin typeface="Consolas" panose="020B0609020204030204" pitchFamily="49" charset="0"/>
              </a:rPr>
              <a:t>)) + </a:t>
            </a:r>
            <a:endParaRPr lang="es-ES" sz="2000" b="1" dirty="0">
              <a:latin typeface="Consolas" panose="020B0609020204030204" pitchFamily="49" charset="0"/>
            </a:endParaRPr>
          </a:p>
          <a:p>
            <a:r>
              <a:rPr lang="es-ES" sz="2000" b="1" dirty="0">
                <a:latin typeface="Consolas" panose="020B0609020204030204" pitchFamily="49" charset="0"/>
              </a:rPr>
              <a:t>  </a:t>
            </a:r>
            <a:r>
              <a:rPr lang="es-ES" sz="2000" b="1" dirty="0" err="1" smtClean="0">
                <a:latin typeface="Consolas" panose="020B0609020204030204" pitchFamily="49" charset="0"/>
              </a:rPr>
              <a:t>geom_point</a:t>
            </a:r>
            <a:r>
              <a:rPr lang="es-ES" sz="2000" b="1" dirty="0" smtClean="0">
                <a:latin typeface="Consolas" panose="020B0609020204030204" pitchFamily="49" charset="0"/>
              </a:rPr>
              <a:t>() +</a:t>
            </a:r>
          </a:p>
          <a:p>
            <a:r>
              <a:rPr lang="es-ES" sz="2000" b="1" dirty="0" smtClean="0">
                <a:latin typeface="Consolas" panose="020B0609020204030204" pitchFamily="49" charset="0"/>
              </a:rPr>
              <a:t> </a:t>
            </a:r>
            <a:r>
              <a:rPr lang="es-ES" sz="2000" b="1" dirty="0" smtClean="0">
                <a:latin typeface="Consolas" panose="020B0609020204030204" pitchFamily="49" charset="0"/>
              </a:rPr>
              <a:t> </a:t>
            </a:r>
            <a:r>
              <a:rPr lang="es-ES" sz="2000" b="1" dirty="0" err="1" smtClean="0">
                <a:solidFill>
                  <a:srgbClr val="996633"/>
                </a:solidFill>
                <a:latin typeface="Consolas" panose="020B0609020204030204" pitchFamily="49" charset="0"/>
              </a:rPr>
              <a:t>facet_grid</a:t>
            </a:r>
            <a:r>
              <a:rPr lang="es-ES" sz="20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(. ~ </a:t>
            </a:r>
            <a:r>
              <a:rPr lang="es-ES" sz="2000" b="1" dirty="0" err="1" smtClean="0">
                <a:solidFill>
                  <a:srgbClr val="996633"/>
                </a:solidFill>
                <a:latin typeface="Consolas" panose="020B0609020204030204" pitchFamily="49" charset="0"/>
              </a:rPr>
              <a:t>drv</a:t>
            </a:r>
            <a:r>
              <a:rPr lang="es-ES" sz="2000" b="1" dirty="0" smtClean="0">
                <a:solidFill>
                  <a:srgbClr val="996633"/>
                </a:solidFill>
                <a:latin typeface="Consolas" panose="020B0609020204030204" pitchFamily="49" charset="0"/>
              </a:rPr>
              <a:t>)</a:t>
            </a:r>
            <a:endParaRPr lang="es-ES" sz="2000" b="1" dirty="0">
              <a:solidFill>
                <a:srgbClr val="996633"/>
              </a:solidFill>
              <a:latin typeface="Consolas" panose="020B0609020204030204" pitchFamily="49" charset="0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87782" y="3129122"/>
            <a:ext cx="6040726" cy="3728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753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8319" y="2262765"/>
            <a:ext cx="4305901" cy="28578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14576" y="1172947"/>
            <a:ext cx="3395133" cy="259549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35907" y="4089689"/>
            <a:ext cx="2768311" cy="2768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7 CuadroTexto"/>
          <p:cNvSpPr txBox="1"/>
          <p:nvPr/>
        </p:nvSpPr>
        <p:spPr>
          <a:xfrm>
            <a:off x="0" y="5103494"/>
            <a:ext cx="6516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ca-ES" b="1" dirty="0" smtClean="0">
                <a:solidFill>
                  <a:schemeClr val="bg2">
                    <a:lumMod val="50000"/>
                  </a:schemeClr>
                </a:solidFill>
                <a:latin typeface="+mj-lt"/>
                <a:hlinkClick r:id="rId5"/>
              </a:rPr>
              <a:t>http</a:t>
            </a:r>
            <a:r>
              <a:rPr lang="ca-ES" b="1" dirty="0" smtClean="0">
                <a:solidFill>
                  <a:schemeClr val="bg2">
                    <a:lumMod val="50000"/>
                  </a:schemeClr>
                </a:solidFill>
                <a:latin typeface="+mj-lt"/>
                <a:hlinkClick r:id="rId5"/>
              </a:rPr>
              <a:t>://www.sthda.com/english/wiki/ggplot2-essentials</a:t>
            </a:r>
            <a:endParaRPr lang="ca-ES" b="1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just"/>
            <a:r>
              <a:rPr lang="ca-ES" dirty="0" smtClean="0">
                <a:latin typeface="+mj-lt"/>
                <a:hlinkClick r:id="rId6"/>
              </a:rPr>
              <a:t>https://www.r-graph-gallery.com/ggplot2-package.html#LogoMenu</a:t>
            </a:r>
            <a:endParaRPr lang="ca-ES" dirty="0" smtClean="0">
              <a:latin typeface="+mj-lt"/>
            </a:endParaRPr>
          </a:p>
          <a:p>
            <a:pPr algn="just"/>
            <a:endParaRPr lang="ca-ES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algn="just"/>
            <a:endParaRPr lang="ca-ES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8 CuadroTexto"/>
          <p:cNvSpPr txBox="1"/>
          <p:nvPr/>
        </p:nvSpPr>
        <p:spPr>
          <a:xfrm>
            <a:off x="849128" y="1427018"/>
            <a:ext cx="300306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ca-ES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And </a:t>
            </a:r>
            <a:r>
              <a:rPr lang="ca-ES" sz="2200" b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many</a:t>
            </a:r>
            <a:r>
              <a:rPr lang="ca-ES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ca-ES" sz="2200" b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more</a:t>
            </a:r>
            <a:r>
              <a:rPr lang="ca-ES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ca-ES" sz="2200" b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options</a:t>
            </a:r>
            <a:endParaRPr lang="ca-ES" sz="2200" b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10 Rectángulo"/>
          <p:cNvSpPr/>
          <p:nvPr/>
        </p:nvSpPr>
        <p:spPr>
          <a:xfrm>
            <a:off x="0" y="5842337"/>
            <a:ext cx="4953000" cy="87203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Extensions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 ggplot2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GGally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dirty="0" err="1" smtClean="0">
                <a:solidFill>
                  <a:schemeClr val="bg2">
                    <a:lumMod val="50000"/>
                  </a:schemeClr>
                </a:solidFill>
              </a:rPr>
              <a:t>ggrepel</a:t>
            </a:r>
            <a:r>
              <a:rPr lang="es-ES" dirty="0" smtClean="0">
                <a:solidFill>
                  <a:schemeClr val="bg2">
                    <a:lumMod val="50000"/>
                  </a:schemeClr>
                </a:solidFill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xmlns="" val="612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 smtClean="0">
                <a:ea typeface="ＭＳ Ｐゴシック" pitchFamily="34" charset="-128"/>
              </a:rPr>
              <a:t>Bivariate</a:t>
            </a:r>
            <a:r>
              <a:rPr lang="en-US" dirty="0" smtClean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Qualitative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Qualitative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Quantitative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 smtClean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27700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Last week we learned…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42924" y="2037721"/>
            <a:ext cx="8739298" cy="4369760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We can analyse and describe each variable one by </a:t>
            </a:r>
            <a:r>
              <a:rPr lang="en-GB" dirty="0" smtClean="0"/>
              <a:t>one, using graphs or numeric summaries.</a:t>
            </a:r>
          </a:p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Type of graph / summary will depend on variable type</a:t>
            </a:r>
            <a:endParaRPr lang="en-GB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sz="22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/>
            <a:endParaRPr lang="en-GB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1664854" y="3527520"/>
          <a:ext cx="6603999" cy="2042007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201333"/>
                <a:gridCol w="2201333"/>
                <a:gridCol w="2201333"/>
              </a:tblGrid>
              <a:tr h="680669">
                <a:tc>
                  <a:txBody>
                    <a:bodyPr/>
                    <a:lstStyle/>
                    <a:p>
                      <a:pPr algn="ctr"/>
                      <a:r>
                        <a:rPr lang="ca-ES" dirty="0" err="1" smtClean="0"/>
                        <a:t>Type</a:t>
                      </a:r>
                      <a:r>
                        <a:rPr lang="ca-ES" dirty="0" smtClean="0"/>
                        <a:t> of variable</a:t>
                      </a:r>
                      <a:endParaRPr lang="ca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err="1" smtClean="0"/>
                        <a:t>Numeric</a:t>
                      </a:r>
                      <a:r>
                        <a:rPr lang="ca-ES" baseline="0" dirty="0" smtClean="0"/>
                        <a:t> </a:t>
                      </a:r>
                      <a:r>
                        <a:rPr lang="ca-ES" baseline="0" dirty="0" err="1" smtClean="0"/>
                        <a:t>summary</a:t>
                      </a:r>
                      <a:endParaRPr lang="ca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err="1" smtClean="0"/>
                        <a:t>Graphs</a:t>
                      </a:r>
                      <a:endParaRPr lang="ca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669">
                <a:tc>
                  <a:txBody>
                    <a:bodyPr/>
                    <a:lstStyle/>
                    <a:p>
                      <a:pPr algn="ctr"/>
                      <a:r>
                        <a:rPr lang="ca-ES" dirty="0" err="1" smtClean="0"/>
                        <a:t>Quantitative</a:t>
                      </a:r>
                      <a:endParaRPr lang="ca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err="1" smtClean="0"/>
                        <a:t>Mean</a:t>
                      </a:r>
                      <a:r>
                        <a:rPr lang="ca-ES" dirty="0" smtClean="0"/>
                        <a:t>, </a:t>
                      </a:r>
                      <a:r>
                        <a:rPr lang="ca-ES" dirty="0" err="1" smtClean="0"/>
                        <a:t>median</a:t>
                      </a:r>
                      <a:r>
                        <a:rPr lang="ca-ES" dirty="0" smtClean="0"/>
                        <a:t>, </a:t>
                      </a:r>
                      <a:r>
                        <a:rPr lang="ca-ES" dirty="0" err="1" smtClean="0"/>
                        <a:t>sd</a:t>
                      </a:r>
                      <a:r>
                        <a:rPr lang="ca-ES" dirty="0" smtClean="0"/>
                        <a:t>, ...</a:t>
                      </a:r>
                      <a:endParaRPr lang="ca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err="1" smtClean="0"/>
                        <a:t>Histogram</a:t>
                      </a:r>
                      <a:r>
                        <a:rPr lang="ca-ES" dirty="0" smtClean="0"/>
                        <a:t>, </a:t>
                      </a:r>
                      <a:r>
                        <a:rPr lang="ca-ES" dirty="0" err="1" smtClean="0"/>
                        <a:t>boxplot</a:t>
                      </a:r>
                      <a:r>
                        <a:rPr lang="ca-ES" dirty="0" smtClean="0"/>
                        <a:t>,..</a:t>
                      </a:r>
                      <a:endParaRPr lang="ca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0669">
                <a:tc>
                  <a:txBody>
                    <a:bodyPr/>
                    <a:lstStyle/>
                    <a:p>
                      <a:pPr algn="ctr"/>
                      <a:r>
                        <a:rPr lang="ca-ES" dirty="0" err="1" smtClean="0"/>
                        <a:t>Qualitative</a:t>
                      </a:r>
                      <a:endParaRPr lang="ca-E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err="1" smtClean="0"/>
                        <a:t>Frequency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tables</a:t>
                      </a:r>
                      <a:endParaRPr lang="ca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a-ES" dirty="0" err="1" smtClean="0"/>
                        <a:t>Barplot</a:t>
                      </a:r>
                      <a:r>
                        <a:rPr lang="ca-ES" dirty="0" smtClean="0"/>
                        <a:t>, </a:t>
                      </a:r>
                      <a:r>
                        <a:rPr lang="ca-ES" dirty="0" err="1" smtClean="0"/>
                        <a:t>pie</a:t>
                      </a:r>
                      <a:r>
                        <a:rPr lang="ca-ES" dirty="0" smtClean="0"/>
                        <a:t> </a:t>
                      </a:r>
                      <a:r>
                        <a:rPr lang="ca-ES" dirty="0" err="1" smtClean="0"/>
                        <a:t>chart</a:t>
                      </a:r>
                      <a:r>
                        <a:rPr lang="ca-ES" dirty="0" smtClean="0"/>
                        <a:t>,..</a:t>
                      </a:r>
                      <a:endParaRPr lang="ca-E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24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Last week we learned…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42924" y="2037721"/>
            <a:ext cx="8739298" cy="4369760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Descriptive statistics for QUANTITATIVE VARIABLES</a:t>
            </a:r>
            <a:endParaRPr lang="en-GB" dirty="0" smtClean="0"/>
          </a:p>
          <a:p>
            <a:pPr marL="1219200" lvl="2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Numeric summaries</a:t>
            </a:r>
            <a:endParaRPr lang="en-GB" sz="2200" b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941388" lvl="2" indent="-179388">
              <a:lnSpc>
                <a:spcPct val="150000"/>
              </a:lnSpc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Measures of central tendency		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Measures of dispersion</a:t>
            </a:r>
          </a:p>
          <a:p>
            <a:pPr marL="1447800" lvl="3">
              <a:lnSpc>
                <a:spcPct val="150000"/>
              </a:lnSpc>
              <a:buFont typeface="+mj-lt"/>
              <a:buAutoNum type="arabicPeriod"/>
            </a:pPr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284288" lvl="3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sz="22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/>
            <a:endParaRPr lang="en-GB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30" name="Picture 6" descr="Statistics – Measures of dispersion: Range - W3spoi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90743" y="3814522"/>
            <a:ext cx="4121176" cy="2253768"/>
          </a:xfrm>
          <a:prstGeom prst="rect">
            <a:avLst/>
          </a:prstGeom>
          <a:noFill/>
          <a:ln>
            <a:solidFill>
              <a:srgbClr val="990099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9394" name="Picture 2" descr="Archivo:Visualisation mode median mean.svg - Wikipedia, la enciclopedia  lib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78339" y="3726870"/>
            <a:ext cx="1778849" cy="3048000"/>
          </a:xfrm>
          <a:prstGeom prst="rect">
            <a:avLst/>
          </a:prstGeom>
          <a:noFill/>
          <a:ln>
            <a:solidFill>
              <a:srgbClr val="990099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724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Last week we learned…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42924" y="2037721"/>
            <a:ext cx="8739298" cy="4369760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Descriptive statistics for QUANTITATIVE VARIABLES</a:t>
            </a:r>
            <a:endParaRPr lang="en-GB" dirty="0" smtClean="0"/>
          </a:p>
          <a:p>
            <a:pPr marL="1219200" lvl="2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Graphics:</a:t>
            </a:r>
            <a:endParaRPr lang="en-GB" sz="2200" b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447800" lvl="3">
              <a:lnSpc>
                <a:spcPct val="150000"/>
              </a:lnSpc>
              <a:buFont typeface="+mj-lt"/>
              <a:buAutoNum type="arabicPeriod"/>
            </a:pPr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284288" lvl="3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sz="22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/>
            <a:endParaRPr lang="en-GB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7" name="Picture 2" descr="http://upload.wikimedia.org/wikipedia/commons/thumb/8/8e/Histogram_example.svg/250px-Histogram_exampl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9418" y="3714251"/>
            <a:ext cx="3008878" cy="2407102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2433049" y="3214255"/>
            <a:ext cx="1359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ca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Histogram</a:t>
            </a:r>
            <a:endParaRPr lang="ca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9" name="8 CuadroTexto"/>
          <p:cNvSpPr txBox="1"/>
          <p:nvPr/>
        </p:nvSpPr>
        <p:spPr>
          <a:xfrm rot="16200000">
            <a:off x="832890" y="4850624"/>
            <a:ext cx="652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ca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Freq</a:t>
            </a:r>
            <a:endParaRPr lang="ca-ES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2092991" y="6137564"/>
            <a:ext cx="2039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Variable (interval)</a:t>
            </a:r>
            <a:endParaRPr lang="ca-ES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1" name="Picture 4" descr="http://www.ni.com/cms/images/devzone/tut/a/458074b48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59" y="3430283"/>
            <a:ext cx="3020232" cy="3109062"/>
          </a:xfrm>
          <a:prstGeom prst="rect">
            <a:avLst/>
          </a:prstGeom>
          <a:noFill/>
        </p:spPr>
      </p:pic>
      <p:sp>
        <p:nvSpPr>
          <p:cNvPr id="12" name="11 CuadroTexto"/>
          <p:cNvSpPr txBox="1"/>
          <p:nvPr/>
        </p:nvSpPr>
        <p:spPr>
          <a:xfrm>
            <a:off x="6559313" y="2951018"/>
            <a:ext cx="10592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ca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Boxplot</a:t>
            </a:r>
            <a:endParaRPr lang="ca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4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Last week we learned…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42924" y="2037721"/>
            <a:ext cx="8739298" cy="4369760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Descriptive statistics for QUANTITATIVE VARIABLES</a:t>
            </a:r>
            <a:endParaRPr lang="en-GB" dirty="0" smtClean="0"/>
          </a:p>
          <a:p>
            <a:pPr marL="1447800" lvl="3">
              <a:lnSpc>
                <a:spcPct val="150000"/>
              </a:lnSpc>
            </a:pPr>
            <a:r>
              <a:rPr lang="en-GB" dirty="0" smtClean="0">
                <a:solidFill>
                  <a:srgbClr val="FF0000"/>
                </a:solidFill>
              </a:rPr>
              <a:t>Let’s do it in R!</a:t>
            </a:r>
            <a:endParaRPr lang="en-GB" dirty="0" smtClean="0">
              <a:solidFill>
                <a:srgbClr val="FF0000"/>
              </a:solidFill>
            </a:endParaRPr>
          </a:p>
          <a:p>
            <a:pPr marL="1284288" lvl="3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sz="22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/>
            <a:endParaRPr lang="en-GB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772390" y="3380509"/>
            <a:ext cx="3262432" cy="1015663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just"/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plots </a:t>
            </a:r>
            <a:r>
              <a:rPr lang="ca-ES" sz="20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basic R</a:t>
            </a:r>
          </a:p>
          <a:p>
            <a:pPr algn="just"/>
            <a:r>
              <a:rPr lang="ca-ES" sz="20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hist</a:t>
            </a:r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ca-ES" sz="20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mpg</a:t>
            </a:r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ca-ES" sz="20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displ</a:t>
            </a:r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algn="just"/>
            <a:r>
              <a:rPr lang="ca-ES" sz="20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boxplot</a:t>
            </a:r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ca-ES" sz="20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mpg</a:t>
            </a:r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ca-ES" sz="20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displ</a:t>
            </a:r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ca-ES" sz="2000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742960" y="4724399"/>
            <a:ext cx="3341657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ca-ES" sz="20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ggplot2</a:t>
            </a:r>
          </a:p>
          <a:p>
            <a:pPr algn="just"/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ca-ES" sz="2000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4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Last week we learned…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42924" y="2037721"/>
            <a:ext cx="8739298" cy="4369760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Descriptive statistics for QUALITATIVE VARIABLES</a:t>
            </a:r>
            <a:endParaRPr lang="en-GB" dirty="0" smtClean="0"/>
          </a:p>
          <a:p>
            <a:pPr marL="1219200" lvl="2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Numeric summaries</a:t>
            </a:r>
            <a:endParaRPr lang="en-GB" sz="2200" b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447800" lvl="3">
              <a:lnSpc>
                <a:spcPct val="150000"/>
              </a:lnSpc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Frequency tables </a:t>
            </a:r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284288" lvl="3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sz="22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/>
            <a:endParaRPr lang="en-GB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3491" y="3782291"/>
            <a:ext cx="644236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724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Last week we learned…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42924" y="2037721"/>
            <a:ext cx="8739298" cy="4369760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Descriptive statistics for QUALITATIVE VARIABLES</a:t>
            </a:r>
            <a:endParaRPr lang="en-GB" dirty="0" smtClean="0"/>
          </a:p>
          <a:p>
            <a:pPr marL="1219200" lvl="2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Graphics</a:t>
            </a:r>
            <a:endParaRPr lang="en-GB" sz="2200" b="1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447800" lvl="3">
              <a:lnSpc>
                <a:spcPct val="150000"/>
              </a:lnSpc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Bar plot</a:t>
            </a:r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284288" lvl="3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sz="22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/>
            <a:endParaRPr lang="en-GB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8192" y="3845936"/>
            <a:ext cx="38481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2207444" y="6179127"/>
            <a:ext cx="12561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categories</a:t>
            </a:r>
            <a:endParaRPr lang="ca-ES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01384" name="Picture 8" descr="Help Online - Origin Help - 2D Color Pie Chart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7457" y="3768436"/>
            <a:ext cx="3136532" cy="2618508"/>
          </a:xfrm>
          <a:prstGeom prst="rect">
            <a:avLst/>
          </a:prstGeom>
          <a:noFill/>
        </p:spPr>
      </p:pic>
      <p:sp>
        <p:nvSpPr>
          <p:cNvPr id="11" name="10 CuadroTexto"/>
          <p:cNvSpPr txBox="1"/>
          <p:nvPr/>
        </p:nvSpPr>
        <p:spPr>
          <a:xfrm>
            <a:off x="6630981" y="3241964"/>
            <a:ext cx="1192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ca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Pie</a:t>
            </a:r>
            <a:r>
              <a:rPr lang="ca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ca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chart</a:t>
            </a:r>
            <a:endParaRPr lang="ca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4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 smtClean="0">
                <a:ea typeface="ＭＳ Ｐゴシック" pitchFamily="34" charset="-128"/>
              </a:rPr>
              <a:t>Bivariate</a:t>
            </a:r>
            <a:r>
              <a:rPr lang="en-US" dirty="0" smtClean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Qualitative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Qualitative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Quantitative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 smtClean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30699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Last week we learned…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42924" y="2037721"/>
            <a:ext cx="8739298" cy="4369760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Descriptive statistics for QUALITATIVE VARIABLES</a:t>
            </a:r>
            <a:endParaRPr lang="en-GB" dirty="0" smtClean="0"/>
          </a:p>
          <a:p>
            <a:pPr marL="1447800" lvl="3">
              <a:lnSpc>
                <a:spcPct val="150000"/>
              </a:lnSpc>
            </a:pPr>
            <a:r>
              <a:rPr lang="en-GB" dirty="0" smtClean="0">
                <a:solidFill>
                  <a:srgbClr val="FF0000"/>
                </a:solidFill>
              </a:rPr>
              <a:t>Let’s do it in R!</a:t>
            </a:r>
            <a:endParaRPr lang="en-GB" dirty="0" smtClean="0">
              <a:solidFill>
                <a:srgbClr val="FF0000"/>
              </a:solidFill>
            </a:endParaRPr>
          </a:p>
          <a:p>
            <a:pPr marL="1284288" lvl="3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sz="22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/>
            <a:endParaRPr lang="en-GB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CuadroTexto"/>
          <p:cNvSpPr txBox="1"/>
          <p:nvPr/>
        </p:nvSpPr>
        <p:spPr>
          <a:xfrm>
            <a:off x="1387670" y="3380509"/>
            <a:ext cx="4031873" cy="707886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algn="just"/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plots </a:t>
            </a:r>
            <a:r>
              <a:rPr lang="ca-ES" sz="20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basic R</a:t>
            </a:r>
          </a:p>
          <a:p>
            <a:pPr algn="just"/>
            <a:r>
              <a:rPr lang="ca-ES" sz="20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barplot</a:t>
            </a:r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ca-ES" sz="20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table</a:t>
            </a:r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ca-ES" sz="20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mpg</a:t>
            </a:r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ca-ES" sz="20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))</a:t>
            </a:r>
            <a:endParaRPr lang="ca-ES" sz="2000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1396596" y="4378035"/>
            <a:ext cx="3951259" cy="707886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just"/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ca-ES" sz="2000" dirty="0" err="1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with</a:t>
            </a:r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ggplot2</a:t>
            </a:r>
          </a:p>
          <a:p>
            <a:pPr algn="just"/>
            <a:r>
              <a:rPr lang="ca-ES" sz="2000" dirty="0" smtClean="0">
                <a:solidFill>
                  <a:schemeClr val="bg2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...</a:t>
            </a:r>
            <a:endParaRPr lang="ca-ES" sz="2000" dirty="0" smtClean="0">
              <a:solidFill>
                <a:schemeClr val="bg2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24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39231" y="1331045"/>
            <a:ext cx="8739298" cy="4890646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 err="1" smtClean="0"/>
              <a:t>univariate</a:t>
            </a:r>
            <a:r>
              <a:rPr lang="en-US" dirty="0" smtClean="0"/>
              <a:t> analysis </a:t>
            </a:r>
            <a:r>
              <a:rPr lang="en-US" b="1" dirty="0" smtClean="0"/>
              <a:t>only one </a:t>
            </a:r>
            <a:r>
              <a:rPr lang="en-US" dirty="0" smtClean="0"/>
              <a:t>variable is analyzed each time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	the purpose of the analysis is </a:t>
            </a:r>
            <a:r>
              <a:rPr lang="en-US" b="1" dirty="0" smtClean="0"/>
              <a:t>descriptive</a:t>
            </a:r>
          </a:p>
          <a:p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r>
              <a:rPr lang="en-US" dirty="0" smtClean="0"/>
              <a:t>If there are more than one variable in the dataset it could be interesting to guess if: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Does exist a relation between the two variables?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How important is this relation?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Which is the direction of the relation?</a:t>
            </a: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535052" y="1743959"/>
            <a:ext cx="377072" cy="677782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591612" y="1574276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4667839" y="1566421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591612" y="1574276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2486" y="1584908"/>
            <a:ext cx="703941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Bivariate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Quantitative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 smtClean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2288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err="1" smtClean="0"/>
              <a:t>Bivariate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Involves the analysis of </a:t>
            </a:r>
            <a:r>
              <a:rPr lang="en-US" b="1" dirty="0" smtClean="0"/>
              <a:t>two</a:t>
            </a:r>
            <a:r>
              <a:rPr lang="en-US" dirty="0" smtClean="0"/>
              <a:t> variables for the purpose of determining the empirical relationship between them. 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1790700" lvl="1" indent="-1790700">
              <a:lnSpc>
                <a:spcPct val="150000"/>
              </a:lnSpc>
              <a:buNone/>
            </a:pPr>
            <a:r>
              <a:rPr lang="en-US" dirty="0" smtClean="0"/>
              <a:t>	easiest way is to measure how those two variables simultaneously change together</a:t>
            </a:r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 smtClean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364888" y="3032642"/>
            <a:ext cx="348792" cy="50904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err="1" smtClean="0"/>
              <a:t>Bivariate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Involves the analysis of </a:t>
            </a:r>
            <a:r>
              <a:rPr lang="en-US" b="1" dirty="0" smtClean="0"/>
              <a:t>two</a:t>
            </a:r>
            <a:r>
              <a:rPr lang="en-US" dirty="0" smtClean="0"/>
              <a:t> variables for the purpose of determining the empirical relationship between them. 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1790700" lvl="1" indent="-1790700">
              <a:lnSpc>
                <a:spcPct val="150000"/>
              </a:lnSpc>
              <a:buNone/>
            </a:pPr>
            <a:r>
              <a:rPr lang="en-US" dirty="0" smtClean="0"/>
              <a:t>	easiest way is to measure how those two variables simultaneously change together</a:t>
            </a:r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  <a:p>
            <a:pPr marL="177800" lvl="1" indent="-177800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Major differentiating point between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univariate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and bivariate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analysis (a part from the number of variables implicated) is that bivariate analysis goes beyond simply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descriptive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since it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studies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relationship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between the two variables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dirty="0" smtClean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 smtClean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364888" y="3032642"/>
            <a:ext cx="348792" cy="50904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41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9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bivariate</a:t>
            </a:r>
            <a:r>
              <a:rPr lang="en-US" dirty="0" smtClean="0"/>
              <a:t> analysis?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54476" y="1760707"/>
            <a:ext cx="83657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Let’s begin by asking if: </a:t>
            </a:r>
          </a:p>
          <a:p>
            <a:pPr algn="just"/>
            <a:endParaRPr lang="en-GB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Our experience tells us “yes”, but how good is the correspondence?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2267" y="3945312"/>
            <a:ext cx="4038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78091" y="4655025"/>
            <a:ext cx="413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Sample of spousal ages of 10 White American Couples</a:t>
            </a: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1190846" y="2328530"/>
            <a:ext cx="6283842" cy="376984"/>
          </a:xfrm>
          <a:prstGeom prst="roundRect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 algn="just"/>
            <a:r>
              <a:rPr lang="en-GB" sz="1600" dirty="0" smtClean="0">
                <a:solidFill>
                  <a:schemeClr val="bg1"/>
                </a:solidFill>
              </a:rPr>
              <a:t>People tend to marry other people of about the same age?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654" y="1996501"/>
            <a:ext cx="6172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1759" y="4671406"/>
            <a:ext cx="33909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bivariate</a:t>
            </a:r>
            <a:r>
              <a:rPr lang="en-US" dirty="0" smtClean="0"/>
              <a:t> analysis?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CuadroTexto 4"/>
          <p:cNvSpPr txBox="1"/>
          <p:nvPr/>
        </p:nvSpPr>
        <p:spPr>
          <a:xfrm>
            <a:off x="824299" y="1348800"/>
            <a:ext cx="825740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R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powerful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tool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your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data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Hadley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Wickham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(2009)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introduced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modern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(and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perhaps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easier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way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your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data: </a:t>
            </a:r>
            <a:r>
              <a:rPr lang="es-ES" sz="2000" b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ggplot2 </a:t>
            </a:r>
            <a:r>
              <a:rPr lang="es-ES" sz="2000" b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package</a:t>
            </a:r>
            <a:endParaRPr lang="es-ES" sz="2000" b="1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Extensions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ggplot2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GGally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,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ggrepel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, …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ES" dirty="0" err="1"/>
              <a:t>Hadley</a:t>
            </a:r>
            <a:r>
              <a:rPr lang="es-ES" dirty="0"/>
              <a:t> </a:t>
            </a:r>
            <a:r>
              <a:rPr lang="es-ES" dirty="0" err="1" smtClean="0"/>
              <a:t>Wickham</a:t>
            </a:r>
            <a:r>
              <a:rPr lang="es-ES" dirty="0" smtClean="0"/>
              <a:t> </a:t>
            </a:r>
            <a:r>
              <a:rPr lang="es-ES" dirty="0" err="1"/>
              <a:t>book</a:t>
            </a:r>
            <a:endParaRPr lang="es-ES" dirty="0">
              <a:hlinkClick r:id="rId2"/>
            </a:endParaRPr>
          </a:p>
          <a:p>
            <a:r>
              <a:rPr lang="es-ES" dirty="0">
                <a:hlinkClick r:id="rId2"/>
              </a:rPr>
              <a:t>http://</a:t>
            </a:r>
            <a:r>
              <a:rPr lang="es-ES" dirty="0" smtClean="0">
                <a:hlinkClick r:id="rId2"/>
              </a:rPr>
              <a:t>moderngraphics11.pbworks.com/f/ggplot2-Book09hWickham.pdf</a:t>
            </a:r>
            <a:endParaRPr lang="es-ES" dirty="0" smtClean="0"/>
          </a:p>
          <a:p>
            <a:r>
              <a:rPr lang="es-ES" dirty="0" smtClean="0">
                <a:hlinkClick r:id="rId3"/>
              </a:rPr>
              <a:t>https</a:t>
            </a:r>
            <a:r>
              <a:rPr lang="es-ES" dirty="0">
                <a:hlinkClick r:id="rId3"/>
              </a:rPr>
              <a:t>://ggplot2-book.org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r>
              <a:rPr lang="es-ES" dirty="0" smtClean="0">
                <a:hlinkClick r:id="rId4"/>
              </a:rPr>
              <a:t>https://www.rstudio.com/wp-content/uploads/2015/03/ggplot2-cheatsheet.pdf</a:t>
            </a:r>
            <a:endParaRPr lang="es-ES" dirty="0" smtClean="0"/>
          </a:p>
          <a:p>
            <a:endParaRPr lang="es-ES" dirty="0"/>
          </a:p>
          <a:p>
            <a:r>
              <a:rPr lang="es-ES" dirty="0"/>
              <a:t>STHDA (</a:t>
            </a:r>
            <a:r>
              <a:rPr lang="en-US" dirty="0"/>
              <a:t>Statistical tools for high-throughput data analysis</a:t>
            </a:r>
            <a:r>
              <a:rPr lang="es-ES" dirty="0"/>
              <a:t>)</a:t>
            </a:r>
          </a:p>
          <a:p>
            <a:r>
              <a:rPr lang="es-ES" dirty="0">
                <a:hlinkClick r:id="rId5"/>
              </a:rPr>
              <a:t>http://www.sthda.com/english/wiki/ggplot2-essentials</a:t>
            </a:r>
            <a:endParaRPr lang="es-ES" dirty="0"/>
          </a:p>
          <a:p>
            <a:endParaRPr lang="es-ES" dirty="0"/>
          </a:p>
          <a:p>
            <a:r>
              <a:rPr lang="es-ES" dirty="0"/>
              <a:t>R </a:t>
            </a:r>
            <a:r>
              <a:rPr lang="es-ES" dirty="0" err="1"/>
              <a:t>Colors</a:t>
            </a:r>
            <a:endParaRPr lang="es-ES" dirty="0"/>
          </a:p>
          <a:p>
            <a:r>
              <a:rPr lang="es-ES" dirty="0">
                <a:hlinkClick r:id="rId6"/>
              </a:rPr>
              <a:t>http://www.stat.columbia.edu/~tzheng/files/Rcolor.pdf</a:t>
            </a:r>
            <a:endParaRPr lang="es-ES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ES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bivariate</a:t>
            </a:r>
            <a:r>
              <a:rPr lang="en-US" dirty="0" smtClean="0"/>
              <a:t> analysis?</a:t>
            </a:r>
            <a:endParaRPr lang="en-US" dirty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541" y="1804583"/>
            <a:ext cx="54768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6643992" y="2519464"/>
            <a:ext cx="3015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The older the husband the older the wife.</a:t>
            </a:r>
          </a:p>
          <a:p>
            <a:pPr algn="just"/>
            <a:endParaRPr lang="en-GB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It is possible to know age of wives for an husband age.</a:t>
            </a:r>
          </a:p>
        </p:txBody>
      </p:sp>
      <p:sp>
        <p:nvSpPr>
          <p:cNvPr id="13" name="12 Flecha derecha"/>
          <p:cNvSpPr/>
          <p:nvPr/>
        </p:nvSpPr>
        <p:spPr bwMode="auto">
          <a:xfrm>
            <a:off x="6245157" y="2636196"/>
            <a:ext cx="291830" cy="184825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13 Flecha derecha"/>
          <p:cNvSpPr/>
          <p:nvPr/>
        </p:nvSpPr>
        <p:spPr bwMode="auto">
          <a:xfrm>
            <a:off x="6241914" y="3547354"/>
            <a:ext cx="291830" cy="184825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Some plots to study the relationship between two variables...</a:t>
            </a:r>
            <a:endParaRPr lang="en-GB" dirty="0"/>
          </a:p>
        </p:txBody>
      </p:sp>
      <p:sp>
        <p:nvSpPr>
          <p:cNvPr id="13" name="12 Flecha izquierda y derecha"/>
          <p:cNvSpPr/>
          <p:nvPr/>
        </p:nvSpPr>
        <p:spPr bwMode="auto">
          <a:xfrm>
            <a:off x="3698993" y="4111370"/>
            <a:ext cx="1595336" cy="554476"/>
          </a:xfrm>
          <a:prstGeom prst="left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4174" y="2881312"/>
            <a:ext cx="17049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123" y="2231249"/>
            <a:ext cx="1636712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163" y="2165687"/>
            <a:ext cx="23129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3524" y="2350513"/>
            <a:ext cx="18288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525935" flipH="1">
            <a:off x="6905340" y="2376565"/>
            <a:ext cx="1632837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3770" y="3257923"/>
            <a:ext cx="2078038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53826" y="4082036"/>
            <a:ext cx="15795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1515" y="3351957"/>
            <a:ext cx="2078038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5710137" y="4173165"/>
            <a:ext cx="1799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Quantitative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 smtClean="0"/>
              <a:t>The way to study the relation will depend on the variable types: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33499" y="1764678"/>
            <a:ext cx="8739298" cy="4369760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Two </a:t>
            </a:r>
            <a:r>
              <a:rPr lang="en-GB" b="1" dirty="0" smtClean="0"/>
              <a:t>qualitative</a:t>
            </a:r>
            <a:r>
              <a:rPr lang="en-GB" dirty="0" smtClean="0"/>
              <a:t> variables: </a:t>
            </a:r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contingency table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763588" lvl="2" indent="-1588"/>
            <a:r>
              <a:rPr lang="en-GB" sz="18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Used for organizing categorical variables and testing hypothesis with the chi-squared test for independence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79388" indent="-179388"/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Flecha abajo"/>
          <p:cNvSpPr/>
          <p:nvPr/>
        </p:nvSpPr>
        <p:spPr bwMode="auto">
          <a:xfrm>
            <a:off x="1621411" y="2205872"/>
            <a:ext cx="348791" cy="432000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 smtClean="0"/>
              <a:t>The way to study the relation will depend on the variable types: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33499" y="1764678"/>
            <a:ext cx="8739298" cy="4369760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Two </a:t>
            </a:r>
            <a:r>
              <a:rPr lang="en-GB" b="1" dirty="0" smtClean="0"/>
              <a:t>qualitative</a:t>
            </a:r>
            <a:r>
              <a:rPr lang="en-GB" dirty="0" smtClean="0"/>
              <a:t> variables: </a:t>
            </a:r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contingency table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763588" lvl="2" indent="-1588"/>
            <a:r>
              <a:rPr lang="en-GB" sz="18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Used for organizing categorical variables and testing hypothesis with the chi-squared test for independence</a:t>
            </a:r>
          </a:p>
          <a:p>
            <a:pPr marL="763588" lvl="2" indent="-1588"/>
            <a:endParaRPr lang="en-GB" sz="18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Count of individuals that simultaneously presents variable 1 (x) and variable 2 (y)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79388" indent="-179388"/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Flecha abajo"/>
          <p:cNvSpPr/>
          <p:nvPr/>
        </p:nvSpPr>
        <p:spPr bwMode="auto">
          <a:xfrm>
            <a:off x="1621411" y="2205872"/>
            <a:ext cx="348791" cy="432000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3765" y="4443049"/>
            <a:ext cx="3325109" cy="18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10 Conector recto de flecha"/>
          <p:cNvCxnSpPr/>
          <p:nvPr/>
        </p:nvCxnSpPr>
        <p:spPr bwMode="auto">
          <a:xfrm>
            <a:off x="4826524" y="5326144"/>
            <a:ext cx="1093509" cy="1588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1464" y="4553147"/>
            <a:ext cx="867739" cy="5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310" y="4420521"/>
            <a:ext cx="3148995" cy="192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2057399" y="62388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Absolute</a:t>
            </a:r>
            <a:endParaRPr lang="ca-ES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212106" y="6292642"/>
            <a:ext cx="111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relative</a:t>
            </a:r>
            <a:endParaRPr lang="ca-ES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88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10950" y="1255631"/>
            <a:ext cx="8739298" cy="4369760"/>
          </a:xfrm>
        </p:spPr>
        <p:txBody>
          <a:bodyPr/>
          <a:lstStyle/>
          <a:p>
            <a:pPr marL="0" indent="0"/>
            <a:r>
              <a:rPr lang="en-GB" dirty="0" smtClean="0">
                <a:solidFill>
                  <a:srgbClr val="0070C0"/>
                </a:solidFill>
              </a:rPr>
              <a:t>A </a:t>
            </a:r>
            <a:r>
              <a:rPr lang="en-GB" dirty="0" smtClean="0">
                <a:solidFill>
                  <a:srgbClr val="0070C0"/>
                </a:solidFill>
              </a:rPr>
              <a:t>study wants to know if there are differences about smoking habits in men and women.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79388" indent="-179388"/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625588" y="2051439"/>
          <a:ext cx="4039236" cy="1229645"/>
        </p:xfrm>
        <a:graphic>
          <a:graphicData uri="http://schemas.openxmlformats.org/drawingml/2006/table">
            <a:tbl>
              <a:tblPr/>
              <a:tblGrid>
                <a:gridCol w="974988"/>
                <a:gridCol w="928560"/>
                <a:gridCol w="1207128"/>
                <a:gridCol w="928560"/>
              </a:tblGrid>
              <a:tr h="290984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Smokers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 Smoking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Women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497541" y="2099879"/>
          <a:ext cx="2198525" cy="2957613"/>
        </p:xfrm>
        <a:graphic>
          <a:graphicData uri="http://schemas.openxmlformats.org/drawingml/2006/table">
            <a:tbl>
              <a:tblPr/>
              <a:tblGrid>
                <a:gridCol w="897357"/>
                <a:gridCol w="1301168"/>
              </a:tblGrid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Smoking habits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9 Flecha derecha"/>
          <p:cNvSpPr/>
          <p:nvPr/>
        </p:nvSpPr>
        <p:spPr bwMode="auto">
          <a:xfrm>
            <a:off x="2884602" y="2620652"/>
            <a:ext cx="414779" cy="358218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9651" y="3443878"/>
            <a:ext cx="4126537" cy="317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Flecha derecha"/>
          <p:cNvSpPr/>
          <p:nvPr/>
        </p:nvSpPr>
        <p:spPr bwMode="auto">
          <a:xfrm>
            <a:off x="2886172" y="4469877"/>
            <a:ext cx="414779" cy="358218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Let´s do </a:t>
            </a:r>
            <a:r>
              <a:rPr lang="en-GB" dirty="0" smtClean="0"/>
              <a:t>it in </a:t>
            </a:r>
            <a:r>
              <a:rPr lang="en-GB" dirty="0" smtClean="0"/>
              <a:t>R 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52351" y="1736398"/>
            <a:ext cx="8739298" cy="4369760"/>
          </a:xfrm>
        </p:spPr>
        <p:txBody>
          <a:bodyPr/>
          <a:lstStyle/>
          <a:p>
            <a:pPr marL="179388" indent="-179388"/>
            <a:r>
              <a:rPr lang="en-GB" sz="1800" dirty="0" smtClean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Study if the group age (</a:t>
            </a:r>
            <a:r>
              <a:rPr lang="en-GB" sz="1800" i="1" dirty="0" err="1" smtClean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grupedad</a:t>
            </a:r>
            <a:r>
              <a:rPr lang="en-GB" sz="1800" dirty="0" smtClean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) of patients, influence in the illness type </a:t>
            </a:r>
            <a:r>
              <a:rPr lang="en-GB" sz="1800" i="1" dirty="0" smtClean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800" i="1" dirty="0" err="1" smtClean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classific</a:t>
            </a:r>
            <a:r>
              <a:rPr lang="en-GB" sz="1800" i="1" dirty="0" smtClean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):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2458783" y="1334233"/>
            <a:ext cx="405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Osteoporosis dataset (osteoporosis.txt)</a:t>
            </a:r>
          </a:p>
        </p:txBody>
      </p:sp>
      <p:sp>
        <p:nvSpPr>
          <p:cNvPr id="13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Flecha derecha 5"/>
          <p:cNvSpPr/>
          <p:nvPr/>
        </p:nvSpPr>
        <p:spPr bwMode="auto">
          <a:xfrm>
            <a:off x="3665838" y="2981842"/>
            <a:ext cx="502508" cy="362720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5289" y="2235408"/>
            <a:ext cx="2838127" cy="176471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9037" y="2117124"/>
            <a:ext cx="3215882" cy="2660412"/>
          </a:xfrm>
          <a:prstGeom prst="rect">
            <a:avLst/>
          </a:prstGeom>
        </p:spPr>
      </p:pic>
      <p:sp>
        <p:nvSpPr>
          <p:cNvPr id="18" name="Flecha derecha 17"/>
          <p:cNvSpPr/>
          <p:nvPr/>
        </p:nvSpPr>
        <p:spPr bwMode="auto">
          <a:xfrm rot="5400000">
            <a:off x="4711173" y="4596176"/>
            <a:ext cx="502508" cy="362720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96598" y="5080265"/>
            <a:ext cx="3619532" cy="1619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9830" y="1593129"/>
            <a:ext cx="716438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384088" y="1466505"/>
            <a:ext cx="742538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osteoporosis$grupedad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osteoporosis$clasific</a:t>
            </a:r>
            <a:r>
              <a:rPr lang="es-E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prop.table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osteoporosis$grupedad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osteoporosis$clasific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36023" y="2097787"/>
            <a:ext cx="5192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smtClean="0">
                <a:latin typeface="Consolas" panose="020B0609020204030204" pitchFamily="49" charset="0"/>
              </a:rPr>
              <a:t>	NORMAL </a:t>
            </a:r>
            <a:r>
              <a:rPr lang="es-ES" sz="1400" dirty="0">
                <a:latin typeface="Consolas" panose="020B0609020204030204" pitchFamily="49" charset="0"/>
              </a:rPr>
              <a:t>OSTEOPENIA OSTEOPOROSIS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45 - 49    233        138            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50 - 54    113        113            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55 - 59     67        100            9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60 - 64     38         74           17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65 - 69     18         42           24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36023" y="4520681"/>
            <a:ext cx="4953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smtClean="0">
                <a:latin typeface="Consolas" panose="020B0609020204030204" pitchFamily="49" charset="0"/>
              </a:rPr>
              <a:t>	NORMAL </a:t>
            </a:r>
            <a:r>
              <a:rPr lang="es-ES" sz="1400" dirty="0">
                <a:latin typeface="Consolas" panose="020B0609020204030204" pitchFamily="49" charset="0"/>
              </a:rPr>
              <a:t>OSTEOPENIA OSTEOPOROSIS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45 - 49  0.233      0.138        0.007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50 - 54  0.113      0.113        0.007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55 - 59  0.067      0.100        0.009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60 - 64  0.038      0.074        0.017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65 - 69  0.018      0.042        0.024</a:t>
            </a:r>
          </a:p>
        </p:txBody>
      </p:sp>
    </p:spTree>
    <p:extLst>
      <p:ext uri="{BB962C8B-B14F-4D97-AF65-F5344CB8AC3E}">
        <p14:creationId xmlns:p14="http://schemas.microsoft.com/office/powerpoint/2010/main" xmlns="" val="12982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2"/>
          </p:nvPr>
        </p:nvSpPr>
        <p:spPr>
          <a:xfrm>
            <a:off x="222414" y="1283911"/>
            <a:ext cx="8739298" cy="544889"/>
          </a:xfrm>
        </p:spPr>
        <p:txBody>
          <a:bodyPr/>
          <a:lstStyle/>
          <a:p>
            <a:r>
              <a:rPr lang="en-US" dirty="0" smtClean="0"/>
              <a:t>Another way to introduce the data:</a:t>
            </a:r>
            <a:endParaRPr lang="en-US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702725" y="1873161"/>
          <a:ext cx="4178557" cy="1013460"/>
        </p:xfrm>
        <a:graphic>
          <a:graphicData uri="http://schemas.openxmlformats.org/drawingml/2006/table">
            <a:tbl>
              <a:tblPr/>
              <a:tblGrid>
                <a:gridCol w="1008617"/>
                <a:gridCol w="960588"/>
                <a:gridCol w="1248764"/>
                <a:gridCol w="960588"/>
              </a:tblGrid>
              <a:tr h="117699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Smokers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 Smoking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Women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598271" y="3218364"/>
            <a:ext cx="88218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tab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 &lt;- 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matrix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(data = c(120, 60, 50, 70), 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nrow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 = 2, 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ncol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 = 2, 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byrow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 = TRUE)</a:t>
            </a:r>
          </a:p>
          <a:p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s-E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ab</a:t>
            </a:r>
            <a:endParaRPr lang="es-ES" sz="16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colnames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tab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) &lt;- c("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Smokers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", "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Nonsmokers</a:t>
            </a:r>
            <a:r>
              <a:rPr lang="es-E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rownames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(tab) &lt;- c("Men", "Women")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tab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latin typeface="Consolas" panose="020B0609020204030204" pitchFamily="49" charset="0"/>
              </a:rPr>
              <a:t>      Smokers Nonsmokers</a:t>
            </a:r>
          </a:p>
          <a:p>
            <a:pPr lvl="3"/>
            <a:r>
              <a:rPr lang="en-US" sz="1600" dirty="0">
                <a:latin typeface="Consolas" panose="020B0609020204030204" pitchFamily="49" charset="0"/>
              </a:rPr>
              <a:t>Men       120         60</a:t>
            </a:r>
          </a:p>
          <a:p>
            <a:pPr lvl="3"/>
            <a:r>
              <a:rPr lang="en-US" sz="1600" dirty="0">
                <a:latin typeface="Consolas" panose="020B0609020204030204" pitchFamily="49" charset="0"/>
              </a:rPr>
              <a:t>Women      50         70</a:t>
            </a:r>
            <a:endParaRPr lang="es-ES" sz="1600" dirty="0">
              <a:latin typeface="Consolas" panose="020B06090202040302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32698" y="4007878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400" dirty="0" smtClean="0">
                <a:latin typeface="Consolas" panose="020B0609020204030204" pitchFamily="49" charset="0"/>
              </a:rPr>
              <a:t>     </a:t>
            </a:r>
            <a:r>
              <a:rPr lang="es-ES" sz="1400" dirty="0">
                <a:latin typeface="Consolas" panose="020B0609020204030204" pitchFamily="49" charset="0"/>
              </a:rPr>
              <a:t>[,1] [,2]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[1,]  120   60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[2,]   50   70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2"/>
          </p:nvPr>
        </p:nvSpPr>
        <p:spPr>
          <a:xfrm>
            <a:off x="222414" y="1283911"/>
            <a:ext cx="8739298" cy="544889"/>
          </a:xfrm>
        </p:spPr>
        <p:txBody>
          <a:bodyPr/>
          <a:lstStyle/>
          <a:p>
            <a:r>
              <a:rPr lang="en-US" dirty="0" smtClean="0"/>
              <a:t>Another way to introduce the data:</a:t>
            </a:r>
            <a:endParaRPr lang="en-US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46081548"/>
              </p:ext>
            </p:extLst>
          </p:nvPr>
        </p:nvGraphicFramePr>
        <p:xfrm>
          <a:off x="702725" y="1873161"/>
          <a:ext cx="4178557" cy="1013460"/>
        </p:xfrm>
        <a:graphic>
          <a:graphicData uri="http://schemas.openxmlformats.org/drawingml/2006/table">
            <a:tbl>
              <a:tblPr/>
              <a:tblGrid>
                <a:gridCol w="1008617"/>
                <a:gridCol w="960588"/>
                <a:gridCol w="1248764"/>
                <a:gridCol w="960588"/>
              </a:tblGrid>
              <a:tr h="117699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Smokers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 Smoking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Women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579157" y="3343188"/>
            <a:ext cx="448712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prop.table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tab</a:t>
            </a:r>
            <a:r>
              <a:rPr lang="es-ES" dirty="0" smtClean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	  Smokers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Nonsmokers</a:t>
            </a:r>
          </a:p>
          <a:p>
            <a:pPr lvl="3"/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Men   0.4000000  0.2000000</a:t>
            </a:r>
          </a:p>
          <a:p>
            <a:pPr lvl="3"/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Women 0.1666667  0.2333333</a:t>
            </a:r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716692" y="1336472"/>
            <a:ext cx="8839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ES" sz="24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How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ggplot2 </a:t>
            </a:r>
            <a:r>
              <a:rPr lang="es-ES" sz="24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works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?</a:t>
            </a:r>
            <a:endParaRPr lang="es-ES" sz="24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It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based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on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i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Grammar</a:t>
            </a:r>
            <a:r>
              <a:rPr lang="es-ES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200" i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Graphics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(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Wilkinson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2005)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Grammar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tells us that a graphic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is a mapping of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the 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data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the 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aes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thetic attributes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(position, </a:t>
            </a:r>
            <a:r>
              <a:rPr lang="en-U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colour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 shape, size) of </a:t>
            </a:r>
            <a:r>
              <a:rPr lang="en-US" sz="2200" b="1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geom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etric objects (points, lines,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bars, …).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may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also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include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statistical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transformations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(</a:t>
            </a:r>
            <a:r>
              <a:rPr lang="es-ES" sz="2200" b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stats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 of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data and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information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about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plot’s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coordinate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system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(</a:t>
            </a:r>
            <a:r>
              <a:rPr lang="es-ES" sz="2200" b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coord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).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Plot can be saved as an object in R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Complex plots can be built layer by layer, where each </a:t>
            </a:r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layer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can come from a different dataset and have a different aesthetic mappings, making it possible to display data from multiple sources.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377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504727" y="1505631"/>
            <a:ext cx="7145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(data 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= osteoporosis, aes(x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(aes(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fill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04727" y="1108872"/>
            <a:ext cx="1894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Barplot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with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07483" y="2965621"/>
            <a:ext cx="6828571" cy="3663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504727" y="1505631"/>
            <a:ext cx="7145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(data 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= osteoporosis, aes(x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(aes(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fill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), position = "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dodge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08669" y="3158375"/>
            <a:ext cx="5469925" cy="343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930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CuadroTexto 2"/>
          <p:cNvSpPr txBox="1"/>
          <p:nvPr/>
        </p:nvSpPr>
        <p:spPr>
          <a:xfrm>
            <a:off x="650788" y="1334530"/>
            <a:ext cx="6433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Improving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barplot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50788" y="1956947"/>
            <a:ext cx="8583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hlinkClick r:id="rId2"/>
              </a:rPr>
              <a:t>http://</a:t>
            </a:r>
            <a:r>
              <a:rPr lang="es-ES" sz="1200" dirty="0" smtClean="0">
                <a:hlinkClick r:id="rId2"/>
              </a:rPr>
              <a:t>www.sthda.com/english/wiki/ggplot2-barplots-quick-start-guide-r-software-and-data-visualization</a:t>
            </a:r>
            <a:endParaRPr lang="es-ES" sz="1200" dirty="0" smtClean="0"/>
          </a:p>
          <a:p>
            <a:endParaRPr lang="es-ES" sz="1200" dirty="0"/>
          </a:p>
          <a:p>
            <a:endParaRPr lang="es-ES" sz="1200" dirty="0" smtClean="0"/>
          </a:p>
          <a:p>
            <a:r>
              <a:rPr lang="es-ES" sz="1200" dirty="0" err="1" smtClean="0"/>
              <a:t>Change</a:t>
            </a:r>
            <a:r>
              <a:rPr lang="es-ES" sz="1200" dirty="0" smtClean="0"/>
              <a:t> </a:t>
            </a:r>
            <a:r>
              <a:rPr lang="es-ES" sz="1200" dirty="0" err="1" smtClean="0"/>
              <a:t>colors</a:t>
            </a:r>
            <a:r>
              <a:rPr lang="es-ES" sz="1200" dirty="0" smtClean="0"/>
              <a:t>, </a:t>
            </a:r>
            <a:r>
              <a:rPr lang="es-ES" sz="1200" dirty="0" err="1" smtClean="0"/>
              <a:t>legend</a:t>
            </a:r>
            <a:r>
              <a:rPr lang="es-ES" sz="1200" dirty="0" smtClean="0"/>
              <a:t> position, </a:t>
            </a:r>
            <a:r>
              <a:rPr lang="es-ES" sz="1200" dirty="0" err="1" smtClean="0"/>
              <a:t>labels</a:t>
            </a:r>
            <a:r>
              <a:rPr lang="es-ES" sz="1200" dirty="0" smtClean="0"/>
              <a:t> and </a:t>
            </a:r>
            <a:r>
              <a:rPr lang="es-ES" sz="1200" dirty="0" err="1" smtClean="0"/>
              <a:t>finally</a:t>
            </a:r>
            <a:r>
              <a:rPr lang="es-ES" sz="1200" dirty="0" smtClean="0"/>
              <a:t> </a:t>
            </a:r>
            <a:r>
              <a:rPr lang="es-ES" sz="1200" dirty="0" err="1" smtClean="0"/>
              <a:t>save</a:t>
            </a:r>
            <a:r>
              <a:rPr lang="es-ES" sz="1200" dirty="0" smtClean="0"/>
              <a:t> </a:t>
            </a:r>
            <a:r>
              <a:rPr lang="es-ES" sz="1200" dirty="0" err="1" smtClean="0"/>
              <a:t>it!</a:t>
            </a:r>
            <a:endParaRPr lang="es-ES" sz="1200" dirty="0" smtClean="0"/>
          </a:p>
          <a:p>
            <a:endParaRPr lang="es-ES" sz="1200" dirty="0"/>
          </a:p>
          <a:p>
            <a:endParaRPr lang="es-ES" sz="1200" dirty="0"/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 +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scale_fill_manual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(values=c("#8618b1", "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blanchedalmond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", "red"))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 + theme(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legend.position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="bottom</a:t>
            </a:r>
            <a: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 + labs(x = "Age group", y = "Women", title = "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disease classified by age group")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pdf("clasific_grupedad.pdf")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p + labs(x = "Age group", y = "Women", title = "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disease classified by age group")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dev.off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es-E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CuadroTexto 2"/>
          <p:cNvSpPr txBox="1"/>
          <p:nvPr/>
        </p:nvSpPr>
        <p:spPr>
          <a:xfrm>
            <a:off x="650788" y="1334530"/>
            <a:ext cx="6433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Improving </a:t>
            </a:r>
            <a:r>
              <a:rPr lang="en-GB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barplot</a:t>
            </a:r>
            <a:endParaRPr lang="en-GB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48141" y="2076975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542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 smtClean="0"/>
              <a:t>The way to study the relation will depend on the variable types: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One </a:t>
            </a:r>
            <a:r>
              <a:rPr lang="en-GB" b="1" dirty="0" smtClean="0"/>
              <a:t>qualitative</a:t>
            </a:r>
            <a:r>
              <a:rPr lang="en-GB" dirty="0" smtClean="0"/>
              <a:t> variable and one </a:t>
            </a:r>
            <a:r>
              <a:rPr lang="en-GB" b="1" dirty="0" smtClean="0"/>
              <a:t>quantitative</a:t>
            </a:r>
            <a:r>
              <a:rPr lang="en-GB" dirty="0" smtClean="0"/>
              <a:t> variable: </a:t>
            </a:r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statistics</a:t>
            </a:r>
          </a:p>
          <a:p>
            <a:pPr marL="179388" indent="-179388">
              <a:buFont typeface="Arial" pitchFamily="34" charset="0"/>
              <a:buChar char="•"/>
            </a:pPr>
            <a:endParaRPr lang="en-GB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941388" lvl="2" indent="-179388"/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Mean value of the variable in each category for each individual</a:t>
            </a: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/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8" name="7 Flecha abajo"/>
          <p:cNvSpPr/>
          <p:nvPr/>
        </p:nvSpPr>
        <p:spPr bwMode="auto">
          <a:xfrm>
            <a:off x="2347274" y="2648932"/>
            <a:ext cx="405352" cy="48076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lang="en-GB" sz="2400" b="1" kern="0" dirty="0">
                <a:solidFill>
                  <a:schemeClr val="bg1"/>
                </a:solidFill>
                <a:latin typeface="+mj-lt"/>
                <a:cs typeface="+mj-cs"/>
              </a:rPr>
              <a:t>3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 smtClean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9830" y="1593129"/>
            <a:ext cx="716438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5521177" y="1529698"/>
            <a:ext cx="347360" cy="4860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lang="en-GB" sz="2400" b="1" kern="0" dirty="0">
                <a:solidFill>
                  <a:schemeClr val="bg1"/>
                </a:solidFill>
                <a:latin typeface="+mj-lt"/>
                <a:cs typeface="+mj-cs"/>
              </a:rPr>
              <a:t>3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 smtClean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465159" y="1313510"/>
            <a:ext cx="8751075" cy="424638"/>
          </a:xfrm>
        </p:spPr>
        <p:txBody>
          <a:bodyPr/>
          <a:lstStyle/>
          <a:p>
            <a:r>
              <a:rPr lang="en-GB" dirty="0" smtClean="0"/>
              <a:t>Let´s do in R: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05216" y="1887226"/>
            <a:ext cx="8893307" cy="4369760"/>
          </a:xfrm>
        </p:spPr>
        <p:txBody>
          <a:bodyPr/>
          <a:lstStyle/>
          <a:p>
            <a:pPr marL="0" indent="0"/>
            <a:r>
              <a:rPr lang="en-US" sz="2000" dirty="0" smtClean="0">
                <a:solidFill>
                  <a:schemeClr val="tx1"/>
                </a:solidFill>
              </a:rPr>
              <a:t>Study </a:t>
            </a:r>
            <a:r>
              <a:rPr lang="en-US" sz="2000" dirty="0" smtClean="0">
                <a:solidFill>
                  <a:schemeClr val="tx1"/>
                </a:solidFill>
              </a:rPr>
              <a:t>if/how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bone density (</a:t>
            </a:r>
            <a:r>
              <a:rPr lang="en-US" sz="2000" i="1" dirty="0" err="1" smtClean="0">
                <a:solidFill>
                  <a:schemeClr val="tx1"/>
                </a:solidFill>
              </a:rPr>
              <a:t>bua</a:t>
            </a:r>
            <a:r>
              <a:rPr lang="en-US" sz="2000" i="1" dirty="0" smtClean="0">
                <a:solidFill>
                  <a:schemeClr val="tx1"/>
                </a:solidFill>
              </a:rPr>
              <a:t>) </a:t>
            </a:r>
            <a:r>
              <a:rPr lang="en-US" sz="2000" dirty="0" smtClean="0">
                <a:solidFill>
                  <a:schemeClr val="tx1"/>
                </a:solidFill>
              </a:rPr>
              <a:t>changes  </a:t>
            </a:r>
            <a:r>
              <a:rPr lang="en-US" sz="2000" dirty="0" smtClean="0">
                <a:solidFill>
                  <a:schemeClr val="tx1"/>
                </a:solidFill>
              </a:rPr>
              <a:t>in each group of </a:t>
            </a:r>
            <a:r>
              <a:rPr lang="en-US" sz="2000" dirty="0" smtClean="0">
                <a:solidFill>
                  <a:schemeClr val="tx1"/>
                </a:solidFill>
              </a:rPr>
              <a:t>age (</a:t>
            </a:r>
            <a:r>
              <a:rPr lang="en-US" sz="2000" i="1" dirty="0" err="1" smtClean="0">
                <a:solidFill>
                  <a:schemeClr val="tx1"/>
                </a:solidFill>
              </a:rPr>
              <a:t>grupedad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 smtClean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921551" y="1385739"/>
            <a:ext cx="265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Osteoporosis dataset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32754" y="2697555"/>
            <a:ext cx="7911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with(</a:t>
            </a:r>
            <a:r>
              <a:rPr lang="en-GB" dirty="0" err="1" smtClean="0">
                <a:solidFill>
                  <a:srgbClr val="3366FF"/>
                </a:solidFill>
                <a:latin typeface="Consolas" pitchFamily="49" charset="0"/>
              </a:rPr>
              <a:t>osteo</a:t>
            </a:r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, </a:t>
            </a:r>
            <a:r>
              <a:rPr lang="en-GB" dirty="0" err="1" smtClean="0">
                <a:solidFill>
                  <a:srgbClr val="3366FF"/>
                </a:solidFill>
                <a:latin typeface="Consolas" pitchFamily="49" charset="0"/>
              </a:rPr>
              <a:t>tapply</a:t>
            </a:r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(</a:t>
            </a:r>
            <a:r>
              <a:rPr lang="en-GB" dirty="0" err="1" smtClean="0">
                <a:solidFill>
                  <a:srgbClr val="3366FF"/>
                </a:solidFill>
                <a:latin typeface="Consolas" pitchFamily="49" charset="0"/>
              </a:rPr>
              <a:t>bua</a:t>
            </a:r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, list(</a:t>
            </a:r>
            <a:r>
              <a:rPr lang="en-GB" dirty="0" err="1" smtClean="0">
                <a:solidFill>
                  <a:srgbClr val="3366FF"/>
                </a:solidFill>
                <a:latin typeface="Consolas" pitchFamily="49" charset="0"/>
              </a:rPr>
              <a:t>grupedad</a:t>
            </a:r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), mean, na.rm=TRUE))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 smtClean="0">
              <a:solidFill>
                <a:srgbClr val="3366FF"/>
              </a:solidFill>
              <a:latin typeface="Consolas" pitchFamily="49" charset="0"/>
            </a:endParaRPr>
          </a:p>
          <a:p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 </a:t>
            </a:r>
            <a:r>
              <a:rPr lang="en-GB" b="1" dirty="0" smtClean="0">
                <a:latin typeface="Consolas" pitchFamily="49" charset="0"/>
              </a:rPr>
              <a:t>45-49    50-54    55-59    60-64    65-69 </a:t>
            </a:r>
          </a:p>
          <a:p>
            <a:r>
              <a:rPr lang="en-GB" dirty="0" smtClean="0">
                <a:latin typeface="Consolas" pitchFamily="49" charset="0"/>
              </a:rPr>
              <a:t>78.75926 75.05150 71.43182 64.89147 60.66667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40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 smtClean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1913" y="1371303"/>
            <a:ext cx="6713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dirty="0" smtClean="0">
                <a:latin typeface="+mn-lt"/>
              </a:rPr>
              <a:t>Study if bone density (</a:t>
            </a:r>
            <a:r>
              <a:rPr lang="en-US" i="1" dirty="0" err="1" smtClean="0">
                <a:latin typeface="+mn-lt"/>
              </a:rPr>
              <a:t>bua</a:t>
            </a:r>
            <a:r>
              <a:rPr lang="en-US" i="1" dirty="0" smtClean="0">
                <a:latin typeface="+mn-lt"/>
              </a:rPr>
              <a:t>) </a:t>
            </a:r>
            <a:r>
              <a:rPr lang="en-US" dirty="0" smtClean="0">
                <a:latin typeface="+mn-lt"/>
              </a:rPr>
              <a:t>is different in each group of age</a:t>
            </a:r>
            <a:endParaRPr lang="en-US" dirty="0">
              <a:latin typeface="+mn-l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98273" y="2121925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 &lt;-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grupedad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geom_boxplot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fill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='#A4A4A4', color="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darkred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endParaRPr lang="es-ES" sz="12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33909" y="2919339"/>
            <a:ext cx="5657036" cy="3550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 smtClean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1913" y="1371303"/>
            <a:ext cx="6713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dirty="0" smtClean="0">
                <a:latin typeface="+mn-lt"/>
              </a:rPr>
              <a:t>Study if bone density (</a:t>
            </a:r>
            <a:r>
              <a:rPr lang="en-US" i="1" dirty="0" err="1" smtClean="0">
                <a:latin typeface="+mn-lt"/>
              </a:rPr>
              <a:t>bua</a:t>
            </a:r>
            <a:r>
              <a:rPr lang="en-US" i="1" dirty="0" smtClean="0">
                <a:latin typeface="+mn-lt"/>
              </a:rPr>
              <a:t>) </a:t>
            </a:r>
            <a:r>
              <a:rPr lang="en-US" dirty="0" smtClean="0">
                <a:latin typeface="+mn-lt"/>
              </a:rPr>
              <a:t>is different in each group of age</a:t>
            </a:r>
            <a:endParaRPr lang="en-US" dirty="0">
              <a:latin typeface="+mn-l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98273" y="2121925"/>
            <a:ext cx="8504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# Box plot with points</a:t>
            </a:r>
          </a:p>
          <a:p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# 0.2 : degree of jitter in x direction</a:t>
            </a:r>
          </a:p>
          <a:p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geom_jitter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(shape = 16, position = </a:t>
            </a:r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position_jitter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(0.2</a:t>
            </a:r>
            <a:r>
              <a:rPr lang="en-US" sz="12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)) +</a:t>
            </a:r>
            <a:endParaRPr lang="en-US" sz="12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	labs(x 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= "Age Group", y = "Women", title = "</a:t>
            </a:r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 disease classified by age group")</a:t>
            </a:r>
            <a:endParaRPr lang="es-ES" sz="12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5805" y="3137588"/>
            <a:ext cx="5771039" cy="36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820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30306" y="1418104"/>
            <a:ext cx="8757787" cy="4369760"/>
          </a:xfrm>
        </p:spPr>
        <p:txBody>
          <a:bodyPr/>
          <a:lstStyle/>
          <a:p>
            <a:r>
              <a:rPr lang="ca-ES" dirty="0" err="1" smtClean="0"/>
              <a:t>Exercise</a:t>
            </a:r>
            <a:endParaRPr lang="ca-ES" dirty="0" smtClean="0"/>
          </a:p>
          <a:p>
            <a:endParaRPr lang="ca-ES" dirty="0" smtClean="0"/>
          </a:p>
          <a:p>
            <a:r>
              <a:rPr lang="en-GB" dirty="0" smtClean="0">
                <a:solidFill>
                  <a:srgbClr val="3366FF"/>
                </a:solidFill>
              </a:rPr>
              <a:t>Study </a:t>
            </a:r>
            <a:r>
              <a:rPr lang="en-GB" dirty="0" smtClean="0">
                <a:solidFill>
                  <a:srgbClr val="3366FF"/>
                </a:solidFill>
              </a:rPr>
              <a:t>the </a:t>
            </a:r>
            <a:r>
              <a:rPr lang="en-GB" dirty="0" smtClean="0">
                <a:solidFill>
                  <a:srgbClr val="3366FF"/>
                </a:solidFill>
              </a:rPr>
              <a:t>relationship between </a:t>
            </a:r>
            <a:r>
              <a:rPr lang="en-GB" i="1" dirty="0" err="1" smtClean="0">
                <a:solidFill>
                  <a:srgbClr val="3366FF"/>
                </a:solidFill>
              </a:rPr>
              <a:t>menop</a:t>
            </a:r>
            <a:r>
              <a:rPr lang="en-GB" i="1" dirty="0" smtClean="0">
                <a:solidFill>
                  <a:srgbClr val="3366FF"/>
                </a:solidFill>
              </a:rPr>
              <a:t> </a:t>
            </a:r>
            <a:r>
              <a:rPr lang="en-GB" dirty="0" smtClean="0">
                <a:solidFill>
                  <a:srgbClr val="3366FF"/>
                </a:solidFill>
              </a:rPr>
              <a:t> and group of illness (</a:t>
            </a:r>
            <a:r>
              <a:rPr lang="en-GB" i="1" dirty="0" err="1" smtClean="0">
                <a:solidFill>
                  <a:srgbClr val="3366FF"/>
                </a:solidFill>
              </a:rPr>
              <a:t>clasific</a:t>
            </a:r>
            <a:r>
              <a:rPr lang="en-GB" dirty="0" smtClean="0">
                <a:solidFill>
                  <a:srgbClr val="3366FF"/>
                </a:solidFill>
              </a:rPr>
              <a:t>)</a:t>
            </a:r>
          </a:p>
          <a:p>
            <a:pPr lvl="2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Type of variables?</a:t>
            </a:r>
          </a:p>
          <a:p>
            <a:pPr lvl="2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Type of numerical </a:t>
            </a:r>
            <a:r>
              <a:rPr lang="en-GB" sz="18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bivariate</a:t>
            </a:r>
            <a:r>
              <a:rPr lang="en-GB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analysis?</a:t>
            </a:r>
          </a:p>
          <a:p>
            <a:pPr lvl="2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Type of graphical </a:t>
            </a:r>
            <a:r>
              <a:rPr lang="en-GB" sz="18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bivariate</a:t>
            </a:r>
            <a:r>
              <a:rPr lang="en-GB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analysis?</a:t>
            </a:r>
            <a:endParaRPr lang="en-GB" sz="1800" dirty="0" smtClean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GB" i="1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Study </a:t>
            </a:r>
            <a:r>
              <a:rPr lang="en-US" dirty="0" smtClean="0">
                <a:solidFill>
                  <a:srgbClr val="3366FF"/>
                </a:solidFill>
              </a:rPr>
              <a:t>if </a:t>
            </a:r>
            <a:r>
              <a:rPr lang="en-US" i="1" dirty="0" smtClean="0">
                <a:solidFill>
                  <a:srgbClr val="3366FF"/>
                </a:solidFill>
              </a:rPr>
              <a:t>peso</a:t>
            </a:r>
            <a:r>
              <a:rPr lang="en-US" dirty="0" smtClean="0">
                <a:solidFill>
                  <a:srgbClr val="3366FF"/>
                </a:solidFill>
              </a:rPr>
              <a:t> is different in each group of illness</a:t>
            </a:r>
            <a:r>
              <a:rPr lang="en-GB" dirty="0" smtClean="0">
                <a:solidFill>
                  <a:srgbClr val="3366FF"/>
                </a:solidFill>
              </a:rPr>
              <a:t> (</a:t>
            </a:r>
            <a:r>
              <a:rPr lang="en-GB" i="1" dirty="0" err="1" smtClean="0">
                <a:solidFill>
                  <a:srgbClr val="3366FF"/>
                </a:solidFill>
              </a:rPr>
              <a:t>clasific</a:t>
            </a:r>
            <a:r>
              <a:rPr lang="en-GB" dirty="0" smtClean="0">
                <a:solidFill>
                  <a:srgbClr val="3366FF"/>
                </a:solidFill>
              </a:rPr>
              <a:t>).</a:t>
            </a:r>
            <a:endParaRPr lang="en-US" dirty="0" smtClean="0">
              <a:solidFill>
                <a:srgbClr val="3366FF"/>
              </a:solidFill>
            </a:endParaRPr>
          </a:p>
          <a:p>
            <a:pPr lvl="2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Type of variables?</a:t>
            </a:r>
          </a:p>
          <a:p>
            <a:pPr lvl="2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Type of numerical </a:t>
            </a:r>
            <a:r>
              <a:rPr lang="en-GB" sz="18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bivariate</a:t>
            </a:r>
            <a:r>
              <a:rPr lang="en-GB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analysis?</a:t>
            </a:r>
          </a:p>
          <a:p>
            <a:pPr lvl="2">
              <a:buFont typeface="Wingdings" pitchFamily="2" charset="2"/>
              <a:buChar char="q"/>
            </a:pPr>
            <a:r>
              <a:rPr lang="en-GB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Type of graphical </a:t>
            </a:r>
            <a:r>
              <a:rPr lang="en-GB" sz="1800" dirty="0" err="1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bivariate</a:t>
            </a:r>
            <a:r>
              <a:rPr lang="en-GB" sz="1800" dirty="0" smtClean="0">
                <a:solidFill>
                  <a:schemeClr val="tx2">
                    <a:lumMod val="50000"/>
                    <a:lumOff val="50000"/>
                  </a:schemeClr>
                </a:solidFill>
              </a:rPr>
              <a:t> analysis?</a:t>
            </a:r>
          </a:p>
          <a:p>
            <a:endParaRPr lang="ca-ES" dirty="0" smtClean="0"/>
          </a:p>
          <a:p>
            <a:endParaRPr lang="ca-ES" dirty="0" smtClean="0"/>
          </a:p>
          <a:p>
            <a:endParaRPr lang="ca-ES" dirty="0"/>
          </a:p>
        </p:txBody>
      </p:sp>
      <p:sp>
        <p:nvSpPr>
          <p:cNvPr id="5" name="3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128716" y="1510837"/>
            <a:ext cx="9777284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spcAft>
                <a:spcPts val="1200"/>
              </a:spcAft>
            </a:pP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Basic </a:t>
            </a:r>
            <a:r>
              <a:rPr lang="es-ES" sz="24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components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of a </a:t>
            </a:r>
            <a:r>
              <a:rPr lang="es-ES" sz="24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ggplot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s-ES" sz="24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include</a:t>
            </a:r>
            <a:r>
              <a:rPr lang="es-ES" sz="24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: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2573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A </a:t>
            </a:r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data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frame: stores all of the data that can be plotted</a:t>
            </a:r>
          </a:p>
          <a:p>
            <a:pPr marL="12573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aesthetic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mappings: describe how data are mapped to color, size, shape, location (</a:t>
            </a:r>
            <a:r>
              <a:rPr lang="en-US" sz="22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eg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. indicates x, y variables)</a:t>
            </a:r>
          </a:p>
          <a:p>
            <a:pPr marL="12573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geoms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(geometric objects): defines the type of graphics (histogram, box plot, line plot, density plot, dot plot, ….)</a:t>
            </a:r>
          </a:p>
          <a:p>
            <a:pPr marL="12573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facets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: 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split a plot in several panels</a:t>
            </a:r>
            <a:endParaRPr lang="en-US" sz="2200" dirty="0" smtClean="0">
              <a:solidFill>
                <a:schemeClr val="bg2">
                  <a:lumMod val="50000"/>
                </a:schemeClr>
              </a:solidFill>
              <a:latin typeface="+mj-lt"/>
            </a:endParaRPr>
          </a:p>
          <a:p>
            <a:pPr marL="12573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stats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: statistical transformations like binning, </a:t>
            </a:r>
            <a:r>
              <a:rPr lang="en-US" sz="22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quantiles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, smoothing.</a:t>
            </a:r>
          </a:p>
          <a:p>
            <a:pPr marL="12573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scales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: what scale an aesthetic map uses (example: male = red, female = blue).</a:t>
            </a:r>
          </a:p>
          <a:p>
            <a:pPr marL="12573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200" b="1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coord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inate system: describes the system in which the locations of the </a:t>
            </a:r>
            <a:r>
              <a:rPr lang="en-US" sz="22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geoms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will be drawn</a:t>
            </a:r>
          </a:p>
          <a:p>
            <a:pPr marL="1257300" lvl="2" indent="-342900" algn="just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s-ES" sz="2200" b="1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theme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: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font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size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,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background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colors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j-lt"/>
              </a:rPr>
              <a:t>, …</a:t>
            </a:r>
          </a:p>
        </p:txBody>
      </p:sp>
      <p:sp>
        <p:nvSpPr>
          <p:cNvPr id="5" name="4 Abrir llave"/>
          <p:cNvSpPr/>
          <p:nvPr/>
        </p:nvSpPr>
        <p:spPr bwMode="auto">
          <a:xfrm>
            <a:off x="748144" y="2147453"/>
            <a:ext cx="290945" cy="1296000"/>
          </a:xfrm>
          <a:prstGeom prst="leftBrace">
            <a:avLst/>
          </a:prstGeom>
          <a:noFill/>
          <a:ln w="19050" cap="flat" cmpd="sng" algn="ctr">
            <a:solidFill>
              <a:srgbClr val="80008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 rot="16200000">
            <a:off x="-155856" y="2618505"/>
            <a:ext cx="116147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ca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required</a:t>
            </a:r>
            <a:endParaRPr lang="ca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7" name="6 CuadroTexto"/>
          <p:cNvSpPr txBox="1"/>
          <p:nvPr/>
        </p:nvSpPr>
        <p:spPr>
          <a:xfrm rot="16200000">
            <a:off x="-751403" y="4729022"/>
            <a:ext cx="23525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ca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not</a:t>
            </a:r>
            <a:r>
              <a:rPr lang="ca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ca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required</a:t>
            </a:r>
            <a:r>
              <a:rPr lang="ca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</a:p>
          <a:p>
            <a:pPr algn="just"/>
            <a:r>
              <a:rPr lang="ca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(</a:t>
            </a:r>
            <a:r>
              <a:rPr lang="ca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defaults</a:t>
            </a:r>
            <a:r>
              <a:rPr lang="ca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ca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provided</a:t>
            </a:r>
            <a:r>
              <a:rPr lang="ca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</a:t>
            </a:r>
          </a:p>
        </p:txBody>
      </p:sp>
      <p:sp>
        <p:nvSpPr>
          <p:cNvPr id="8" name="7 Abrir llave"/>
          <p:cNvSpPr/>
          <p:nvPr/>
        </p:nvSpPr>
        <p:spPr bwMode="auto">
          <a:xfrm>
            <a:off x="761998" y="4031676"/>
            <a:ext cx="290947" cy="2520000"/>
          </a:xfrm>
          <a:prstGeom prst="leftBrac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95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42924" y="1860697"/>
            <a:ext cx="8739298" cy="4369760"/>
          </a:xfrm>
        </p:spPr>
        <p:txBody>
          <a:bodyPr/>
          <a:lstStyle/>
          <a:p>
            <a:pPr marL="174625" indent="-174625">
              <a:buFont typeface="Arial" pitchFamily="34" charset="0"/>
              <a:buChar char="•"/>
            </a:pPr>
            <a:r>
              <a:rPr lang="en-GB" dirty="0" smtClean="0"/>
              <a:t>Two </a:t>
            </a:r>
            <a:r>
              <a:rPr lang="en-GB" b="1" dirty="0" err="1" smtClean="0"/>
              <a:t>quantitatives</a:t>
            </a:r>
            <a:r>
              <a:rPr lang="en-GB" dirty="0" smtClean="0"/>
              <a:t> variables:</a:t>
            </a:r>
            <a:endParaRPr lang="en-US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The way to study the relation will depend on the variable types:</a:t>
            </a:r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2421924"/>
            <a:ext cx="6677025" cy="41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 bwMode="auto">
          <a:xfrm>
            <a:off x="3566898" y="2577705"/>
            <a:ext cx="386500" cy="3816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7 Rectángulo"/>
          <p:cNvSpPr/>
          <p:nvPr/>
        </p:nvSpPr>
        <p:spPr bwMode="auto">
          <a:xfrm>
            <a:off x="4643006" y="2577705"/>
            <a:ext cx="439740" cy="3816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04727" y="1473197"/>
            <a:ext cx="6060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# Basic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scatter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plot</a:t>
            </a:r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peso,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64530" y="2392370"/>
            <a:ext cx="5813556" cy="383797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69675" y="6564702"/>
            <a:ext cx="79498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hlinkClick r:id="rId3"/>
              </a:rPr>
              <a:t>http://www.sthda.com/english/wiki/ggplot2-scatter-plots-quick-start-guide-r-software-and-data-visualization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583351" y="1384624"/>
            <a:ext cx="8739298" cy="4369760"/>
          </a:xfrm>
        </p:spPr>
        <p:txBody>
          <a:bodyPr/>
          <a:lstStyle/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# Change the point size, and shape</a:t>
            </a:r>
          </a:p>
          <a:p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(x = peso, y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(size = 1, shape = 1)</a:t>
            </a:r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51593" y="2584160"/>
            <a:ext cx="6828571" cy="3900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542924" y="1384624"/>
            <a:ext cx="9363076" cy="4369760"/>
          </a:xfrm>
        </p:spPr>
        <p:txBody>
          <a:bodyPr/>
          <a:lstStyle/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# Color the points depending of another variable</a:t>
            </a:r>
          </a:p>
          <a:p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(x = peso, y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, color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, shape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24969" y="2654938"/>
            <a:ext cx="6357253" cy="37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52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But not </a:t>
            </a:r>
            <a:r>
              <a:rPr lang="en-GB" dirty="0" err="1" smtClean="0"/>
              <a:t>allways</a:t>
            </a:r>
            <a:r>
              <a:rPr lang="en-GB" dirty="0" smtClean="0"/>
              <a:t> the correlation is good </a:t>
            </a:r>
            <a:endParaRPr lang="en-GB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sz="18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edad, y = </a:t>
            </a:r>
            <a:r>
              <a:rPr lang="es-ES" sz="18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79439" y="2603905"/>
            <a:ext cx="6505750" cy="4083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04727" y="1549865"/>
            <a:ext cx="891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pairs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(osteoporosis[, c("edad", "peso",  "talla",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")])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61769" y="2031110"/>
            <a:ext cx="7215107" cy="4528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1147" y="1297287"/>
            <a:ext cx="88889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library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GGally</a:t>
            </a:r>
            <a:r>
              <a:rPr lang="es-ES" sz="14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                 </a:t>
            </a:r>
            <a:endParaRPr lang="es-ES" sz="14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ggpairs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columns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c("edad", "peso",  "talla",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"), ggplot2::aes(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colour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38714" y="2405682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178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Bivariate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Quantitative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 smtClean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8772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Main characteristics of correlation analysis: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52351" y="1736398"/>
            <a:ext cx="8739298" cy="4369760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Correlation analysis allow: 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Study the 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way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of relation between the two variables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Quantify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the intensity of relation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  <a:tabLst>
                <a:tab pos="3856038" algn="l"/>
              </a:tabLst>
            </a:pPr>
            <a:r>
              <a:rPr lang="en-GB" dirty="0" smtClean="0"/>
              <a:t>Correlation is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causation</a:t>
            </a:r>
            <a:r>
              <a:rPr lang="en-GB" dirty="0" smtClean="0"/>
              <a:t>	one thing does not causes the other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In the correlation analysis, the two variables have the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weigh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The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coefficient</a:t>
            </a:r>
            <a:r>
              <a:rPr lang="en-GB" dirty="0" smtClean="0"/>
              <a:t> measures the strength of the relation</a:t>
            </a:r>
          </a:p>
          <a:p>
            <a:pPr marL="179388" indent="-179388">
              <a:lnSpc>
                <a:spcPct val="150000"/>
              </a:lnSpc>
            </a:pPr>
            <a:endParaRPr lang="en-GB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1. Definition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0" name="9 Flecha derecha"/>
          <p:cNvSpPr/>
          <p:nvPr/>
        </p:nvSpPr>
        <p:spPr bwMode="auto">
          <a:xfrm>
            <a:off x="4025245" y="3648173"/>
            <a:ext cx="386499" cy="292231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Main characteristics of correlation analysis: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52351" y="1736398"/>
            <a:ext cx="8739298" cy="4369760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tabLst>
                <a:tab pos="1787525" algn="l"/>
                <a:tab pos="3856038" algn="l"/>
              </a:tabLst>
            </a:pPr>
            <a:r>
              <a:rPr lang="en-GB" sz="3200" b="1" dirty="0" smtClean="0"/>
              <a:t>		</a:t>
            </a: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  <a:r>
              <a:rPr lang="en-GB" sz="3200" b="1" dirty="0" smtClean="0"/>
              <a:t> is </a:t>
            </a: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causation</a:t>
            </a:r>
            <a:r>
              <a:rPr lang="en-GB" dirty="0" smtClean="0"/>
              <a:t>		</a:t>
            </a:r>
          </a:p>
          <a:p>
            <a:pPr marL="179388" indent="-179388">
              <a:lnSpc>
                <a:spcPct val="150000"/>
              </a:lnSpc>
            </a:pPr>
            <a:endParaRPr lang="en-GB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1. Definition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3138" y="2766526"/>
            <a:ext cx="4176679" cy="284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Image result for correlation is not causation examp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52351" y="2766526"/>
            <a:ext cx="4151151" cy="28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9" name="8 Rectángulo"/>
          <p:cNvSpPr/>
          <p:nvPr/>
        </p:nvSpPr>
        <p:spPr>
          <a:xfrm>
            <a:off x="2767445" y="6211669"/>
            <a:ext cx="71385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a-ES" dirty="0" smtClean="0">
                <a:hlinkClick r:id="rId2"/>
              </a:rPr>
              <a:t>https://www.r-graph-gallery.com/ggplot2-package.html#LogoMenu</a:t>
            </a:r>
            <a:endParaRPr lang="ca-ES" dirty="0" smtClean="0"/>
          </a:p>
          <a:p>
            <a:endParaRPr lang="ca-E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162" y="2479531"/>
            <a:ext cx="8997016" cy="3436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ángulo 2"/>
          <p:cNvSpPr/>
          <p:nvPr/>
        </p:nvSpPr>
        <p:spPr>
          <a:xfrm>
            <a:off x="1186703" y="1402974"/>
            <a:ext cx="902041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400" b="1" dirty="0" err="1" smtClean="0">
                <a:latin typeface="Consolas" panose="020B0609020204030204" pitchFamily="49" charset="0"/>
              </a:rPr>
              <a:t>Plot</a:t>
            </a:r>
            <a:r>
              <a:rPr lang="es-ES" sz="2400" b="1" dirty="0" smtClean="0">
                <a:latin typeface="Consolas" panose="020B0609020204030204" pitchFamily="49" charset="0"/>
              </a:rPr>
              <a:t> = </a:t>
            </a:r>
            <a:r>
              <a:rPr lang="es-ES" sz="2400" b="1" dirty="0" err="1" smtClean="0">
                <a:latin typeface="Consolas" panose="020B0609020204030204" pitchFamily="49" charset="0"/>
              </a:rPr>
              <a:t>ggplot</a:t>
            </a:r>
            <a:r>
              <a:rPr lang="es-ES" sz="2400" b="1" dirty="0" smtClean="0">
                <a:latin typeface="Consolas" panose="020B0609020204030204" pitchFamily="49" charset="0"/>
              </a:rPr>
              <a:t>(</a:t>
            </a:r>
            <a:r>
              <a:rPr lang="es-ES" sz="24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data</a:t>
            </a:r>
            <a:r>
              <a:rPr lang="es-ES" sz="2400" b="1" dirty="0" smtClean="0">
                <a:latin typeface="Consolas" panose="020B0609020204030204" pitchFamily="49" charset="0"/>
              </a:rPr>
              <a:t>, </a:t>
            </a:r>
            <a:r>
              <a:rPr lang="es-E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aes(x = </a:t>
            </a:r>
            <a:r>
              <a:rPr lang="es-E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var1</a:t>
            </a:r>
            <a:r>
              <a:rPr lang="es-ES" sz="2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s-ES" sz="2400" b="1" dirty="0">
                <a:solidFill>
                  <a:srgbClr val="00B050"/>
                </a:solidFill>
                <a:latin typeface="Consolas" panose="020B0609020204030204" pitchFamily="49" charset="0"/>
              </a:rPr>
              <a:t>y = </a:t>
            </a:r>
            <a:r>
              <a:rPr lang="es-ES" sz="24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var2, …</a:t>
            </a:r>
            <a:r>
              <a:rPr lang="es-ES" sz="24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r>
              <a:rPr lang="es-ES" sz="2400" b="1" dirty="0" smtClean="0">
                <a:latin typeface="Consolas" panose="020B0609020204030204" pitchFamily="49" charset="0"/>
              </a:rPr>
              <a:t>) </a:t>
            </a:r>
            <a:r>
              <a:rPr lang="es-ES" sz="2400" b="1" dirty="0">
                <a:latin typeface="Consolas" panose="020B0609020204030204" pitchFamily="49" charset="0"/>
              </a:rPr>
              <a:t>+ </a:t>
            </a:r>
          </a:p>
          <a:p>
            <a:r>
              <a:rPr lang="es-ES" sz="2400" b="1" dirty="0">
                <a:latin typeface="Consolas" panose="020B0609020204030204" pitchFamily="49" charset="0"/>
              </a:rPr>
              <a:t>  </a:t>
            </a:r>
            <a:r>
              <a:rPr lang="es-ES" sz="2400" b="1" dirty="0" err="1" smtClean="0">
                <a:solidFill>
                  <a:srgbClr val="993489"/>
                </a:solidFill>
                <a:latin typeface="Consolas" panose="020B0609020204030204" pitchFamily="49" charset="0"/>
              </a:rPr>
              <a:t>geom_X</a:t>
            </a:r>
            <a:r>
              <a:rPr lang="es-ES" sz="2400" b="1" dirty="0" smtClean="0">
                <a:solidFill>
                  <a:srgbClr val="993489"/>
                </a:solidFill>
                <a:latin typeface="Consolas" panose="020B0609020204030204" pitchFamily="49" charset="0"/>
              </a:rPr>
              <a:t>()</a:t>
            </a:r>
            <a:endParaRPr lang="es-ES" sz="2400" b="1" dirty="0">
              <a:solidFill>
                <a:srgbClr val="993489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95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Pearson correlation coefficient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</a:t>
            </a:r>
            <a:endParaRPr lang="en-GB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Measures </a:t>
            </a:r>
            <a:r>
              <a:rPr lang="en-US" dirty="0"/>
              <a:t>linear correlation between two variables</a:t>
            </a:r>
            <a:endParaRPr lang="en-GB" dirty="0" smtClean="0"/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It is represented by letter </a:t>
            </a:r>
            <a:r>
              <a:rPr lang="en-GB" b="1" dirty="0" smtClean="0"/>
              <a:t>r</a:t>
            </a:r>
            <a:r>
              <a:rPr lang="en-GB" dirty="0" smtClean="0"/>
              <a:t>. It has no dimensions (no units)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Values go from </a:t>
            </a:r>
            <a:r>
              <a:rPr lang="en-GB" b="1" dirty="0" smtClean="0"/>
              <a:t>-1</a:t>
            </a:r>
            <a:r>
              <a:rPr lang="en-GB" dirty="0" smtClean="0"/>
              <a:t> to </a:t>
            </a:r>
            <a:r>
              <a:rPr lang="en-GB" b="1" dirty="0" smtClean="0"/>
              <a:t>+1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r=0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no linear relation between the variables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r&gt;0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direct relation between the variables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r&lt;0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indirect relation between the variables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r=1/-1 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indicates a perfect relation between the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Pearson correlation coefficient. Examples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42" y="1885360"/>
            <a:ext cx="5280892" cy="219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988" y="4116583"/>
            <a:ext cx="5118363" cy="254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9122" y="3297935"/>
            <a:ext cx="2290714" cy="206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0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</a:t>
            </a:r>
            <a:endParaRPr lang="en-GB" dirty="0"/>
          </a:p>
        </p:txBody>
      </p:sp>
      <p:sp>
        <p:nvSpPr>
          <p:cNvPr id="6" name="5 CuadroTexto"/>
          <p:cNvSpPr txBox="1"/>
          <p:nvPr/>
        </p:nvSpPr>
        <p:spPr>
          <a:xfrm>
            <a:off x="470647" y="1745876"/>
            <a:ext cx="9049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Study the relationship between </a:t>
            </a:r>
            <a:r>
              <a:rPr lang="en-US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peso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and </a:t>
            </a:r>
            <a:r>
              <a:rPr lang="en-US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body mass index (</a:t>
            </a:r>
            <a:r>
              <a:rPr lang="en-US" sz="2200" i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imc</a:t>
            </a:r>
            <a:r>
              <a:rPr lang="en-US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</p:txBody>
      </p:sp>
      <p:sp>
        <p:nvSpPr>
          <p:cNvPr id="8" name="Rectángulo 2"/>
          <p:cNvSpPr/>
          <p:nvPr/>
        </p:nvSpPr>
        <p:spPr>
          <a:xfrm>
            <a:off x="571036" y="2227218"/>
            <a:ext cx="7425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cor</a:t>
            </a:r>
            <a:r>
              <a:rPr lang="es-ES" sz="16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osteoporosis$peso</a:t>
            </a:r>
            <a:r>
              <a:rPr lang="es-ES" sz="16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osteoporosis$imc</a:t>
            </a:r>
            <a:r>
              <a:rPr lang="es-ES" sz="16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method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 =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pearson</a:t>
            </a:r>
            <a:r>
              <a:rPr lang="es-ES" sz="16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</a:rPr>
              <a:t>[1] </a:t>
            </a:r>
            <a:r>
              <a:rPr lang="es-ES" sz="1600" dirty="0" smtClean="0">
                <a:latin typeface="Consolas" panose="020B0609020204030204" pitchFamily="49" charset="0"/>
              </a:rPr>
              <a:t>0.8927863</a:t>
            </a:r>
            <a:endParaRPr lang="es-ES" sz="1600" dirty="0">
              <a:latin typeface="Consolas" panose="020B0609020204030204" pitchFamily="49" charset="0"/>
            </a:endParaRPr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9900" y="2688171"/>
            <a:ext cx="5808663" cy="3585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Pearson correlation coefficient. How to in R?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Pearson correlation coefficient. How to in R?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1" name="10 CuadroTexto"/>
          <p:cNvSpPr txBox="1"/>
          <p:nvPr/>
        </p:nvSpPr>
        <p:spPr>
          <a:xfrm>
            <a:off x="655171" y="1924424"/>
            <a:ext cx="8592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sz="2200" b="1" dirty="0" err="1" smtClean="0">
                <a:latin typeface="+mn-lt"/>
              </a:rPr>
              <a:t>Bone</a:t>
            </a:r>
            <a:r>
              <a:rPr lang="ca-ES" sz="2200" b="1" dirty="0" smtClean="0">
                <a:latin typeface="+mn-lt"/>
              </a:rPr>
              <a:t> </a:t>
            </a:r>
            <a:r>
              <a:rPr lang="ca-ES" sz="2200" b="1" dirty="0" err="1" smtClean="0">
                <a:latin typeface="+mn-lt"/>
              </a:rPr>
              <a:t>density</a:t>
            </a:r>
            <a:r>
              <a:rPr lang="ca-ES" sz="2200" b="1" dirty="0" smtClean="0">
                <a:latin typeface="+mn-lt"/>
              </a:rPr>
              <a:t> (bua) </a:t>
            </a:r>
            <a:r>
              <a:rPr lang="ca-ES" sz="2200" dirty="0" smtClean="0">
                <a:latin typeface="+mn-lt"/>
              </a:rPr>
              <a:t>and </a:t>
            </a:r>
            <a:r>
              <a:rPr lang="ca-ES" sz="2200" b="1" dirty="0" err="1" smtClean="0">
                <a:latin typeface="+mn-lt"/>
              </a:rPr>
              <a:t>age</a:t>
            </a:r>
            <a:r>
              <a:rPr lang="ca-ES" sz="2200" b="1" dirty="0" smtClean="0">
                <a:latin typeface="+mn-lt"/>
              </a:rPr>
              <a:t> (</a:t>
            </a:r>
            <a:r>
              <a:rPr lang="ca-ES" sz="2200" b="1" dirty="0" err="1" smtClean="0">
                <a:latin typeface="+mn-lt"/>
              </a:rPr>
              <a:t>edad</a:t>
            </a:r>
            <a:r>
              <a:rPr lang="ca-ES" sz="2200" b="1" dirty="0" smtClean="0">
                <a:latin typeface="+mn-lt"/>
              </a:rPr>
              <a:t>)</a:t>
            </a:r>
            <a:r>
              <a:rPr lang="ca-ES" sz="2200" dirty="0" smtClean="0">
                <a:latin typeface="+mn-lt"/>
              </a:rPr>
              <a:t> </a:t>
            </a:r>
            <a:r>
              <a:rPr lang="ca-ES" sz="2200" dirty="0" err="1" smtClean="0">
                <a:latin typeface="+mn-lt"/>
              </a:rPr>
              <a:t>are</a:t>
            </a:r>
            <a:r>
              <a:rPr lang="ca-ES" sz="2200" dirty="0" smtClean="0">
                <a:latin typeface="+mn-lt"/>
              </a:rPr>
              <a:t> </a:t>
            </a:r>
            <a:r>
              <a:rPr lang="ca-ES" sz="2200" dirty="0" err="1" smtClean="0">
                <a:latin typeface="+mn-lt"/>
              </a:rPr>
              <a:t>correlated</a:t>
            </a:r>
            <a:r>
              <a:rPr lang="ca-ES" sz="2200" dirty="0" smtClean="0">
                <a:latin typeface="+mn-lt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Pearson correlation coefficient. How to in R?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628463" y="4156797"/>
            <a:ext cx="409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Don’t forget to look the graphic!!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655171" y="1924424"/>
            <a:ext cx="8592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sz="2200" b="1" dirty="0" err="1" smtClean="0">
                <a:latin typeface="+mn-lt"/>
              </a:rPr>
              <a:t>Bone</a:t>
            </a:r>
            <a:r>
              <a:rPr lang="ca-ES" sz="2200" b="1" dirty="0" smtClean="0">
                <a:latin typeface="+mn-lt"/>
              </a:rPr>
              <a:t> </a:t>
            </a:r>
            <a:r>
              <a:rPr lang="ca-ES" sz="2200" b="1" dirty="0" err="1" smtClean="0">
                <a:latin typeface="+mn-lt"/>
              </a:rPr>
              <a:t>density</a:t>
            </a:r>
            <a:r>
              <a:rPr lang="ca-ES" sz="2200" b="1" dirty="0" smtClean="0">
                <a:latin typeface="+mn-lt"/>
              </a:rPr>
              <a:t> </a:t>
            </a:r>
            <a:r>
              <a:rPr lang="ca-ES" sz="2200" dirty="0" smtClean="0">
                <a:latin typeface="+mn-lt"/>
              </a:rPr>
              <a:t>and </a:t>
            </a:r>
            <a:r>
              <a:rPr lang="ca-ES" sz="2200" b="1" dirty="0" err="1" smtClean="0">
                <a:latin typeface="+mn-lt"/>
              </a:rPr>
              <a:t>age</a:t>
            </a:r>
            <a:r>
              <a:rPr lang="ca-ES" sz="2200" dirty="0" smtClean="0">
                <a:latin typeface="+mn-lt"/>
              </a:rPr>
              <a:t> </a:t>
            </a:r>
            <a:r>
              <a:rPr lang="ca-ES" sz="2200" dirty="0" err="1" smtClean="0">
                <a:latin typeface="+mn-lt"/>
              </a:rPr>
              <a:t>are</a:t>
            </a:r>
            <a:r>
              <a:rPr lang="ca-ES" sz="2200" dirty="0" smtClean="0">
                <a:latin typeface="+mn-lt"/>
              </a:rPr>
              <a:t> </a:t>
            </a:r>
            <a:r>
              <a:rPr lang="ca-ES" sz="2200" dirty="0" err="1" smtClean="0">
                <a:latin typeface="+mn-lt"/>
              </a:rPr>
              <a:t>correlated</a:t>
            </a:r>
            <a:r>
              <a:rPr lang="ca-ES" sz="2200" dirty="0" smtClean="0">
                <a:latin typeface="+mn-lt"/>
              </a:rPr>
              <a:t>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34536" y="2392318"/>
            <a:ext cx="7425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cor</a:t>
            </a:r>
            <a:r>
              <a:rPr lang="es-ES" sz="16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osteoporosis$bua</a:t>
            </a:r>
            <a:r>
              <a:rPr lang="es-ES" sz="16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osteoporosis$edad</a:t>
            </a:r>
            <a:r>
              <a:rPr lang="es-ES" sz="16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method</a:t>
            </a:r>
            <a:r>
              <a:rPr lang="es-ES" sz="16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 = "</a:t>
            </a:r>
            <a:r>
              <a:rPr lang="es-ES" sz="16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pearson</a:t>
            </a:r>
            <a:r>
              <a:rPr lang="es-ES" sz="16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  <a:endParaRPr lang="es-ES" sz="1600" dirty="0" smtClean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sz="1600" dirty="0" smtClean="0">
                <a:latin typeface="Consolas" panose="020B0609020204030204" pitchFamily="49" charset="0"/>
              </a:rPr>
              <a:t>[1] -0.3601883</a:t>
            </a:r>
            <a:endParaRPr lang="es-ES" sz="16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Pearson correlation coefficient. How to in </a:t>
            </a:r>
            <a:r>
              <a:rPr lang="en-GB" dirty="0" smtClean="0"/>
              <a:t>R?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Rectángulo 2"/>
          <p:cNvSpPr/>
          <p:nvPr/>
        </p:nvSpPr>
        <p:spPr>
          <a:xfrm>
            <a:off x="590035" y="2010202"/>
            <a:ext cx="617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edad,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65189" y="2852111"/>
            <a:ext cx="6159545" cy="3865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 smtClean="0"/>
              <a:t>Non Parametric correlation: Spearman correlation coefficient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Pearson correlation coefficient is severely affected by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outliers</a:t>
            </a:r>
            <a:r>
              <a:rPr lang="en-GB" dirty="0" smtClean="0"/>
              <a:t> and if the relation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not lineal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611313" lvl="4" indent="-11113"/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Better to use 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Spearman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correlation coefficient (use the ranks between the numbers instead the values) to calculate the correlation coefficient</a:t>
            </a:r>
          </a:p>
          <a:p>
            <a:pPr marL="1611313" lvl="4" indent="-11113"/>
            <a:endParaRPr lang="en-GB" sz="22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Evaluates the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monotonic</a:t>
            </a:r>
            <a:r>
              <a:rPr lang="en-GB" dirty="0" smtClean="0"/>
              <a:t> relationship between the variables (not the </a:t>
            </a:r>
            <a:r>
              <a:rPr lang="en-GB" b="1" dirty="0" smtClean="0"/>
              <a:t>linear</a:t>
            </a:r>
            <a:r>
              <a:rPr lang="en-GB" dirty="0" smtClean="0"/>
              <a:t> relationship as Pearson does).</a:t>
            </a:r>
          </a:p>
          <a:p>
            <a:pPr marL="11113" indent="-11113">
              <a:buFont typeface="Arial" pitchFamily="34" charset="0"/>
              <a:buChar char="•"/>
            </a:pPr>
            <a:endParaRPr lang="en-GB" dirty="0" smtClean="0"/>
          </a:p>
          <a:p>
            <a:pPr marL="1611313" lvl="4" indent="-11113"/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The variables tend to change together but not necessarily at a constant rate</a:t>
            </a:r>
          </a:p>
        </p:txBody>
      </p:sp>
      <p:sp>
        <p:nvSpPr>
          <p:cNvPr id="7" name="6 Flecha abajo"/>
          <p:cNvSpPr/>
          <p:nvPr/>
        </p:nvSpPr>
        <p:spPr bwMode="auto">
          <a:xfrm>
            <a:off x="3110846" y="2752627"/>
            <a:ext cx="405353" cy="367645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Flecha abajo"/>
          <p:cNvSpPr/>
          <p:nvPr/>
        </p:nvSpPr>
        <p:spPr bwMode="auto">
          <a:xfrm>
            <a:off x="2828041" y="5410986"/>
            <a:ext cx="245097" cy="27337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 smtClean="0"/>
              <a:t>Non Parametric correlation: Spearman correlation coefficient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400" y="2045879"/>
            <a:ext cx="7867846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 smtClean="0"/>
              <a:t>Comparison of Pearson and Spearman coefficients.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504" y="1839224"/>
            <a:ext cx="2112733" cy="16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7572" y="1828800"/>
            <a:ext cx="2340548" cy="162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2439" y="1757345"/>
            <a:ext cx="2940476" cy="172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5430" y="4228576"/>
            <a:ext cx="1999807" cy="160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54014" y="4209723"/>
            <a:ext cx="2476277" cy="171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7933" y="4097287"/>
            <a:ext cx="2271849" cy="170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575035" y="6127422"/>
            <a:ext cx="8521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Always</a:t>
            </a: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examine a </a:t>
            </a:r>
            <a:r>
              <a:rPr lang="en-GB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scatterplot</a:t>
            </a: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to determine the form of the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Spearman correlation coefficient. How to in R?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Rectángulo 2"/>
          <p:cNvSpPr/>
          <p:nvPr/>
        </p:nvSpPr>
        <p:spPr>
          <a:xfrm>
            <a:off x="531147" y="1911349"/>
            <a:ext cx="8365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cor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osteoporosis$bua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osteoporosis$edad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method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 =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spearman</a:t>
            </a:r>
            <a:r>
              <a:rPr lang="es-ES" sz="16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</a:rPr>
              <a:t>[1] -0.3540295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495300" y="1417638"/>
            <a:ext cx="7960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How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install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: </a:t>
            </a:r>
            <a:r>
              <a:rPr lang="es-ES" sz="22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install.packages</a:t>
            </a:r>
            <a:r>
              <a:rPr lang="es-ES" sz="2200" dirty="0">
                <a:solidFill>
                  <a:srgbClr val="3366FF"/>
                </a:solidFill>
                <a:latin typeface="Consolas" panose="020B0609020204030204" pitchFamily="49" charset="0"/>
              </a:rPr>
              <a:t>("ggplot2</a:t>
            </a:r>
            <a:r>
              <a:rPr lang="es-ES" sz="22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First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steps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.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Three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key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components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Aesthetic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mappings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between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variables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At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least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one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layer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.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Usually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created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with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r>
              <a:rPr lang="es-ES" sz="2200" b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geom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23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Correlation matrix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Rectángulo 4"/>
          <p:cNvSpPr/>
          <p:nvPr/>
        </p:nvSpPr>
        <p:spPr>
          <a:xfrm>
            <a:off x="531146" y="2026678"/>
            <a:ext cx="7978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cor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(osteoporosis[, c("edad", "peso",  "talla",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")])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42335" y="3094324"/>
            <a:ext cx="951377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smtClean="0">
                <a:latin typeface="Consolas" panose="020B0609020204030204" pitchFamily="49" charset="0"/>
              </a:rPr>
              <a:t>	  edad         </a:t>
            </a:r>
            <a:r>
              <a:rPr lang="es-ES" sz="1400" dirty="0">
                <a:latin typeface="Consolas" panose="020B0609020204030204" pitchFamily="49" charset="0"/>
              </a:rPr>
              <a:t>peso       talla         </a:t>
            </a:r>
            <a:r>
              <a:rPr lang="es-ES" sz="1400" dirty="0" err="1">
                <a:latin typeface="Consolas" panose="020B0609020204030204" pitchFamily="49" charset="0"/>
              </a:rPr>
              <a:t>imc</a:t>
            </a:r>
            <a:r>
              <a:rPr lang="es-ES" sz="1400" dirty="0">
                <a:latin typeface="Consolas" panose="020B0609020204030204" pitchFamily="49" charset="0"/>
              </a:rPr>
              <a:t>         </a:t>
            </a:r>
            <a:r>
              <a:rPr lang="es-ES" sz="1400" dirty="0" err="1">
                <a:latin typeface="Consolas" panose="020B0609020204030204" pitchFamily="49" charset="0"/>
              </a:rPr>
              <a:t>bua</a:t>
            </a:r>
            <a:r>
              <a:rPr lang="es-ES" sz="1400" dirty="0">
                <a:latin typeface="Consolas" panose="020B0609020204030204" pitchFamily="49" charset="0"/>
              </a:rPr>
              <a:t>     </a:t>
            </a:r>
            <a:r>
              <a:rPr lang="es-ES" sz="1400" dirty="0" smtClean="0">
                <a:latin typeface="Consolas" panose="020B0609020204030204" pitchFamily="49" charset="0"/>
              </a:rPr>
              <a:t>  </a:t>
            </a:r>
            <a:r>
              <a:rPr lang="es-ES" sz="1400" dirty="0" err="1" smtClean="0">
                <a:latin typeface="Consolas" panose="020B0609020204030204" pitchFamily="49" charset="0"/>
              </a:rPr>
              <a:t>menarqui</a:t>
            </a:r>
            <a:endParaRPr lang="es-ES" sz="1400" dirty="0">
              <a:latin typeface="Consolas" panose="020B0609020204030204" pitchFamily="49" charset="0"/>
            </a:endParaRPr>
          </a:p>
          <a:p>
            <a:r>
              <a:rPr lang="es-ES" sz="1400" dirty="0">
                <a:latin typeface="Consolas" panose="020B0609020204030204" pitchFamily="49" charset="0"/>
              </a:rPr>
              <a:t>edad      1.0000000  0.182629245 -0.16635268  0.26173285 -0.36018834  0.115901253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peso      0.1826292  1.000000000  0.23110585  0.89278635  0.09467837 -0.008526465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talla    -0.1663527  0.231105848  1.00000000 -0.22546438  0.13350207  0.070002843</a:t>
            </a:r>
          </a:p>
          <a:p>
            <a:r>
              <a:rPr lang="es-ES" sz="1400" dirty="0" err="1">
                <a:latin typeface="Consolas" panose="020B0609020204030204" pitchFamily="49" charset="0"/>
              </a:rPr>
              <a:t>imc</a:t>
            </a:r>
            <a:r>
              <a:rPr lang="es-ES" sz="1400" dirty="0">
                <a:latin typeface="Consolas" panose="020B0609020204030204" pitchFamily="49" charset="0"/>
              </a:rPr>
              <a:t>       0.2617329  0.892786346 -0.22546438  1.00000000  0.03415938 -0.041607661</a:t>
            </a:r>
          </a:p>
          <a:p>
            <a:r>
              <a:rPr lang="es-ES" sz="1400" dirty="0" err="1">
                <a:latin typeface="Consolas" panose="020B0609020204030204" pitchFamily="49" charset="0"/>
              </a:rPr>
              <a:t>bua</a:t>
            </a:r>
            <a:r>
              <a:rPr lang="es-ES" sz="1400" dirty="0">
                <a:latin typeface="Consolas" panose="020B0609020204030204" pitchFamily="49" charset="0"/>
              </a:rPr>
              <a:t>      -0.3601883  0.094678365  0.13350207  0.03415938  1.00000000 -0.085935539</a:t>
            </a:r>
          </a:p>
          <a:p>
            <a:r>
              <a:rPr lang="es-ES" sz="1400" dirty="0" err="1">
                <a:latin typeface="Consolas" panose="020B0609020204030204" pitchFamily="49" charset="0"/>
              </a:rPr>
              <a:t>menarqui</a:t>
            </a:r>
            <a:r>
              <a:rPr lang="es-ES" sz="1400" dirty="0">
                <a:latin typeface="Consolas" panose="020B0609020204030204" pitchFamily="49" charset="0"/>
              </a:rPr>
              <a:t>  0.1159013 -0.008526465  0.07000284 -0.04160766 -0.08593554  1.000000000</a:t>
            </a:r>
          </a:p>
        </p:txBody>
      </p:sp>
    </p:spTree>
    <p:extLst>
      <p:ext uri="{BB962C8B-B14F-4D97-AF65-F5344CB8AC3E}">
        <p14:creationId xmlns:p14="http://schemas.microsoft.com/office/powerpoint/2010/main" xmlns="" val="24052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Correlation. Exercises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/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8"/>
            <a:ext cx="8751075" cy="5076709"/>
          </a:xfrm>
        </p:spPr>
        <p:txBody>
          <a:bodyPr/>
          <a:lstStyle/>
          <a:p>
            <a:pPr marL="0" indent="0" algn="just"/>
            <a:endParaRPr lang="en-US" b="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</a:pPr>
            <a:r>
              <a:rPr lang="en-US" dirty="0" smtClean="0"/>
              <a:t>Exercise. 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An hypothetic study, published last year that exists a relation between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age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systolic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blood pressure (</a:t>
            </a: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</a:rPr>
              <a:t>sbp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? 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Do you think is it true? Show a </a:t>
            </a:r>
            <a:r>
              <a:rPr lang="en-US" b="0" dirty="0" err="1" smtClean="0">
                <a:solidFill>
                  <a:schemeClr val="bg2">
                    <a:lumMod val="50000"/>
                  </a:schemeClr>
                </a:solidFill>
              </a:rPr>
              <a:t>scatterplot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 of the 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values. 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If not, find another variable in the dataset that has a good correlation with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systolic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blood pressure</a:t>
            </a:r>
            <a:r>
              <a:rPr lang="en-US" b="0" i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</a:pPr>
            <a:endParaRPr lang="en-US" b="0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</a:pPr>
            <a:r>
              <a:rPr lang="en-US" b="0" i="1" dirty="0" smtClean="0">
                <a:solidFill>
                  <a:schemeClr val="bg2">
                    <a:lumMod val="50000"/>
                  </a:schemeClr>
                </a:solidFill>
              </a:rPr>
              <a:t>Use dataset Framingham250.csv</a:t>
            </a:r>
            <a:endParaRPr lang="en-US" b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661956" y="1192887"/>
            <a:ext cx="8255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data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+mn-lt"/>
                <a:hlinkClick r:id="rId2"/>
              </a:rPr>
              <a:t>https://ggplot2.tidyverse.org/reference/mpg.html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</a:t>
            </a:r>
            <a:endParaRPr lang="es-ES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51453" y="1531441"/>
            <a:ext cx="1324402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head(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dirty="0" smtClean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 smtClean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 smtClean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 smtClean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 smtClean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 smtClean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 cstate="print"/>
          <a:srcRect t="5303" r="2527"/>
          <a:stretch/>
        </p:blipFill>
        <p:spPr>
          <a:xfrm>
            <a:off x="1363276" y="1945541"/>
            <a:ext cx="8143177" cy="15874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48005" y="3947083"/>
            <a:ext cx="9073502" cy="313932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GB" sz="1200" dirty="0"/>
              <a:t>A data frame with 234 rows and 11 variables:</a:t>
            </a:r>
          </a:p>
          <a:p>
            <a:endParaRPr lang="en-GB" sz="1100" dirty="0"/>
          </a:p>
          <a:p>
            <a:r>
              <a:rPr lang="en-GB" sz="1100" i="1" dirty="0" smtClean="0"/>
              <a:t>manufacturer</a:t>
            </a:r>
            <a:r>
              <a:rPr lang="en-GB" sz="1100" dirty="0" smtClean="0"/>
              <a:t>: manufacturer </a:t>
            </a:r>
            <a:r>
              <a:rPr lang="en-GB" sz="1100" dirty="0"/>
              <a:t>name</a:t>
            </a:r>
          </a:p>
          <a:p>
            <a:endParaRPr lang="en-GB" sz="1100" dirty="0"/>
          </a:p>
          <a:p>
            <a:r>
              <a:rPr lang="en-GB" sz="1100" i="1" dirty="0" smtClean="0"/>
              <a:t>model</a:t>
            </a:r>
            <a:r>
              <a:rPr lang="en-GB" sz="1100" dirty="0" smtClean="0"/>
              <a:t>: model </a:t>
            </a:r>
            <a:r>
              <a:rPr lang="en-GB" sz="1100" dirty="0"/>
              <a:t>name</a:t>
            </a:r>
          </a:p>
          <a:p>
            <a:endParaRPr lang="en-GB" sz="1100" dirty="0"/>
          </a:p>
          <a:p>
            <a:r>
              <a:rPr lang="en-GB" sz="1100" i="1" dirty="0" err="1" smtClean="0"/>
              <a:t>displ</a:t>
            </a:r>
            <a:r>
              <a:rPr lang="en-GB" sz="1100" dirty="0" smtClean="0"/>
              <a:t>: engine </a:t>
            </a:r>
            <a:r>
              <a:rPr lang="en-GB" sz="1100" dirty="0"/>
              <a:t>displacement, in litres</a:t>
            </a:r>
          </a:p>
          <a:p>
            <a:endParaRPr lang="en-GB" sz="1100" dirty="0"/>
          </a:p>
          <a:p>
            <a:r>
              <a:rPr lang="en-GB" sz="1100" i="1" dirty="0" smtClean="0"/>
              <a:t>year</a:t>
            </a:r>
            <a:r>
              <a:rPr lang="en-GB" sz="1100" dirty="0" smtClean="0"/>
              <a:t>: year </a:t>
            </a:r>
            <a:r>
              <a:rPr lang="en-GB" sz="1100" dirty="0"/>
              <a:t>of manufacture</a:t>
            </a:r>
          </a:p>
          <a:p>
            <a:endParaRPr lang="en-GB" sz="1100" dirty="0"/>
          </a:p>
          <a:p>
            <a:r>
              <a:rPr lang="en-GB" sz="1100" i="1" dirty="0" smtClean="0"/>
              <a:t>"</a:t>
            </a:r>
            <a:r>
              <a:rPr lang="en-GB" sz="1100" i="1" dirty="0"/>
              <a:t>type" </a:t>
            </a:r>
            <a:r>
              <a:rPr lang="en-GB" sz="1100" dirty="0"/>
              <a:t>of </a:t>
            </a:r>
            <a:r>
              <a:rPr lang="en-GB" sz="1100" dirty="0" smtClean="0"/>
              <a:t>car</a:t>
            </a:r>
          </a:p>
          <a:p>
            <a:endParaRPr lang="en-GB" sz="1100" dirty="0" smtClean="0"/>
          </a:p>
          <a:p>
            <a:r>
              <a:rPr lang="en-GB" sz="1100" i="1" dirty="0" err="1" smtClean="0"/>
              <a:t>cyl</a:t>
            </a:r>
            <a:r>
              <a:rPr lang="en-GB" sz="1100" dirty="0" smtClean="0"/>
              <a:t>: number </a:t>
            </a:r>
            <a:r>
              <a:rPr lang="en-GB" sz="1100" dirty="0"/>
              <a:t>of cylinders</a:t>
            </a:r>
          </a:p>
          <a:p>
            <a:endParaRPr lang="en-GB" sz="1100" dirty="0"/>
          </a:p>
          <a:p>
            <a:r>
              <a:rPr lang="en-GB" sz="1100" i="1" dirty="0" smtClean="0"/>
              <a:t>trans</a:t>
            </a:r>
            <a:r>
              <a:rPr lang="en-GB" sz="1100" dirty="0" smtClean="0"/>
              <a:t>: type </a:t>
            </a:r>
            <a:r>
              <a:rPr lang="en-GB" sz="1100" dirty="0"/>
              <a:t>of </a:t>
            </a:r>
            <a:r>
              <a:rPr lang="en-GB" sz="1100" dirty="0" smtClean="0"/>
              <a:t>transmission</a:t>
            </a:r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i="1" dirty="0" smtClean="0"/>
          </a:p>
          <a:p>
            <a:endParaRPr lang="en-GB" sz="1100" i="1" dirty="0"/>
          </a:p>
          <a:p>
            <a:r>
              <a:rPr lang="en-GB" sz="1100" i="1" dirty="0" err="1" smtClean="0"/>
              <a:t>drv</a:t>
            </a:r>
            <a:r>
              <a:rPr lang="en-GB" sz="1100" dirty="0"/>
              <a:t>: the type of drive train, where f = front-wheel drive, r = rear wheel drive, 4 = 4wd</a:t>
            </a:r>
          </a:p>
          <a:p>
            <a:endParaRPr lang="en-GB" sz="1100" dirty="0" smtClean="0"/>
          </a:p>
          <a:p>
            <a:r>
              <a:rPr lang="en-GB" sz="1100" dirty="0" err="1" smtClean="0"/>
              <a:t>cty</a:t>
            </a:r>
            <a:r>
              <a:rPr lang="en-GB" sz="1100" dirty="0" smtClean="0"/>
              <a:t>: city </a:t>
            </a:r>
            <a:r>
              <a:rPr lang="en-GB" sz="1100" dirty="0"/>
              <a:t>miles per gallon</a:t>
            </a:r>
          </a:p>
          <a:p>
            <a:endParaRPr lang="en-GB" sz="1100" dirty="0"/>
          </a:p>
          <a:p>
            <a:r>
              <a:rPr lang="en-GB" sz="1100" dirty="0" err="1" smtClean="0"/>
              <a:t>hwy</a:t>
            </a:r>
            <a:r>
              <a:rPr lang="en-GB" sz="1100" dirty="0" smtClean="0"/>
              <a:t>: highway </a:t>
            </a:r>
            <a:r>
              <a:rPr lang="en-GB" sz="1100" dirty="0"/>
              <a:t>miles per gallon</a:t>
            </a:r>
          </a:p>
          <a:p>
            <a:endParaRPr lang="en-GB" sz="1100" dirty="0"/>
          </a:p>
          <a:p>
            <a:r>
              <a:rPr lang="en-GB" sz="1100" dirty="0" err="1" smtClean="0"/>
              <a:t>fl</a:t>
            </a:r>
            <a:r>
              <a:rPr lang="en-GB" sz="1100" dirty="0" smtClean="0"/>
              <a:t>: fuel </a:t>
            </a:r>
            <a:r>
              <a:rPr lang="en-GB" sz="1100" dirty="0"/>
              <a:t>type</a:t>
            </a:r>
          </a:p>
          <a:p>
            <a:endParaRPr lang="en-GB" sz="1100" dirty="0"/>
          </a:p>
          <a:p>
            <a:r>
              <a:rPr lang="en-GB" sz="1100" i="1" dirty="0"/>
              <a:t>class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xmlns="" val="24884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plantillapresentacions 14-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2 Lateral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03 Contingut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348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20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master_plantillapresentacions 14-15</Template>
  <TotalTime>6872</TotalTime>
  <Words>2816</Words>
  <Application>Microsoft Office PowerPoint</Application>
  <PresentationFormat>A4 (210 x 297 mm)</PresentationFormat>
  <Paragraphs>650</Paragraphs>
  <Slides>81</Slides>
  <Notes>0</Notes>
  <HiddenSlides>1</HiddenSlides>
  <MMClips>0</MMClips>
  <ScaleCrop>false</ScaleCrop>
  <HeadingPairs>
    <vt:vector size="4" baseType="variant">
      <vt:variant>
        <vt:lpstr>Tema</vt:lpstr>
      </vt:variant>
      <vt:variant>
        <vt:i4>3</vt:i4>
      </vt:variant>
      <vt:variant>
        <vt:lpstr>Títulos de diapositiva</vt:lpstr>
      </vt:variant>
      <vt:variant>
        <vt:i4>81</vt:i4>
      </vt:variant>
    </vt:vector>
  </HeadingPairs>
  <TitlesOfParts>
    <vt:vector size="84" baseType="lpstr">
      <vt:lpstr>master_plantillapresentacions 14-15</vt:lpstr>
      <vt:lpstr>02 Lateral</vt:lpstr>
      <vt:lpstr>03 Contingut</vt:lpstr>
      <vt:lpstr>Diapositiva 1</vt:lpstr>
      <vt:lpstr>Diapositiva 2</vt:lpstr>
      <vt:lpstr>Diapositiva 3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Diapositiva 23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Diapositiva 35</vt:lpstr>
      <vt:lpstr>3. Bivariate analysis </vt:lpstr>
      <vt:lpstr>3. Bivariate analysis </vt:lpstr>
      <vt:lpstr>3. Bivariate analysis </vt:lpstr>
      <vt:lpstr>3. Bivariate analysis </vt:lpstr>
      <vt:lpstr>3. Bivariate analysis </vt:lpstr>
      <vt:lpstr>3. Bivariate analysis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</vt:lpstr>
      <vt:lpstr>3. Bivariate analysis  3.1 Qualitative versus qualitative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Diapositiva 54</vt:lpstr>
      <vt:lpstr>Diapositiva 55</vt:lpstr>
      <vt:lpstr>Diapositiva 56</vt:lpstr>
      <vt:lpstr>Diapositiva 57</vt:lpstr>
      <vt:lpstr>Diapositiva 58</vt:lpstr>
      <vt:lpstr>3. Bivariate analysis </vt:lpstr>
      <vt:lpstr>Diapositiva 60</vt:lpstr>
      <vt:lpstr>Diapositiva 61</vt:lpstr>
      <vt:lpstr>Diapositiva 62</vt:lpstr>
      <vt:lpstr>Diapositiva 63</vt:lpstr>
      <vt:lpstr>Diapositiva 64</vt:lpstr>
      <vt:lpstr>Diapositiva 65</vt:lpstr>
      <vt:lpstr>Diapositiva 66</vt:lpstr>
      <vt:lpstr>Diapositiva 67</vt:lpstr>
      <vt:lpstr>Correlation 1. Definition </vt:lpstr>
      <vt:lpstr>Correlation 1. Definition </vt:lpstr>
      <vt:lpstr>Correlation 2. Types of correlation</vt:lpstr>
      <vt:lpstr>Correlation 2. Types of correlation  </vt:lpstr>
      <vt:lpstr>Correlation 2. Types of correlation</vt:lpstr>
      <vt:lpstr>Correlation 2. Types of correlation  </vt:lpstr>
      <vt:lpstr>Correlation 2. Types of correlation  </vt:lpstr>
      <vt:lpstr>Correlation 2. Types of correlation  </vt:lpstr>
      <vt:lpstr>Correlation 2. Types of correlation  </vt:lpstr>
      <vt:lpstr>Correlation 2. Types of correlation  </vt:lpstr>
      <vt:lpstr>Correlation 2. Types of correlation  </vt:lpstr>
      <vt:lpstr>Correlation 2. Types of correlation  </vt:lpstr>
      <vt:lpstr>Correlation 2. Types of correlation  </vt:lpstr>
      <vt:lpstr>Correlation. Exercises  </vt:lpstr>
    </vt:vector>
  </TitlesOfParts>
  <Company>VHIR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Ricardo Gonzalo Sanz</dc:creator>
  <cp:lastModifiedBy>Mireia Ferrer</cp:lastModifiedBy>
  <cp:revision>752</cp:revision>
  <dcterms:created xsi:type="dcterms:W3CDTF">2014-10-10T12:20:23Z</dcterms:created>
  <dcterms:modified xsi:type="dcterms:W3CDTF">2021-04-27T08:25:27Z</dcterms:modified>
</cp:coreProperties>
</file>