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5" r:id="rId33"/>
    <p:sldId id="406" r:id="rId34"/>
    <p:sldId id="338" r:id="rId35"/>
    <p:sldId id="340" r:id="rId36"/>
    <p:sldId id="339" r:id="rId37"/>
    <p:sldId id="407" r:id="rId38"/>
    <p:sldId id="408" r:id="rId39"/>
    <p:sldId id="409" r:id="rId40"/>
    <p:sldId id="410" r:id="rId41"/>
    <p:sldId id="411" r:id="rId42"/>
    <p:sldId id="400" r:id="rId43"/>
    <p:sldId id="401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Sanchez Pl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ED5B6-08A5-46B0-8802-4BBDF68F7211}" v="384" dt="2021-06-17T12:45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183" autoAdjust="0"/>
  </p:normalViewPr>
  <p:slideViewPr>
    <p:cSldViewPr>
      <p:cViewPr varScale="1">
        <p:scale>
          <a:sx n="81" d="100"/>
          <a:sy n="81" d="100"/>
        </p:scale>
        <p:origin x="1238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15/2/2022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43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46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47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48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49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50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_no_nume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67" y="6045167"/>
            <a:ext cx="2357977" cy="517076"/>
          </a:xfrm>
          <a:prstGeom prst="rect">
            <a:avLst/>
          </a:prstGeom>
        </p:spPr>
      </p:pic>
      <p:pic>
        <p:nvPicPr>
          <p:cNvPr id="9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0865" y="6105043"/>
            <a:ext cx="158114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7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26" Type="http://schemas.openxmlformats.org/officeDocument/2006/relationships/image" Target="../media/image36.jpeg"/><Relationship Id="rId39" Type="http://schemas.openxmlformats.org/officeDocument/2006/relationships/image" Target="../media/image49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44.jpeg"/><Relationship Id="rId42" Type="http://schemas.openxmlformats.org/officeDocument/2006/relationships/image" Target="../media/image52.wmf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3.jpeg"/><Relationship Id="rId38" Type="http://schemas.openxmlformats.org/officeDocument/2006/relationships/image" Target="../media/image4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41" Type="http://schemas.openxmlformats.org/officeDocument/2006/relationships/image" Target="../media/image5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2.jpeg"/><Relationship Id="rId37" Type="http://schemas.openxmlformats.org/officeDocument/2006/relationships/image" Target="../media/image47.jpeg"/><Relationship Id="rId40" Type="http://schemas.openxmlformats.org/officeDocument/2006/relationships/image" Target="../media/image50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46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Relationship Id="rId35" Type="http://schemas.openxmlformats.org/officeDocument/2006/relationships/image" Target="../media/image45.jpeg"/><Relationship Id="rId43" Type="http://schemas.openxmlformats.org/officeDocument/2006/relationships/image" Target="../media/image5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Pérez-Hoyos, Alex Sánchez-Pla, 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16" name="Objecte 2">
                        <a:extLst>
                          <a:ext uri="{FF2B5EF4-FFF2-40B4-BE49-F238E27FC236}">
                            <a16:creationId xmlns:a16="http://schemas.microsoft.com/office/drawing/2014/main" id="{C54F1E6C-81BF-43FC-B051-84C82BD3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35852" name="Object 7">
                        <a:extLst>
                          <a:ext uri="{FF2B5EF4-FFF2-40B4-BE49-F238E27FC236}">
                            <a16:creationId xmlns:a16="http://schemas.microsoft.com/office/drawing/2014/main" id="{EE9509A0-7C62-41E3-8C44-2149AE81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00656"/>
            <a:ext cx="576113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pnorm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(q=74, mean=70,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sd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=17,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sz="1600" dirty="0">
              <a:latin typeface="Lucida Console"/>
              <a:cs typeface="Arial"/>
            </a:endParaRPr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36873" name="Object 11">
                        <a:extLst>
                          <a:ext uri="{FF2B5EF4-FFF2-40B4-BE49-F238E27FC236}">
                            <a16:creationId xmlns:a16="http://schemas.microsoft.com/office/drawing/2014/main" id="{3E4462DD-D459-4110-822B-6A9803E44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DBA08A67-079A-4456-842A-4C4923030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pnorm(q=</a:t>
            </a:r>
            <a:r>
              <a:rPr lang="en-US" altLang="es-ES">
                <a:solidFill>
                  <a:srgbClr val="0000FF"/>
                </a:solidFill>
                <a:latin typeface="Lucida Console"/>
                <a:cs typeface="Arial"/>
              </a:rPr>
              <a:t>105</a:t>
            </a:r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, mean=70, 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sd=17, </a:t>
            </a:r>
            <a:r>
              <a:rPr lang="en-US" altLang="es-ES" sz="180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dirty="0">
              <a:latin typeface="Lucida Console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7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</a:t>
            </a:r>
            <a:r>
              <a:rPr lang="en-GB" altLang="ca-ES" sz="2400" u="none" dirty="0" err="1">
                <a:solidFill>
                  <a:srgbClr val="000066"/>
                </a:solidFill>
              </a:rPr>
              <a:t>hipothesis</a:t>
            </a:r>
            <a:r>
              <a:rPr lang="en-GB" altLang="ca-ES" sz="2400" u="none" dirty="0">
                <a:solidFill>
                  <a:srgbClr val="000066"/>
                </a:solidFill>
              </a:rPr>
              <a:t>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populational blood pressure adjust to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It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its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consummers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+mn-lt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 and test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related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follow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 normal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non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</a:t>
            </a:r>
            <a:r>
              <a:rPr lang="es-ES_tradnl" altLang="ca-ES" dirty="0" err="1"/>
              <a:t>of</a:t>
            </a:r>
            <a:r>
              <a:rPr lang="es-ES_tradnl" altLang="ca-ES" dirty="0"/>
              <a:t> Test</a:t>
            </a:r>
            <a:endParaRPr lang="es-ES" altLang="ca-ES" dirty="0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44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testing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examples</a:t>
            </a:r>
            <a:endParaRPr lang="es-ES" altLang="ca-ES" sz="44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35" y="1372978"/>
            <a:ext cx="9213850" cy="46483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 anchor="t"/>
          <a:lstStyle/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Imagine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we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have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following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(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reference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documents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state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 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that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"TRUE")</a:t>
            </a:r>
            <a:endParaRPr lang="es-ES" sz="2800" dirty="0">
              <a:solidFill>
                <a:srgbClr val="000000"/>
              </a:solidFill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average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population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70. 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mean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and non-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women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not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same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.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These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can be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checked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through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corresponding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hypothesis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tests</a:t>
            </a: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Calibri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: 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= 70,  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 &lt;&gt;70, </a:t>
            </a:r>
            <a:endParaRPr lang="es-ES" sz="2400" u="none" dirty="0">
              <a:solidFill>
                <a:srgbClr val="7D468C"/>
              </a:solidFill>
              <a:latin typeface="Calibri" charset="0"/>
            </a:endParaRPr>
          </a:p>
          <a:p>
            <a:pPr marL="908050" lvl="1" indent="-342900">
              <a:spcAft>
                <a:spcPts val="1425"/>
              </a:spcAft>
              <a:buFont typeface="Arial,Sans-Serif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= 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,  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 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&lt;&gt;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endParaRPr lang="es-ES" sz="2400" u="none" baseline="-25000" dirty="0">
              <a:latin typeface="Arial"/>
              <a:cs typeface="Arial"/>
            </a:endParaRP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u="none" dirty="0">
              <a:solidFill>
                <a:srgbClr val="7D468C"/>
              </a:solidFill>
              <a:latin typeface="Arial"/>
            </a:endParaRP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b="1" u="none" dirty="0">
              <a:solidFill>
                <a:srgbClr val="7D468C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F00075-8132-4CDB-84E4-9C9B5CE12224}"/>
              </a:ext>
            </a:extLst>
          </p:cNvPr>
          <p:cNvSpPr txBox="1"/>
          <p:nvPr/>
        </p:nvSpPr>
        <p:spPr>
          <a:xfrm>
            <a:off x="3581400" y="320040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u="none" dirty="0">
                <a:latin typeface="Calibri" pitchFamily="34" charset="0"/>
              </a:rPr>
              <a:t>Haga clic para agregar texto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478095-AA3B-4016-8075-39270028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49" y="512192"/>
            <a:ext cx="7830571" cy="533225"/>
          </a:xfrm>
        </p:spPr>
        <p:txBody>
          <a:bodyPr lIns="91440" tIns="45720" rIns="91440" bIns="45720" anchor="t"/>
          <a:lstStyle/>
          <a:p>
            <a:r>
              <a:rPr lang="es-ES" sz="2400" i="1" dirty="0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The average ''bua'' value in our population is </a:t>
            </a:r>
            <a:r>
              <a:rPr lang="es-ES" sz="2400" i="1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70 </a:t>
            </a:r>
            <a:endParaRPr lang="es-ES" sz="2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53" y="540729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b="1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Ex        </a:t>
            </a:r>
            <a:r>
              <a:rPr lang="es-ES" sz="2000" i="1" u="none">
                <a:solidFill>
                  <a:srgbClr val="7D468C"/>
                </a:solidFill>
                <a:latin typeface="Arial"/>
                <a:ea typeface="ＭＳ Ｐゴシック"/>
                <a:cs typeface="Arial"/>
              </a:rPr>
              <a:t>The average ''bua'' is the same in "MENOP" and "Not MENOP"</a:t>
            </a:r>
            <a:endParaRPr lang="es-ES" altLang="ca-ES" sz="2000" b="1">
              <a:solidFill>
                <a:srgbClr val="FFFFFF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14" y="1943440"/>
            <a:ext cx="903026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t-test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 = 1.797,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0.07568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alternative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 true </a:t>
            </a:r>
            <a:br>
              <a:rPr lang="es-ES" altLang="es-ES" sz="1600" u="none" dirty="0">
                <a:latin typeface="Courier New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0 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-0.5399937 10.7761048 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NO     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SI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     76.05556          70.93750 </a:t>
            </a:r>
            <a:endParaRPr lang="es-ES" altLang="es-ES" sz="2400" u="none" dirty="0">
              <a:latin typeface="Courier New"/>
            </a:endParaRPr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to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data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don't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show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contrary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mistake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true) has severe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consequences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DE207C-063D-450E-80FF-AA18E97B0632}"/>
              </a:ext>
            </a:extLst>
          </p:cNvPr>
          <p:cNvSpPr txBox="1"/>
          <p:nvPr/>
        </p:nvSpPr>
        <p:spPr>
          <a:xfrm>
            <a:off x="1208584" y="413329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1425"/>
              </a:spcAft>
            </a:pP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Errors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and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power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in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testing</a:t>
            </a:r>
            <a:endParaRPr lang="es-ES" altLang="ca-ES" sz="32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 dirty="0" err="1"/>
              <a:t>Errors</a:t>
            </a:r>
            <a:r>
              <a:rPr lang="es-ES" altLang="ca-ES" sz="3200" dirty="0"/>
              <a:t> after </a:t>
            </a:r>
            <a:r>
              <a:rPr lang="es-ES" altLang="ca-ES" sz="3200" dirty="0" err="1"/>
              <a:t>testing</a:t>
            </a:r>
            <a:endParaRPr lang="es-ES" altLang="ca-ES" sz="3200" dirty="0"/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05321"/>
              </p:ext>
            </p:extLst>
          </p:nvPr>
        </p:nvGraphicFramePr>
        <p:xfrm>
          <a:off x="1712913" y="1268413"/>
          <a:ext cx="7264400" cy="5576741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True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does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es-ES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</a:t>
                      </a: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1- 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sym typeface="Symbol"/>
                        </a:rPr>
                        <a:t>a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None/>
                      </a:pP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rejects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Error</a:t>
                      </a:r>
                      <a:endParaRPr kumimoji="0" lang="es-ES" sz="2400" dirty="0"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Right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decision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1- 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 dirty="0"/>
              <a:t>Errors </a:t>
            </a:r>
            <a:r>
              <a:rPr lang="ca-ES" altLang="ca-ES" dirty="0" err="1"/>
              <a:t>and</a:t>
            </a:r>
            <a:r>
              <a:rPr lang="ca-ES" altLang="ca-ES" dirty="0"/>
              <a:t> </a:t>
            </a:r>
            <a:r>
              <a:rPr lang="ca-ES" altLang="ca-ES" dirty="0" err="1"/>
              <a:t>Right</a:t>
            </a:r>
            <a:r>
              <a:rPr lang="ca-ES" altLang="ca-ES" dirty="0"/>
              <a:t> Decisions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901EC-4A57-4D74-A630-58EE3D83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s-ES" sz="2800" dirty="0"/>
              <a:t>In </a:t>
            </a:r>
            <a:r>
              <a:rPr lang="es-ES" sz="2800" dirty="0" err="1"/>
              <a:t>an</a:t>
            </a:r>
            <a:r>
              <a:rPr lang="es-ES" sz="2800" dirty="0"/>
              <a:t> ideal </a:t>
            </a:r>
            <a:r>
              <a:rPr lang="es-ES" sz="2800" dirty="0" err="1"/>
              <a:t>situation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might</a:t>
            </a:r>
            <a:r>
              <a:rPr lang="es-ES" sz="2800" dirty="0"/>
              <a:t> </a:t>
            </a:r>
            <a:r>
              <a:rPr lang="es-ES" sz="2800" dirty="0" err="1"/>
              <a:t>want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control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both</a:t>
            </a:r>
            <a:r>
              <a:rPr lang="es-ES" sz="2800" dirty="0"/>
              <a:t> </a:t>
            </a:r>
            <a:r>
              <a:rPr lang="es-ES" sz="2800" dirty="0" err="1"/>
              <a:t>probabilities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error.</a:t>
            </a:r>
          </a:p>
          <a:p>
            <a:pPr lvl="1"/>
            <a:r>
              <a:rPr lang="es-ES" sz="2400" dirty="0" err="1"/>
              <a:t>Select</a:t>
            </a:r>
            <a:r>
              <a:rPr lang="es-ES" sz="2400" dirty="0"/>
              <a:t> a test </a:t>
            </a:r>
            <a:r>
              <a:rPr lang="es-ES" sz="2400" dirty="0" err="1"/>
              <a:t>such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,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example</a:t>
            </a:r>
            <a:r>
              <a:rPr lang="es-ES" sz="2400" dirty="0"/>
              <a:t>:</a:t>
            </a:r>
            <a:br>
              <a:rPr lang="es-ES" sz="2400" dirty="0"/>
            </a:br>
            <a:r>
              <a:rPr lang="es-ES" sz="2400" i="1" dirty="0"/>
              <a:t>P(</a:t>
            </a:r>
            <a:r>
              <a:rPr lang="es-ES" sz="2400" i="1" dirty="0" err="1"/>
              <a:t>Type</a:t>
            </a:r>
            <a:r>
              <a:rPr lang="es-ES" sz="2400" i="1" dirty="0"/>
              <a:t> I </a:t>
            </a:r>
            <a:r>
              <a:rPr lang="es-ES" sz="2400" i="1" dirty="0" err="1"/>
              <a:t>err</a:t>
            </a:r>
            <a:r>
              <a:rPr lang="es-ES" sz="2400" i="1" dirty="0"/>
              <a:t>) &lt; 0.05 </a:t>
            </a:r>
            <a:r>
              <a:rPr lang="es-ES" sz="2400" b="1" dirty="0"/>
              <a:t>AND</a:t>
            </a:r>
            <a:r>
              <a:rPr lang="es-ES" sz="2400" i="1" dirty="0"/>
              <a:t> </a:t>
            </a:r>
            <a:br>
              <a:rPr lang="es-ES" sz="2400" i="1" dirty="0"/>
            </a:br>
            <a:r>
              <a:rPr lang="es-ES" sz="2400" i="1" dirty="0"/>
              <a:t>P(</a:t>
            </a:r>
            <a:r>
              <a:rPr lang="es-ES" sz="2400" i="1" dirty="0" err="1"/>
              <a:t>Type</a:t>
            </a:r>
            <a:r>
              <a:rPr lang="es-ES" sz="2400" i="1" dirty="0"/>
              <a:t> II </a:t>
            </a:r>
            <a:r>
              <a:rPr lang="es-ES" sz="2400" i="1" dirty="0" err="1"/>
              <a:t>err</a:t>
            </a:r>
            <a:r>
              <a:rPr lang="es-ES" sz="2400" i="1" dirty="0"/>
              <a:t>) &lt; 0.3</a:t>
            </a:r>
            <a:endParaRPr lang="es-ES" sz="2400" dirty="0"/>
          </a:p>
          <a:p>
            <a:r>
              <a:rPr lang="es-ES" sz="2800" dirty="0"/>
              <a:t>In </a:t>
            </a:r>
            <a:r>
              <a:rPr lang="es-ES" sz="2800" dirty="0" err="1"/>
              <a:t>practice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usually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possible</a:t>
            </a:r>
            <a:r>
              <a:rPr lang="es-ES" sz="2800" dirty="0"/>
              <a:t> and </a:t>
            </a:r>
            <a:r>
              <a:rPr lang="es-ES" sz="2800" i="1" dirty="0" err="1"/>
              <a:t>decreasing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probability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one</a:t>
            </a:r>
            <a:r>
              <a:rPr lang="es-ES" sz="2800" i="1" dirty="0"/>
              <a:t> error </a:t>
            </a:r>
            <a:r>
              <a:rPr lang="es-ES" sz="2800" i="1" dirty="0" err="1"/>
              <a:t>type</a:t>
            </a:r>
            <a:r>
              <a:rPr lang="es-ES" sz="2800" i="1" dirty="0"/>
              <a:t> </a:t>
            </a:r>
            <a:r>
              <a:rPr lang="es-ES" sz="2800" i="1" dirty="0" err="1"/>
              <a:t>increases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probability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other</a:t>
            </a:r>
            <a:r>
              <a:rPr lang="es-ES" sz="2800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9D0E91-D5E0-4D6B-8788-469BCAA3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/>
              <a:t>Power</a:t>
            </a:r>
            <a:r>
              <a:rPr lang="es-ES" sz="3600" dirty="0"/>
              <a:t> and </a:t>
            </a:r>
            <a:r>
              <a:rPr lang="es-ES" sz="3600" dirty="0" err="1"/>
              <a:t>Sample</a:t>
            </a:r>
            <a:r>
              <a:rPr lang="es-ES" sz="3600" dirty="0"/>
              <a:t> </a:t>
            </a:r>
            <a:r>
              <a:rPr lang="es-ES" sz="3600" dirty="0" err="1"/>
              <a:t>Size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28467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63A230A-3EDE-485E-A8C7-A2C163AA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/>
              <a:t>In </a:t>
            </a:r>
            <a:r>
              <a:rPr lang="es-ES" sz="2800" dirty="0" err="1"/>
              <a:t>practice</a:t>
            </a:r>
            <a:r>
              <a:rPr lang="es-ES" sz="2800" dirty="0"/>
              <a:t>, </a:t>
            </a:r>
            <a:r>
              <a:rPr lang="es-ES" sz="2800" dirty="0" err="1"/>
              <a:t>there</a:t>
            </a:r>
            <a:r>
              <a:rPr lang="es-ES" sz="2800" dirty="0"/>
              <a:t> are </a:t>
            </a:r>
            <a:r>
              <a:rPr lang="es-ES" sz="2800" dirty="0" err="1"/>
              <a:t>only</a:t>
            </a:r>
            <a:r>
              <a:rPr lang="es-ES" sz="2800" dirty="0"/>
              <a:t> </a:t>
            </a:r>
            <a:r>
              <a:rPr lang="es-ES" sz="2800" dirty="0" err="1"/>
              <a:t>two</a:t>
            </a:r>
            <a:r>
              <a:rPr lang="es-ES" sz="2800" dirty="0"/>
              <a:t> </a:t>
            </a:r>
            <a:r>
              <a:rPr lang="es-ES" sz="2800" dirty="0" err="1"/>
              <a:t>ways</a:t>
            </a:r>
            <a:r>
              <a:rPr lang="es-ES" sz="2800" dirty="0"/>
              <a:t> yo </a:t>
            </a:r>
            <a:r>
              <a:rPr lang="es-ES" sz="2800" dirty="0" err="1"/>
              <a:t>increase</a:t>
            </a:r>
            <a:r>
              <a:rPr lang="es-ES" sz="2800" dirty="0"/>
              <a:t> </a:t>
            </a:r>
            <a:r>
              <a:rPr lang="es-ES" sz="2800" dirty="0" err="1"/>
              <a:t>power</a:t>
            </a:r>
            <a:r>
              <a:rPr lang="es-ES" sz="2800" dirty="0"/>
              <a:t> in a test </a:t>
            </a:r>
          </a:p>
          <a:p>
            <a:pPr lvl="1"/>
            <a:r>
              <a:rPr lang="es-ES" sz="2400" dirty="0" err="1"/>
              <a:t>Increase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lvl="1"/>
            <a:r>
              <a:rPr lang="es-ES" sz="2400" dirty="0"/>
              <a:t>Change </a:t>
            </a:r>
            <a:r>
              <a:rPr lang="es-ES" sz="2400" dirty="0" err="1"/>
              <a:t>the</a:t>
            </a:r>
            <a:r>
              <a:rPr lang="es-ES" sz="2400" dirty="0"/>
              <a:t> test so </a:t>
            </a:r>
            <a:r>
              <a:rPr lang="es-ES" sz="2400" dirty="0" err="1"/>
              <a:t>that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detected</a:t>
            </a:r>
            <a:r>
              <a:rPr lang="es-ES" sz="2400" dirty="0"/>
              <a:t>,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bigger</a:t>
            </a:r>
            <a:r>
              <a:rPr lang="es-ES" sz="2400" dirty="0"/>
              <a:t>.</a:t>
            </a:r>
          </a:p>
          <a:p>
            <a:r>
              <a:rPr lang="es-ES" sz="2800" dirty="0" err="1"/>
              <a:t>This</a:t>
            </a:r>
            <a:r>
              <a:rPr lang="es-ES" sz="2800" dirty="0"/>
              <a:t> can be </a:t>
            </a:r>
            <a:r>
              <a:rPr lang="es-ES" sz="2800" dirty="0" err="1"/>
              <a:t>reversed</a:t>
            </a:r>
            <a:r>
              <a:rPr lang="es-ES" sz="2800" dirty="0"/>
              <a:t> and in </a:t>
            </a:r>
            <a:r>
              <a:rPr lang="es-ES" sz="2800" dirty="0" err="1"/>
              <a:t>practice</a:t>
            </a:r>
            <a:r>
              <a:rPr lang="es-ES" sz="2800" dirty="0"/>
              <a:t> </a:t>
            </a:r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aim</a:t>
            </a:r>
            <a:r>
              <a:rPr lang="es-ES" sz="2800" dirty="0"/>
              <a:t> at </a:t>
            </a:r>
            <a:r>
              <a:rPr lang="es-ES" sz="2800" dirty="0" err="1"/>
              <a:t>computing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sample</a:t>
            </a:r>
            <a:r>
              <a:rPr lang="es-ES" sz="2800" dirty="0"/>
              <a:t> </a:t>
            </a:r>
            <a:r>
              <a:rPr lang="es-ES" sz="2800" dirty="0" err="1"/>
              <a:t>size</a:t>
            </a:r>
            <a:r>
              <a:rPr lang="es-ES" sz="2800" dirty="0"/>
              <a:t> </a:t>
            </a:r>
            <a:r>
              <a:rPr lang="es-ES" sz="2800" dirty="0" err="1"/>
              <a:t>reuired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attain</a:t>
            </a:r>
            <a:r>
              <a:rPr lang="es-ES" sz="2800" dirty="0"/>
              <a:t> a </a:t>
            </a:r>
            <a:r>
              <a:rPr lang="es-ES" sz="2800" dirty="0" err="1"/>
              <a:t>certain</a:t>
            </a:r>
            <a:r>
              <a:rPr lang="es-ES" sz="2800" dirty="0"/>
              <a:t> </a:t>
            </a:r>
            <a:r>
              <a:rPr lang="es-ES" sz="2800" dirty="0" err="1"/>
              <a:t>power</a:t>
            </a:r>
            <a:r>
              <a:rPr lang="es-ES" sz="2800" dirty="0"/>
              <a:t> </a:t>
            </a:r>
            <a:r>
              <a:rPr lang="es-ES" sz="2800" dirty="0" err="1"/>
              <a:t>given</a:t>
            </a:r>
            <a:r>
              <a:rPr lang="es-ES" sz="2800" dirty="0"/>
              <a:t> a </a:t>
            </a:r>
            <a:r>
              <a:rPr lang="es-ES" sz="2800" dirty="0" err="1"/>
              <a:t>desired</a:t>
            </a:r>
            <a:r>
              <a:rPr lang="es-ES" sz="2800" dirty="0"/>
              <a:t> </a:t>
            </a:r>
            <a:r>
              <a:rPr lang="es-ES" sz="2800" dirty="0" err="1"/>
              <a:t>effect</a:t>
            </a:r>
            <a:r>
              <a:rPr lang="es-ES" sz="2800" dirty="0"/>
              <a:t> </a:t>
            </a:r>
            <a:r>
              <a:rPr lang="es-ES" sz="2800" dirty="0" err="1"/>
              <a:t>size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be </a:t>
            </a:r>
            <a:r>
              <a:rPr lang="es-ES" sz="2800" dirty="0" err="1"/>
              <a:t>detected</a:t>
            </a:r>
            <a:r>
              <a:rPr lang="es-ES" sz="2800" dirty="0"/>
              <a:t>.</a:t>
            </a:r>
          </a:p>
          <a:p>
            <a:pPr lvl="1"/>
            <a:endParaRPr lang="ca-ES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2F023A-0FC6-4A57-992D-8C0C7A82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/>
              <a:t>Power</a:t>
            </a:r>
            <a:r>
              <a:rPr lang="es-ES" sz="3600" dirty="0"/>
              <a:t> and </a:t>
            </a:r>
            <a:r>
              <a:rPr lang="es-ES" sz="3600" dirty="0" err="1"/>
              <a:t>Sample</a:t>
            </a:r>
            <a:r>
              <a:rPr lang="es-ES" sz="3600" dirty="0"/>
              <a:t> </a:t>
            </a:r>
            <a:r>
              <a:rPr lang="es-ES" sz="3600" dirty="0" err="1"/>
              <a:t>Size</a:t>
            </a:r>
            <a:r>
              <a:rPr lang="es-ES" sz="3600" dirty="0"/>
              <a:t> (II)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16794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521" y="1761538"/>
            <a:ext cx="2607415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2600" dirty="0" err="1"/>
              <a:t>Type</a:t>
            </a:r>
            <a:r>
              <a:rPr lang="ca-ES" sz="2600" dirty="0"/>
              <a:t> I Error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ca-ES" sz="2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17521" y="2803662"/>
            <a:ext cx="39470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2600" dirty="0" err="1"/>
              <a:t>Power</a:t>
            </a:r>
            <a:r>
              <a:rPr lang="ca-ES" sz="2600" dirty="0"/>
              <a:t> 1-</a:t>
            </a:r>
            <a:r>
              <a:rPr lang="el-GR" sz="2600" dirty="0"/>
              <a:t> β</a:t>
            </a:r>
            <a:r>
              <a:rPr lang="ca-ES" sz="1625" dirty="0"/>
              <a:t>(</a:t>
            </a:r>
            <a:r>
              <a:rPr lang="ca-ES" sz="1625" dirty="0" err="1"/>
              <a:t>Type</a:t>
            </a:r>
            <a:r>
              <a:rPr lang="ca-ES" sz="1625" dirty="0"/>
              <a:t> II Error)</a:t>
            </a:r>
            <a:endParaRPr lang="ca-ES" sz="2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7521" y="3744331"/>
            <a:ext cx="353845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2600" dirty="0" err="1"/>
              <a:t>Variability</a:t>
            </a:r>
            <a:r>
              <a:rPr lang="ca-ES" sz="2600" dirty="0"/>
              <a:t> of </a:t>
            </a:r>
            <a:r>
              <a:rPr lang="ca-ES" sz="2600" dirty="0" err="1"/>
              <a:t>the</a:t>
            </a:r>
            <a:r>
              <a:rPr lang="ca-ES" sz="2600" dirty="0"/>
              <a:t> data </a:t>
            </a:r>
            <a:r>
              <a:rPr lang="el-GR" sz="2600" dirty="0"/>
              <a:t>σ</a:t>
            </a:r>
            <a:r>
              <a:rPr lang="ca-ES" sz="2600" baseline="30000" dirty="0"/>
              <a:t>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7520" y="4838887"/>
            <a:ext cx="2607415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2600" dirty="0" err="1"/>
              <a:t>Effect</a:t>
            </a:r>
            <a:r>
              <a:rPr lang="ca-ES" sz="2600" dirty="0"/>
              <a:t> </a:t>
            </a:r>
            <a:r>
              <a:rPr lang="ca-ES" sz="2600" dirty="0" err="1"/>
              <a:t>Size</a:t>
            </a:r>
            <a:r>
              <a:rPr lang="ca-ES" sz="2600" dirty="0"/>
              <a:t> </a:t>
            </a:r>
            <a:r>
              <a:rPr lang="el-GR" sz="2600" dirty="0"/>
              <a:t>δ</a:t>
            </a:r>
            <a:endParaRPr lang="ca-ES" sz="2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237116" y="1761538"/>
            <a:ext cx="39668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950" dirty="0" err="1"/>
              <a:t>Probability</a:t>
            </a:r>
            <a:r>
              <a:rPr lang="ca-ES" sz="1950" dirty="0"/>
              <a:t> of </a:t>
            </a:r>
            <a:r>
              <a:rPr lang="ca-ES" sz="1950" dirty="0" err="1"/>
              <a:t>rejecting</a:t>
            </a:r>
            <a:r>
              <a:rPr lang="ca-ES" sz="1950" dirty="0"/>
              <a:t> </a:t>
            </a:r>
            <a:r>
              <a:rPr lang="ca-ES" sz="1950" dirty="0" err="1"/>
              <a:t>the</a:t>
            </a:r>
            <a:r>
              <a:rPr lang="ca-ES" sz="1950" dirty="0"/>
              <a:t> </a:t>
            </a:r>
            <a:r>
              <a:rPr lang="ca-ES" sz="1950" dirty="0" err="1"/>
              <a:t>Null</a:t>
            </a:r>
            <a:r>
              <a:rPr lang="ca-ES" sz="1950" dirty="0"/>
              <a:t> </a:t>
            </a:r>
            <a:r>
              <a:rPr lang="ca-ES" sz="1950" dirty="0" err="1"/>
              <a:t>Hypothesis</a:t>
            </a:r>
            <a:r>
              <a:rPr lang="ca-ES" sz="1950" dirty="0"/>
              <a:t> </a:t>
            </a:r>
            <a:r>
              <a:rPr lang="ca-ES" sz="1950" dirty="0" err="1"/>
              <a:t>when</a:t>
            </a:r>
            <a:r>
              <a:rPr lang="ca-ES" sz="1950" dirty="0"/>
              <a:t> </a:t>
            </a:r>
            <a:r>
              <a:rPr lang="ca-ES" sz="1950" dirty="0" err="1"/>
              <a:t>its</a:t>
            </a:r>
            <a:r>
              <a:rPr lang="ca-ES" sz="1950" dirty="0"/>
              <a:t> </a:t>
            </a:r>
            <a:r>
              <a:rPr lang="ca-ES" sz="1950" dirty="0" err="1"/>
              <a:t>true</a:t>
            </a:r>
            <a:r>
              <a:rPr lang="ca-ES" sz="1950" dirty="0"/>
              <a:t> (5%)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37116" y="2711256"/>
            <a:ext cx="39668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950" dirty="0" err="1"/>
              <a:t>Probability</a:t>
            </a:r>
            <a:r>
              <a:rPr lang="ca-ES" sz="1950" dirty="0"/>
              <a:t> of </a:t>
            </a:r>
            <a:r>
              <a:rPr lang="ca-ES" sz="1950" dirty="0" err="1"/>
              <a:t>rejecting</a:t>
            </a:r>
            <a:r>
              <a:rPr lang="ca-ES" sz="1950" dirty="0"/>
              <a:t> </a:t>
            </a:r>
            <a:r>
              <a:rPr lang="ca-ES" sz="1950" dirty="0" err="1"/>
              <a:t>the</a:t>
            </a:r>
            <a:r>
              <a:rPr lang="ca-ES" sz="1950" dirty="0"/>
              <a:t> </a:t>
            </a:r>
            <a:r>
              <a:rPr lang="ca-ES" sz="1950" dirty="0" err="1"/>
              <a:t>Null</a:t>
            </a:r>
            <a:r>
              <a:rPr lang="ca-ES" sz="1950" dirty="0"/>
              <a:t> </a:t>
            </a:r>
            <a:r>
              <a:rPr lang="ca-ES" sz="1950" dirty="0" err="1"/>
              <a:t>Hypothesis</a:t>
            </a:r>
            <a:r>
              <a:rPr lang="ca-ES" sz="1950" dirty="0"/>
              <a:t> </a:t>
            </a:r>
            <a:r>
              <a:rPr lang="ca-ES" sz="1950" dirty="0" err="1"/>
              <a:t>when</a:t>
            </a:r>
            <a:r>
              <a:rPr lang="ca-ES" sz="1950" dirty="0"/>
              <a:t> </a:t>
            </a:r>
            <a:r>
              <a:rPr lang="ca-ES" sz="1950" dirty="0" err="1"/>
              <a:t>its</a:t>
            </a:r>
            <a:r>
              <a:rPr lang="ca-ES" sz="1950" dirty="0"/>
              <a:t> </a:t>
            </a:r>
            <a:r>
              <a:rPr lang="ca-ES" sz="1950" dirty="0" err="1"/>
              <a:t>false</a:t>
            </a:r>
            <a:r>
              <a:rPr lang="ca-ES" sz="1950" dirty="0"/>
              <a:t> (80%,90%)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182640" y="3794337"/>
            <a:ext cx="396683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950" dirty="0" err="1"/>
              <a:t>Variance</a:t>
            </a:r>
            <a:r>
              <a:rPr lang="ca-ES" sz="1950" dirty="0"/>
              <a:t> of </a:t>
            </a:r>
            <a:r>
              <a:rPr lang="ca-ES" sz="1950" dirty="0" err="1"/>
              <a:t>the</a:t>
            </a:r>
            <a:r>
              <a:rPr lang="ca-ES" sz="1950" dirty="0"/>
              <a:t> data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29687" y="4577375"/>
            <a:ext cx="396683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950" dirty="0" err="1"/>
              <a:t>Minimum</a:t>
            </a:r>
            <a:r>
              <a:rPr lang="ca-ES" sz="1950" dirty="0"/>
              <a:t> detectable </a:t>
            </a:r>
            <a:r>
              <a:rPr lang="ca-ES" sz="1950" dirty="0" err="1"/>
              <a:t>difference</a:t>
            </a:r>
            <a:r>
              <a:rPr lang="ca-ES" sz="1950" dirty="0"/>
              <a:t> </a:t>
            </a:r>
            <a:r>
              <a:rPr lang="ca-ES" sz="1950" dirty="0" err="1"/>
              <a:t>betweeen</a:t>
            </a:r>
            <a:r>
              <a:rPr lang="ca-ES" sz="1950" dirty="0"/>
              <a:t> </a:t>
            </a:r>
            <a:r>
              <a:rPr lang="ca-ES" sz="1950" dirty="0" err="1"/>
              <a:t>the</a:t>
            </a:r>
            <a:r>
              <a:rPr lang="ca-ES" sz="1950" dirty="0"/>
              <a:t> </a:t>
            </a:r>
            <a:r>
              <a:rPr lang="ca-ES" sz="1950" dirty="0" err="1"/>
              <a:t>two</a:t>
            </a:r>
            <a:r>
              <a:rPr lang="ca-ES" sz="1950" dirty="0"/>
              <a:t> </a:t>
            </a:r>
            <a:r>
              <a:rPr lang="ca-ES" sz="1950" dirty="0" err="1"/>
              <a:t>groups</a:t>
            </a:r>
            <a:r>
              <a:rPr lang="ca-ES" sz="1950" dirty="0"/>
              <a:t> to compare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8C14139F-E53E-4484-A65F-24098D622FDF}"/>
              </a:ext>
            </a:extLst>
          </p:cNvPr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3600" u="none" kern="0" dirty="0" err="1"/>
              <a:t>The</a:t>
            </a:r>
            <a:r>
              <a:rPr lang="es-ES" sz="3600" u="none" kern="0" dirty="0"/>
              <a:t> </a:t>
            </a:r>
            <a:r>
              <a:rPr lang="es-ES" sz="3600" u="none" kern="0" dirty="0" err="1"/>
              <a:t>factors</a:t>
            </a:r>
            <a:r>
              <a:rPr lang="es-ES" sz="3600" u="none" kern="0" dirty="0"/>
              <a:t> </a:t>
            </a:r>
            <a:r>
              <a:rPr lang="es-ES" sz="3600" u="none" kern="0" dirty="0" err="1"/>
              <a:t>affecting</a:t>
            </a:r>
            <a:r>
              <a:rPr lang="es-ES" sz="3600" u="none" kern="0" dirty="0"/>
              <a:t> </a:t>
            </a:r>
            <a:r>
              <a:rPr lang="es-ES" sz="3600" u="none" kern="0" dirty="0" err="1"/>
              <a:t>sample</a:t>
            </a:r>
            <a:r>
              <a:rPr lang="es-ES" sz="3600" u="none" kern="0" dirty="0"/>
              <a:t> </a:t>
            </a:r>
            <a:r>
              <a:rPr lang="es-ES" sz="3600" u="none" kern="0" dirty="0" err="1"/>
              <a:t>size</a:t>
            </a:r>
            <a:endParaRPr lang="ca-ES" sz="3600" u="none" kern="0" dirty="0"/>
          </a:p>
        </p:txBody>
      </p:sp>
    </p:spTree>
    <p:extLst>
      <p:ext uri="{BB962C8B-B14F-4D97-AF65-F5344CB8AC3E}">
        <p14:creationId xmlns:p14="http://schemas.microsoft.com/office/powerpoint/2010/main" val="2388839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7" y="1139866"/>
            <a:ext cx="6976952" cy="507483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81006" y="2118676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α 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8" name="Rectángulo 7"/>
          <p:cNvSpPr/>
          <p:nvPr/>
        </p:nvSpPr>
        <p:spPr>
          <a:xfrm>
            <a:off x="5073947" y="4136761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ea typeface="Arial Black" charset="0"/>
                <a:cs typeface="Arial Black" charset="0"/>
                <a:sym typeface="Symbol" pitchFamily="18" charset="2"/>
              </a:rPr>
              <a:t>δ</a:t>
            </a:r>
            <a:r>
              <a:rPr lang="ca-ES" dirty="0">
                <a:ea typeface="Arial Black" charset="0"/>
                <a:cs typeface="Arial Black" charset="0"/>
                <a:sym typeface="Symbol" pitchFamily="18" charset="2"/>
              </a:rPr>
              <a:t>-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β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93B2CBC-A3D6-47D4-B9A8-AD4922D5F201}"/>
              </a:ext>
            </a:extLst>
          </p:cNvPr>
          <p:cNvSpPr txBox="1">
            <a:spLocks/>
          </p:cNvSpPr>
          <p:nvPr/>
        </p:nvSpPr>
        <p:spPr>
          <a:xfrm>
            <a:off x="344488" y="410069"/>
            <a:ext cx="8640960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800" u="none" kern="0" dirty="0" err="1"/>
              <a:t>Effect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=5, </a:t>
            </a:r>
            <a:r>
              <a:rPr lang="es-ES" sz="2800" u="none" kern="0" dirty="0" err="1"/>
              <a:t>Sample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 = 17, </a:t>
            </a:r>
            <a:r>
              <a:rPr lang="es-ES" sz="2800" u="none" kern="0" dirty="0" err="1"/>
              <a:t>Power</a:t>
            </a:r>
            <a:r>
              <a:rPr lang="es-ES" sz="2800" u="none" kern="0" dirty="0"/>
              <a:t> = 0.20</a:t>
            </a:r>
            <a:endParaRPr lang="ca-ES" sz="2800" u="none" kern="0" dirty="0"/>
          </a:p>
        </p:txBody>
      </p:sp>
    </p:spTree>
    <p:extLst>
      <p:ext uri="{BB962C8B-B14F-4D97-AF65-F5344CB8AC3E}">
        <p14:creationId xmlns:p14="http://schemas.microsoft.com/office/powerpoint/2010/main" val="187312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0" y="1314196"/>
            <a:ext cx="6679811" cy="48587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81006" y="2118676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α 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7" name="Rectángulo 6"/>
          <p:cNvSpPr/>
          <p:nvPr/>
        </p:nvSpPr>
        <p:spPr>
          <a:xfrm>
            <a:off x="5539915" y="4221088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ea typeface="Arial Black" charset="0"/>
                <a:cs typeface="Arial Black" charset="0"/>
                <a:sym typeface="Symbol" pitchFamily="18" charset="2"/>
              </a:rPr>
              <a:t>δ</a:t>
            </a:r>
            <a:r>
              <a:rPr lang="ca-ES" dirty="0">
                <a:ea typeface="Arial Black" charset="0"/>
                <a:cs typeface="Arial Black" charset="0"/>
                <a:sym typeface="Symbol" pitchFamily="18" charset="2"/>
              </a:rPr>
              <a:t>-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β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029FC0C8-BDBB-4580-97BF-A2B975E50432}"/>
              </a:ext>
            </a:extLst>
          </p:cNvPr>
          <p:cNvSpPr txBox="1">
            <a:spLocks/>
          </p:cNvSpPr>
          <p:nvPr/>
        </p:nvSpPr>
        <p:spPr>
          <a:xfrm>
            <a:off x="344488" y="410069"/>
            <a:ext cx="8640960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800" u="none" kern="0" dirty="0" err="1"/>
              <a:t>Effect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=5, </a:t>
            </a:r>
            <a:r>
              <a:rPr lang="es-ES" sz="2800" u="none" kern="0" dirty="0" err="1"/>
              <a:t>Sample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 = 107, </a:t>
            </a:r>
            <a:r>
              <a:rPr lang="es-ES" sz="2800" u="none" kern="0" dirty="0" err="1"/>
              <a:t>Power</a:t>
            </a:r>
            <a:r>
              <a:rPr lang="es-ES" sz="2800" u="none" kern="0" dirty="0"/>
              <a:t> = 0.80</a:t>
            </a:r>
            <a:endParaRPr lang="ca-ES" sz="2800" u="none" kern="0" dirty="0"/>
          </a:p>
        </p:txBody>
      </p:sp>
    </p:spTree>
    <p:extLst>
      <p:ext uri="{BB962C8B-B14F-4D97-AF65-F5344CB8AC3E}">
        <p14:creationId xmlns:p14="http://schemas.microsoft.com/office/powerpoint/2010/main" val="1071256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8" y="1386342"/>
            <a:ext cx="6761525" cy="49181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134154" y="2140962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α 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6" name="Rectángulo 5"/>
          <p:cNvSpPr/>
          <p:nvPr/>
        </p:nvSpPr>
        <p:spPr>
          <a:xfrm>
            <a:off x="6522511" y="4530473"/>
            <a:ext cx="111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ea typeface="Arial Black" charset="0"/>
                <a:cs typeface="Arial Black" charset="0"/>
                <a:sym typeface="Symbol" pitchFamily="18" charset="2"/>
              </a:rPr>
              <a:t>δ</a:t>
            </a:r>
            <a:r>
              <a:rPr lang="ca-ES" dirty="0">
                <a:ea typeface="Arial Black" charset="0"/>
                <a:cs typeface="Arial Black" charset="0"/>
                <a:sym typeface="Symbol" pitchFamily="18" charset="2"/>
              </a:rPr>
              <a:t>-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β</a:t>
            </a:r>
            <a:r>
              <a:rPr lang="es-ES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FA8EEE8-3225-458D-9942-7B6F63C3A76B}"/>
              </a:ext>
            </a:extLst>
          </p:cNvPr>
          <p:cNvSpPr txBox="1">
            <a:spLocks/>
          </p:cNvSpPr>
          <p:nvPr/>
        </p:nvSpPr>
        <p:spPr>
          <a:xfrm>
            <a:off x="704528" y="410069"/>
            <a:ext cx="8280920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800" u="none" kern="0" dirty="0" err="1"/>
              <a:t>Effect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=5, </a:t>
            </a:r>
            <a:r>
              <a:rPr lang="es-ES" sz="2800" u="none" kern="0" dirty="0" err="1"/>
              <a:t>Sample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 = 1070, </a:t>
            </a:r>
            <a:r>
              <a:rPr lang="es-ES" sz="2800" u="none" kern="0" dirty="0" err="1"/>
              <a:t>Power</a:t>
            </a:r>
            <a:r>
              <a:rPr lang="es-ES" sz="2800" u="none" kern="0" dirty="0"/>
              <a:t> &gt;0.999</a:t>
            </a:r>
            <a:endParaRPr lang="ca-ES" sz="2800" u="none" kern="0" dirty="0"/>
          </a:p>
        </p:txBody>
      </p:sp>
    </p:spTree>
    <p:extLst>
      <p:ext uri="{BB962C8B-B14F-4D97-AF65-F5344CB8AC3E}">
        <p14:creationId xmlns:p14="http://schemas.microsoft.com/office/powerpoint/2010/main" val="102966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38160" y="1851782"/>
            <a:ext cx="35989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sz="2600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sz="2600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α </a:t>
            </a:r>
            <a:r>
              <a:rPr lang="es-ES" sz="2600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sz="2600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r>
              <a:rPr lang="es-ES" sz="2600" dirty="0">
                <a:ea typeface="Arial Black" charset="0"/>
                <a:cs typeface="Arial Black" charset="0"/>
                <a:sym typeface="Symbol" pitchFamily="18" charset="2"/>
              </a:rPr>
              <a:t>=</a:t>
            </a:r>
            <a:r>
              <a:rPr lang="el-GR" sz="2600" dirty="0">
                <a:ea typeface="Arial Black" charset="0"/>
                <a:cs typeface="Arial Black" charset="0"/>
                <a:sym typeface="Symbol" pitchFamily="18" charset="2"/>
              </a:rPr>
              <a:t>δ</a:t>
            </a:r>
            <a:r>
              <a:rPr lang="ca-ES" sz="2600" dirty="0">
                <a:ea typeface="Arial Black" charset="0"/>
                <a:cs typeface="Arial Black" charset="0"/>
                <a:sym typeface="Symbol" pitchFamily="18" charset="2"/>
              </a:rPr>
              <a:t>-</a:t>
            </a:r>
            <a:r>
              <a:rPr lang="es-ES" sz="2600" dirty="0">
                <a:ea typeface="Arial Black" charset="0"/>
                <a:cs typeface="Arial Black" charset="0"/>
                <a:sym typeface="Symbol" pitchFamily="18" charset="2"/>
              </a:rPr>
              <a:t>Z</a:t>
            </a:r>
            <a:r>
              <a:rPr lang="ca-ES" sz="2600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1-</a:t>
            </a:r>
            <a:r>
              <a:rPr lang="el-GR" sz="2600" baseline="-25000" dirty="0">
                <a:latin typeface="Times New Roman" panose="02020603050405020304" pitchFamily="18" charset="0"/>
                <a:ea typeface="Arial Black" charset="0"/>
                <a:cs typeface="Times New Roman" panose="02020603050405020304" pitchFamily="18" charset="0"/>
                <a:sym typeface="Symbol" pitchFamily="18" charset="2"/>
              </a:rPr>
              <a:t>  β</a:t>
            </a:r>
            <a:r>
              <a:rPr lang="es-ES" sz="2600" dirty="0">
                <a:ea typeface="Arial Black" charset="0"/>
                <a:cs typeface="Arial Black" charset="0"/>
                <a:sym typeface="Symbol" pitchFamily="18" charset="2"/>
              </a:rPr>
              <a:t>*</a:t>
            </a:r>
            <a:r>
              <a:rPr lang="es-ES" sz="2600" dirty="0" err="1">
                <a:ea typeface="Arial Black" charset="0"/>
                <a:cs typeface="Arial Black" charset="0"/>
                <a:sym typeface="Symbol" pitchFamily="18" charset="2"/>
              </a:rPr>
              <a:t>ee</a:t>
            </a:r>
            <a:endParaRPr lang="ca-ES" sz="2600" dirty="0"/>
          </a:p>
          <a:p>
            <a:endParaRPr lang="ca-ES" sz="2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41084" y="1051658"/>
            <a:ext cx="6195396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a-ES" sz="2275" dirty="0"/>
          </a:p>
          <a:p>
            <a:r>
              <a:rPr lang="ca-ES" sz="2275" dirty="0" err="1"/>
              <a:t>We</a:t>
            </a:r>
            <a:r>
              <a:rPr lang="ca-ES" sz="2275" dirty="0"/>
              <a:t> </a:t>
            </a:r>
            <a:r>
              <a:rPr lang="ca-ES" sz="2275" dirty="0" err="1"/>
              <a:t>want</a:t>
            </a:r>
            <a:r>
              <a:rPr lang="ca-ES" sz="2275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41084" y="2485591"/>
            <a:ext cx="6195396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a-ES" sz="2275" dirty="0"/>
          </a:p>
          <a:p>
            <a:r>
              <a:rPr lang="ca-ES" sz="2275" dirty="0" err="1"/>
              <a:t>We</a:t>
            </a:r>
            <a:r>
              <a:rPr lang="ca-ES" sz="2275" dirty="0"/>
              <a:t> </a:t>
            </a:r>
            <a:r>
              <a:rPr lang="ca-ES" sz="2275" dirty="0" err="1"/>
              <a:t>know</a:t>
            </a:r>
            <a:r>
              <a:rPr lang="ca-ES" sz="2275" dirty="0"/>
              <a:t> </a:t>
            </a:r>
            <a:r>
              <a:rPr lang="el-GR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ca-E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ca-E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a-ES" sz="22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ca-E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a-ES" sz="22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ca-E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ca-E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/√n</a:t>
            </a:r>
            <a:r>
              <a:rPr lang="ca-ES" sz="2275" dirty="0"/>
              <a:t>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01276" y="3960347"/>
          <a:ext cx="3685894" cy="8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cuación" r:id="rId3" imgW="1333440" imgH="431640" progId="Equation.3">
                  <p:embed/>
                </p:oleObj>
              </mc:Choice>
              <mc:Fallback>
                <p:oleObj name="Ecuación" r:id="rId3" imgW="1333440" imgH="43164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2601276" y="3960347"/>
                        <a:ext cx="3685894" cy="87569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2">
            <a:extLst>
              <a:ext uri="{FF2B5EF4-FFF2-40B4-BE49-F238E27FC236}">
                <a16:creationId xmlns:a16="http://schemas.microsoft.com/office/drawing/2014/main" id="{46516D1B-2D23-49BD-8D4D-9B132F708617}"/>
              </a:ext>
            </a:extLst>
          </p:cNvPr>
          <p:cNvSpPr txBox="1">
            <a:spLocks/>
          </p:cNvSpPr>
          <p:nvPr/>
        </p:nvSpPr>
        <p:spPr>
          <a:xfrm>
            <a:off x="344488" y="410069"/>
            <a:ext cx="8640960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3200" u="none" kern="0" dirty="0" err="1"/>
              <a:t>An</a:t>
            </a:r>
            <a:r>
              <a:rPr lang="es-ES" sz="3200" u="none" kern="0" dirty="0"/>
              <a:t> </a:t>
            </a:r>
            <a:r>
              <a:rPr lang="es-ES" sz="3200" u="none" kern="0" dirty="0" err="1"/>
              <a:t>example</a:t>
            </a:r>
            <a:r>
              <a:rPr lang="es-ES" sz="3200" u="none" kern="0" dirty="0"/>
              <a:t> </a:t>
            </a:r>
            <a:r>
              <a:rPr lang="es-ES" sz="3200" u="none" kern="0" dirty="0" err="1"/>
              <a:t>sample</a:t>
            </a:r>
            <a:r>
              <a:rPr lang="es-ES" sz="3200" u="none" kern="0" dirty="0"/>
              <a:t> </a:t>
            </a:r>
            <a:r>
              <a:rPr lang="es-ES" sz="3200" u="none" kern="0" dirty="0" err="1"/>
              <a:t>size</a:t>
            </a:r>
            <a:r>
              <a:rPr lang="es-ES" sz="3200" u="none" kern="0" dirty="0"/>
              <a:t> formula</a:t>
            </a:r>
            <a:endParaRPr lang="ca-ES" sz="3200" u="none" kern="0" dirty="0"/>
          </a:p>
        </p:txBody>
      </p:sp>
    </p:spTree>
    <p:extLst>
      <p:ext uri="{BB962C8B-B14F-4D97-AF65-F5344CB8AC3E}">
        <p14:creationId xmlns:p14="http://schemas.microsoft.com/office/powerpoint/2010/main" val="38663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0" y="1121623"/>
            <a:ext cx="7565378" cy="4587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779021" y="2832241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Elipse 3"/>
          <p:cNvSpPr/>
          <p:nvPr/>
        </p:nvSpPr>
        <p:spPr>
          <a:xfrm>
            <a:off x="4744355" y="3120716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/>
          <p:cNvSpPr/>
          <p:nvPr/>
        </p:nvSpPr>
        <p:spPr>
          <a:xfrm>
            <a:off x="4744355" y="3461190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Elipse 5"/>
          <p:cNvSpPr/>
          <p:nvPr/>
        </p:nvSpPr>
        <p:spPr>
          <a:xfrm>
            <a:off x="4675022" y="3755856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Elipse 6"/>
          <p:cNvSpPr/>
          <p:nvPr/>
        </p:nvSpPr>
        <p:spPr>
          <a:xfrm>
            <a:off x="4585880" y="4741164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ángulo 7"/>
          <p:cNvSpPr/>
          <p:nvPr/>
        </p:nvSpPr>
        <p:spPr>
          <a:xfrm>
            <a:off x="1070946" y="556884"/>
            <a:ext cx="8921668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Sample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size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for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mean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differences</a:t>
            </a:r>
            <a:endParaRPr lang="ca-ES" sz="2925" dirty="0">
              <a:solidFill>
                <a:srgbClr val="316AFD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736"/>
          <a:stretch/>
        </p:blipFill>
        <p:spPr>
          <a:xfrm>
            <a:off x="1173407" y="1401011"/>
            <a:ext cx="7559187" cy="454091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0946" y="819422"/>
            <a:ext cx="8921668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Sample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size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for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differences</a:t>
            </a:r>
            <a:r>
              <a:rPr lang="ca-ES" sz="2925" dirty="0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 in </a:t>
            </a:r>
            <a:r>
              <a:rPr lang="ca-ES" sz="2925" dirty="0" err="1">
                <a:solidFill>
                  <a:srgbClr val="316AFD"/>
                </a:solidFill>
                <a:latin typeface="Arial Black" charset="0"/>
                <a:ea typeface="Arial Black" charset="0"/>
                <a:cs typeface="Arial Black" charset="0"/>
              </a:rPr>
              <a:t>proportions</a:t>
            </a:r>
            <a:endParaRPr lang="ca-ES" sz="2925" dirty="0">
              <a:solidFill>
                <a:srgbClr val="316AFD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853306" y="3144240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/>
          <p:cNvSpPr/>
          <p:nvPr/>
        </p:nvSpPr>
        <p:spPr>
          <a:xfrm>
            <a:off x="4853306" y="3438905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Elipse 5"/>
          <p:cNvSpPr/>
          <p:nvPr/>
        </p:nvSpPr>
        <p:spPr>
          <a:xfrm>
            <a:off x="4853306" y="5034801"/>
            <a:ext cx="787424" cy="2946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6713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7997" y="1327479"/>
            <a:ext cx="8810240" cy="464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</a:rPr>
              <a:t>Sample</a:t>
            </a:r>
            <a:r>
              <a:rPr lang="ca-ES" sz="1950" u="none" dirty="0">
                <a:latin typeface="+mn-lt"/>
              </a:rPr>
              <a:t> </a:t>
            </a:r>
            <a:r>
              <a:rPr lang="ca-ES" sz="1950" u="none" dirty="0" err="1">
                <a:latin typeface="+mn-lt"/>
              </a:rPr>
              <a:t>size</a:t>
            </a:r>
            <a:r>
              <a:rPr lang="ca-ES" sz="1950" u="none" dirty="0">
                <a:latin typeface="+mn-lt"/>
              </a:rPr>
              <a:t> goes up </a:t>
            </a:r>
          </a:p>
          <a:p>
            <a:pPr marL="773835" lvl="1" indent="-278572">
              <a:buFont typeface="Courier New" panose="02070309020205020404" pitchFamily="49" charset="0"/>
              <a:buChar char="o"/>
            </a:pPr>
            <a:r>
              <a:rPr lang="ca-ES" sz="1625" u="none" dirty="0">
                <a:latin typeface="+mn-lt"/>
              </a:rPr>
              <a:t>for </a:t>
            </a:r>
            <a:r>
              <a:rPr lang="ca-ES" sz="1625" u="none" dirty="0" err="1">
                <a:latin typeface="+mn-lt"/>
              </a:rPr>
              <a:t>smaller</a:t>
            </a:r>
            <a:r>
              <a:rPr lang="ca-ES" sz="1625" u="none" dirty="0">
                <a:latin typeface="+mn-lt"/>
              </a:rPr>
              <a:t> </a:t>
            </a:r>
            <a:r>
              <a:rPr lang="el-GR" sz="1625" u="none" dirty="0">
                <a:latin typeface="+mn-lt"/>
                <a:cs typeface="Times New Roman" panose="02020603050405020304" pitchFamily="18" charset="0"/>
              </a:rPr>
              <a:t>α</a:t>
            </a:r>
            <a:endParaRPr lang="ca-ES" sz="1625" u="none" dirty="0">
              <a:latin typeface="+mn-lt"/>
              <a:cs typeface="Times New Roman" panose="02020603050405020304" pitchFamily="18" charset="0"/>
            </a:endParaRPr>
          </a:p>
          <a:p>
            <a:pPr marL="773835" lvl="1" indent="-278572">
              <a:buFont typeface="Courier New" panose="02070309020205020404" pitchFamily="49" charset="0"/>
              <a:buChar char="o"/>
            </a:pP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ca-ES" sz="1625" u="none" dirty="0" err="1">
                <a:latin typeface="+mn-lt"/>
                <a:cs typeface="Times New Roman" panose="02020603050405020304" pitchFamily="18" charset="0"/>
              </a:rPr>
              <a:t>higher</a:t>
            </a: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1625" u="none" dirty="0">
                <a:latin typeface="+mn-lt"/>
                <a:cs typeface="Times New Roman" panose="02020603050405020304" pitchFamily="18" charset="0"/>
              </a:rPr>
              <a:t>β</a:t>
            </a:r>
            <a:endParaRPr lang="ca-ES" sz="1625" u="none" dirty="0">
              <a:latin typeface="+mn-lt"/>
              <a:cs typeface="Times New Roman" panose="02020603050405020304" pitchFamily="18" charset="0"/>
            </a:endParaRPr>
          </a:p>
          <a:p>
            <a:pPr marL="773835" lvl="1" indent="-278572">
              <a:buFont typeface="Courier New" panose="02070309020205020404" pitchFamily="49" charset="0"/>
              <a:buChar char="o"/>
            </a:pP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ca-ES" sz="1625" u="none" dirty="0" err="1">
                <a:latin typeface="+mn-lt"/>
                <a:cs typeface="Times New Roman" panose="02020603050405020304" pitchFamily="18" charset="0"/>
              </a:rPr>
              <a:t>smaller</a:t>
            </a: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1625" u="none" dirty="0">
                <a:latin typeface="+mn-lt"/>
                <a:cs typeface="Times New Roman" panose="02020603050405020304" pitchFamily="18" charset="0"/>
              </a:rPr>
              <a:t>δ</a:t>
            </a:r>
            <a:endParaRPr lang="ca-ES" sz="1625" u="none" dirty="0">
              <a:latin typeface="+mn-lt"/>
              <a:cs typeface="Times New Roman" panose="02020603050405020304" pitchFamily="18" charset="0"/>
            </a:endParaRPr>
          </a:p>
          <a:p>
            <a:pPr marL="773835" lvl="1" indent="-278572">
              <a:buFont typeface="Courier New" panose="02070309020205020404" pitchFamily="49" charset="0"/>
              <a:buChar char="o"/>
            </a:pP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ca-ES" sz="1625" u="none" dirty="0" err="1">
                <a:latin typeface="+mn-lt"/>
                <a:cs typeface="Times New Roman" panose="02020603050405020304" pitchFamily="18" charset="0"/>
              </a:rPr>
              <a:t>higher</a:t>
            </a: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l-GR" sz="1625" u="none" dirty="0">
                <a:latin typeface="+mn-lt"/>
                <a:cs typeface="Times New Roman" panose="02020603050405020304" pitchFamily="18" charset="0"/>
              </a:rPr>
              <a:t>σ</a:t>
            </a:r>
            <a:endParaRPr lang="ca-ES" sz="1625" u="none" dirty="0">
              <a:latin typeface="+mn-lt"/>
              <a:cs typeface="Times New Roman" panose="02020603050405020304" pitchFamily="18" charset="0"/>
            </a:endParaRPr>
          </a:p>
          <a:p>
            <a:pPr marL="773835" lvl="1" indent="-278572">
              <a:buFont typeface="Courier New" panose="02070309020205020404" pitchFamily="49" charset="0"/>
              <a:buChar char="o"/>
            </a:pP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For p </a:t>
            </a:r>
            <a:r>
              <a:rPr lang="ca-ES" sz="1625" u="none" dirty="0" err="1">
                <a:latin typeface="+mn-lt"/>
                <a:cs typeface="Times New Roman" panose="02020603050405020304" pitchFamily="18" charset="0"/>
              </a:rPr>
              <a:t>closer</a:t>
            </a:r>
            <a:r>
              <a:rPr lang="ca-ES" sz="1625" u="none" dirty="0">
                <a:latin typeface="+mn-lt"/>
                <a:cs typeface="Times New Roman" panose="02020603050405020304" pitchFamily="18" charset="0"/>
              </a:rPr>
              <a:t> to 50%</a:t>
            </a: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Sample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size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is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higher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for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proportions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than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means</a:t>
            </a:r>
            <a:endParaRPr lang="ca-ES" sz="1950" u="none" dirty="0">
              <a:latin typeface="+mn-lt"/>
              <a:cs typeface="Times New Roman" panose="02020603050405020304" pitchFamily="18" charset="0"/>
            </a:endParaRP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Sample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size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must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be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calculated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a priori. Is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not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sensible to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calculate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power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after</a:t>
            </a:r>
            <a:endParaRPr lang="ca-ES" sz="1950" u="none" dirty="0">
              <a:latin typeface="+mn-lt"/>
              <a:cs typeface="Times New Roman" panose="02020603050405020304" pitchFamily="18" charset="0"/>
            </a:endParaRP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SD can be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calculated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from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95% CI</a:t>
            </a: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Upper-Lower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limit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of a CI is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about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4 Standard Error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SE=s/√n</a:t>
            </a: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Some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% of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survivors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can be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obtained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from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Kaplan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-Meier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survival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curves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can be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used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for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calculations</a:t>
            </a:r>
            <a:endParaRPr lang="ca-ES" sz="1950" u="none" dirty="0">
              <a:latin typeface="+mn-lt"/>
              <a:cs typeface="Times New Roman" panose="02020603050405020304" pitchFamily="18" charset="0"/>
            </a:endParaRPr>
          </a:p>
          <a:p>
            <a:pPr marL="232143" indent="-232143">
              <a:buFont typeface="Arial" panose="020B0604020202020204" pitchFamily="34" charset="0"/>
              <a:buChar char="•"/>
            </a:pP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Sample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size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is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not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an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exact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science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must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be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the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product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of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calculations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and</a:t>
            </a:r>
            <a:r>
              <a:rPr lang="ca-ES" sz="1950" u="none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ca-ES" sz="1950" u="none" dirty="0" err="1">
                <a:latin typeface="+mn-lt"/>
                <a:cs typeface="Times New Roman" panose="02020603050405020304" pitchFamily="18" charset="0"/>
              </a:rPr>
              <a:t>reality</a:t>
            </a:r>
            <a:endParaRPr lang="ca-ES" sz="1950" u="none" dirty="0">
              <a:latin typeface="+mn-lt"/>
              <a:cs typeface="Times New Roman" panose="02020603050405020304" pitchFamily="18" charset="0"/>
            </a:endParaRPr>
          </a:p>
          <a:p>
            <a:pPr marL="232143" indent="-232143">
              <a:buFont typeface="Arial" panose="020B0604020202020204" pitchFamily="34" charset="0"/>
              <a:buChar char="•"/>
            </a:pPr>
            <a:endParaRPr lang="ca-E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073B677-0D08-450A-ACA3-5DDE5111006C}"/>
              </a:ext>
            </a:extLst>
          </p:cNvPr>
          <p:cNvSpPr txBox="1">
            <a:spLocks/>
          </p:cNvSpPr>
          <p:nvPr/>
        </p:nvSpPr>
        <p:spPr>
          <a:xfrm>
            <a:off x="344488" y="410069"/>
            <a:ext cx="8640960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2800" u="none" kern="0" dirty="0" err="1"/>
              <a:t>Some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tips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for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sample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size</a:t>
            </a:r>
            <a:r>
              <a:rPr lang="es-ES" sz="2800" u="none" kern="0" dirty="0"/>
              <a:t> </a:t>
            </a:r>
            <a:r>
              <a:rPr lang="es-ES" sz="2800" u="none" kern="0" dirty="0" err="1"/>
              <a:t>calcuations</a:t>
            </a:r>
            <a:endParaRPr lang="ca-ES" sz="2800" u="none" kern="0" dirty="0"/>
          </a:p>
        </p:txBody>
      </p:sp>
    </p:spTree>
    <p:extLst>
      <p:ext uri="{BB962C8B-B14F-4D97-AF65-F5344CB8AC3E}">
        <p14:creationId xmlns:p14="http://schemas.microsoft.com/office/powerpoint/2010/main" val="170349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105476" name="Object 1028">
                        <a:extLst>
                          <a:ext uri="{FF2B5EF4-FFF2-40B4-BE49-F238E27FC236}">
                            <a16:creationId xmlns:a16="http://schemas.microsoft.com/office/drawing/2014/main" id="{CB65AE1E-63BC-4663-AE1F-48084A04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3158</Words>
  <Application>Microsoft Office PowerPoint</Application>
  <PresentationFormat>A4 (210 x 297 mm)</PresentationFormat>
  <Paragraphs>400</Paragraphs>
  <Slides>54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54</vt:i4>
      </vt:variant>
    </vt:vector>
  </HeadingPairs>
  <TitlesOfParts>
    <vt:vector size="72" baseType="lpstr">
      <vt:lpstr>Arial</vt:lpstr>
      <vt:lpstr>Arial Black</vt:lpstr>
      <vt:lpstr>Arial,Sans-Serif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Equation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The average ''bua'' value in our population is 70 </vt:lpstr>
      <vt:lpstr>Presentación de PowerPoint</vt:lpstr>
      <vt:lpstr>Presentación de PowerPoint</vt:lpstr>
      <vt:lpstr>Errors after testing</vt:lpstr>
      <vt:lpstr>Errors and Right Decisions</vt:lpstr>
      <vt:lpstr>Power and Sample Size</vt:lpstr>
      <vt:lpstr>Power and Sample Size 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1449</cp:revision>
  <cp:lastPrinted>2016-02-05T21:57:04Z</cp:lastPrinted>
  <dcterms:created xsi:type="dcterms:W3CDTF">2009-01-26T07:32:14Z</dcterms:created>
  <dcterms:modified xsi:type="dcterms:W3CDTF">2022-02-15T07:19:36Z</dcterms:modified>
</cp:coreProperties>
</file>