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41" r:id="rId2"/>
    <p:sldId id="405" r:id="rId3"/>
    <p:sldId id="342" r:id="rId4"/>
    <p:sldId id="343" r:id="rId5"/>
    <p:sldId id="454" r:id="rId6"/>
    <p:sldId id="410" r:id="rId7"/>
    <p:sldId id="411" r:id="rId8"/>
    <p:sldId id="412" r:id="rId9"/>
    <p:sldId id="499" r:id="rId10"/>
    <p:sldId id="413" r:id="rId11"/>
    <p:sldId id="500" r:id="rId12"/>
    <p:sldId id="498" r:id="rId13"/>
    <p:sldId id="415" r:id="rId14"/>
    <p:sldId id="417" r:id="rId15"/>
    <p:sldId id="516" r:id="rId16"/>
    <p:sldId id="494" r:id="rId17"/>
    <p:sldId id="418" r:id="rId18"/>
    <p:sldId id="419" r:id="rId19"/>
    <p:sldId id="420" r:id="rId20"/>
    <p:sldId id="421" r:id="rId21"/>
    <p:sldId id="422" r:id="rId22"/>
    <p:sldId id="424" r:id="rId23"/>
    <p:sldId id="501" r:id="rId24"/>
    <p:sldId id="502" r:id="rId25"/>
    <p:sldId id="458" r:id="rId26"/>
    <p:sldId id="459" r:id="rId27"/>
    <p:sldId id="460" r:id="rId28"/>
    <p:sldId id="503" r:id="rId29"/>
    <p:sldId id="517" r:id="rId30"/>
    <p:sldId id="463" r:id="rId31"/>
    <p:sldId id="518" r:id="rId32"/>
    <p:sldId id="495" r:id="rId33"/>
    <p:sldId id="464" r:id="rId34"/>
    <p:sldId id="519" r:id="rId35"/>
    <p:sldId id="466" r:id="rId36"/>
    <p:sldId id="468" r:id="rId37"/>
    <p:sldId id="520" r:id="rId38"/>
    <p:sldId id="521" r:id="rId39"/>
    <p:sldId id="496" r:id="rId40"/>
    <p:sldId id="522" r:id="rId41"/>
    <p:sldId id="523" r:id="rId42"/>
    <p:sldId id="524" r:id="rId43"/>
    <p:sldId id="525" r:id="rId44"/>
    <p:sldId id="526" r:id="rId45"/>
    <p:sldId id="486" r:id="rId46"/>
    <p:sldId id="514" r:id="rId47"/>
    <p:sldId id="470" r:id="rId48"/>
    <p:sldId id="512" r:id="rId49"/>
    <p:sldId id="509" r:id="rId50"/>
    <p:sldId id="510" r:id="rId51"/>
    <p:sldId id="489" r:id="rId52"/>
    <p:sldId id="511" r:id="rId53"/>
    <p:sldId id="490" r:id="rId54"/>
    <p:sldId id="515" r:id="rId55"/>
    <p:sldId id="492" r:id="rId56"/>
    <p:sldId id="513" r:id="rId57"/>
    <p:sldId id="527" r:id="rId58"/>
    <p:sldId id="528" r:id="rId59"/>
  </p:sldIdLst>
  <p:sldSz cx="9906000" cy="6858000" type="A4"/>
  <p:notesSz cx="7104063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EFDD"/>
    <a:srgbClr val="990099"/>
    <a:srgbClr val="DFA5D4"/>
    <a:srgbClr val="F0D4EB"/>
    <a:srgbClr val="993489"/>
    <a:srgbClr val="FF3399"/>
    <a:srgbClr val="008080"/>
    <a:srgbClr val="CCCCFF"/>
    <a:srgbClr val="3333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3" autoAdjust="0"/>
    <p:restoredTop sz="95232" autoAdjust="0"/>
  </p:normalViewPr>
  <p:slideViewPr>
    <p:cSldViewPr>
      <p:cViewPr>
        <p:scale>
          <a:sx n="49" d="100"/>
          <a:sy n="49" d="100"/>
        </p:scale>
        <p:origin x="-2333" y="-845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9201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205" y="0"/>
            <a:ext cx="3079201" cy="512222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00EEF74-E48B-40F9-BE2E-788645783730}" type="datetimeFigureOut">
              <a:rPr lang="ca-ES"/>
              <a:pPr>
                <a:defRPr/>
              </a:pPr>
              <a:t>11/5/2021</a:t>
            </a:fld>
            <a:endParaRPr lang="ca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6763"/>
            <a:ext cx="554513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077" y="4862016"/>
            <a:ext cx="5683914" cy="4605085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2" y="9720755"/>
            <a:ext cx="3079201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205" y="9720755"/>
            <a:ext cx="3079201" cy="51222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1523708-C303-45A6-973B-576D4B952217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="" xmlns:p14="http://schemas.microsoft.com/office/powerpoint/2010/main" val="1665073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round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945948" algn="l"/>
                <a:tab pos="1891895" algn="l"/>
                <a:tab pos="2839488" algn="l"/>
                <a:tab pos="3785436" algn="l"/>
                <a:tab pos="4731383" algn="l"/>
                <a:tab pos="5678976" algn="l"/>
                <a:tab pos="6624924" algn="l"/>
                <a:tab pos="7570871" algn="l"/>
                <a:tab pos="8518464" algn="l"/>
                <a:tab pos="9464412" algn="l"/>
                <a:tab pos="10412005" algn="l"/>
              </a:tabLst>
            </a:pPr>
            <a:fld id="{417112F3-7CD5-433E-B7E0-7D8D82C92A6E}" type="slidenum">
              <a:rPr lang="en-US" altLang="ca-ES" smtClean="0">
                <a:solidFill>
                  <a:srgbClr val="000000"/>
                </a:solidFill>
                <a:latin typeface="Arial" pitchFamily="34" charset="0"/>
                <a:ea typeface="DejaVu Sans" pitchFamily="34" charset="0"/>
                <a:cs typeface="DejaVu Sans" pitchFamily="34" charset="0"/>
              </a:rPr>
              <a:pPr>
                <a:tabLst>
                  <a:tab pos="0" algn="l"/>
                  <a:tab pos="945948" algn="l"/>
                  <a:tab pos="1891895" algn="l"/>
                  <a:tab pos="2839488" algn="l"/>
                  <a:tab pos="3785436" algn="l"/>
                  <a:tab pos="4731383" algn="l"/>
                  <a:tab pos="5678976" algn="l"/>
                  <a:tab pos="6624924" algn="l"/>
                  <a:tab pos="7570871" algn="l"/>
                  <a:tab pos="8518464" algn="l"/>
                  <a:tab pos="9464412" algn="l"/>
                  <a:tab pos="10412005" algn="l"/>
                </a:tabLst>
              </a:pPr>
              <a:t>1</a:t>
            </a:fld>
            <a:endParaRPr lang="en-US" altLang="ca-ES">
              <a:solidFill>
                <a:srgbClr val="000000"/>
              </a:solidFill>
              <a:latin typeface="Arial" pitchFamily="34" charset="0"/>
              <a:ea typeface="DejaVu Sans" pitchFamily="34" charset="0"/>
              <a:cs typeface="DejaVu Sans" pitchFamily="34" charset="0"/>
            </a:endParaRPr>
          </a:p>
        </p:txBody>
      </p:sp>
      <p:sp>
        <p:nvSpPr>
          <p:cNvPr id="67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81050" y="777875"/>
            <a:ext cx="5541963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736" y="4860378"/>
            <a:ext cx="5682255" cy="4606722"/>
          </a:xfrm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1785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73B7B-80BE-4997-9649-7FEEE09BEACB}" type="slidenum">
              <a:rPr lang="ca-ES"/>
              <a:pPr/>
              <a:t>48</a:t>
            </a:fld>
            <a:endParaRPr lang="ca-E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63" y="4862438"/>
            <a:ext cx="5208164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716573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73B7B-80BE-4997-9649-7FEEE09BEACB}" type="slidenum">
              <a:rPr lang="ca-ES"/>
              <a:pPr/>
              <a:t>54</a:t>
            </a:fld>
            <a:endParaRPr lang="ca-E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63" y="4862438"/>
            <a:ext cx="5208164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71657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23708-C303-45A6-973B-576D4B952217}" type="slidenum">
              <a:rPr lang="ca-ES" smtClean="0"/>
              <a:pPr>
                <a:defRPr/>
              </a:pPr>
              <a:t>10</a:t>
            </a:fld>
            <a:endParaRPr lang="ca-ES"/>
          </a:p>
        </p:txBody>
      </p:sp>
    </p:spTree>
    <p:extLst>
      <p:ext uri="{BB962C8B-B14F-4D97-AF65-F5344CB8AC3E}">
        <p14:creationId xmlns="" xmlns:p14="http://schemas.microsoft.com/office/powerpoint/2010/main" val="184644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23708-C303-45A6-973B-576D4B952217}" type="slidenum">
              <a:rPr lang="ca-ES" smtClean="0"/>
              <a:pPr>
                <a:defRPr/>
              </a:pPr>
              <a:t>19</a:t>
            </a:fld>
            <a:endParaRPr lang="ca-ES"/>
          </a:p>
        </p:txBody>
      </p:sp>
    </p:spTree>
    <p:extLst>
      <p:ext uri="{BB962C8B-B14F-4D97-AF65-F5344CB8AC3E}">
        <p14:creationId xmlns="" xmlns:p14="http://schemas.microsoft.com/office/powerpoint/2010/main" val="6013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20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63" y="4862438"/>
            <a:ext cx="5208164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5854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21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63" y="4862438"/>
            <a:ext cx="5208164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97283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25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63" y="4862438"/>
            <a:ext cx="5208164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6073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9459B-5848-4D97-B763-6D62BA3DB8F4}" type="slidenum">
              <a:rPr lang="ca-ES"/>
              <a:pPr/>
              <a:t>33</a:t>
            </a:fld>
            <a:endParaRPr lang="ca-E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63" y="4862438"/>
            <a:ext cx="5208164" cy="4606765"/>
          </a:xfrm>
        </p:spPr>
        <p:txBody>
          <a:bodyPr lIns="106419" tIns="53211" rIns="106419" bIns="53211"/>
          <a:lstStyle/>
          <a:p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2333875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4096F-84BB-4D9B-965B-74834C032F99}" type="slidenum">
              <a:rPr lang="es-ES_tradnl" altLang="ca-ES"/>
              <a:pPr/>
              <a:t>45</a:t>
            </a:fld>
            <a:endParaRPr lang="es-ES_tradnl" altLang="ca-E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766763"/>
            <a:ext cx="5545137" cy="3838575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ca-ES"/>
          </a:p>
        </p:txBody>
      </p:sp>
    </p:spTree>
    <p:extLst>
      <p:ext uri="{BB962C8B-B14F-4D97-AF65-F5344CB8AC3E}">
        <p14:creationId xmlns="" xmlns:p14="http://schemas.microsoft.com/office/powerpoint/2010/main" val="74550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73B7B-80BE-4997-9649-7FEEE09BEACB}" type="slidenum">
              <a:rPr lang="ca-ES"/>
              <a:pPr/>
              <a:t>47</a:t>
            </a:fld>
            <a:endParaRPr lang="ca-E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63" y="4862438"/>
            <a:ext cx="5208164" cy="4606765"/>
          </a:xfrm>
        </p:spPr>
        <p:txBody>
          <a:bodyPr lIns="106419" tIns="53211" rIns="106419" bIns="53211"/>
          <a:lstStyle/>
          <a:p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81061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14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908050" y="342900"/>
            <a:ext cx="8420100" cy="11049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908050" y="1752600"/>
            <a:ext cx="84201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>
          <a:xfrm>
            <a:off x="412750" y="6323013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>
          <a:xfrm>
            <a:off x="3384550" y="6323013"/>
            <a:ext cx="31369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7429500" y="6323013"/>
            <a:ext cx="20637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41AB496-2BE9-47D3-8D43-FF2A8589C4A4}" type="slidenum">
              <a:rPr lang="en-US" altLang="ca-ES"/>
              <a:pPr/>
              <a:t>‹Nº›</a:t>
            </a:fld>
            <a:endParaRPr lang="en-US" altLang="ca-ES"/>
          </a:p>
        </p:txBody>
      </p:sp>
    </p:spTree>
    <p:extLst>
      <p:ext uri="{BB962C8B-B14F-4D97-AF65-F5344CB8AC3E}">
        <p14:creationId xmlns="" xmlns:p14="http://schemas.microsoft.com/office/powerpoint/2010/main" val="2722039863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ol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4369760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 baseline="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51913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u="none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ondo_pantalla"/>
          <p:cNvPicPr>
            <a:picLocks noChangeAspect="1" noChangeArrowheads="1"/>
          </p:cNvPicPr>
          <p:nvPr userDrawn="1"/>
        </p:nvPicPr>
        <p:blipFill>
          <a:blip r:embed="rId15" cstate="print">
            <a:lum bright="34000" contrast="14000"/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3"/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1028" name="Picture 12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8" r:id="rId12"/>
    <p:sldLayoutId id="214748376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80963" y="-27384"/>
            <a:ext cx="9986963" cy="68580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</p:pic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38100" y="3789040"/>
            <a:ext cx="9601200" cy="676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5613" algn="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s-ES" altLang="ca-ES" sz="32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Hypothesis</a:t>
            </a:r>
            <a:r>
              <a:rPr lang="es-ES" altLang="ca-ES" sz="32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</a:t>
            </a:r>
            <a:r>
              <a:rPr lang="es-ES" altLang="ca-ES" sz="3200" b="1" u="none" dirty="0" err="1" smtClean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Testing</a:t>
            </a:r>
            <a:r>
              <a:rPr lang="es-ES" altLang="ca-ES" sz="3200" b="1" u="none" dirty="0" smtClean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. </a:t>
            </a:r>
            <a:r>
              <a:rPr lang="es-ES" altLang="ca-ES" sz="3200" b="1" u="none" dirty="0" err="1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Quantitative</a:t>
            </a:r>
            <a:r>
              <a:rPr lang="es-ES" altLang="ca-ES" sz="3200" b="1" u="none" dirty="0">
                <a:solidFill>
                  <a:srgbClr val="7D468C"/>
                </a:solidFill>
                <a:latin typeface="Calibri" pitchFamily="34" charset="0"/>
                <a:ea typeface="MS PGothic" pitchFamily="34" charset="-128"/>
                <a:cs typeface="Droid Sans Fallback"/>
              </a:rPr>
              <a:t> Variables</a:t>
            </a:r>
            <a:endParaRPr lang="es-ES" altLang="ca-ES" sz="3200" u="none" dirty="0">
              <a:solidFill>
                <a:srgbClr val="808080"/>
              </a:solidFill>
              <a:ea typeface="MS PGothic" pitchFamily="34" charset="-128"/>
              <a:cs typeface="Droid Sans Fallback"/>
            </a:endParaRPr>
          </a:p>
        </p:txBody>
      </p:sp>
      <p:grpSp>
        <p:nvGrpSpPr>
          <p:cNvPr id="5125" name="Group 2"/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5126" name="Group 3"/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5134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5135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ffectLst/>
            </p:spPr>
          </p:pic>
        </p:grpSp>
        <p:grpSp>
          <p:nvGrpSpPr>
            <p:cNvPr id="5127" name="Group 6"/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5128" name="Group 7"/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5130" name="Picture 8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1" name="Picture 9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2" name="Picture 10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133" name="Picture 11"/>
                <p:cNvPicPr>
                  <a:picLocks noChangeAspect="1" noChangeArrowheads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 w="9360">
                  <a:noFill/>
                  <a:miter lim="800000"/>
                  <a:headEnd/>
                  <a:tailEnd/>
                </a:ln>
                <a:effectLst/>
              </p:spPr>
            </p:pic>
          </p:grpSp>
          <p:pic>
            <p:nvPicPr>
              <p:cNvPr id="5129" name="Picture 12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 w="9360">
                <a:noFill/>
                <a:miter lim="800000"/>
                <a:headEnd/>
                <a:tailEnd/>
              </a:ln>
              <a:effectLst/>
            </p:spPr>
          </p:pic>
        </p:grpSp>
      </p:grpSp>
      <p:sp>
        <p:nvSpPr>
          <p:cNvPr id="16" name="4 Marcador de texto"/>
          <p:cNvSpPr txBox="1">
            <a:spLocks/>
          </p:cNvSpPr>
          <p:nvPr/>
        </p:nvSpPr>
        <p:spPr>
          <a:xfrm>
            <a:off x="1568624" y="4648480"/>
            <a:ext cx="8135766" cy="1620838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marR="0" lvl="0" indent="-45720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Basic  </a:t>
            </a:r>
            <a:r>
              <a:rPr kumimoji="0" lang="es-E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Statistics</a:t>
            </a:r>
            <a:r>
              <a:rPr kumimoji="0" 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s-E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with</a:t>
            </a:r>
            <a:r>
              <a:rPr kumimoji="0" 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R</a:t>
            </a:r>
          </a:p>
          <a:p>
            <a:pPr marL="457200" marR="0" lvl="0" indent="-457200" algn="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UEB-VHIR</a:t>
            </a:r>
            <a:endParaRPr kumimoji="0" lang="ca-E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a-ES" sz="1600" b="1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57200" marR="0" lvl="0" indent="-45720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Mireia Ferrer, </a:t>
            </a:r>
            <a:r>
              <a:rPr kumimoji="0" lang="ca-ES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Miriam</a:t>
            </a:r>
            <a:r>
              <a:rPr kumimoji="0" lang="ca-E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Mota, Alex</a:t>
            </a:r>
            <a:r>
              <a:rPr kumimoji="0" lang="ca-ES" sz="1600" b="1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ca-ES" sz="1600" b="1" i="0" u="none" strike="noStrike" kern="0" cap="none" spc="0" normalizeH="0" noProof="0" dirty="0" err="1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Sanchez</a:t>
            </a:r>
            <a:r>
              <a:rPr lang="ca-ES" sz="1600" b="1" u="none" kern="0" noProof="0" dirty="0" smtClean="0">
                <a:latin typeface="+mj-lt"/>
                <a:cs typeface="+mn-cs"/>
              </a:rPr>
              <a:t> and Santiago </a:t>
            </a:r>
            <a:r>
              <a:rPr lang="ca-ES" sz="1600" b="1" u="none" kern="0" noProof="0" dirty="0" err="1" smtClean="0">
                <a:latin typeface="+mj-lt"/>
                <a:cs typeface="+mn-cs"/>
              </a:rPr>
              <a:t>Perez-Hoyos</a:t>
            </a:r>
            <a:r>
              <a:rPr kumimoji="0" lang="es-E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 </a:t>
            </a:r>
            <a:r>
              <a:rPr kumimoji="0" lang="ca-E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	</a:t>
            </a:r>
          </a:p>
          <a:p>
            <a:pPr marL="457200" marR="0" lvl="0" indent="-45720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439863" algn="l"/>
              </a:tabLst>
              <a:defRPr/>
            </a:pPr>
            <a:r>
              <a:rPr kumimoji="0" lang="ca-E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10/05/2021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3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dirty="0" err="1"/>
              <a:t>Normality</a:t>
            </a:r>
            <a:r>
              <a:rPr lang="es-ES" dirty="0"/>
              <a:t> test</a:t>
            </a:r>
            <a:endParaRPr lang="en-U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88504" y="1268760"/>
            <a:ext cx="8915400" cy="4525963"/>
          </a:xfrm>
        </p:spPr>
        <p:txBody>
          <a:bodyPr/>
          <a:lstStyle/>
          <a:p>
            <a:r>
              <a:rPr lang="ca-ES" sz="2400" dirty="0" err="1"/>
              <a:t>Statistical</a:t>
            </a:r>
            <a:r>
              <a:rPr lang="ca-ES" sz="2400" dirty="0"/>
              <a:t>  </a:t>
            </a:r>
            <a:r>
              <a:rPr lang="ca-ES" sz="2400" dirty="0" err="1"/>
              <a:t>normality</a:t>
            </a:r>
            <a:r>
              <a:rPr lang="ca-ES" sz="2400" dirty="0"/>
              <a:t> test </a:t>
            </a:r>
            <a:r>
              <a:rPr lang="ca-ES" sz="2400" dirty="0" err="1"/>
              <a:t>are</a:t>
            </a:r>
            <a:r>
              <a:rPr lang="ca-ES" sz="2400" dirty="0"/>
              <a:t> </a:t>
            </a:r>
            <a:r>
              <a:rPr lang="ca-ES" sz="2400" dirty="0" err="1"/>
              <a:t>more</a:t>
            </a:r>
            <a:r>
              <a:rPr lang="ca-ES" sz="2400" dirty="0"/>
              <a:t> </a:t>
            </a:r>
            <a:r>
              <a:rPr lang="ca-ES" sz="2400" dirty="0" err="1"/>
              <a:t>precise</a:t>
            </a:r>
            <a:r>
              <a:rPr lang="ca-ES" sz="2400" dirty="0"/>
              <a:t> </a:t>
            </a:r>
            <a:r>
              <a:rPr lang="ca-ES" sz="2400" dirty="0" err="1"/>
              <a:t>than</a:t>
            </a:r>
            <a:r>
              <a:rPr lang="ca-ES" sz="2400" dirty="0"/>
              <a:t> </a:t>
            </a:r>
            <a:r>
              <a:rPr lang="ca-ES" sz="2400" dirty="0" err="1"/>
              <a:t>graphs</a:t>
            </a:r>
            <a:r>
              <a:rPr lang="ca-ES" sz="2400" dirty="0"/>
              <a:t>. </a:t>
            </a:r>
            <a:r>
              <a:rPr lang="ca-ES" sz="2400" dirty="0" err="1"/>
              <a:t>It</a:t>
            </a:r>
            <a:r>
              <a:rPr lang="ca-ES" sz="2400" dirty="0"/>
              <a:t> is possible to </a:t>
            </a:r>
            <a:r>
              <a:rPr lang="ca-ES" sz="2400" dirty="0" err="1"/>
              <a:t>calculate</a:t>
            </a:r>
            <a:r>
              <a:rPr lang="ca-ES" sz="2400" dirty="0"/>
              <a:t> a p-</a:t>
            </a:r>
            <a:r>
              <a:rPr lang="ca-ES" sz="2400" dirty="0" err="1"/>
              <a:t>value</a:t>
            </a:r>
            <a:r>
              <a:rPr lang="ca-ES" sz="2400" dirty="0"/>
              <a:t>.</a:t>
            </a:r>
          </a:p>
          <a:p>
            <a:endParaRPr lang="ca-ES" sz="2400" dirty="0"/>
          </a:p>
          <a:p>
            <a:r>
              <a:rPr lang="ca-ES" sz="2400" dirty="0" err="1"/>
              <a:t>The</a:t>
            </a:r>
            <a:r>
              <a:rPr lang="ca-ES" sz="2400" dirty="0"/>
              <a:t> most </a:t>
            </a:r>
            <a:r>
              <a:rPr lang="ca-ES" sz="2400" dirty="0" err="1"/>
              <a:t>used</a:t>
            </a:r>
            <a:r>
              <a:rPr lang="ca-ES" sz="2400" dirty="0"/>
              <a:t> tests </a:t>
            </a:r>
            <a:r>
              <a:rPr lang="ca-ES" sz="2400" dirty="0" err="1"/>
              <a:t>are</a:t>
            </a:r>
            <a:r>
              <a:rPr lang="ca-ES" sz="2400" dirty="0"/>
              <a:t> </a:t>
            </a:r>
            <a:r>
              <a:rPr lang="ca-ES" sz="2400" dirty="0" err="1"/>
              <a:t>Kolmogorov-Smirnov</a:t>
            </a:r>
            <a:r>
              <a:rPr lang="ca-ES" sz="2400" dirty="0"/>
              <a:t> </a:t>
            </a:r>
            <a:r>
              <a:rPr lang="ca-ES" sz="2400" dirty="0" err="1"/>
              <a:t>and</a:t>
            </a:r>
            <a:r>
              <a:rPr lang="ca-ES" sz="2400" dirty="0"/>
              <a:t> </a:t>
            </a:r>
            <a:r>
              <a:rPr lang="ca-ES" sz="2400" dirty="0" err="1"/>
              <a:t>Shapiro-Wilks</a:t>
            </a:r>
            <a:r>
              <a:rPr lang="ca-ES" sz="2400" dirty="0"/>
              <a:t> test.</a:t>
            </a:r>
          </a:p>
          <a:p>
            <a:endParaRPr lang="ca-ES" sz="2400" dirty="0"/>
          </a:p>
          <a:p>
            <a:r>
              <a:rPr lang="ca-ES" sz="2400" dirty="0" err="1"/>
              <a:t>The</a:t>
            </a:r>
            <a:r>
              <a:rPr lang="ca-ES" sz="2400" dirty="0"/>
              <a:t> </a:t>
            </a:r>
            <a:r>
              <a:rPr lang="ca-ES" sz="2400" dirty="0" err="1"/>
              <a:t>hypothesis</a:t>
            </a:r>
            <a:r>
              <a:rPr lang="ca-ES" sz="2400" dirty="0"/>
              <a:t> to test </a:t>
            </a:r>
            <a:r>
              <a:rPr lang="ca-ES" sz="2400" dirty="0" err="1"/>
              <a:t>are</a:t>
            </a:r>
            <a:r>
              <a:rPr lang="ca-ES" sz="2400" dirty="0"/>
              <a:t>:</a:t>
            </a:r>
          </a:p>
          <a:p>
            <a:pPr lvl="1"/>
            <a:r>
              <a:rPr lang="ca-ES" sz="2400" dirty="0"/>
              <a:t>H</a:t>
            </a:r>
            <a:r>
              <a:rPr lang="ca-ES" sz="2400" baseline="-25000" dirty="0"/>
              <a:t>0</a:t>
            </a:r>
            <a:r>
              <a:rPr lang="ca-ES" sz="2400" dirty="0"/>
              <a:t>: Data </a:t>
            </a:r>
            <a:r>
              <a:rPr lang="ca-ES" sz="2400" dirty="0" err="1"/>
              <a:t>follow</a:t>
            </a:r>
            <a:r>
              <a:rPr lang="ca-ES" sz="2400" dirty="0"/>
              <a:t> a normal </a:t>
            </a:r>
            <a:r>
              <a:rPr lang="ca-ES" sz="2400" dirty="0" err="1"/>
              <a:t>distribution</a:t>
            </a:r>
            <a:endParaRPr lang="ca-ES" sz="2400" dirty="0"/>
          </a:p>
          <a:p>
            <a:pPr lvl="1"/>
            <a:r>
              <a:rPr lang="ca-ES" sz="2400" dirty="0"/>
              <a:t>H</a:t>
            </a:r>
            <a:r>
              <a:rPr lang="ca-ES" sz="2400" baseline="-25000" dirty="0"/>
              <a:t>1 </a:t>
            </a:r>
            <a:r>
              <a:rPr lang="ca-ES" sz="2400" dirty="0"/>
              <a:t>: Data do </a:t>
            </a:r>
            <a:r>
              <a:rPr lang="ca-ES" sz="2400" dirty="0" err="1"/>
              <a:t>not</a:t>
            </a:r>
            <a:r>
              <a:rPr lang="ca-ES" sz="2400" dirty="0"/>
              <a:t> </a:t>
            </a:r>
            <a:r>
              <a:rPr lang="ca-ES" sz="2400" dirty="0" err="1"/>
              <a:t>follow</a:t>
            </a:r>
            <a:r>
              <a:rPr lang="ca-ES" sz="2400" dirty="0"/>
              <a:t> a normal </a:t>
            </a:r>
            <a:r>
              <a:rPr lang="ca-ES" sz="2400" dirty="0" err="1"/>
              <a:t>distribution</a:t>
            </a:r>
            <a:endParaRPr lang="ca-ES" sz="2400" dirty="0"/>
          </a:p>
        </p:txBody>
      </p:sp>
    </p:spTree>
    <p:extLst>
      <p:ext uri="{BB962C8B-B14F-4D97-AF65-F5344CB8AC3E}">
        <p14:creationId xmlns="" xmlns:p14="http://schemas.microsoft.com/office/powerpoint/2010/main" val="346762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/>
          <a:srcRect b="88883"/>
          <a:stretch/>
        </p:blipFill>
        <p:spPr>
          <a:xfrm>
            <a:off x="0" y="548680"/>
            <a:ext cx="9865096" cy="79208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5172" t="23422" r="49894" b="48524"/>
          <a:stretch>
            <a:fillRect/>
          </a:stretch>
        </p:blipFill>
        <p:spPr bwMode="auto">
          <a:xfrm>
            <a:off x="1067965" y="1916832"/>
            <a:ext cx="8820929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9721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849694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 smtClean="0">
                <a:solidFill>
                  <a:srgbClr val="DFA5D4"/>
                </a:solidFill>
                <a:latin typeface="Verdana" pitchFamily="34" charset="0"/>
              </a:rPr>
              <a:t>NORMALITY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429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0512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sz="4000" dirty="0" err="1"/>
              <a:t>One</a:t>
            </a:r>
            <a:r>
              <a:rPr lang="es-ES" sz="4000" dirty="0"/>
              <a:t> </a:t>
            </a:r>
            <a:r>
              <a:rPr lang="es-ES" sz="4000" dirty="0" err="1"/>
              <a:t>sample</a:t>
            </a:r>
            <a:r>
              <a:rPr lang="es-ES" sz="4000" dirty="0"/>
              <a:t> t-test</a:t>
            </a:r>
            <a:br>
              <a:rPr lang="es-ES" sz="4000" dirty="0"/>
            </a:br>
            <a:endParaRPr lang="en-U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6496" y="1600200"/>
            <a:ext cx="9217024" cy="4637112"/>
          </a:xfrm>
        </p:spPr>
        <p:txBody>
          <a:bodyPr/>
          <a:lstStyle/>
          <a:p>
            <a:r>
              <a:rPr lang="ca-ES" sz="2400" dirty="0" err="1"/>
              <a:t>We</a:t>
            </a:r>
            <a:r>
              <a:rPr lang="ca-ES" sz="2400" dirty="0"/>
              <a:t> do </a:t>
            </a:r>
            <a:r>
              <a:rPr lang="ca-ES" sz="2400" dirty="0" err="1"/>
              <a:t>not</a:t>
            </a:r>
            <a:r>
              <a:rPr lang="ca-ES" sz="2400" dirty="0"/>
              <a:t> </a:t>
            </a:r>
            <a:r>
              <a:rPr lang="ca-ES" sz="2400" dirty="0" err="1"/>
              <a:t>use</a:t>
            </a:r>
            <a:r>
              <a:rPr lang="ca-ES" sz="2400" dirty="0"/>
              <a:t> </a:t>
            </a:r>
            <a:r>
              <a:rPr lang="ca-ES" sz="2400" dirty="0" err="1"/>
              <a:t>it</a:t>
            </a:r>
            <a:r>
              <a:rPr lang="ca-ES" sz="2400" dirty="0"/>
              <a:t> </a:t>
            </a:r>
            <a:r>
              <a:rPr lang="ca-ES" sz="2400" dirty="0" err="1"/>
              <a:t>very</a:t>
            </a:r>
            <a:r>
              <a:rPr lang="ca-ES" sz="2400" dirty="0"/>
              <a:t> </a:t>
            </a:r>
            <a:r>
              <a:rPr lang="ca-ES" sz="2400" dirty="0" err="1"/>
              <a:t>often</a:t>
            </a:r>
            <a:r>
              <a:rPr lang="ca-ES" sz="2400" dirty="0"/>
              <a:t>.</a:t>
            </a:r>
          </a:p>
          <a:p>
            <a:endParaRPr lang="ca-ES" sz="2400" dirty="0"/>
          </a:p>
          <a:p>
            <a:r>
              <a:rPr lang="ca-ES" sz="2400" dirty="0" err="1"/>
              <a:t>Very</a:t>
            </a:r>
            <a:r>
              <a:rPr lang="ca-ES" sz="2400" dirty="0"/>
              <a:t> similar to </a:t>
            </a:r>
            <a:r>
              <a:rPr lang="ca-ES" sz="2400" dirty="0" err="1"/>
              <a:t>estimation</a:t>
            </a:r>
            <a:r>
              <a:rPr lang="ca-ES" sz="2400" dirty="0"/>
              <a:t> </a:t>
            </a:r>
            <a:r>
              <a:rPr lang="ca-ES" sz="2400" dirty="0" err="1"/>
              <a:t>questions</a:t>
            </a:r>
            <a:r>
              <a:rPr lang="ca-ES" sz="2400" dirty="0"/>
              <a:t>. </a:t>
            </a:r>
            <a:r>
              <a:rPr lang="ca-ES" sz="2400" dirty="0" err="1"/>
              <a:t>It</a:t>
            </a:r>
            <a:r>
              <a:rPr lang="ca-ES" sz="2400" dirty="0"/>
              <a:t> can be </a:t>
            </a:r>
            <a:r>
              <a:rPr lang="ca-ES" sz="2400" dirty="0" err="1"/>
              <a:t>solved</a:t>
            </a:r>
            <a:r>
              <a:rPr lang="ca-ES" sz="2400" dirty="0"/>
              <a:t> </a:t>
            </a:r>
            <a:r>
              <a:rPr lang="ca-ES" sz="2400" dirty="0" err="1" smtClean="0"/>
              <a:t>calculating</a:t>
            </a:r>
            <a:r>
              <a:rPr lang="ca-ES" sz="2400" dirty="0" smtClean="0"/>
              <a:t> </a:t>
            </a:r>
            <a:r>
              <a:rPr lang="ca-ES" sz="2400" dirty="0"/>
              <a:t>a </a:t>
            </a:r>
            <a:r>
              <a:rPr lang="ca-ES" sz="2400" dirty="0" err="1"/>
              <a:t>confidence</a:t>
            </a:r>
            <a:r>
              <a:rPr lang="ca-ES" sz="2400" dirty="0"/>
              <a:t> </a:t>
            </a:r>
            <a:r>
              <a:rPr lang="ca-ES" sz="2400" dirty="0" smtClean="0"/>
              <a:t>interval</a:t>
            </a:r>
            <a:endParaRPr lang="ca-ES" sz="2400" dirty="0"/>
          </a:p>
          <a:p>
            <a:endParaRPr lang="ca-ES" sz="2400" dirty="0"/>
          </a:p>
          <a:p>
            <a:r>
              <a:rPr lang="ca-ES" sz="2400" dirty="0"/>
              <a:t>Idea: </a:t>
            </a:r>
            <a:r>
              <a:rPr lang="ca-ES" sz="2400" dirty="0" err="1"/>
              <a:t>We</a:t>
            </a:r>
            <a:r>
              <a:rPr lang="ca-ES" sz="2400" dirty="0"/>
              <a:t> </a:t>
            </a:r>
            <a:r>
              <a:rPr lang="ca-ES" sz="2400" dirty="0" err="1"/>
              <a:t>want</a:t>
            </a:r>
            <a:r>
              <a:rPr lang="ca-ES" sz="2400" dirty="0"/>
              <a:t> to </a:t>
            </a:r>
            <a:r>
              <a:rPr lang="ca-ES" sz="2400" dirty="0" err="1"/>
              <a:t>verify</a:t>
            </a:r>
            <a:r>
              <a:rPr lang="ca-ES" sz="2400" dirty="0"/>
              <a:t> </a:t>
            </a:r>
            <a:r>
              <a:rPr lang="ca-ES" sz="2400" dirty="0" err="1" smtClean="0"/>
              <a:t>from</a:t>
            </a:r>
            <a:r>
              <a:rPr lang="ca-ES" sz="2400" dirty="0" smtClean="0"/>
              <a:t> </a:t>
            </a:r>
            <a:r>
              <a:rPr lang="ca-ES" sz="2400" dirty="0"/>
              <a:t>a </a:t>
            </a:r>
            <a:r>
              <a:rPr lang="ca-ES" sz="2400" dirty="0" err="1"/>
              <a:t>sample</a:t>
            </a:r>
            <a:r>
              <a:rPr lang="ca-ES" sz="2400" dirty="0"/>
              <a:t> a </a:t>
            </a:r>
            <a:r>
              <a:rPr lang="ca-ES" sz="2400" dirty="0" err="1"/>
              <a:t>previous</a:t>
            </a:r>
            <a:r>
              <a:rPr lang="ca-ES" sz="2400" dirty="0"/>
              <a:t> </a:t>
            </a:r>
            <a:r>
              <a:rPr lang="ca-ES" sz="2400" dirty="0" err="1"/>
              <a:t>hypothesis</a:t>
            </a:r>
            <a:r>
              <a:rPr lang="ca-ES" sz="2400" dirty="0"/>
              <a:t> </a:t>
            </a:r>
            <a:r>
              <a:rPr lang="ca-ES" sz="2400" dirty="0" err="1"/>
              <a:t>about</a:t>
            </a:r>
            <a:r>
              <a:rPr lang="ca-ES" sz="2400" dirty="0"/>
              <a:t> </a:t>
            </a:r>
            <a:r>
              <a:rPr lang="ca-ES" sz="2400" dirty="0" err="1"/>
              <a:t>the</a:t>
            </a:r>
            <a:r>
              <a:rPr lang="ca-ES" sz="2400" dirty="0"/>
              <a:t> </a:t>
            </a:r>
            <a:r>
              <a:rPr lang="ca-ES" sz="2400" dirty="0" err="1"/>
              <a:t>mean</a:t>
            </a:r>
            <a:r>
              <a:rPr lang="ca-ES" sz="2400" dirty="0"/>
              <a:t> in a </a:t>
            </a:r>
            <a:r>
              <a:rPr lang="ca-ES" sz="2400" dirty="0" err="1"/>
              <a:t>population</a:t>
            </a:r>
            <a:endParaRPr lang="ca-ES" sz="2400" dirty="0"/>
          </a:p>
          <a:p>
            <a:endParaRPr lang="ca-ES" sz="2400" dirty="0"/>
          </a:p>
          <a:p>
            <a:r>
              <a:rPr lang="ca-ES" sz="2000" i="1" dirty="0">
                <a:solidFill>
                  <a:srgbClr val="FF0000"/>
                </a:solidFill>
              </a:rPr>
              <a:t>Can </a:t>
            </a:r>
            <a:r>
              <a:rPr lang="ca-ES" sz="2000" i="1" dirty="0" err="1">
                <a:solidFill>
                  <a:srgbClr val="FF0000"/>
                </a:solidFill>
              </a:rPr>
              <a:t>it</a:t>
            </a:r>
            <a:r>
              <a:rPr lang="ca-ES" sz="2000" i="1" dirty="0">
                <a:solidFill>
                  <a:srgbClr val="FF0000"/>
                </a:solidFill>
              </a:rPr>
              <a:t> be </a:t>
            </a:r>
            <a:r>
              <a:rPr lang="ca-ES" sz="2000" i="1" dirty="0" err="1">
                <a:solidFill>
                  <a:srgbClr val="FF0000"/>
                </a:solidFill>
              </a:rPr>
              <a:t>accepted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that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the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initial</a:t>
            </a:r>
            <a:r>
              <a:rPr lang="ca-ES" sz="2000" i="1" dirty="0">
                <a:solidFill>
                  <a:srgbClr val="FF0000"/>
                </a:solidFill>
              </a:rPr>
              <a:t> TAD is 90 in </a:t>
            </a:r>
            <a:r>
              <a:rPr lang="ca-ES" sz="2000" i="1" dirty="0" err="1">
                <a:solidFill>
                  <a:srgbClr val="FF0000"/>
                </a:solidFill>
              </a:rPr>
              <a:t>Hipertensive</a:t>
            </a:r>
            <a:r>
              <a:rPr lang="ca-ES" sz="2000" i="1" dirty="0">
                <a:solidFill>
                  <a:srgbClr val="FF0000"/>
                </a:solidFill>
              </a:rPr>
              <a:t> </a:t>
            </a:r>
            <a:r>
              <a:rPr lang="ca-ES" sz="2000" i="1" dirty="0" err="1">
                <a:solidFill>
                  <a:srgbClr val="FF0000"/>
                </a:solidFill>
              </a:rPr>
              <a:t>patients</a:t>
            </a:r>
            <a:r>
              <a:rPr lang="ca-ES" sz="2000" i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="" xmlns:p14="http://schemas.microsoft.com/office/powerpoint/2010/main" val="181095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2560" y="332656"/>
            <a:ext cx="8259496" cy="59766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3057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ca-ES" sz="2400" dirty="0" err="1" smtClean="0">
                <a:solidFill>
                  <a:schemeClr val="tx2"/>
                </a:solidFill>
              </a:rPr>
              <a:t>Check</a:t>
            </a:r>
            <a:r>
              <a:rPr lang="ca-ES" sz="2400" dirty="0" smtClean="0">
                <a:solidFill>
                  <a:schemeClr val="tx2"/>
                </a:solidFill>
              </a:rPr>
              <a:t> </a:t>
            </a:r>
            <a:r>
              <a:rPr lang="ca-ES" sz="2400" dirty="0" err="1" smtClean="0">
                <a:solidFill>
                  <a:schemeClr val="tx2"/>
                </a:solidFill>
              </a:rPr>
              <a:t>the</a:t>
            </a:r>
            <a:r>
              <a:rPr lang="ca-ES" sz="2400" dirty="0" smtClean="0">
                <a:solidFill>
                  <a:schemeClr val="tx2"/>
                </a:solidFill>
              </a:rPr>
              <a:t> </a:t>
            </a:r>
            <a:r>
              <a:rPr lang="ca-ES" sz="2400" dirty="0" err="1" smtClean="0">
                <a:solidFill>
                  <a:schemeClr val="tx2"/>
                </a:solidFill>
              </a:rPr>
              <a:t>normality</a:t>
            </a:r>
            <a:r>
              <a:rPr lang="ca-ES" sz="2400" dirty="0" smtClean="0">
                <a:solidFill>
                  <a:schemeClr val="tx2"/>
                </a:solidFill>
              </a:rPr>
              <a:t> of </a:t>
            </a:r>
            <a:r>
              <a:rPr lang="ca-ES" sz="2400" i="1" dirty="0" smtClean="0">
                <a:solidFill>
                  <a:schemeClr val="tx2"/>
                </a:solidFill>
              </a:rPr>
              <a:t>tas1</a:t>
            </a:r>
            <a:r>
              <a:rPr lang="ca-ES" sz="2400" dirty="0" smtClean="0">
                <a:solidFill>
                  <a:schemeClr val="tx2"/>
                </a:solidFill>
              </a:rPr>
              <a:t> variable in </a:t>
            </a:r>
            <a:r>
              <a:rPr lang="ca-ES" sz="2400" b="1" dirty="0" err="1" smtClean="0">
                <a:solidFill>
                  <a:schemeClr val="tx2"/>
                </a:solidFill>
              </a:rPr>
              <a:t>hta</a:t>
            </a:r>
            <a:r>
              <a:rPr lang="ca-ES" sz="2400" dirty="0" smtClean="0">
                <a:solidFill>
                  <a:schemeClr val="tx2"/>
                </a:solidFill>
              </a:rPr>
              <a:t> </a:t>
            </a:r>
            <a:r>
              <a:rPr lang="ca-ES" sz="2400" dirty="0" err="1" smtClean="0">
                <a:solidFill>
                  <a:schemeClr val="tx2"/>
                </a:solidFill>
              </a:rPr>
              <a:t>dataset</a:t>
            </a:r>
            <a:endParaRPr lang="ca-ES" sz="2400" dirty="0" smtClean="0">
              <a:solidFill>
                <a:schemeClr val="tx2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ca-ES" sz="2400" dirty="0" err="1" smtClean="0">
                <a:solidFill>
                  <a:schemeClr val="tx2"/>
                </a:solidFill>
              </a:rPr>
              <a:t>Can</a:t>
            </a:r>
            <a:r>
              <a:rPr lang="ca-ES" sz="2400" dirty="0" smtClean="0">
                <a:solidFill>
                  <a:schemeClr val="tx2"/>
                </a:solidFill>
              </a:rPr>
              <a:t> </a:t>
            </a:r>
            <a:r>
              <a:rPr lang="ca-ES" sz="2400" dirty="0" err="1" smtClean="0">
                <a:solidFill>
                  <a:schemeClr val="tx2"/>
                </a:solidFill>
              </a:rPr>
              <a:t>it</a:t>
            </a:r>
            <a:r>
              <a:rPr lang="ca-ES" sz="2400" dirty="0" smtClean="0">
                <a:solidFill>
                  <a:schemeClr val="tx2"/>
                </a:solidFill>
              </a:rPr>
              <a:t> be </a:t>
            </a:r>
            <a:r>
              <a:rPr lang="ca-ES" sz="2400" dirty="0" err="1" smtClean="0">
                <a:solidFill>
                  <a:schemeClr val="tx2"/>
                </a:solidFill>
              </a:rPr>
              <a:t>accepted</a:t>
            </a:r>
            <a:r>
              <a:rPr lang="ca-ES" sz="2400" dirty="0" smtClean="0">
                <a:solidFill>
                  <a:schemeClr val="tx2"/>
                </a:solidFill>
              </a:rPr>
              <a:t> </a:t>
            </a:r>
            <a:r>
              <a:rPr lang="ca-ES" sz="2400" dirty="0" err="1" smtClean="0">
                <a:solidFill>
                  <a:schemeClr val="tx2"/>
                </a:solidFill>
              </a:rPr>
              <a:t>that</a:t>
            </a:r>
            <a:r>
              <a:rPr lang="ca-ES" sz="2400" dirty="0" smtClean="0">
                <a:solidFill>
                  <a:schemeClr val="tx2"/>
                </a:solidFill>
              </a:rPr>
              <a:t> </a:t>
            </a:r>
            <a:r>
              <a:rPr lang="ca-ES" sz="2400" dirty="0" err="1" smtClean="0">
                <a:solidFill>
                  <a:schemeClr val="tx2"/>
                </a:solidFill>
              </a:rPr>
              <a:t>the</a:t>
            </a:r>
            <a:r>
              <a:rPr lang="ca-ES" sz="2400" dirty="0" smtClean="0">
                <a:solidFill>
                  <a:schemeClr val="tx2"/>
                </a:solidFill>
              </a:rPr>
              <a:t> </a:t>
            </a:r>
            <a:r>
              <a:rPr lang="ca-ES" sz="2400" dirty="0" err="1" smtClean="0">
                <a:solidFill>
                  <a:schemeClr val="tx2"/>
                </a:solidFill>
              </a:rPr>
              <a:t>initial</a:t>
            </a:r>
            <a:r>
              <a:rPr lang="ca-ES" sz="2400" dirty="0" smtClean="0">
                <a:solidFill>
                  <a:schemeClr val="tx2"/>
                </a:solidFill>
              </a:rPr>
              <a:t> TAS is </a:t>
            </a:r>
            <a:r>
              <a:rPr lang="ca-ES" sz="2400" dirty="0" smtClean="0">
                <a:solidFill>
                  <a:schemeClr val="tx2"/>
                </a:solidFill>
              </a:rPr>
              <a:t>120 </a:t>
            </a:r>
            <a:r>
              <a:rPr lang="ca-ES" sz="2400" dirty="0" smtClean="0">
                <a:solidFill>
                  <a:schemeClr val="tx2"/>
                </a:solidFill>
              </a:rPr>
              <a:t>in </a:t>
            </a:r>
            <a:r>
              <a:rPr lang="ca-ES" sz="2400" dirty="0" err="1" smtClean="0">
                <a:solidFill>
                  <a:schemeClr val="tx2"/>
                </a:solidFill>
              </a:rPr>
              <a:t>Hipertensive</a:t>
            </a:r>
            <a:r>
              <a:rPr lang="ca-ES" sz="2400" dirty="0" smtClean="0">
                <a:solidFill>
                  <a:schemeClr val="tx2"/>
                </a:solidFill>
              </a:rPr>
              <a:t> </a:t>
            </a:r>
            <a:r>
              <a:rPr lang="ca-ES" sz="2400" dirty="0" err="1" smtClean="0">
                <a:solidFill>
                  <a:schemeClr val="tx2"/>
                </a:solidFill>
              </a:rPr>
              <a:t>patients</a:t>
            </a:r>
            <a:r>
              <a:rPr lang="ca-ES" sz="2400" dirty="0" smtClean="0">
                <a:solidFill>
                  <a:schemeClr val="tx2"/>
                </a:solidFill>
              </a:rPr>
              <a:t>?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ca-ES" sz="2400" dirty="0" err="1" smtClean="0">
                <a:solidFill>
                  <a:schemeClr val="tx2"/>
                </a:solidFill>
              </a:rPr>
              <a:t>Find</a:t>
            </a:r>
            <a:r>
              <a:rPr lang="ca-ES" sz="2400" dirty="0" smtClean="0">
                <a:solidFill>
                  <a:schemeClr val="tx2"/>
                </a:solidFill>
              </a:rPr>
              <a:t> </a:t>
            </a:r>
            <a:r>
              <a:rPr lang="ca-ES" sz="2400" dirty="0" err="1" smtClean="0">
                <a:solidFill>
                  <a:schemeClr val="tx2"/>
                </a:solidFill>
              </a:rPr>
              <a:t>the</a:t>
            </a:r>
            <a:r>
              <a:rPr lang="ca-ES" sz="2400" dirty="0" smtClean="0">
                <a:solidFill>
                  <a:schemeClr val="tx2"/>
                </a:solidFill>
              </a:rPr>
              <a:t> 95% </a:t>
            </a:r>
            <a:r>
              <a:rPr lang="ca-ES" sz="2400" dirty="0" err="1" smtClean="0">
                <a:solidFill>
                  <a:schemeClr val="tx2"/>
                </a:solidFill>
              </a:rPr>
              <a:t>confidence</a:t>
            </a:r>
            <a:r>
              <a:rPr lang="ca-ES" sz="2400" dirty="0" smtClean="0">
                <a:solidFill>
                  <a:schemeClr val="tx2"/>
                </a:solidFill>
              </a:rPr>
              <a:t> interval for </a:t>
            </a:r>
            <a:r>
              <a:rPr lang="ca-ES" sz="2400" dirty="0" err="1" smtClean="0">
                <a:solidFill>
                  <a:schemeClr val="tx2"/>
                </a:solidFill>
              </a:rPr>
              <a:t>the</a:t>
            </a:r>
            <a:r>
              <a:rPr lang="ca-ES" sz="2400" dirty="0" smtClean="0">
                <a:solidFill>
                  <a:schemeClr val="tx2"/>
                </a:solidFill>
              </a:rPr>
              <a:t> </a:t>
            </a:r>
            <a:r>
              <a:rPr lang="ca-ES" sz="2400" dirty="0" err="1" smtClean="0">
                <a:solidFill>
                  <a:schemeClr val="tx2"/>
                </a:solidFill>
              </a:rPr>
              <a:t>mean</a:t>
            </a:r>
            <a:r>
              <a:rPr lang="ca-ES" sz="2400" dirty="0" smtClean="0">
                <a:solidFill>
                  <a:schemeClr val="tx2"/>
                </a:solidFill>
              </a:rPr>
              <a:t> of tas1 variable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arenR"/>
            </a:pPr>
            <a:r>
              <a:rPr lang="ca-ES" sz="2400" dirty="0" smtClean="0">
                <a:solidFill>
                  <a:srgbClr val="FF0000"/>
                </a:solidFill>
              </a:rPr>
              <a:t>Extra: </a:t>
            </a:r>
            <a:r>
              <a:rPr lang="ca-ES" sz="2400" dirty="0" err="1" smtClean="0">
                <a:solidFill>
                  <a:schemeClr val="tx2"/>
                </a:solidFill>
              </a:rPr>
              <a:t>Can</a:t>
            </a:r>
            <a:r>
              <a:rPr lang="ca-ES" sz="2400" dirty="0" smtClean="0">
                <a:solidFill>
                  <a:schemeClr val="tx2"/>
                </a:solidFill>
              </a:rPr>
              <a:t> </a:t>
            </a:r>
            <a:r>
              <a:rPr lang="ca-ES" sz="2400" dirty="0" err="1" smtClean="0">
                <a:solidFill>
                  <a:schemeClr val="tx2"/>
                </a:solidFill>
              </a:rPr>
              <a:t>it</a:t>
            </a:r>
            <a:r>
              <a:rPr lang="ca-ES" sz="2400" dirty="0" smtClean="0">
                <a:solidFill>
                  <a:schemeClr val="tx2"/>
                </a:solidFill>
              </a:rPr>
              <a:t> be </a:t>
            </a:r>
            <a:r>
              <a:rPr lang="ca-ES" sz="2400" dirty="0" err="1" smtClean="0">
                <a:solidFill>
                  <a:schemeClr val="tx2"/>
                </a:solidFill>
              </a:rPr>
              <a:t>accepted</a:t>
            </a:r>
            <a:r>
              <a:rPr lang="ca-ES" sz="2400" dirty="0" smtClean="0">
                <a:solidFill>
                  <a:schemeClr val="tx2"/>
                </a:solidFill>
              </a:rPr>
              <a:t> </a:t>
            </a:r>
            <a:r>
              <a:rPr lang="ca-ES" sz="2400" dirty="0" err="1" smtClean="0">
                <a:solidFill>
                  <a:schemeClr val="tx2"/>
                </a:solidFill>
              </a:rPr>
              <a:t>that</a:t>
            </a:r>
            <a:r>
              <a:rPr lang="ca-ES" sz="2400" dirty="0" smtClean="0">
                <a:solidFill>
                  <a:schemeClr val="tx2"/>
                </a:solidFill>
              </a:rPr>
              <a:t> </a:t>
            </a:r>
            <a:r>
              <a:rPr lang="ca-ES" sz="2400" dirty="0" err="1" smtClean="0">
                <a:solidFill>
                  <a:schemeClr val="tx2"/>
                </a:solidFill>
              </a:rPr>
              <a:t>the</a:t>
            </a:r>
            <a:r>
              <a:rPr lang="ca-ES" sz="2400" dirty="0" smtClean="0">
                <a:solidFill>
                  <a:schemeClr val="tx2"/>
                </a:solidFill>
              </a:rPr>
              <a:t> </a:t>
            </a:r>
            <a:r>
              <a:rPr lang="ca-ES" sz="2400" dirty="0" err="1" smtClean="0">
                <a:solidFill>
                  <a:schemeClr val="tx2"/>
                </a:solidFill>
              </a:rPr>
              <a:t>initial</a:t>
            </a:r>
            <a:r>
              <a:rPr lang="ca-ES" sz="2400" dirty="0" smtClean="0">
                <a:solidFill>
                  <a:schemeClr val="tx2"/>
                </a:solidFill>
              </a:rPr>
              <a:t> TAS </a:t>
            </a:r>
            <a:r>
              <a:rPr lang="ca-ES" sz="2400" dirty="0" smtClean="0">
                <a:solidFill>
                  <a:schemeClr val="tx2"/>
                </a:solidFill>
              </a:rPr>
              <a:t>is </a:t>
            </a:r>
            <a:r>
              <a:rPr lang="ca-ES" sz="2400" i="1" dirty="0" err="1" smtClean="0">
                <a:solidFill>
                  <a:schemeClr val="tx2"/>
                </a:solidFill>
              </a:rPr>
              <a:t>higher</a:t>
            </a:r>
            <a:r>
              <a:rPr lang="ca-ES" sz="2400" i="1" dirty="0" smtClean="0">
                <a:solidFill>
                  <a:schemeClr val="tx2"/>
                </a:solidFill>
              </a:rPr>
              <a:t> </a:t>
            </a:r>
            <a:r>
              <a:rPr lang="ca-ES" sz="2400" i="1" dirty="0" err="1" smtClean="0">
                <a:solidFill>
                  <a:schemeClr val="tx2"/>
                </a:solidFill>
              </a:rPr>
              <a:t>than</a:t>
            </a:r>
            <a:r>
              <a:rPr lang="ca-ES" sz="2400" dirty="0" smtClean="0">
                <a:solidFill>
                  <a:schemeClr val="tx2"/>
                </a:solidFill>
              </a:rPr>
              <a:t> 120 </a:t>
            </a:r>
            <a:r>
              <a:rPr lang="ca-ES" sz="2400" dirty="0" smtClean="0">
                <a:solidFill>
                  <a:schemeClr val="tx2"/>
                </a:solidFill>
              </a:rPr>
              <a:t>in </a:t>
            </a:r>
            <a:r>
              <a:rPr lang="ca-ES" sz="2400" dirty="0" err="1" smtClean="0">
                <a:solidFill>
                  <a:schemeClr val="tx2"/>
                </a:solidFill>
              </a:rPr>
              <a:t>Hipertensive</a:t>
            </a:r>
            <a:r>
              <a:rPr lang="ca-ES" sz="2400" dirty="0" smtClean="0">
                <a:solidFill>
                  <a:schemeClr val="tx2"/>
                </a:solidFill>
              </a:rPr>
              <a:t> </a:t>
            </a:r>
            <a:r>
              <a:rPr lang="ca-ES" sz="2400" i="1" dirty="0" err="1" smtClean="0">
                <a:solidFill>
                  <a:schemeClr val="tx2"/>
                </a:solidFill>
              </a:rPr>
              <a:t>women</a:t>
            </a:r>
            <a:r>
              <a:rPr lang="ca-ES" sz="2400" dirty="0" smtClean="0">
                <a:solidFill>
                  <a:schemeClr val="tx2"/>
                </a:solidFill>
              </a:rPr>
              <a:t>?</a:t>
            </a:r>
            <a:endParaRPr lang="ca-ES" sz="24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ca-ES" sz="24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ca-ES" sz="24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ca-ES" sz="2400" dirty="0">
              <a:solidFill>
                <a:schemeClr val="tx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Exercise</a:t>
            </a:r>
            <a:r>
              <a:rPr lang="ca-ES" dirty="0" smtClean="0"/>
              <a:t> 1</a:t>
            </a:r>
            <a:endParaRPr lang="ca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849694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 smtClean="0">
                <a:solidFill>
                  <a:srgbClr val="DFA5D4"/>
                </a:solidFill>
                <a:latin typeface="Verdana" pitchFamily="34" charset="0"/>
              </a:rPr>
              <a:t>NORMALITY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 smtClean="0">
                <a:solidFill>
                  <a:srgbClr val="990099"/>
                </a:solidFill>
                <a:latin typeface="Verdana" pitchFamily="34" charset="0"/>
              </a:rPr>
              <a:t>TWO </a:t>
            </a: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GROUPS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247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/>
              <a:t>Are </a:t>
            </a:r>
            <a:r>
              <a:rPr lang="es-ES" dirty="0" err="1"/>
              <a:t>samples</a:t>
            </a:r>
            <a:r>
              <a:rPr lang="es-ES" dirty="0"/>
              <a:t> comparable at </a:t>
            </a:r>
            <a:r>
              <a:rPr lang="es-ES" dirty="0" err="1"/>
              <a:t>baseline</a:t>
            </a:r>
            <a:r>
              <a:rPr lang="es-ES" dirty="0"/>
              <a:t> </a:t>
            </a:r>
            <a:r>
              <a:rPr lang="es-ES" dirty="0" smtClean="0"/>
              <a:t>time</a:t>
            </a:r>
            <a:endParaRPr lang="es-ES" dirty="0"/>
          </a:p>
          <a:p>
            <a:r>
              <a:rPr lang="es-ES" dirty="0" err="1">
                <a:solidFill>
                  <a:srgbClr val="DFA5D4"/>
                </a:solidFill>
              </a:rPr>
              <a:t>Is</a:t>
            </a:r>
            <a:r>
              <a:rPr lang="es-ES" dirty="0">
                <a:solidFill>
                  <a:srgbClr val="DFA5D4"/>
                </a:solidFill>
              </a:rPr>
              <a:t> </a:t>
            </a:r>
            <a:r>
              <a:rPr lang="es-ES" dirty="0" err="1">
                <a:solidFill>
                  <a:srgbClr val="DFA5D4"/>
                </a:solidFill>
              </a:rPr>
              <a:t>blood</a:t>
            </a:r>
            <a:r>
              <a:rPr lang="es-ES" dirty="0">
                <a:solidFill>
                  <a:srgbClr val="DFA5D4"/>
                </a:solidFill>
              </a:rPr>
              <a:t> </a:t>
            </a:r>
            <a:r>
              <a:rPr lang="es-ES" dirty="0" err="1">
                <a:solidFill>
                  <a:srgbClr val="DFA5D4"/>
                </a:solidFill>
              </a:rPr>
              <a:t>pressure</a:t>
            </a:r>
            <a:r>
              <a:rPr lang="es-ES" dirty="0">
                <a:solidFill>
                  <a:srgbClr val="DFA5D4"/>
                </a:solidFill>
              </a:rPr>
              <a:t> comparable </a:t>
            </a:r>
            <a:r>
              <a:rPr lang="es-ES" dirty="0" err="1">
                <a:solidFill>
                  <a:srgbClr val="DFA5D4"/>
                </a:solidFill>
              </a:rPr>
              <a:t>between</a:t>
            </a:r>
            <a:r>
              <a:rPr lang="es-ES" dirty="0">
                <a:solidFill>
                  <a:srgbClr val="DFA5D4"/>
                </a:solidFill>
              </a:rPr>
              <a:t> </a:t>
            </a:r>
            <a:r>
              <a:rPr lang="es-ES" dirty="0" err="1">
                <a:solidFill>
                  <a:srgbClr val="DFA5D4"/>
                </a:solidFill>
              </a:rPr>
              <a:t>first</a:t>
            </a:r>
            <a:r>
              <a:rPr lang="es-ES" dirty="0">
                <a:solidFill>
                  <a:srgbClr val="DFA5D4"/>
                </a:solidFill>
              </a:rPr>
              <a:t> and 12th </a:t>
            </a:r>
            <a:r>
              <a:rPr lang="es-ES" dirty="0" err="1">
                <a:solidFill>
                  <a:srgbClr val="DFA5D4"/>
                </a:solidFill>
              </a:rPr>
              <a:t>measures</a:t>
            </a:r>
            <a:endParaRPr lang="es-ES" dirty="0">
              <a:solidFill>
                <a:srgbClr val="DFA5D4"/>
              </a:solidFill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Questions to </a:t>
            </a:r>
            <a:r>
              <a:rPr lang="ca-ES" dirty="0" err="1" smtClean="0"/>
              <a:t>answer</a:t>
            </a:r>
            <a:endParaRPr lang="ca-ES" dirty="0"/>
          </a:p>
        </p:txBody>
      </p:sp>
    </p:spTree>
    <p:extLst>
      <p:ext uri="{BB962C8B-B14F-4D97-AF65-F5344CB8AC3E}">
        <p14:creationId xmlns="" xmlns:p14="http://schemas.microsoft.com/office/powerpoint/2010/main" val="272588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2688" y="1504950"/>
            <a:ext cx="6524027" cy="5020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Boxplot</a:t>
            </a:r>
            <a:r>
              <a:rPr lang="ca-ES" dirty="0" smtClean="0"/>
              <a:t> </a:t>
            </a:r>
            <a:r>
              <a:rPr lang="ca-ES" i="1" dirty="0" smtClean="0"/>
              <a:t>tad1</a:t>
            </a:r>
            <a:r>
              <a:rPr lang="ca-ES" dirty="0" smtClean="0"/>
              <a:t>, </a:t>
            </a:r>
            <a:r>
              <a:rPr lang="ca-ES" dirty="0" err="1" smtClean="0"/>
              <a:t>by</a:t>
            </a:r>
            <a:r>
              <a:rPr lang="ca-ES" dirty="0" smtClean="0"/>
              <a:t> </a:t>
            </a:r>
            <a:r>
              <a:rPr lang="ca-ES" i="1" dirty="0" err="1" smtClean="0"/>
              <a:t>sexo</a:t>
            </a:r>
            <a:endParaRPr lang="ca-ES" i="1" dirty="0"/>
          </a:p>
        </p:txBody>
      </p:sp>
    </p:spTree>
    <p:extLst>
      <p:ext uri="{BB962C8B-B14F-4D97-AF65-F5344CB8AC3E}">
        <p14:creationId xmlns="" xmlns:p14="http://schemas.microsoft.com/office/powerpoint/2010/main" val="144057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114392"/>
            <a:ext cx="9087058" cy="7239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s-ES_tradnl" sz="2600" dirty="0"/>
              <a:t>Compare a </a:t>
            </a:r>
            <a:r>
              <a:rPr lang="es-ES_tradnl" sz="2600" dirty="0" err="1"/>
              <a:t>Quantitative</a:t>
            </a:r>
            <a:r>
              <a:rPr lang="es-ES_tradnl" sz="2600" dirty="0"/>
              <a:t> variable in </a:t>
            </a:r>
            <a:r>
              <a:rPr lang="es-ES_tradnl" sz="2600" dirty="0" err="1"/>
              <a:t>two</a:t>
            </a:r>
            <a:r>
              <a:rPr lang="es-ES_tradnl" sz="2600" dirty="0"/>
              <a:t> </a:t>
            </a:r>
            <a:r>
              <a:rPr lang="es-ES_tradnl" sz="2600" dirty="0" err="1"/>
              <a:t>groups</a:t>
            </a:r>
            <a:endParaRPr lang="es-ES" sz="2600" dirty="0"/>
          </a:p>
        </p:txBody>
      </p:sp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992560" y="2362200"/>
            <a:ext cx="8280920" cy="584775"/>
          </a:xfrm>
          <a:prstGeom prst="rect">
            <a:avLst/>
          </a:prstGeom>
          <a:solidFill>
            <a:srgbClr val="F0D4EB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u="none" dirty="0" err="1"/>
              <a:t>Samples</a:t>
            </a:r>
            <a:r>
              <a:rPr lang="es-ES_tradnl" sz="3200" u="none" dirty="0"/>
              <a:t> </a:t>
            </a:r>
            <a:r>
              <a:rPr lang="es-ES_tradnl" sz="3200" u="none" dirty="0" err="1"/>
              <a:t>have</a:t>
            </a:r>
            <a:r>
              <a:rPr lang="es-ES_tradnl" sz="3200" u="none" dirty="0"/>
              <a:t> </a:t>
            </a:r>
            <a:r>
              <a:rPr lang="es-ES_tradnl" sz="3200" u="none" dirty="0" err="1"/>
              <a:t>been</a:t>
            </a:r>
            <a:r>
              <a:rPr lang="es-ES_tradnl" sz="3200" u="none" dirty="0"/>
              <a:t> </a:t>
            </a:r>
            <a:r>
              <a:rPr lang="es-ES_tradnl" sz="3200" u="none" dirty="0" err="1"/>
              <a:t>generated</a:t>
            </a:r>
            <a:r>
              <a:rPr lang="es-ES_tradnl" sz="3200" u="none" dirty="0"/>
              <a:t> </a:t>
            </a:r>
            <a:endParaRPr lang="es-ES" sz="3200" u="none" dirty="0"/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 flipH="1">
            <a:off x="2393950" y="3505200"/>
            <a:ext cx="2559050" cy="914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s-ES" u="none"/>
          </a:p>
        </p:txBody>
      </p:sp>
      <p:sp>
        <p:nvSpPr>
          <p:cNvPr id="151562" name="Line 10"/>
          <p:cNvSpPr>
            <a:spLocks noChangeShapeType="1"/>
          </p:cNvSpPr>
          <p:nvPr/>
        </p:nvSpPr>
        <p:spPr bwMode="auto">
          <a:xfrm>
            <a:off x="4953000" y="3505200"/>
            <a:ext cx="255905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s-ES" u="none"/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632520" y="4581128"/>
            <a:ext cx="3962400" cy="1651221"/>
          </a:xfrm>
          <a:prstGeom prst="rect">
            <a:avLst/>
          </a:prstGeom>
          <a:solidFill>
            <a:srgbClr val="F0D4EB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u="none" dirty="0"/>
              <a:t>INDEPENDENT</a:t>
            </a:r>
          </a:p>
          <a:p>
            <a:pPr algn="ctr">
              <a:spcBef>
                <a:spcPct val="50000"/>
              </a:spcBef>
            </a:pPr>
            <a:endParaRPr lang="es-ES_tradnl" sz="900" u="none" dirty="0"/>
          </a:p>
          <a:p>
            <a:pPr>
              <a:spcBef>
                <a:spcPct val="10000"/>
              </a:spcBef>
            </a:pPr>
            <a:r>
              <a:rPr lang="es-ES_tradnl" u="none" dirty="0" err="1">
                <a:solidFill>
                  <a:srgbClr val="000066"/>
                </a:solidFill>
              </a:rPr>
              <a:t>Selected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individuals</a:t>
            </a:r>
            <a:r>
              <a:rPr lang="es-ES_tradnl" u="none" dirty="0">
                <a:solidFill>
                  <a:srgbClr val="000066"/>
                </a:solidFill>
              </a:rPr>
              <a:t> in a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have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nothing</a:t>
            </a:r>
            <a:r>
              <a:rPr lang="es-ES_tradnl" u="none" dirty="0">
                <a:solidFill>
                  <a:srgbClr val="000066"/>
                </a:solidFill>
              </a:rPr>
              <a:t> to do </a:t>
            </a:r>
            <a:r>
              <a:rPr lang="es-ES_tradnl" u="none" dirty="0" err="1">
                <a:solidFill>
                  <a:srgbClr val="000066"/>
                </a:solidFill>
              </a:rPr>
              <a:t>with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selected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individuals</a:t>
            </a:r>
            <a:r>
              <a:rPr lang="es-ES_tradnl" u="none" dirty="0">
                <a:solidFill>
                  <a:srgbClr val="000066"/>
                </a:solidFill>
              </a:rPr>
              <a:t> in </a:t>
            </a:r>
            <a:r>
              <a:rPr lang="es-ES_tradnl" u="none" dirty="0" err="1">
                <a:solidFill>
                  <a:srgbClr val="000066"/>
                </a:solidFill>
              </a:rPr>
              <a:t>the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other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.</a:t>
            </a:r>
            <a:endParaRPr lang="es-ES" u="none" dirty="0">
              <a:solidFill>
                <a:srgbClr val="000066"/>
              </a:solidFill>
            </a:endParaRPr>
          </a:p>
        </p:txBody>
      </p:sp>
      <p:sp>
        <p:nvSpPr>
          <p:cNvPr id="151566" name="Text Box 14"/>
          <p:cNvSpPr txBox="1">
            <a:spLocks noChangeArrowheads="1"/>
          </p:cNvSpPr>
          <p:nvPr/>
        </p:nvSpPr>
        <p:spPr bwMode="auto">
          <a:xfrm>
            <a:off x="742950" y="836712"/>
            <a:ext cx="9163050" cy="978729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Hypothesis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difference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variable in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population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s-ES_tradnl" sz="32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sz="32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groups</a:t>
            </a:r>
            <a:endParaRPr lang="es-ES" sz="3200" u="none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601072" y="4581128"/>
            <a:ext cx="3962400" cy="1678921"/>
          </a:xfrm>
          <a:prstGeom prst="rect">
            <a:avLst/>
          </a:prstGeom>
          <a:solidFill>
            <a:srgbClr val="F0D4EB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ES_tradnl" sz="3200" u="none" dirty="0"/>
              <a:t>DEPENDENT</a:t>
            </a:r>
          </a:p>
          <a:p>
            <a:pPr algn="ctr">
              <a:spcBef>
                <a:spcPct val="50000"/>
              </a:spcBef>
            </a:pPr>
            <a:endParaRPr lang="es-ES_tradnl" sz="900" u="none" dirty="0"/>
          </a:p>
          <a:p>
            <a:pPr>
              <a:spcBef>
                <a:spcPct val="10000"/>
              </a:spcBef>
            </a:pPr>
            <a:r>
              <a:rPr lang="es-ES_tradnl" u="none" dirty="0" err="1">
                <a:solidFill>
                  <a:srgbClr val="000066"/>
                </a:solidFill>
              </a:rPr>
              <a:t>Each</a:t>
            </a:r>
            <a:r>
              <a:rPr lang="es-ES_tradnl" u="none" dirty="0">
                <a:solidFill>
                  <a:srgbClr val="000066"/>
                </a:solidFill>
              </a:rPr>
              <a:t> individual in a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 has  a </a:t>
            </a:r>
            <a:r>
              <a:rPr lang="es-ES_tradnl" u="none" dirty="0" err="1">
                <a:solidFill>
                  <a:srgbClr val="000066"/>
                </a:solidFill>
              </a:rPr>
              <a:t>correspondent</a:t>
            </a:r>
            <a:r>
              <a:rPr lang="es-ES_tradnl" u="none" dirty="0">
                <a:solidFill>
                  <a:srgbClr val="000066"/>
                </a:solidFill>
              </a:rPr>
              <a:t> in </a:t>
            </a:r>
            <a:r>
              <a:rPr lang="es-ES_tradnl" u="none" dirty="0" err="1">
                <a:solidFill>
                  <a:srgbClr val="000066"/>
                </a:solidFill>
              </a:rPr>
              <a:t>other</a:t>
            </a:r>
            <a:r>
              <a:rPr lang="es-ES_tradnl" u="none" dirty="0">
                <a:solidFill>
                  <a:srgbClr val="000066"/>
                </a:solidFill>
              </a:rPr>
              <a:t> </a:t>
            </a:r>
            <a:r>
              <a:rPr lang="es-ES_tradnl" u="none" dirty="0" err="1">
                <a:solidFill>
                  <a:srgbClr val="000066"/>
                </a:solidFill>
              </a:rPr>
              <a:t>group</a:t>
            </a:r>
            <a:r>
              <a:rPr lang="es-ES_tradnl" u="none" dirty="0">
                <a:solidFill>
                  <a:srgbClr val="000066"/>
                </a:solidFill>
              </a:rPr>
              <a:t>. </a:t>
            </a:r>
          </a:p>
          <a:p>
            <a:pPr>
              <a:spcBef>
                <a:spcPct val="10000"/>
              </a:spcBef>
            </a:pPr>
            <a:r>
              <a:rPr lang="es-ES_tradnl" u="none" dirty="0" err="1">
                <a:solidFill>
                  <a:srgbClr val="000066"/>
                </a:solidFill>
              </a:rPr>
              <a:t>These</a:t>
            </a:r>
            <a:r>
              <a:rPr lang="es-ES_tradnl" u="none" dirty="0">
                <a:solidFill>
                  <a:srgbClr val="000066"/>
                </a:solidFill>
              </a:rPr>
              <a:t> are </a:t>
            </a:r>
            <a:r>
              <a:rPr lang="es-ES_tradnl" b="1" i="1" u="none" dirty="0" err="1">
                <a:solidFill>
                  <a:srgbClr val="000066"/>
                </a:solidFill>
              </a:rPr>
              <a:t>paired</a:t>
            </a:r>
            <a:r>
              <a:rPr lang="es-ES_tradnl" b="1" i="1" u="none" dirty="0">
                <a:solidFill>
                  <a:srgbClr val="000066"/>
                </a:solidFill>
              </a:rPr>
              <a:t> data</a:t>
            </a:r>
            <a:r>
              <a:rPr lang="es-ES_tradnl" u="none" dirty="0">
                <a:solidFill>
                  <a:srgbClr val="000066"/>
                </a:solidFill>
              </a:rPr>
              <a:t>.</a:t>
            </a:r>
            <a:endParaRPr lang="es-ES" u="none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659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nimBg="1" autoUpdateAnimBg="0"/>
      <p:bldP spid="151561" grpId="0" animBg="1"/>
      <p:bldP spid="151562" grpId="0" animBg="1"/>
      <p:bldP spid="151563" grpId="0" animBg="1" autoUpdateAnimBg="0"/>
      <p:bldP spid="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188" y="1052513"/>
            <a:ext cx="8353300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993489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TYPE OF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NORMALITY 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3489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99348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Multiple</a:t>
            </a:r>
            <a:r>
              <a:rPr lang="ca-ES" altLang="ca-ES" sz="2400" u="none" cap="all" dirty="0">
                <a:solidFill>
                  <a:srgbClr val="993489"/>
                </a:solidFill>
                <a:latin typeface="Verdana" pitchFamily="34" charset="0"/>
              </a:rPr>
              <a:t> </a:t>
            </a: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comparisons</a:t>
            </a:r>
            <a:r>
              <a:rPr lang="ca-ES" altLang="ca-ES" sz="2400" u="none" cap="all" dirty="0">
                <a:solidFill>
                  <a:srgbClr val="993489"/>
                </a:solidFill>
                <a:latin typeface="Verdana" pitchFamily="34" charset="0"/>
              </a:rPr>
              <a:t> </a:t>
            </a: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and</a:t>
            </a:r>
            <a:r>
              <a:rPr lang="ca-ES" altLang="ca-ES" sz="2400" u="none" cap="all" dirty="0">
                <a:solidFill>
                  <a:srgbClr val="993489"/>
                </a:solidFill>
                <a:latin typeface="Verdana" pitchFamily="34" charset="0"/>
              </a:rPr>
              <a:t> </a:t>
            </a: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mUltiple</a:t>
            </a:r>
            <a:r>
              <a:rPr lang="ca-ES" altLang="ca-ES" sz="2400" u="none" cap="all" dirty="0">
                <a:solidFill>
                  <a:srgbClr val="993489"/>
                </a:solidFill>
                <a:latin typeface="Verdana" pitchFamily="34" charset="0"/>
              </a:rPr>
              <a:t> </a:t>
            </a:r>
            <a:r>
              <a:rPr lang="ca-ES" altLang="ca-ES" sz="2400" u="none" cap="all" dirty="0" err="1">
                <a:solidFill>
                  <a:srgbClr val="993489"/>
                </a:solidFill>
                <a:latin typeface="Verdana" pitchFamily="34" charset="0"/>
              </a:rPr>
              <a:t>testing</a:t>
            </a:r>
            <a:endParaRPr lang="ca-ES" altLang="ca-ES" sz="2400" u="none" cap="all" dirty="0">
              <a:solidFill>
                <a:srgbClr val="993489"/>
              </a:solidFill>
              <a:latin typeface="Verdana" pitchFamily="34" charset="0"/>
            </a:endParaRPr>
          </a:p>
          <a:p>
            <a:pPr>
              <a:spcBef>
                <a:spcPct val="50000"/>
              </a:spcBef>
            </a:pPr>
            <a:endParaRPr lang="ca-ES" altLang="ca-ES" sz="2400" u="none" dirty="0">
              <a:solidFill>
                <a:srgbClr val="993489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642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696988" y="6453189"/>
            <a:ext cx="1062831" cy="287337"/>
          </a:xfrm>
          <a:prstGeom prst="rect">
            <a:avLst/>
          </a:prstGeom>
        </p:spPr>
        <p:txBody>
          <a:bodyPr/>
          <a:lstStyle/>
          <a:p>
            <a:fld id="{E73E0CC2-FC77-4699-94A5-4854562D3B63}" type="slidenum">
              <a:rPr lang="ca-ES" u="none"/>
              <a:pPr/>
              <a:t>20</a:t>
            </a:fld>
            <a:endParaRPr lang="ca-ES" u="none"/>
          </a:p>
        </p:txBody>
      </p:sp>
      <p:sp>
        <p:nvSpPr>
          <p:cNvPr id="113666" name="Text Box 2"/>
          <p:cNvSpPr txBox="1">
            <a:spLocks noChangeAspect="1" noChangeArrowheads="1"/>
          </p:cNvSpPr>
          <p:nvPr/>
        </p:nvSpPr>
        <p:spPr bwMode="auto">
          <a:xfrm>
            <a:off x="7728744" y="1222376"/>
            <a:ext cx="214630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EQUAL VARIANCES T-TEST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667" name="Text Box 3"/>
          <p:cNvSpPr txBox="1">
            <a:spLocks noChangeAspect="1" noChangeArrowheads="1"/>
          </p:cNvSpPr>
          <p:nvPr/>
        </p:nvSpPr>
        <p:spPr bwMode="auto">
          <a:xfrm>
            <a:off x="5582444" y="3130551"/>
            <a:ext cx="3763044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NON-PARAMETRIC </a:t>
            </a:r>
            <a:r>
              <a:rPr lang="es-ES_tradnl" sz="1600" b="1" u="none" dirty="0" err="1">
                <a:solidFill>
                  <a:srgbClr val="003399"/>
                </a:solidFill>
              </a:rPr>
              <a:t>TESt</a:t>
            </a:r>
            <a:r>
              <a:rPr lang="es-ES_tradnl" sz="1600" b="1" u="none" dirty="0">
                <a:solidFill>
                  <a:srgbClr val="003399"/>
                </a:solidFill>
              </a:rPr>
              <a:t> :  MANN-WHITNEY’S U </a:t>
            </a:r>
            <a:r>
              <a:rPr lang="es-ES_tradnl" sz="1600" b="1" u="none" dirty="0" err="1">
                <a:solidFill>
                  <a:srgbClr val="003399"/>
                </a:solidFill>
              </a:rPr>
              <a:t>or</a:t>
            </a:r>
            <a:r>
              <a:rPr lang="es-ES_tradnl" sz="1600" b="1" u="none" dirty="0">
                <a:solidFill>
                  <a:srgbClr val="003399"/>
                </a:solidFill>
              </a:rPr>
              <a:t> WILCOXON  RANK-SUMS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594" y="3355975"/>
            <a:ext cx="2393950" cy="1371600"/>
            <a:chOff x="96" y="1920"/>
            <a:chExt cx="1392" cy="864"/>
          </a:xfrm>
        </p:grpSpPr>
        <p:sp>
          <p:nvSpPr>
            <p:cNvPr id="113669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3670" name="Text Box 6"/>
            <p:cNvSpPr txBox="1">
              <a:spLocks noChangeAspect="1" noChangeArrowheads="1"/>
            </p:cNvSpPr>
            <p:nvPr/>
          </p:nvSpPr>
          <p:spPr bwMode="auto">
            <a:xfrm>
              <a:off x="178" y="2233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32794" y="2898775"/>
            <a:ext cx="990600" cy="838200"/>
            <a:chOff x="1248" y="1680"/>
            <a:chExt cx="624" cy="480"/>
          </a:xfrm>
        </p:grpSpPr>
        <p:sp>
          <p:nvSpPr>
            <p:cNvPr id="113672" name="Line 8"/>
            <p:cNvSpPr>
              <a:spLocks noChangeShapeType="1"/>
            </p:cNvSpPr>
            <p:nvPr/>
          </p:nvSpPr>
          <p:spPr bwMode="auto">
            <a:xfrm flipV="1">
              <a:off x="1248" y="1680"/>
              <a:ext cx="624" cy="48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  <p:sp>
          <p:nvSpPr>
            <p:cNvPr id="113673" name="Text Box 9"/>
            <p:cNvSpPr txBox="1">
              <a:spLocks noChangeAspect="1" noChangeArrowheads="1"/>
            </p:cNvSpPr>
            <p:nvPr/>
          </p:nvSpPr>
          <p:spPr bwMode="auto">
            <a:xfrm>
              <a:off x="1248" y="1776"/>
              <a:ext cx="364" cy="176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3674" name="Text Box 10"/>
          <p:cNvSpPr txBox="1">
            <a:spLocks noChangeAspect="1" noChangeArrowheads="1"/>
          </p:cNvSpPr>
          <p:nvPr/>
        </p:nvSpPr>
        <p:spPr bwMode="auto">
          <a:xfrm>
            <a:off x="5664994" y="4441825"/>
            <a:ext cx="23939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PAIRED T-TEST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675" name="Text Box 11"/>
          <p:cNvSpPr txBox="1">
            <a:spLocks noChangeAspect="1" noChangeArrowheads="1"/>
          </p:cNvSpPr>
          <p:nvPr/>
        </p:nvSpPr>
        <p:spPr bwMode="auto">
          <a:xfrm>
            <a:off x="5582444" y="5565776"/>
            <a:ext cx="305435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NON-PARAMETRIC TEST: </a:t>
            </a:r>
            <a:r>
              <a:rPr lang="es-ES_tradnl" sz="1600" b="1" u="none" dirty="0">
                <a:solidFill>
                  <a:srgbClr val="003399"/>
                </a:solidFill>
              </a:rPr>
              <a:t>WILCOXON SIGNED-RANK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610644" y="2060576"/>
            <a:ext cx="1857375" cy="1096963"/>
            <a:chOff x="1518" y="1298"/>
            <a:chExt cx="1080" cy="691"/>
          </a:xfrm>
        </p:grpSpPr>
        <p:sp>
          <p:nvSpPr>
            <p:cNvPr id="113677" name="AutoShape 13"/>
            <p:cNvSpPr>
              <a:spLocks noChangeAspect="1" noChangeArrowheads="1"/>
            </p:cNvSpPr>
            <p:nvPr/>
          </p:nvSpPr>
          <p:spPr bwMode="auto">
            <a:xfrm>
              <a:off x="1518" y="1298"/>
              <a:ext cx="1080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78" name="Text Box 14"/>
            <p:cNvSpPr txBox="1">
              <a:spLocks noChangeAspect="1" noChangeArrowheads="1"/>
            </p:cNvSpPr>
            <p:nvPr/>
          </p:nvSpPr>
          <p:spPr bwMode="auto">
            <a:xfrm>
              <a:off x="1575" y="1497"/>
              <a:ext cx="999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n&gt;30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179094" y="1908175"/>
            <a:ext cx="1188377" cy="547688"/>
            <a:chOff x="2592" y="1015"/>
            <a:chExt cx="691" cy="345"/>
          </a:xfrm>
        </p:grpSpPr>
        <p:sp>
          <p:nvSpPr>
            <p:cNvPr id="113680" name="Line 16"/>
            <p:cNvSpPr>
              <a:spLocks noChangeAspect="1" noChangeShapeType="1"/>
            </p:cNvSpPr>
            <p:nvPr/>
          </p:nvSpPr>
          <p:spPr bwMode="auto">
            <a:xfrm flipV="1">
              <a:off x="2592" y="1015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81" name="Text Box 17"/>
            <p:cNvSpPr txBox="1">
              <a:spLocks noChangeAspect="1" noChangeArrowheads="1"/>
            </p:cNvSpPr>
            <p:nvPr/>
          </p:nvSpPr>
          <p:spPr bwMode="auto">
            <a:xfrm>
              <a:off x="2827" y="1015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211770" y="2833689"/>
            <a:ext cx="1238250" cy="446087"/>
            <a:chOff x="2592" y="1543"/>
            <a:chExt cx="720" cy="281"/>
          </a:xfrm>
        </p:grpSpPr>
        <p:sp>
          <p:nvSpPr>
            <p:cNvPr id="113683" name="Line 19"/>
            <p:cNvSpPr>
              <a:spLocks noChangeAspect="1" noChangeShapeType="1"/>
            </p:cNvSpPr>
            <p:nvPr/>
          </p:nvSpPr>
          <p:spPr bwMode="auto">
            <a:xfrm>
              <a:off x="2592" y="1543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84" name="Text Box 20"/>
            <p:cNvSpPr txBox="1">
              <a:spLocks noChangeAspect="1" noChangeArrowheads="1"/>
            </p:cNvSpPr>
            <p:nvPr/>
          </p:nvSpPr>
          <p:spPr bwMode="auto">
            <a:xfrm>
              <a:off x="2736" y="1591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610644" y="4727576"/>
            <a:ext cx="1933046" cy="1096963"/>
            <a:chOff x="1518" y="2978"/>
            <a:chExt cx="1124" cy="691"/>
          </a:xfrm>
        </p:grpSpPr>
        <p:sp>
          <p:nvSpPr>
            <p:cNvPr id="113686" name="AutoShape 22"/>
            <p:cNvSpPr>
              <a:spLocks noChangeAspect="1" noChangeArrowheads="1"/>
            </p:cNvSpPr>
            <p:nvPr/>
          </p:nvSpPr>
          <p:spPr bwMode="auto">
            <a:xfrm>
              <a:off x="1518" y="2978"/>
              <a:ext cx="1008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87" name="Text Box 23"/>
            <p:cNvSpPr txBox="1">
              <a:spLocks noChangeAspect="1" noChangeArrowheads="1"/>
            </p:cNvSpPr>
            <p:nvPr/>
          </p:nvSpPr>
          <p:spPr bwMode="auto">
            <a:xfrm>
              <a:off x="1518" y="3170"/>
              <a:ext cx="1124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ó n&gt;30</a:t>
              </a: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4261644" y="4575175"/>
            <a:ext cx="1188377" cy="547688"/>
            <a:chOff x="2592" y="2688"/>
            <a:chExt cx="691" cy="345"/>
          </a:xfrm>
        </p:grpSpPr>
        <p:sp>
          <p:nvSpPr>
            <p:cNvPr id="113689" name="Line 25"/>
            <p:cNvSpPr>
              <a:spLocks noChangeAspect="1" noChangeShapeType="1"/>
            </p:cNvSpPr>
            <p:nvPr/>
          </p:nvSpPr>
          <p:spPr bwMode="auto">
            <a:xfrm flipV="1">
              <a:off x="2592" y="2688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90" name="Text Box 26"/>
            <p:cNvSpPr txBox="1">
              <a:spLocks noChangeAspect="1" noChangeArrowheads="1"/>
            </p:cNvSpPr>
            <p:nvPr/>
          </p:nvSpPr>
          <p:spPr bwMode="auto">
            <a:xfrm>
              <a:off x="2736" y="2688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4261644" y="5413375"/>
            <a:ext cx="1238250" cy="446088"/>
            <a:chOff x="2592" y="3216"/>
            <a:chExt cx="720" cy="281"/>
          </a:xfrm>
        </p:grpSpPr>
        <p:sp>
          <p:nvSpPr>
            <p:cNvPr id="113692" name="Line 28"/>
            <p:cNvSpPr>
              <a:spLocks noChangeAspect="1" noChangeShapeType="1"/>
            </p:cNvSpPr>
            <p:nvPr/>
          </p:nvSpPr>
          <p:spPr bwMode="auto">
            <a:xfrm>
              <a:off x="2592" y="321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693" name="Text Box 29"/>
            <p:cNvSpPr txBox="1">
              <a:spLocks noChangeAspect="1" noChangeArrowheads="1"/>
            </p:cNvSpPr>
            <p:nvPr/>
          </p:nvSpPr>
          <p:spPr bwMode="auto">
            <a:xfrm>
              <a:off x="2736" y="3264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424608" y="0"/>
            <a:ext cx="6386686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4400" u="none" dirty="0" err="1">
                <a:latin typeface="Comic Sans MS" pitchFamily="66" charset="0"/>
              </a:rPr>
              <a:t>Two</a:t>
            </a:r>
            <a:r>
              <a:rPr lang="es-ES" sz="4400" u="none" dirty="0">
                <a:latin typeface="Comic Sans MS" pitchFamily="66" charset="0"/>
              </a:rPr>
              <a:t> </a:t>
            </a:r>
            <a:r>
              <a:rPr lang="es-ES" sz="4400" u="none" dirty="0" err="1">
                <a:latin typeface="Comic Sans MS" pitchFamily="66" charset="0"/>
              </a:rPr>
              <a:t>sample</a:t>
            </a:r>
            <a:r>
              <a:rPr lang="es-ES" sz="4400" u="none" dirty="0">
                <a:latin typeface="Comic Sans MS" pitchFamily="66" charset="0"/>
              </a:rPr>
              <a:t> </a:t>
            </a:r>
            <a:r>
              <a:rPr lang="es-ES" sz="4400" u="none" dirty="0" err="1">
                <a:latin typeface="Comic Sans MS" pitchFamily="66" charset="0"/>
              </a:rPr>
              <a:t>tests</a:t>
            </a:r>
            <a:endParaRPr lang="es-ES" sz="4400" u="none" dirty="0">
              <a:effectLst/>
              <a:latin typeface="Comic Sans MS" pitchFamily="66" charset="0"/>
            </a:endParaRPr>
          </a:p>
        </p:txBody>
      </p: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1950244" y="4346575"/>
            <a:ext cx="1155700" cy="685800"/>
            <a:chOff x="1200" y="2544"/>
            <a:chExt cx="672" cy="432"/>
          </a:xfrm>
        </p:grpSpPr>
        <p:sp>
          <p:nvSpPr>
            <p:cNvPr id="113696" name="Text Box 32"/>
            <p:cNvSpPr txBox="1">
              <a:spLocks noChangeAspect="1" noChangeArrowheads="1"/>
            </p:cNvSpPr>
            <p:nvPr/>
          </p:nvSpPr>
          <p:spPr bwMode="auto">
            <a:xfrm>
              <a:off x="1200" y="27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3697" name="Line 33"/>
            <p:cNvSpPr>
              <a:spLocks noChangeShapeType="1"/>
            </p:cNvSpPr>
            <p:nvPr/>
          </p:nvSpPr>
          <p:spPr bwMode="auto">
            <a:xfrm>
              <a:off x="1248" y="2544"/>
              <a:ext cx="624" cy="43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5365750" y="1298575"/>
            <a:ext cx="1981200" cy="1593850"/>
            <a:chOff x="3102" y="818"/>
            <a:chExt cx="1152" cy="1004"/>
          </a:xfrm>
        </p:grpSpPr>
        <p:sp>
          <p:nvSpPr>
            <p:cNvPr id="113699" name="AutoShape 35"/>
            <p:cNvSpPr>
              <a:spLocks noChangeAspect="1" noChangeArrowheads="1"/>
            </p:cNvSpPr>
            <p:nvPr/>
          </p:nvSpPr>
          <p:spPr bwMode="auto">
            <a:xfrm>
              <a:off x="3102" y="818"/>
              <a:ext cx="1080" cy="864"/>
            </a:xfrm>
            <a:prstGeom prst="flowChartDecision">
              <a:avLst/>
            </a:prstGeom>
            <a:solidFill>
              <a:srgbClr val="FFEFDD"/>
            </a:solidFill>
            <a:ln w="25400" cap="sq">
              <a:solidFill>
                <a:srgbClr val="FF99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700" name="Text Box 36"/>
            <p:cNvSpPr txBox="1">
              <a:spLocks noChangeAspect="1" noChangeArrowheads="1"/>
            </p:cNvSpPr>
            <p:nvPr/>
          </p:nvSpPr>
          <p:spPr bwMode="auto">
            <a:xfrm>
              <a:off x="3130" y="1089"/>
              <a:ext cx="1124" cy="7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200" b="1" u="none" dirty="0">
                  <a:solidFill>
                    <a:schemeClr val="accent2"/>
                  </a:solidFill>
                  <a:effectLst/>
                </a:rPr>
                <a:t>P&gt;,05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Levene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test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for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Homogeneity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of </a:t>
              </a:r>
              <a:r>
                <a:rPr lang="es-ES_tradnl" sz="1200" b="1" u="none" dirty="0" err="1">
                  <a:solidFill>
                    <a:schemeClr val="accent2"/>
                  </a:solidFill>
                  <a:effectLst/>
                </a:rPr>
                <a:t>Variances</a:t>
              </a:r>
              <a:endParaRPr lang="es-ES_tradnl" sz="1200" b="1" u="none" dirty="0">
                <a:solidFill>
                  <a:schemeClr val="accent2"/>
                </a:solidFill>
                <a:effectLst/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13701" name="Text Box 37"/>
          <p:cNvSpPr txBox="1">
            <a:spLocks noChangeAspect="1" noChangeArrowheads="1"/>
          </p:cNvSpPr>
          <p:nvPr/>
        </p:nvSpPr>
        <p:spPr bwMode="auto">
          <a:xfrm>
            <a:off x="7728744" y="2139950"/>
            <a:ext cx="214630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UNEQUAL VARIANCES </a:t>
            </a:r>
            <a:r>
              <a:rPr lang="es-ES_tradnl" sz="1600" b="1" u="none" dirty="0">
                <a:solidFill>
                  <a:srgbClr val="003399"/>
                </a:solidFill>
              </a:rPr>
              <a:t>T--TEST</a:t>
            </a:r>
            <a:r>
              <a:rPr lang="es-ES_tradnl" sz="1600" b="1" u="none" dirty="0">
                <a:solidFill>
                  <a:srgbClr val="003399"/>
                </a:solidFill>
                <a:effectLst/>
              </a:rPr>
              <a:t>(WELCH)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6985794" y="1422400"/>
            <a:ext cx="742950" cy="307975"/>
            <a:chOff x="4080" y="672"/>
            <a:chExt cx="432" cy="194"/>
          </a:xfrm>
        </p:grpSpPr>
        <p:sp>
          <p:nvSpPr>
            <p:cNvPr id="113703" name="Line 39"/>
            <p:cNvSpPr>
              <a:spLocks noChangeAspect="1" noChangeShapeType="1"/>
            </p:cNvSpPr>
            <p:nvPr/>
          </p:nvSpPr>
          <p:spPr bwMode="auto">
            <a:xfrm flipV="1">
              <a:off x="4176" y="672"/>
              <a:ext cx="336" cy="168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704" name="Text Box 40"/>
            <p:cNvSpPr txBox="1">
              <a:spLocks noChangeAspect="1" noChangeArrowheads="1"/>
            </p:cNvSpPr>
            <p:nvPr/>
          </p:nvSpPr>
          <p:spPr bwMode="auto">
            <a:xfrm>
              <a:off x="4080" y="67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6903244" y="2289175"/>
            <a:ext cx="908050" cy="344488"/>
            <a:chOff x="4014" y="1442"/>
            <a:chExt cx="528" cy="217"/>
          </a:xfrm>
        </p:grpSpPr>
        <p:sp>
          <p:nvSpPr>
            <p:cNvPr id="113706" name="Line 42"/>
            <p:cNvSpPr>
              <a:spLocks noChangeAspect="1" noChangeShapeType="1"/>
            </p:cNvSpPr>
            <p:nvPr/>
          </p:nvSpPr>
          <p:spPr bwMode="auto">
            <a:xfrm>
              <a:off x="4110" y="1490"/>
              <a:ext cx="432" cy="16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3707" name="Text Box 43"/>
            <p:cNvSpPr txBox="1">
              <a:spLocks noChangeAspect="1" noChangeArrowheads="1"/>
            </p:cNvSpPr>
            <p:nvPr/>
          </p:nvSpPr>
          <p:spPr bwMode="auto">
            <a:xfrm>
              <a:off x="4014" y="144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53056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632520" y="0"/>
            <a:ext cx="84201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dirty="0" err="1">
                <a:latin typeface="Comic Sans MS" pitchFamily="66" charset="0"/>
              </a:rPr>
              <a:t>Two</a:t>
            </a:r>
            <a:r>
              <a:rPr lang="es-ES" sz="3600" u="none" dirty="0">
                <a:latin typeface="Comic Sans MS" pitchFamily="66" charset="0"/>
              </a:rPr>
              <a:t> </a:t>
            </a:r>
            <a:r>
              <a:rPr lang="es-ES" sz="3600" u="none" dirty="0" err="1">
                <a:latin typeface="Comic Sans MS" pitchFamily="66" charset="0"/>
              </a:rPr>
              <a:t>sample</a:t>
            </a:r>
            <a:r>
              <a:rPr lang="es-ES" sz="3600" u="none" dirty="0">
                <a:latin typeface="Comic Sans MS" pitchFamily="66" charset="0"/>
              </a:rPr>
              <a:t> </a:t>
            </a:r>
            <a:r>
              <a:rPr lang="es-ES" sz="3600" u="none" dirty="0" err="1">
                <a:latin typeface="Comic Sans MS" pitchFamily="66" charset="0"/>
              </a:rPr>
              <a:t>tests</a:t>
            </a:r>
            <a:r>
              <a:rPr lang="es-ES" sz="3600" u="none" dirty="0">
                <a:latin typeface="Comic Sans MS" pitchFamily="66" charset="0"/>
              </a:rPr>
              <a:t> (1)</a:t>
            </a:r>
            <a:endParaRPr lang="es-ES" sz="3600" u="none" dirty="0">
              <a:effectLst/>
              <a:latin typeface="Comic Sans MS" pitchFamily="66" charset="0"/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2144688" y="4861609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normal (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normality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test)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sample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&gt; 30.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good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statistic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homogeneity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s-ES" sz="20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" sz="20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variances</a:t>
            </a:r>
            <a:endParaRPr lang="es-ES" sz="2000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9" name="Text Box 2"/>
          <p:cNvSpPr txBox="1">
            <a:spLocks noChangeAspect="1" noChangeArrowheads="1"/>
          </p:cNvSpPr>
          <p:nvPr/>
        </p:nvSpPr>
        <p:spPr bwMode="auto">
          <a:xfrm>
            <a:off x="7728744" y="1412776"/>
            <a:ext cx="214630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EQUAL VARIANCES T-TEST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Text Box 3"/>
          <p:cNvSpPr txBox="1">
            <a:spLocks noChangeAspect="1" noChangeArrowheads="1"/>
          </p:cNvSpPr>
          <p:nvPr/>
        </p:nvSpPr>
        <p:spPr bwMode="auto">
          <a:xfrm>
            <a:off x="5582444" y="3320951"/>
            <a:ext cx="3042964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NON-PARAMETRIC TEST :  U DE MANN-WHITNEY O SUM-RANK OF WILCOXON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3425552"/>
            <a:ext cx="2393950" cy="1371600"/>
            <a:chOff x="96" y="1920"/>
            <a:chExt cx="1392" cy="864"/>
          </a:xfrm>
        </p:grpSpPr>
        <p:sp>
          <p:nvSpPr>
            <p:cNvPr id="62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Text Box 6"/>
            <p:cNvSpPr txBox="1">
              <a:spLocks noChangeAspect="1" noChangeArrowheads="1"/>
            </p:cNvSpPr>
            <p:nvPr/>
          </p:nvSpPr>
          <p:spPr bwMode="auto">
            <a:xfrm>
              <a:off x="213" y="2240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032794" y="3089175"/>
            <a:ext cx="990600" cy="838200"/>
            <a:chOff x="1248" y="1680"/>
            <a:chExt cx="624" cy="480"/>
          </a:xfrm>
        </p:grpSpPr>
        <p:sp>
          <p:nvSpPr>
            <p:cNvPr id="65" name="Line 8"/>
            <p:cNvSpPr>
              <a:spLocks noChangeShapeType="1"/>
            </p:cNvSpPr>
            <p:nvPr/>
          </p:nvSpPr>
          <p:spPr bwMode="auto">
            <a:xfrm flipV="1">
              <a:off x="1248" y="1680"/>
              <a:ext cx="624" cy="48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  <p:sp>
          <p:nvSpPr>
            <p:cNvPr id="66" name="Text Box 9"/>
            <p:cNvSpPr txBox="1">
              <a:spLocks noChangeAspect="1" noChangeArrowheads="1"/>
            </p:cNvSpPr>
            <p:nvPr/>
          </p:nvSpPr>
          <p:spPr bwMode="auto">
            <a:xfrm>
              <a:off x="1248" y="1776"/>
              <a:ext cx="364" cy="176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610644" y="2250976"/>
            <a:ext cx="1857375" cy="1096963"/>
            <a:chOff x="1518" y="1298"/>
            <a:chExt cx="1080" cy="691"/>
          </a:xfrm>
        </p:grpSpPr>
        <p:sp>
          <p:nvSpPr>
            <p:cNvPr id="68" name="AutoShape 13"/>
            <p:cNvSpPr>
              <a:spLocks noChangeAspect="1" noChangeArrowheads="1"/>
            </p:cNvSpPr>
            <p:nvPr/>
          </p:nvSpPr>
          <p:spPr bwMode="auto">
            <a:xfrm>
              <a:off x="1518" y="1298"/>
              <a:ext cx="1080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69" name="Text Box 14"/>
            <p:cNvSpPr txBox="1">
              <a:spLocks noChangeAspect="1" noChangeArrowheads="1"/>
            </p:cNvSpPr>
            <p:nvPr/>
          </p:nvSpPr>
          <p:spPr bwMode="auto">
            <a:xfrm>
              <a:off x="1575" y="1497"/>
              <a:ext cx="999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n&gt;30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4179094" y="2098575"/>
            <a:ext cx="1188377" cy="547688"/>
            <a:chOff x="2592" y="1015"/>
            <a:chExt cx="691" cy="345"/>
          </a:xfrm>
        </p:grpSpPr>
        <p:sp>
          <p:nvSpPr>
            <p:cNvPr id="71" name="Line 16"/>
            <p:cNvSpPr>
              <a:spLocks noChangeAspect="1" noChangeShapeType="1"/>
            </p:cNvSpPr>
            <p:nvPr/>
          </p:nvSpPr>
          <p:spPr bwMode="auto">
            <a:xfrm flipV="1">
              <a:off x="2592" y="1015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72" name="Text Box 17"/>
            <p:cNvSpPr txBox="1">
              <a:spLocks noChangeAspect="1" noChangeArrowheads="1"/>
            </p:cNvSpPr>
            <p:nvPr/>
          </p:nvSpPr>
          <p:spPr bwMode="auto">
            <a:xfrm>
              <a:off x="2827" y="1015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4211770" y="3024089"/>
            <a:ext cx="1238250" cy="446087"/>
            <a:chOff x="2592" y="1543"/>
            <a:chExt cx="720" cy="281"/>
          </a:xfrm>
        </p:grpSpPr>
        <p:sp>
          <p:nvSpPr>
            <p:cNvPr id="74" name="Line 19"/>
            <p:cNvSpPr>
              <a:spLocks noChangeAspect="1" noChangeShapeType="1"/>
            </p:cNvSpPr>
            <p:nvPr/>
          </p:nvSpPr>
          <p:spPr bwMode="auto">
            <a:xfrm>
              <a:off x="2592" y="1543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75" name="Text Box 20"/>
            <p:cNvSpPr txBox="1">
              <a:spLocks noChangeAspect="1" noChangeArrowheads="1"/>
            </p:cNvSpPr>
            <p:nvPr/>
          </p:nvSpPr>
          <p:spPr bwMode="auto">
            <a:xfrm>
              <a:off x="2736" y="1591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365750" y="1488975"/>
            <a:ext cx="1981200" cy="1593850"/>
            <a:chOff x="3102" y="818"/>
            <a:chExt cx="1152" cy="1004"/>
          </a:xfrm>
        </p:grpSpPr>
        <p:sp>
          <p:nvSpPr>
            <p:cNvPr id="77" name="AutoShape 35"/>
            <p:cNvSpPr>
              <a:spLocks noChangeAspect="1" noChangeArrowheads="1"/>
            </p:cNvSpPr>
            <p:nvPr/>
          </p:nvSpPr>
          <p:spPr bwMode="auto">
            <a:xfrm>
              <a:off x="3102" y="818"/>
              <a:ext cx="1080" cy="864"/>
            </a:xfrm>
            <a:prstGeom prst="flowChartDecision">
              <a:avLst/>
            </a:prstGeom>
            <a:solidFill>
              <a:srgbClr val="FFEFDD"/>
            </a:solidFill>
            <a:ln w="25400" cap="sq">
              <a:solidFill>
                <a:srgbClr val="FF9933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78" name="Text Box 36"/>
            <p:cNvSpPr txBox="1">
              <a:spLocks noChangeAspect="1" noChangeArrowheads="1"/>
            </p:cNvSpPr>
            <p:nvPr/>
          </p:nvSpPr>
          <p:spPr bwMode="auto">
            <a:xfrm>
              <a:off x="3130" y="1089"/>
              <a:ext cx="1124" cy="7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200" b="1" u="none" dirty="0">
                  <a:solidFill>
                    <a:schemeClr val="accent2"/>
                  </a:solidFill>
                  <a:effectLst/>
                </a:rPr>
                <a:t>P&gt;,05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Levene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test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for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</a:t>
              </a:r>
              <a:r>
                <a:rPr lang="es-ES_tradnl" sz="1200" b="1" u="none" dirty="0" err="1">
                  <a:solidFill>
                    <a:schemeClr val="accent2"/>
                  </a:solidFill>
                </a:rPr>
                <a:t>Homogeneity</a:t>
              </a:r>
              <a:r>
                <a:rPr lang="es-ES_tradnl" sz="1200" b="1" u="none" dirty="0">
                  <a:solidFill>
                    <a:schemeClr val="accent2"/>
                  </a:solidFill>
                </a:rPr>
                <a:t> of </a:t>
              </a:r>
              <a:r>
                <a:rPr lang="es-ES_tradnl" sz="1200" b="1" u="none" dirty="0" err="1">
                  <a:solidFill>
                    <a:schemeClr val="accent2"/>
                  </a:solidFill>
                  <a:effectLst/>
                </a:rPr>
                <a:t>Variances</a:t>
              </a:r>
              <a:endParaRPr lang="es-ES_tradnl" sz="1200" b="1" u="none" dirty="0">
                <a:solidFill>
                  <a:schemeClr val="accent2"/>
                </a:solidFill>
                <a:effectLst/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endParaRPr lang="es-ES_tradnl" sz="1400" b="1" u="none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9" name="Text Box 37"/>
          <p:cNvSpPr txBox="1">
            <a:spLocks noChangeAspect="1" noChangeArrowheads="1"/>
          </p:cNvSpPr>
          <p:nvPr/>
        </p:nvSpPr>
        <p:spPr bwMode="auto">
          <a:xfrm>
            <a:off x="7728744" y="2330350"/>
            <a:ext cx="214630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UNEQUAL VARIANCES T--TEST(WELCH)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6985794" y="1612800"/>
            <a:ext cx="742950" cy="307975"/>
            <a:chOff x="4080" y="672"/>
            <a:chExt cx="432" cy="194"/>
          </a:xfrm>
        </p:grpSpPr>
        <p:sp>
          <p:nvSpPr>
            <p:cNvPr id="81" name="Line 39"/>
            <p:cNvSpPr>
              <a:spLocks noChangeAspect="1" noChangeShapeType="1"/>
            </p:cNvSpPr>
            <p:nvPr/>
          </p:nvSpPr>
          <p:spPr bwMode="auto">
            <a:xfrm flipV="1">
              <a:off x="4176" y="672"/>
              <a:ext cx="336" cy="168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82" name="Text Box 40"/>
            <p:cNvSpPr txBox="1">
              <a:spLocks noChangeAspect="1" noChangeArrowheads="1"/>
            </p:cNvSpPr>
            <p:nvPr/>
          </p:nvSpPr>
          <p:spPr bwMode="auto">
            <a:xfrm>
              <a:off x="4080" y="67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6903244" y="2479575"/>
            <a:ext cx="908050" cy="344488"/>
            <a:chOff x="4014" y="1442"/>
            <a:chExt cx="528" cy="217"/>
          </a:xfrm>
        </p:grpSpPr>
        <p:sp>
          <p:nvSpPr>
            <p:cNvPr id="84" name="Line 42"/>
            <p:cNvSpPr>
              <a:spLocks noChangeAspect="1" noChangeShapeType="1"/>
            </p:cNvSpPr>
            <p:nvPr/>
          </p:nvSpPr>
          <p:spPr bwMode="auto">
            <a:xfrm>
              <a:off x="4110" y="1490"/>
              <a:ext cx="432" cy="16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85" name="Text Box 43"/>
            <p:cNvSpPr txBox="1">
              <a:spLocks noChangeAspect="1" noChangeArrowheads="1"/>
            </p:cNvSpPr>
            <p:nvPr/>
          </p:nvSpPr>
          <p:spPr bwMode="auto">
            <a:xfrm>
              <a:off x="4014" y="144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30770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496" y="234013"/>
            <a:ext cx="9197156" cy="66040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2652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479" y="-30460"/>
            <a:ext cx="9237283" cy="66278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672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496" y="-1"/>
            <a:ext cx="9289032" cy="680200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8130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1843914" y="44624"/>
            <a:ext cx="604867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200" u="none" dirty="0" err="1">
                <a:latin typeface="Verdana" panose="020B0604030504040204" pitchFamily="34" charset="0"/>
                <a:ea typeface="Verdana" panose="020B0604030504040204" pitchFamily="34" charset="0"/>
              </a:rPr>
              <a:t>Two</a:t>
            </a:r>
            <a: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groups</a:t>
            </a:r>
            <a: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b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ES" sz="3200" u="none" dirty="0">
                <a:latin typeface="Verdana" panose="020B0604030504040204" pitchFamily="34" charset="0"/>
                <a:ea typeface="Verdana" panose="020B0604030504040204" pitchFamily="34" charset="0"/>
              </a:rPr>
              <a:t>data non normal</a:t>
            </a:r>
            <a:endParaRPr lang="es-ES" sz="3200" u="none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7" name="Text Box 3"/>
          <p:cNvSpPr txBox="1">
            <a:spLocks noChangeAspect="1" noChangeArrowheads="1"/>
          </p:cNvSpPr>
          <p:nvPr/>
        </p:nvSpPr>
        <p:spPr bwMode="auto">
          <a:xfrm>
            <a:off x="6421562" y="3470176"/>
            <a:ext cx="2923926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</a:rPr>
              <a:t>NON-PARAMETRIC TEST:  MANN-WHITNEY’S U  O WILCOXON SUM-RANK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3540" y="3546375"/>
            <a:ext cx="2393950" cy="1371600"/>
            <a:chOff x="96" y="1920"/>
            <a:chExt cx="1392" cy="864"/>
          </a:xfrm>
        </p:grpSpPr>
        <p:sp>
          <p:nvSpPr>
            <p:cNvPr id="19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Text Box 6"/>
            <p:cNvSpPr txBox="1">
              <a:spLocks noChangeAspect="1" noChangeArrowheads="1"/>
            </p:cNvSpPr>
            <p:nvPr/>
          </p:nvSpPr>
          <p:spPr bwMode="auto">
            <a:xfrm>
              <a:off x="152" y="2254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04740" y="3089175"/>
            <a:ext cx="990600" cy="838200"/>
            <a:chOff x="1248" y="1680"/>
            <a:chExt cx="624" cy="480"/>
          </a:xfrm>
        </p:grpSpPr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1248" y="1680"/>
              <a:ext cx="624" cy="480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  <p:sp>
          <p:nvSpPr>
            <p:cNvPr id="23" name="Text Box 9"/>
            <p:cNvSpPr txBox="1">
              <a:spLocks noChangeAspect="1" noChangeArrowheads="1"/>
            </p:cNvSpPr>
            <p:nvPr/>
          </p:nvSpPr>
          <p:spPr bwMode="auto">
            <a:xfrm>
              <a:off x="1248" y="1776"/>
              <a:ext cx="364" cy="176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382590" y="2250976"/>
            <a:ext cx="1857375" cy="1096963"/>
            <a:chOff x="1518" y="1298"/>
            <a:chExt cx="1080" cy="691"/>
          </a:xfrm>
        </p:grpSpPr>
        <p:sp>
          <p:nvSpPr>
            <p:cNvPr id="25" name="AutoShape 13"/>
            <p:cNvSpPr>
              <a:spLocks noChangeAspect="1" noChangeArrowheads="1"/>
            </p:cNvSpPr>
            <p:nvPr/>
          </p:nvSpPr>
          <p:spPr bwMode="auto">
            <a:xfrm>
              <a:off x="1518" y="1298"/>
              <a:ext cx="1080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26" name="Text Box 14"/>
            <p:cNvSpPr txBox="1">
              <a:spLocks noChangeAspect="1" noChangeArrowheads="1"/>
            </p:cNvSpPr>
            <p:nvPr/>
          </p:nvSpPr>
          <p:spPr bwMode="auto">
            <a:xfrm>
              <a:off x="1575" y="1497"/>
              <a:ext cx="999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n&gt;30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983716" y="3024089"/>
            <a:ext cx="1238250" cy="446087"/>
            <a:chOff x="2592" y="1543"/>
            <a:chExt cx="720" cy="281"/>
          </a:xfrm>
        </p:grpSpPr>
        <p:sp>
          <p:nvSpPr>
            <p:cNvPr id="28" name="Line 19"/>
            <p:cNvSpPr>
              <a:spLocks noChangeAspect="1" noChangeShapeType="1"/>
            </p:cNvSpPr>
            <p:nvPr/>
          </p:nvSpPr>
          <p:spPr bwMode="auto">
            <a:xfrm>
              <a:off x="2592" y="1543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29" name="Text Box 20"/>
            <p:cNvSpPr txBox="1">
              <a:spLocks noChangeAspect="1" noChangeArrowheads="1"/>
            </p:cNvSpPr>
            <p:nvPr/>
          </p:nvSpPr>
          <p:spPr bwMode="auto">
            <a:xfrm>
              <a:off x="2736" y="1591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592547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7338020" cy="778098"/>
          </a:xfrm>
          <a:noFill/>
        </p:spPr>
        <p:txBody>
          <a:bodyPr/>
          <a:lstStyle/>
          <a:p>
            <a:r>
              <a:rPr lang="es-ES_tradnl" sz="3600" dirty="0"/>
              <a:t>Non </a:t>
            </a:r>
            <a:r>
              <a:rPr lang="es-ES_tradnl" sz="3600" dirty="0" err="1"/>
              <a:t>parametric</a:t>
            </a:r>
            <a:r>
              <a:rPr lang="es-ES_tradnl" sz="3600" dirty="0"/>
              <a:t> </a:t>
            </a:r>
            <a:r>
              <a:rPr lang="es-ES_tradnl" sz="3600" dirty="0" err="1"/>
              <a:t>tests</a:t>
            </a:r>
            <a:endParaRPr lang="es-ES_tradnl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16496" y="1268760"/>
            <a:ext cx="9145016" cy="4741987"/>
          </a:xfrm>
        </p:spPr>
        <p:txBody>
          <a:bodyPr/>
          <a:lstStyle/>
          <a:p>
            <a:r>
              <a:rPr lang="es-ES_tradnl" dirty="0" err="1"/>
              <a:t>If</a:t>
            </a:r>
            <a:r>
              <a:rPr lang="es-ES_tradnl" dirty="0"/>
              <a:t> data </a:t>
            </a:r>
            <a:r>
              <a:rPr lang="es-ES_tradnl" dirty="0" err="1"/>
              <a:t>distribution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unknown</a:t>
            </a:r>
            <a:r>
              <a:rPr lang="es-ES_tradnl" dirty="0"/>
              <a:t> </a:t>
            </a:r>
            <a:r>
              <a:rPr lang="es-ES_tradnl" dirty="0" err="1"/>
              <a:t>or</a:t>
            </a:r>
            <a:r>
              <a:rPr lang="es-ES_tradnl" dirty="0"/>
              <a:t> mean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best</a:t>
            </a:r>
            <a:r>
              <a:rPr lang="es-ES_tradnl" dirty="0"/>
              <a:t> </a:t>
            </a:r>
            <a:r>
              <a:rPr lang="es-ES_tradnl" dirty="0" err="1"/>
              <a:t>way</a:t>
            </a:r>
            <a:r>
              <a:rPr lang="es-ES_tradnl" dirty="0"/>
              <a:t> to </a:t>
            </a:r>
            <a:r>
              <a:rPr lang="es-ES_tradnl" dirty="0" err="1"/>
              <a:t>summarize</a:t>
            </a:r>
            <a:r>
              <a:rPr lang="es-ES_tradnl" dirty="0"/>
              <a:t> data …</a:t>
            </a:r>
          </a:p>
          <a:p>
            <a:pPr lvl="1"/>
            <a:r>
              <a:rPr lang="es-ES_tradnl" dirty="0"/>
              <a:t>Non </a:t>
            </a:r>
            <a:r>
              <a:rPr lang="es-ES_tradnl" dirty="0" err="1"/>
              <a:t>parametric</a:t>
            </a:r>
            <a:r>
              <a:rPr lang="es-ES_tradnl" dirty="0"/>
              <a:t> test are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based</a:t>
            </a:r>
            <a:r>
              <a:rPr lang="es-ES_tradnl" dirty="0"/>
              <a:t> 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usual </a:t>
            </a:r>
            <a:r>
              <a:rPr lang="es-ES_tradnl" dirty="0" err="1"/>
              <a:t>parameters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a </a:t>
            </a:r>
            <a:r>
              <a:rPr lang="es-ES_tradnl" dirty="0" err="1"/>
              <a:t>distribution</a:t>
            </a:r>
            <a:r>
              <a:rPr lang="es-ES_tradnl" dirty="0"/>
              <a:t>, </a:t>
            </a:r>
            <a:r>
              <a:rPr lang="es-ES_tradnl" dirty="0" err="1"/>
              <a:t>such</a:t>
            </a:r>
            <a:r>
              <a:rPr lang="es-ES_tradnl" dirty="0"/>
              <a:t> as </a:t>
            </a:r>
            <a:r>
              <a:rPr lang="es-ES_tradnl" dirty="0">
                <a:latin typeface="Symbol" pitchFamily="18" charset="2"/>
              </a:rPr>
              <a:t>m</a:t>
            </a:r>
            <a:r>
              <a:rPr lang="es-ES_tradnl" dirty="0"/>
              <a:t> </a:t>
            </a:r>
            <a:r>
              <a:rPr lang="es-ES_tradnl" dirty="0" err="1"/>
              <a:t>or</a:t>
            </a:r>
            <a:r>
              <a:rPr lang="es-ES_tradnl" dirty="0"/>
              <a:t> </a:t>
            </a:r>
            <a:r>
              <a:rPr lang="es-ES_tradnl" dirty="0">
                <a:latin typeface="Symbol" pitchFamily="18" charset="2"/>
              </a:rPr>
              <a:t>s</a:t>
            </a:r>
            <a:r>
              <a:rPr lang="es-ES_tradnl" baseline="30000" dirty="0"/>
              <a:t>2.</a:t>
            </a:r>
          </a:p>
          <a:p>
            <a:pPr lvl="1"/>
            <a:r>
              <a:rPr lang="es-ES_tradnl" dirty="0" err="1"/>
              <a:t>Instead</a:t>
            </a:r>
            <a:r>
              <a:rPr lang="es-ES_tradnl" dirty="0"/>
              <a:t> </a:t>
            </a:r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may</a:t>
            </a:r>
            <a:r>
              <a:rPr lang="es-ES_tradnl" dirty="0"/>
              <a:t> be </a:t>
            </a:r>
            <a:r>
              <a:rPr lang="es-ES_tradnl" dirty="0" err="1"/>
              <a:t>based</a:t>
            </a:r>
            <a:r>
              <a:rPr lang="es-ES_tradnl" dirty="0"/>
              <a:t> …</a:t>
            </a:r>
          </a:p>
          <a:p>
            <a:pPr lvl="2"/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order</a:t>
            </a:r>
            <a:r>
              <a:rPr lang="es-ES_tradnl" dirty="0"/>
              <a:t> </a:t>
            </a:r>
            <a:r>
              <a:rPr lang="es-ES_tradnl" dirty="0" err="1"/>
              <a:t>statistics</a:t>
            </a:r>
            <a:r>
              <a:rPr lang="es-ES_tradnl" dirty="0"/>
              <a:t>, </a:t>
            </a:r>
            <a:r>
              <a:rPr lang="es-ES_tradnl" dirty="0" err="1"/>
              <a:t>such</a:t>
            </a:r>
            <a:r>
              <a:rPr lang="es-ES_tradnl" dirty="0"/>
              <a:t> as median </a:t>
            </a:r>
            <a:r>
              <a:rPr lang="es-ES_tradnl" dirty="0" err="1"/>
              <a:t>or</a:t>
            </a:r>
            <a:r>
              <a:rPr lang="es-ES_tradnl" dirty="0"/>
              <a:t> percentiles</a:t>
            </a:r>
          </a:p>
          <a:p>
            <a:pPr lvl="1"/>
            <a:r>
              <a:rPr lang="es-ES_tradnl" dirty="0" err="1"/>
              <a:t>They</a:t>
            </a:r>
            <a:r>
              <a:rPr lang="es-ES_tradnl" dirty="0"/>
              <a:t> </a:t>
            </a:r>
            <a:r>
              <a:rPr lang="es-ES_tradnl" dirty="0" err="1"/>
              <a:t>take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</a:t>
            </a:r>
            <a:r>
              <a:rPr lang="es-ES_tradnl" dirty="0" err="1"/>
              <a:t>account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whole</a:t>
            </a:r>
            <a:r>
              <a:rPr lang="es-ES_tradnl" dirty="0"/>
              <a:t> </a:t>
            </a:r>
            <a:r>
              <a:rPr lang="es-ES_tradnl" dirty="0" err="1"/>
              <a:t>distribution</a:t>
            </a:r>
            <a:r>
              <a:rPr lang="es-ES_tradnl" dirty="0"/>
              <a:t>.</a:t>
            </a:r>
            <a:endParaRPr lang="es-ES_tradnl" sz="2400" dirty="0"/>
          </a:p>
          <a:p>
            <a:pPr lvl="1"/>
            <a:endParaRPr lang="es-ES_tradnl" sz="2400" dirty="0"/>
          </a:p>
        </p:txBody>
      </p:sp>
    </p:spTree>
    <p:extLst>
      <p:ext uri="{BB962C8B-B14F-4D97-AF65-F5344CB8AC3E}">
        <p14:creationId xmlns="" xmlns:p14="http://schemas.microsoft.com/office/powerpoint/2010/main" val="2028214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8504" y="341784"/>
            <a:ext cx="8915400" cy="1143000"/>
          </a:xfrm>
          <a:noFill/>
        </p:spPr>
        <p:txBody>
          <a:bodyPr/>
          <a:lstStyle/>
          <a:p>
            <a:r>
              <a:rPr lang="es-ES" dirty="0"/>
              <a:t>Test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 smtClean="0"/>
              <a:t>ranks</a:t>
            </a:r>
            <a:r>
              <a:rPr lang="es-ES" dirty="0" smtClean="0"/>
              <a:t> (</a:t>
            </a:r>
            <a:r>
              <a:rPr lang="es-ES" dirty="0" err="1"/>
              <a:t>Wilcoxon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8504" y="1379909"/>
            <a:ext cx="8915400" cy="4641379"/>
          </a:xfrm>
        </p:spPr>
        <p:txBody>
          <a:bodyPr/>
          <a:lstStyle/>
          <a:p>
            <a:r>
              <a:rPr lang="es-ES" sz="2400" dirty="0" err="1"/>
              <a:t>Based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susbtituting</a:t>
            </a:r>
            <a:r>
              <a:rPr lang="es-ES" sz="2400" dirty="0"/>
              <a:t> original </a:t>
            </a:r>
            <a:r>
              <a:rPr lang="es-ES" sz="2400" dirty="0" err="1"/>
              <a:t>values</a:t>
            </a:r>
            <a:r>
              <a:rPr lang="es-ES" sz="2400" dirty="0"/>
              <a:t> </a:t>
            </a:r>
            <a:r>
              <a:rPr lang="es-ES" sz="2400" dirty="0" err="1"/>
              <a:t>by</a:t>
            </a:r>
            <a:r>
              <a:rPr lang="es-ES" sz="2400" dirty="0"/>
              <a:t> “</a:t>
            </a:r>
            <a:r>
              <a:rPr lang="es-ES" sz="2400" dirty="0" err="1"/>
              <a:t>ranks</a:t>
            </a:r>
            <a:r>
              <a:rPr lang="es-ES" sz="2400" dirty="0"/>
              <a:t>” in a </a:t>
            </a:r>
            <a:r>
              <a:rPr lang="es-ES" sz="2400" dirty="0" err="1"/>
              <a:t>joint</a:t>
            </a:r>
            <a:r>
              <a:rPr lang="es-ES" sz="2400" dirty="0"/>
              <a:t> </a:t>
            </a:r>
            <a:r>
              <a:rPr lang="es-ES" sz="2400" dirty="0" err="1"/>
              <a:t>sample</a:t>
            </a:r>
            <a:r>
              <a:rPr lang="es-ES" sz="2400" dirty="0"/>
              <a:t> </a:t>
            </a:r>
          </a:p>
          <a:p>
            <a:pPr lvl="1"/>
            <a:r>
              <a:rPr lang="es-ES" sz="2400" dirty="0"/>
              <a:t>12, 5, 14, 16, 3 </a:t>
            </a:r>
            <a:r>
              <a:rPr lang="es-ES" sz="2400" dirty="0">
                <a:sym typeface="Wingdings" pitchFamily="2" charset="2"/>
              </a:rPr>
              <a:t> </a:t>
            </a:r>
            <a:r>
              <a:rPr lang="es-ES" sz="2400" dirty="0" err="1">
                <a:sym typeface="Wingdings" pitchFamily="2" charset="2"/>
              </a:rPr>
              <a:t>ranks</a:t>
            </a:r>
            <a:r>
              <a:rPr lang="es-ES" sz="2400" dirty="0">
                <a:sym typeface="Wingdings" pitchFamily="2" charset="2"/>
              </a:rPr>
              <a:t> are: </a:t>
            </a:r>
            <a:r>
              <a:rPr lang="es-ES" sz="2400" dirty="0"/>
              <a:t>3, 2, 4, 5, 1</a:t>
            </a:r>
          </a:p>
          <a:p>
            <a:r>
              <a:rPr lang="es-ES" sz="2400" dirty="0" err="1"/>
              <a:t>Ranks</a:t>
            </a:r>
            <a:r>
              <a:rPr lang="es-ES" sz="2400" dirty="0"/>
              <a:t>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depend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position </a:t>
            </a:r>
            <a:r>
              <a:rPr lang="es-ES" sz="2400" dirty="0" err="1"/>
              <a:t>of</a:t>
            </a:r>
            <a:r>
              <a:rPr lang="es-ES" sz="2400" dirty="0"/>
              <a:t>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value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ordered</a:t>
            </a:r>
            <a:r>
              <a:rPr lang="es-ES" sz="2400" dirty="0"/>
              <a:t> </a:t>
            </a:r>
            <a:r>
              <a:rPr lang="es-ES" sz="2400" dirty="0" err="1"/>
              <a:t>sample</a:t>
            </a:r>
            <a:r>
              <a:rPr lang="es-ES" sz="2400" dirty="0"/>
              <a:t>.</a:t>
            </a:r>
          </a:p>
          <a:p>
            <a:pPr lvl="1"/>
            <a:r>
              <a:rPr lang="es-ES" sz="2400" dirty="0"/>
              <a:t>120, 95, 121, 130, 3 </a:t>
            </a:r>
            <a:r>
              <a:rPr lang="es-ES" sz="2400" dirty="0" err="1"/>
              <a:t>have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same</a:t>
            </a:r>
            <a:r>
              <a:rPr lang="es-ES" sz="2400" dirty="0"/>
              <a:t> </a:t>
            </a:r>
            <a:r>
              <a:rPr lang="es-ES" sz="2400" dirty="0" err="1"/>
              <a:t>ranks</a:t>
            </a:r>
            <a:r>
              <a:rPr lang="es-ES" sz="2400" dirty="0"/>
              <a:t> as </a:t>
            </a:r>
            <a:r>
              <a:rPr lang="es-ES" sz="2400" dirty="0" err="1"/>
              <a:t>values</a:t>
            </a:r>
            <a:r>
              <a:rPr lang="es-ES" sz="2400" dirty="0"/>
              <a:t> in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first</a:t>
            </a:r>
            <a:r>
              <a:rPr lang="es-ES" sz="2400" dirty="0"/>
              <a:t> </a:t>
            </a:r>
            <a:r>
              <a:rPr lang="es-ES" sz="2400" dirty="0" err="1"/>
              <a:t>sample</a:t>
            </a:r>
            <a:endParaRPr lang="es-ES" sz="2400" dirty="0"/>
          </a:p>
          <a:p>
            <a:pPr lvl="1"/>
            <a:endParaRPr lang="es-ES" sz="2400" dirty="0"/>
          </a:p>
          <a:p>
            <a:r>
              <a:rPr lang="es-ES" sz="2400" dirty="0">
                <a:sym typeface="Wingdings" pitchFamily="2" charset="2"/>
              </a:rPr>
              <a:t> NP test are more </a:t>
            </a:r>
            <a:r>
              <a:rPr lang="es-ES" sz="2400" dirty="0" err="1">
                <a:sym typeface="Wingdings" pitchFamily="2" charset="2"/>
              </a:rPr>
              <a:t>robust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than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parametrics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ones</a:t>
            </a:r>
            <a:endParaRPr lang="es-ES" sz="2400" dirty="0">
              <a:sym typeface="Wingdings" pitchFamily="2" charset="2"/>
            </a:endParaRPr>
          </a:p>
          <a:p>
            <a:r>
              <a:rPr lang="es-ES" sz="2400" dirty="0">
                <a:sym typeface="Wingdings" pitchFamily="2" charset="2"/>
              </a:rPr>
              <a:t> In </a:t>
            </a:r>
            <a:r>
              <a:rPr lang="es-ES" sz="2400" dirty="0" err="1">
                <a:sym typeface="Wingdings" pitchFamily="2" charset="2"/>
              </a:rPr>
              <a:t>the</a:t>
            </a:r>
            <a:r>
              <a:rPr lang="es-ES" sz="2400" dirty="0">
                <a:sym typeface="Wingdings" pitchFamily="2" charset="2"/>
              </a:rPr>
              <a:t> ideal </a:t>
            </a:r>
            <a:r>
              <a:rPr lang="es-ES" sz="2400" dirty="0" err="1">
                <a:sym typeface="Wingdings" pitchFamily="2" charset="2"/>
              </a:rPr>
              <a:t>situation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where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parametric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tests</a:t>
            </a:r>
            <a:r>
              <a:rPr lang="es-ES" sz="2400" dirty="0">
                <a:sym typeface="Wingdings" pitchFamily="2" charset="2"/>
              </a:rPr>
              <a:t> are </a:t>
            </a:r>
            <a:r>
              <a:rPr lang="es-ES" sz="2400" dirty="0" err="1">
                <a:sym typeface="Wingdings" pitchFamily="2" charset="2"/>
              </a:rPr>
              <a:t>valid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they</a:t>
            </a:r>
            <a:r>
              <a:rPr lang="es-ES" sz="2400" dirty="0">
                <a:sym typeface="Wingdings" pitchFamily="2" charset="2"/>
              </a:rPr>
              <a:t> are </a:t>
            </a:r>
            <a:r>
              <a:rPr lang="es-ES" sz="2400" dirty="0" err="1">
                <a:sym typeface="Wingdings" pitchFamily="2" charset="2"/>
              </a:rPr>
              <a:t>considered</a:t>
            </a:r>
            <a:r>
              <a:rPr lang="es-ES" sz="2400" dirty="0">
                <a:sym typeface="Wingdings" pitchFamily="2" charset="2"/>
              </a:rPr>
              <a:t> </a:t>
            </a:r>
            <a:r>
              <a:rPr lang="es-ES" sz="2400" dirty="0" err="1">
                <a:sym typeface="Wingdings" pitchFamily="2" charset="2"/>
              </a:rPr>
              <a:t>to</a:t>
            </a:r>
            <a:r>
              <a:rPr lang="es-ES" sz="2400" dirty="0">
                <a:sym typeface="Wingdings" pitchFamily="2" charset="2"/>
              </a:rPr>
              <a:t> be </a:t>
            </a:r>
            <a:r>
              <a:rPr lang="es-ES" sz="2400" dirty="0" err="1">
                <a:sym typeface="Wingdings" pitchFamily="2" charset="2"/>
              </a:rPr>
              <a:t>preferable</a:t>
            </a:r>
            <a:r>
              <a:rPr lang="es-ES" sz="2400" dirty="0">
                <a:sym typeface="Wingdings" pitchFamily="2" charset="2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717367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512" y="28724"/>
            <a:ext cx="9145016" cy="66743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61115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a-ES" sz="2400" dirty="0" smtClean="0">
                <a:solidFill>
                  <a:schemeClr val="tx2"/>
                </a:solidFill>
              </a:rPr>
              <a:t>Is TAD comparable at </a:t>
            </a:r>
            <a:r>
              <a:rPr lang="ca-ES" sz="2400" dirty="0" err="1" smtClean="0">
                <a:solidFill>
                  <a:schemeClr val="tx2"/>
                </a:solidFill>
              </a:rPr>
              <a:t>baseline</a:t>
            </a:r>
            <a:r>
              <a:rPr lang="ca-ES" sz="2400" dirty="0" smtClean="0">
                <a:solidFill>
                  <a:schemeClr val="tx2"/>
                </a:solidFill>
              </a:rPr>
              <a:t> time </a:t>
            </a:r>
            <a:r>
              <a:rPr lang="ca-ES" sz="2400" dirty="0" err="1" smtClean="0">
                <a:solidFill>
                  <a:schemeClr val="tx2"/>
                </a:solidFill>
              </a:rPr>
              <a:t>between</a:t>
            </a:r>
            <a:r>
              <a:rPr lang="ca-ES" sz="2400" dirty="0" smtClean="0">
                <a:solidFill>
                  <a:schemeClr val="tx2"/>
                </a:solidFill>
              </a:rPr>
              <a:t> </a:t>
            </a:r>
            <a:r>
              <a:rPr lang="ca-ES" sz="2400" dirty="0" err="1" smtClean="0">
                <a:solidFill>
                  <a:schemeClr val="tx2"/>
                </a:solidFill>
              </a:rPr>
              <a:t>groups</a:t>
            </a:r>
            <a:r>
              <a:rPr lang="ca-ES" sz="2400" dirty="0" smtClean="0">
                <a:solidFill>
                  <a:schemeClr val="tx2"/>
                </a:solidFill>
              </a:rPr>
              <a:t>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ca-ES" sz="2000" dirty="0" err="1" smtClean="0">
                <a:solidFill>
                  <a:schemeClr val="tx2"/>
                </a:solidFill>
              </a:rPr>
              <a:t>What</a:t>
            </a:r>
            <a:r>
              <a:rPr lang="ca-ES" sz="2000" dirty="0" smtClean="0">
                <a:solidFill>
                  <a:schemeClr val="tx2"/>
                </a:solidFill>
              </a:rPr>
              <a:t> is </a:t>
            </a:r>
            <a:r>
              <a:rPr lang="ca-ES" sz="2000" dirty="0" err="1" smtClean="0">
                <a:solidFill>
                  <a:schemeClr val="tx2"/>
                </a:solidFill>
              </a:rPr>
              <a:t>the</a:t>
            </a:r>
            <a:r>
              <a:rPr lang="ca-ES" sz="2000" dirty="0" smtClean="0">
                <a:solidFill>
                  <a:schemeClr val="tx2"/>
                </a:solidFill>
              </a:rPr>
              <a:t> </a:t>
            </a:r>
            <a:r>
              <a:rPr lang="ca-ES" sz="2000" dirty="0" err="1" smtClean="0">
                <a:solidFill>
                  <a:schemeClr val="tx2"/>
                </a:solidFill>
              </a:rPr>
              <a:t>Hypothesis</a:t>
            </a:r>
            <a:r>
              <a:rPr lang="ca-ES" sz="2000" dirty="0" smtClean="0">
                <a:solidFill>
                  <a:schemeClr val="tx2"/>
                </a:solidFill>
              </a:rPr>
              <a:t> </a:t>
            </a:r>
            <a:r>
              <a:rPr lang="ca-ES" sz="2000" dirty="0" err="1" smtClean="0">
                <a:solidFill>
                  <a:schemeClr val="tx2"/>
                </a:solidFill>
              </a:rPr>
              <a:t>that</a:t>
            </a:r>
            <a:r>
              <a:rPr lang="ca-ES" sz="2000" dirty="0" smtClean="0">
                <a:solidFill>
                  <a:schemeClr val="tx2"/>
                </a:solidFill>
              </a:rPr>
              <a:t> </a:t>
            </a:r>
            <a:r>
              <a:rPr lang="ca-ES" sz="2000" dirty="0" err="1" smtClean="0">
                <a:solidFill>
                  <a:schemeClr val="tx2"/>
                </a:solidFill>
              </a:rPr>
              <a:t>we</a:t>
            </a:r>
            <a:r>
              <a:rPr lang="ca-ES" sz="2000" dirty="0" smtClean="0">
                <a:solidFill>
                  <a:schemeClr val="tx2"/>
                </a:solidFill>
              </a:rPr>
              <a:t> </a:t>
            </a:r>
            <a:r>
              <a:rPr lang="ca-ES" sz="2000" dirty="0" err="1" smtClean="0">
                <a:solidFill>
                  <a:schemeClr val="tx2"/>
                </a:solidFill>
              </a:rPr>
              <a:t>want</a:t>
            </a:r>
            <a:r>
              <a:rPr lang="ca-ES" sz="2000" dirty="0" smtClean="0">
                <a:solidFill>
                  <a:schemeClr val="tx2"/>
                </a:solidFill>
              </a:rPr>
              <a:t> to test? </a:t>
            </a:r>
            <a:r>
              <a:rPr lang="ca-ES" sz="2000" dirty="0" err="1" smtClean="0">
                <a:solidFill>
                  <a:schemeClr val="tx2"/>
                </a:solidFill>
              </a:rPr>
              <a:t>Describe</a:t>
            </a:r>
            <a:r>
              <a:rPr lang="ca-ES" sz="2000" dirty="0" smtClean="0">
                <a:solidFill>
                  <a:schemeClr val="tx2"/>
                </a:solidFill>
              </a:rPr>
              <a:t> </a:t>
            </a:r>
            <a:r>
              <a:rPr lang="ca-ES" sz="2000" dirty="0" err="1" smtClean="0">
                <a:solidFill>
                  <a:schemeClr val="tx2"/>
                </a:solidFill>
              </a:rPr>
              <a:t>the</a:t>
            </a:r>
            <a:r>
              <a:rPr lang="ca-ES" sz="2000" dirty="0" smtClean="0">
                <a:solidFill>
                  <a:schemeClr val="tx2"/>
                </a:solidFill>
              </a:rPr>
              <a:t> </a:t>
            </a:r>
            <a:r>
              <a:rPr lang="ca-ES" sz="2000" dirty="0" err="1" smtClean="0">
                <a:solidFill>
                  <a:schemeClr val="tx2"/>
                </a:solidFill>
              </a:rPr>
              <a:t>null</a:t>
            </a:r>
            <a:r>
              <a:rPr lang="ca-ES" sz="2000" dirty="0" smtClean="0">
                <a:solidFill>
                  <a:schemeClr val="tx2"/>
                </a:solidFill>
              </a:rPr>
              <a:t> </a:t>
            </a:r>
            <a:r>
              <a:rPr lang="ca-ES" sz="2000" dirty="0" err="1" smtClean="0">
                <a:solidFill>
                  <a:schemeClr val="tx2"/>
                </a:solidFill>
              </a:rPr>
              <a:t>hypothesis</a:t>
            </a:r>
            <a:r>
              <a:rPr lang="ca-ES" sz="2000" dirty="0" smtClean="0">
                <a:solidFill>
                  <a:schemeClr val="tx2"/>
                </a:solidFill>
              </a:rPr>
              <a:t> and </a:t>
            </a:r>
            <a:r>
              <a:rPr lang="ca-ES" sz="2000" dirty="0" err="1" smtClean="0">
                <a:solidFill>
                  <a:schemeClr val="tx2"/>
                </a:solidFill>
              </a:rPr>
              <a:t>the</a:t>
            </a:r>
            <a:r>
              <a:rPr lang="ca-ES" sz="2000" dirty="0" smtClean="0">
                <a:solidFill>
                  <a:schemeClr val="tx2"/>
                </a:solidFill>
              </a:rPr>
              <a:t> </a:t>
            </a:r>
            <a:r>
              <a:rPr lang="ca-ES" sz="2000" dirty="0" err="1" smtClean="0">
                <a:solidFill>
                  <a:schemeClr val="tx2"/>
                </a:solidFill>
              </a:rPr>
              <a:t>alternative</a:t>
            </a:r>
            <a:r>
              <a:rPr lang="ca-ES" sz="2000" dirty="0" smtClean="0">
                <a:solidFill>
                  <a:schemeClr val="tx2"/>
                </a:solidFill>
              </a:rPr>
              <a:t> </a:t>
            </a:r>
            <a:r>
              <a:rPr lang="ca-ES" sz="2000" dirty="0" err="1" smtClean="0">
                <a:solidFill>
                  <a:schemeClr val="tx2"/>
                </a:solidFill>
              </a:rPr>
              <a:t>hypothesis</a:t>
            </a:r>
            <a:r>
              <a:rPr lang="ca-ES" sz="2000" dirty="0" smtClean="0">
                <a:solidFill>
                  <a:schemeClr val="tx2"/>
                </a:solidFill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ca-ES" sz="2000" dirty="0" err="1" smtClean="0">
                <a:solidFill>
                  <a:schemeClr val="tx2"/>
                </a:solidFill>
              </a:rPr>
              <a:t>What</a:t>
            </a:r>
            <a:r>
              <a:rPr lang="ca-ES" sz="2000" dirty="0" smtClean="0">
                <a:solidFill>
                  <a:schemeClr val="tx2"/>
                </a:solidFill>
              </a:rPr>
              <a:t> test </a:t>
            </a:r>
            <a:r>
              <a:rPr lang="ca-ES" sz="2000" dirty="0" err="1" smtClean="0">
                <a:solidFill>
                  <a:schemeClr val="tx2"/>
                </a:solidFill>
              </a:rPr>
              <a:t>would</a:t>
            </a:r>
            <a:r>
              <a:rPr lang="ca-ES" sz="2000" dirty="0" smtClean="0">
                <a:solidFill>
                  <a:schemeClr val="tx2"/>
                </a:solidFill>
              </a:rPr>
              <a:t> be </a:t>
            </a:r>
            <a:r>
              <a:rPr lang="ca-ES" sz="2000" dirty="0" err="1" smtClean="0">
                <a:solidFill>
                  <a:schemeClr val="tx2"/>
                </a:solidFill>
              </a:rPr>
              <a:t>appropiate</a:t>
            </a:r>
            <a:r>
              <a:rPr lang="ca-ES" sz="2000" dirty="0" smtClean="0">
                <a:solidFill>
                  <a:schemeClr val="tx2"/>
                </a:solidFill>
              </a:rPr>
              <a:t> to </a:t>
            </a:r>
            <a:r>
              <a:rPr lang="ca-ES" sz="2000" dirty="0" err="1" smtClean="0">
                <a:solidFill>
                  <a:schemeClr val="tx2"/>
                </a:solidFill>
              </a:rPr>
              <a:t>perform</a:t>
            </a:r>
            <a:r>
              <a:rPr lang="ca-ES" sz="2000" dirty="0" smtClean="0">
                <a:solidFill>
                  <a:schemeClr val="tx2"/>
                </a:solidFill>
              </a:rPr>
              <a:t> to </a:t>
            </a:r>
            <a:r>
              <a:rPr lang="ca-ES" sz="2000" dirty="0" err="1" smtClean="0">
                <a:solidFill>
                  <a:schemeClr val="tx2"/>
                </a:solidFill>
              </a:rPr>
              <a:t>answer</a:t>
            </a:r>
            <a:r>
              <a:rPr lang="ca-ES" sz="2000" dirty="0" smtClean="0">
                <a:solidFill>
                  <a:schemeClr val="tx2"/>
                </a:solidFill>
              </a:rPr>
              <a:t> </a:t>
            </a:r>
            <a:r>
              <a:rPr lang="ca-ES" sz="2000" dirty="0" err="1" smtClean="0">
                <a:solidFill>
                  <a:schemeClr val="tx2"/>
                </a:solidFill>
              </a:rPr>
              <a:t>the</a:t>
            </a:r>
            <a:r>
              <a:rPr lang="ca-ES" sz="2000" dirty="0" smtClean="0">
                <a:solidFill>
                  <a:schemeClr val="tx2"/>
                </a:solidFill>
              </a:rPr>
              <a:t> </a:t>
            </a:r>
            <a:r>
              <a:rPr lang="ca-ES" sz="2000" dirty="0" err="1" smtClean="0">
                <a:solidFill>
                  <a:schemeClr val="tx2"/>
                </a:solidFill>
              </a:rPr>
              <a:t>question</a:t>
            </a:r>
            <a:r>
              <a:rPr lang="ca-ES" sz="2000" dirty="0" smtClean="0">
                <a:solidFill>
                  <a:schemeClr val="tx2"/>
                </a:solidFill>
              </a:rPr>
              <a:t>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ca-ES" sz="2000" dirty="0" err="1" smtClean="0">
                <a:solidFill>
                  <a:schemeClr val="tx2"/>
                </a:solidFill>
              </a:rPr>
              <a:t>Answer</a:t>
            </a:r>
            <a:r>
              <a:rPr lang="ca-ES" sz="2000" dirty="0" smtClean="0">
                <a:solidFill>
                  <a:schemeClr val="tx2"/>
                </a:solidFill>
              </a:rPr>
              <a:t> </a:t>
            </a:r>
            <a:r>
              <a:rPr lang="ca-ES" sz="2000" dirty="0" err="1" smtClean="0">
                <a:solidFill>
                  <a:schemeClr val="tx2"/>
                </a:solidFill>
              </a:rPr>
              <a:t>the</a:t>
            </a:r>
            <a:r>
              <a:rPr lang="ca-ES" sz="2000" dirty="0" smtClean="0">
                <a:solidFill>
                  <a:schemeClr val="tx2"/>
                </a:solidFill>
              </a:rPr>
              <a:t> </a:t>
            </a:r>
            <a:r>
              <a:rPr lang="ca-ES" sz="2000" dirty="0" err="1" smtClean="0">
                <a:solidFill>
                  <a:schemeClr val="tx2"/>
                </a:solidFill>
              </a:rPr>
              <a:t>question</a:t>
            </a:r>
            <a:endParaRPr lang="ca-ES" sz="2000" dirty="0" smtClean="0">
              <a:solidFill>
                <a:schemeClr val="tx2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ca-ES" sz="2000" dirty="0" err="1" smtClean="0">
                <a:solidFill>
                  <a:schemeClr val="tx2"/>
                </a:solidFill>
              </a:rPr>
              <a:t>Apply</a:t>
            </a:r>
            <a:r>
              <a:rPr lang="ca-ES" sz="2000" dirty="0" smtClean="0">
                <a:solidFill>
                  <a:schemeClr val="tx2"/>
                </a:solidFill>
              </a:rPr>
              <a:t> a </a:t>
            </a:r>
            <a:r>
              <a:rPr lang="ca-ES" sz="2000" dirty="0" err="1" smtClean="0">
                <a:solidFill>
                  <a:schemeClr val="tx2"/>
                </a:solidFill>
              </a:rPr>
              <a:t>non-parametric</a:t>
            </a:r>
            <a:r>
              <a:rPr lang="ca-ES" sz="2000" dirty="0" smtClean="0">
                <a:solidFill>
                  <a:schemeClr val="tx2"/>
                </a:solidFill>
              </a:rPr>
              <a:t> test and compare </a:t>
            </a:r>
            <a:r>
              <a:rPr lang="ca-ES" sz="2000" dirty="0" err="1" smtClean="0">
                <a:solidFill>
                  <a:schemeClr val="tx2"/>
                </a:solidFill>
              </a:rPr>
              <a:t>the</a:t>
            </a:r>
            <a:r>
              <a:rPr lang="ca-ES" sz="2000" dirty="0" smtClean="0">
                <a:solidFill>
                  <a:schemeClr val="tx2"/>
                </a:solidFill>
              </a:rPr>
              <a:t> </a:t>
            </a:r>
            <a:r>
              <a:rPr lang="ca-ES" sz="2000" dirty="0" err="1" smtClean="0">
                <a:solidFill>
                  <a:schemeClr val="tx2"/>
                </a:solidFill>
              </a:rPr>
              <a:t>results</a:t>
            </a:r>
            <a:endParaRPr lang="ca-ES" sz="20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ca-ES" sz="24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ca-ES" sz="2400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ca-ES" sz="2400" dirty="0">
              <a:solidFill>
                <a:schemeClr val="tx2"/>
              </a:solidFill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Exercise</a:t>
            </a:r>
            <a:r>
              <a:rPr lang="ca-ES" dirty="0" smtClean="0"/>
              <a:t> 2</a:t>
            </a:r>
            <a:endParaRPr lang="ca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88504" y="1166018"/>
            <a:ext cx="8915400" cy="45259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>
                <a:cs typeface="Times New Roman" pitchFamily="18" charset="0"/>
              </a:rPr>
              <a:t>A </a:t>
            </a:r>
            <a:r>
              <a:rPr lang="ca-ES" sz="2000" dirty="0" err="1">
                <a:cs typeface="Times New Roman" pitchFamily="18" charset="0"/>
              </a:rPr>
              <a:t>study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was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designed</a:t>
            </a:r>
            <a:r>
              <a:rPr lang="ca-ES" sz="2000" dirty="0">
                <a:cs typeface="Times New Roman" pitchFamily="18" charset="0"/>
              </a:rPr>
              <a:t> to compare </a:t>
            </a:r>
            <a:r>
              <a:rPr lang="ca-ES" sz="2000" dirty="0" err="1">
                <a:cs typeface="Times New Roman" pitchFamily="18" charset="0"/>
              </a:rPr>
              <a:t>two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distinct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hypertension</a:t>
            </a:r>
            <a:r>
              <a:rPr lang="ca-ES" sz="2000" dirty="0">
                <a:cs typeface="Times New Roman" pitchFamily="18" charset="0"/>
              </a:rPr>
              <a:t> control </a:t>
            </a:r>
            <a:r>
              <a:rPr lang="ca-ES" sz="2000" dirty="0" err="1">
                <a:cs typeface="Times New Roman" pitchFamily="18" charset="0"/>
              </a:rPr>
              <a:t>programs</a:t>
            </a:r>
            <a:r>
              <a:rPr lang="ca-ES" sz="2000" dirty="0"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>
                <a:cs typeface="Times New Roman" pitchFamily="18" charset="0"/>
              </a:rPr>
              <a:t>60 individuals </a:t>
            </a:r>
            <a:r>
              <a:rPr lang="ca-ES" sz="2000" dirty="0" err="1">
                <a:cs typeface="Times New Roman" pitchFamily="18" charset="0"/>
              </a:rPr>
              <a:t>with</a:t>
            </a:r>
            <a:r>
              <a:rPr lang="ca-ES" sz="2000" dirty="0">
                <a:cs typeface="Times New Roman" pitchFamily="18" charset="0"/>
              </a:rPr>
              <a:t> HTA </a:t>
            </a:r>
            <a:r>
              <a:rPr lang="ca-ES" sz="2000" dirty="0" err="1">
                <a:cs typeface="Times New Roman" pitchFamily="18" charset="0"/>
              </a:rPr>
              <a:t>were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randomly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assigned</a:t>
            </a:r>
            <a:r>
              <a:rPr lang="ca-ES" sz="2000" dirty="0">
                <a:cs typeface="Times New Roman" pitchFamily="18" charset="0"/>
              </a:rPr>
              <a:t> to </a:t>
            </a:r>
            <a:r>
              <a:rPr lang="ca-ES" sz="2000" dirty="0" err="1">
                <a:cs typeface="Times New Roman" pitchFamily="18" charset="0"/>
              </a:rPr>
              <a:t>either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one</a:t>
            </a:r>
            <a:r>
              <a:rPr lang="ca-ES" sz="2000" dirty="0">
                <a:cs typeface="Times New Roman" pitchFamily="18" charset="0"/>
              </a:rPr>
              <a:t> or </a:t>
            </a:r>
            <a:r>
              <a:rPr lang="ca-ES" sz="2000" dirty="0" err="1">
                <a:cs typeface="Times New Roman" pitchFamily="18" charset="0"/>
              </a:rPr>
              <a:t>the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other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group</a:t>
            </a:r>
            <a:r>
              <a:rPr lang="ca-ES" sz="2000" dirty="0">
                <a:cs typeface="Times New Roman" pitchFamily="18" charset="0"/>
              </a:rPr>
              <a:t> (30 per </a:t>
            </a:r>
            <a:r>
              <a:rPr lang="ca-ES" sz="2000" dirty="0" err="1">
                <a:cs typeface="Times New Roman" pitchFamily="18" charset="0"/>
              </a:rPr>
              <a:t>group</a:t>
            </a:r>
            <a:r>
              <a:rPr lang="ca-ES" sz="2000" dirty="0">
                <a:cs typeface="Times New Roman" pitchFamily="18" charset="0"/>
              </a:rPr>
              <a:t>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 err="1">
                <a:cs typeface="Times New Roman" pitchFamily="18" charset="0"/>
              </a:rPr>
              <a:t>Blood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pressure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was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measured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each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month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during</a:t>
            </a:r>
            <a:r>
              <a:rPr lang="ca-ES" sz="2000" dirty="0">
                <a:cs typeface="Times New Roman" pitchFamily="18" charset="0"/>
              </a:rPr>
              <a:t> a </a:t>
            </a:r>
            <a:r>
              <a:rPr lang="ca-ES" sz="2000" dirty="0" err="1">
                <a:cs typeface="Times New Roman" pitchFamily="18" charset="0"/>
              </a:rPr>
              <a:t>year</a:t>
            </a:r>
            <a:r>
              <a:rPr lang="ca-ES" sz="2000" dirty="0">
                <a:cs typeface="Times New Roman" pitchFamily="18" charset="0"/>
              </a:rPr>
              <a:t>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ca-ES" sz="2000" dirty="0">
              <a:cs typeface="Times New Roman" pitchFamily="18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81708" y="231353"/>
            <a:ext cx="8922196" cy="634082"/>
          </a:xfrm>
        </p:spPr>
        <p:txBody>
          <a:bodyPr/>
          <a:lstStyle/>
          <a:p>
            <a:r>
              <a:rPr lang="ca-ES" dirty="0" err="1"/>
              <a:t>Example</a:t>
            </a:r>
            <a:r>
              <a:rPr lang="ca-ES" dirty="0"/>
              <a:t> Data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 l="795" b="4582"/>
          <a:stretch>
            <a:fillRect/>
          </a:stretch>
        </p:blipFill>
        <p:spPr bwMode="auto">
          <a:xfrm>
            <a:off x="1012040" y="2957861"/>
            <a:ext cx="8405456" cy="367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>
                <a:solidFill>
                  <a:srgbClr val="DFA5D4"/>
                </a:solidFill>
              </a:rPr>
              <a:t>Are </a:t>
            </a:r>
            <a:r>
              <a:rPr lang="es-ES" dirty="0" err="1">
                <a:solidFill>
                  <a:srgbClr val="DFA5D4"/>
                </a:solidFill>
              </a:rPr>
              <a:t>samples</a:t>
            </a:r>
            <a:r>
              <a:rPr lang="es-ES" dirty="0">
                <a:solidFill>
                  <a:srgbClr val="DFA5D4"/>
                </a:solidFill>
              </a:rPr>
              <a:t> comparable at </a:t>
            </a:r>
            <a:r>
              <a:rPr lang="es-ES" dirty="0" err="1">
                <a:solidFill>
                  <a:srgbClr val="DFA5D4"/>
                </a:solidFill>
              </a:rPr>
              <a:t>baseline</a:t>
            </a:r>
            <a:r>
              <a:rPr lang="es-ES" dirty="0">
                <a:solidFill>
                  <a:srgbClr val="DFA5D4"/>
                </a:solidFill>
              </a:rPr>
              <a:t> time?</a:t>
            </a:r>
          </a:p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blood</a:t>
            </a:r>
            <a:r>
              <a:rPr lang="es-ES" dirty="0"/>
              <a:t> </a:t>
            </a:r>
            <a:r>
              <a:rPr lang="es-ES" dirty="0" err="1"/>
              <a:t>pressure</a:t>
            </a:r>
            <a:r>
              <a:rPr lang="es-ES" dirty="0"/>
              <a:t> comparable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and 12th </a:t>
            </a:r>
            <a:r>
              <a:rPr lang="es-ES" dirty="0" err="1"/>
              <a:t>measures</a:t>
            </a:r>
            <a:r>
              <a:rPr lang="es-ES" dirty="0"/>
              <a:t>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352600" y="116632"/>
            <a:ext cx="6264696" cy="778098"/>
          </a:xfrm>
          <a:noFill/>
        </p:spPr>
        <p:txBody>
          <a:bodyPr/>
          <a:lstStyle/>
          <a:p>
            <a:r>
              <a:rPr lang="es-ES" dirty="0" err="1"/>
              <a:t>Questions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answer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905069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88504" y="1166018"/>
            <a:ext cx="8915400" cy="452596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>
                <a:cs typeface="Times New Roman" pitchFamily="18" charset="0"/>
              </a:rPr>
              <a:t>A </a:t>
            </a:r>
            <a:r>
              <a:rPr lang="ca-ES" sz="2000" dirty="0" err="1">
                <a:cs typeface="Times New Roman" pitchFamily="18" charset="0"/>
              </a:rPr>
              <a:t>study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was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designed</a:t>
            </a:r>
            <a:r>
              <a:rPr lang="ca-ES" sz="2000" dirty="0">
                <a:cs typeface="Times New Roman" pitchFamily="18" charset="0"/>
              </a:rPr>
              <a:t> to compare </a:t>
            </a:r>
            <a:r>
              <a:rPr lang="ca-ES" sz="2000" dirty="0" err="1">
                <a:cs typeface="Times New Roman" pitchFamily="18" charset="0"/>
              </a:rPr>
              <a:t>two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distinct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hypertension</a:t>
            </a:r>
            <a:r>
              <a:rPr lang="ca-ES" sz="2000" dirty="0">
                <a:cs typeface="Times New Roman" pitchFamily="18" charset="0"/>
              </a:rPr>
              <a:t> control </a:t>
            </a:r>
            <a:r>
              <a:rPr lang="ca-ES" sz="2000" dirty="0" err="1">
                <a:cs typeface="Times New Roman" pitchFamily="18" charset="0"/>
              </a:rPr>
              <a:t>programs</a:t>
            </a:r>
            <a:r>
              <a:rPr lang="ca-ES" sz="2000" dirty="0"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>
                <a:cs typeface="Times New Roman" pitchFamily="18" charset="0"/>
              </a:rPr>
              <a:t>60 individuals </a:t>
            </a:r>
            <a:r>
              <a:rPr lang="ca-ES" sz="2000" dirty="0" err="1">
                <a:cs typeface="Times New Roman" pitchFamily="18" charset="0"/>
              </a:rPr>
              <a:t>with</a:t>
            </a:r>
            <a:r>
              <a:rPr lang="ca-ES" sz="2000" dirty="0">
                <a:cs typeface="Times New Roman" pitchFamily="18" charset="0"/>
              </a:rPr>
              <a:t> HTA </a:t>
            </a:r>
            <a:r>
              <a:rPr lang="ca-ES" sz="2000" dirty="0" err="1">
                <a:cs typeface="Times New Roman" pitchFamily="18" charset="0"/>
              </a:rPr>
              <a:t>were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randomly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assigned</a:t>
            </a:r>
            <a:r>
              <a:rPr lang="ca-ES" sz="2000" dirty="0">
                <a:cs typeface="Times New Roman" pitchFamily="18" charset="0"/>
              </a:rPr>
              <a:t> to </a:t>
            </a:r>
            <a:r>
              <a:rPr lang="ca-ES" sz="2000" dirty="0" err="1">
                <a:cs typeface="Times New Roman" pitchFamily="18" charset="0"/>
              </a:rPr>
              <a:t>either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one</a:t>
            </a:r>
            <a:r>
              <a:rPr lang="ca-ES" sz="2000" dirty="0">
                <a:cs typeface="Times New Roman" pitchFamily="18" charset="0"/>
              </a:rPr>
              <a:t> or </a:t>
            </a:r>
            <a:r>
              <a:rPr lang="ca-ES" sz="2000" dirty="0" err="1">
                <a:cs typeface="Times New Roman" pitchFamily="18" charset="0"/>
              </a:rPr>
              <a:t>the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other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group</a:t>
            </a:r>
            <a:r>
              <a:rPr lang="ca-ES" sz="2000" dirty="0">
                <a:cs typeface="Times New Roman" pitchFamily="18" charset="0"/>
              </a:rPr>
              <a:t> (30 per </a:t>
            </a:r>
            <a:r>
              <a:rPr lang="ca-ES" sz="2000" dirty="0" err="1">
                <a:cs typeface="Times New Roman" pitchFamily="18" charset="0"/>
              </a:rPr>
              <a:t>group</a:t>
            </a:r>
            <a:r>
              <a:rPr lang="ca-ES" sz="2000" dirty="0">
                <a:cs typeface="Times New Roman" pitchFamily="18" charset="0"/>
              </a:rPr>
              <a:t>)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ca-ES" sz="2000" dirty="0" err="1">
                <a:cs typeface="Times New Roman" pitchFamily="18" charset="0"/>
              </a:rPr>
              <a:t>Blood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pressure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was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measured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each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month</a:t>
            </a:r>
            <a:r>
              <a:rPr lang="ca-ES" sz="2000" dirty="0">
                <a:cs typeface="Times New Roman" pitchFamily="18" charset="0"/>
              </a:rPr>
              <a:t> </a:t>
            </a:r>
            <a:r>
              <a:rPr lang="ca-ES" sz="2000" dirty="0" err="1">
                <a:cs typeface="Times New Roman" pitchFamily="18" charset="0"/>
              </a:rPr>
              <a:t>during</a:t>
            </a:r>
            <a:r>
              <a:rPr lang="ca-ES" sz="2000" dirty="0">
                <a:cs typeface="Times New Roman" pitchFamily="18" charset="0"/>
              </a:rPr>
              <a:t> a </a:t>
            </a:r>
            <a:r>
              <a:rPr lang="ca-ES" sz="2000" dirty="0" err="1">
                <a:cs typeface="Times New Roman" pitchFamily="18" charset="0"/>
              </a:rPr>
              <a:t>year</a:t>
            </a:r>
            <a:r>
              <a:rPr lang="ca-ES" sz="2000" dirty="0">
                <a:cs typeface="Times New Roman" pitchFamily="18" charset="0"/>
              </a:rPr>
              <a:t>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ca-ES" sz="2000" dirty="0">
              <a:cs typeface="Times New Roman" pitchFamily="18" charset="0"/>
            </a:endParaRP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81708" y="231353"/>
            <a:ext cx="8922196" cy="634082"/>
          </a:xfrm>
        </p:spPr>
        <p:txBody>
          <a:bodyPr/>
          <a:lstStyle/>
          <a:p>
            <a:r>
              <a:rPr lang="ca-ES" dirty="0" err="1"/>
              <a:t>Example</a:t>
            </a:r>
            <a:r>
              <a:rPr lang="ca-ES" dirty="0"/>
              <a:t> Data</a:t>
            </a: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 l="795" b="4582"/>
          <a:stretch>
            <a:fillRect/>
          </a:stretch>
        </p:blipFill>
        <p:spPr bwMode="auto">
          <a:xfrm>
            <a:off x="1012040" y="2957861"/>
            <a:ext cx="8405456" cy="3676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849694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 smtClean="0">
                <a:solidFill>
                  <a:srgbClr val="DFA5D4"/>
                </a:solidFill>
                <a:latin typeface="Verdana" pitchFamily="34" charset="0"/>
              </a:rPr>
              <a:t>NORMALITY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TESTS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67352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843169" y="6570663"/>
            <a:ext cx="1062831" cy="287337"/>
          </a:xfrm>
          <a:prstGeom prst="rect">
            <a:avLst/>
          </a:prstGeom>
        </p:spPr>
        <p:txBody>
          <a:bodyPr/>
          <a:lstStyle/>
          <a:p>
            <a:fld id="{E73E0CC2-FC77-4699-94A5-4854562D3B63}" type="slidenum">
              <a:rPr lang="ca-ES" u="none"/>
              <a:pPr/>
              <a:t>33</a:t>
            </a:fld>
            <a:endParaRPr lang="ca-ES" u="none"/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712640" y="0"/>
            <a:ext cx="6192688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dirty="0" err="1">
                <a:effectLst/>
                <a:latin typeface="+mj-lt"/>
              </a:rPr>
              <a:t>Two</a:t>
            </a:r>
            <a:r>
              <a:rPr lang="es-ES" sz="3600" u="none" dirty="0">
                <a:effectLst/>
                <a:latin typeface="+mj-lt"/>
              </a:rPr>
              <a:t> </a:t>
            </a:r>
            <a:r>
              <a:rPr lang="es-ES" sz="3600" u="none" dirty="0" err="1">
                <a:effectLst/>
                <a:latin typeface="+mj-lt"/>
              </a:rPr>
              <a:t>dependent</a:t>
            </a:r>
            <a:r>
              <a:rPr lang="es-ES" sz="3600" u="none" dirty="0">
                <a:effectLst/>
                <a:latin typeface="+mj-lt"/>
              </a:rPr>
              <a:t> </a:t>
            </a:r>
            <a:r>
              <a:rPr lang="es-ES" sz="3600" u="none" dirty="0" err="1">
                <a:effectLst/>
                <a:latin typeface="+mj-lt"/>
              </a:rPr>
              <a:t>groups</a:t>
            </a:r>
            <a:endParaRPr lang="es-ES" sz="3600" u="none" dirty="0">
              <a:effectLst/>
              <a:latin typeface="+mj-lt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2480" y="1841376"/>
            <a:ext cx="2393950" cy="1371600"/>
            <a:chOff x="96" y="1920"/>
            <a:chExt cx="1392" cy="864"/>
          </a:xfrm>
        </p:grpSpPr>
        <p:sp>
          <p:nvSpPr>
            <p:cNvPr id="24" name="AutoShape 5"/>
            <p:cNvSpPr>
              <a:spLocks noChangeAspect="1" noChangeArrowheads="1"/>
            </p:cNvSpPr>
            <p:nvPr/>
          </p:nvSpPr>
          <p:spPr bwMode="auto">
            <a:xfrm>
              <a:off x="96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Text Box 6"/>
            <p:cNvSpPr txBox="1">
              <a:spLocks noChangeAspect="1" noChangeArrowheads="1"/>
            </p:cNvSpPr>
            <p:nvPr/>
          </p:nvSpPr>
          <p:spPr bwMode="auto">
            <a:xfrm>
              <a:off x="217" y="2240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Groups</a:t>
              </a:r>
              <a:endParaRPr lang="es-ES_tradnl" b="1" u="none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6" name="Text Box 10"/>
          <p:cNvSpPr txBox="1">
            <a:spLocks noChangeAspect="1" noChangeArrowheads="1"/>
          </p:cNvSpPr>
          <p:nvPr/>
        </p:nvSpPr>
        <p:spPr bwMode="auto">
          <a:xfrm>
            <a:off x="6389936" y="2642642"/>
            <a:ext cx="23939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PAIRED T-TEST</a:t>
            </a:r>
            <a:endParaRPr lang="es-ES_tradnl" sz="1600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 Box 11"/>
          <p:cNvSpPr txBox="1">
            <a:spLocks noChangeAspect="1" noChangeArrowheads="1"/>
          </p:cNvSpPr>
          <p:nvPr/>
        </p:nvSpPr>
        <p:spPr bwMode="auto">
          <a:xfrm>
            <a:off x="6307386" y="3766593"/>
            <a:ext cx="305435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3399"/>
                </a:solidFill>
                <a:effectLst/>
              </a:rPr>
              <a:t>NON-PARAMETRIC TEST: WILCOXON SIGNED RANK</a:t>
            </a:r>
            <a:endParaRPr lang="es-ES_tradnl" sz="1600" b="1" u="none" dirty="0">
              <a:solidFill>
                <a:srgbClr val="003399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335586" y="2928393"/>
            <a:ext cx="1933046" cy="1096963"/>
            <a:chOff x="1518" y="2978"/>
            <a:chExt cx="1124" cy="691"/>
          </a:xfrm>
        </p:grpSpPr>
        <p:sp>
          <p:nvSpPr>
            <p:cNvPr id="29" name="AutoShape 22"/>
            <p:cNvSpPr>
              <a:spLocks noChangeAspect="1" noChangeArrowheads="1"/>
            </p:cNvSpPr>
            <p:nvPr/>
          </p:nvSpPr>
          <p:spPr bwMode="auto">
            <a:xfrm>
              <a:off x="1518" y="2978"/>
              <a:ext cx="1008" cy="691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30" name="Text Box 23"/>
            <p:cNvSpPr txBox="1">
              <a:spLocks noChangeAspect="1" noChangeArrowheads="1"/>
            </p:cNvSpPr>
            <p:nvPr/>
          </p:nvSpPr>
          <p:spPr bwMode="auto">
            <a:xfrm>
              <a:off x="1518" y="3170"/>
              <a:ext cx="1124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Normality</a:t>
              </a:r>
              <a:endParaRPr lang="es-ES_tradnl" sz="1400" b="1" u="none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ó n&gt;30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986586" y="2775992"/>
            <a:ext cx="1188377" cy="547688"/>
            <a:chOff x="2592" y="2688"/>
            <a:chExt cx="691" cy="345"/>
          </a:xfrm>
        </p:grpSpPr>
        <p:sp>
          <p:nvSpPr>
            <p:cNvPr id="32" name="Line 25"/>
            <p:cNvSpPr>
              <a:spLocks noChangeAspect="1" noChangeShapeType="1"/>
            </p:cNvSpPr>
            <p:nvPr/>
          </p:nvSpPr>
          <p:spPr bwMode="auto">
            <a:xfrm flipV="1">
              <a:off x="2592" y="2688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33" name="Text Box 26"/>
            <p:cNvSpPr txBox="1">
              <a:spLocks noChangeAspect="1" noChangeArrowheads="1"/>
            </p:cNvSpPr>
            <p:nvPr/>
          </p:nvSpPr>
          <p:spPr bwMode="auto">
            <a:xfrm>
              <a:off x="2736" y="2688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4986586" y="3614192"/>
            <a:ext cx="1238250" cy="446088"/>
            <a:chOff x="2592" y="3216"/>
            <a:chExt cx="720" cy="281"/>
          </a:xfrm>
        </p:grpSpPr>
        <p:sp>
          <p:nvSpPr>
            <p:cNvPr id="35" name="Line 28"/>
            <p:cNvSpPr>
              <a:spLocks noChangeAspect="1" noChangeShapeType="1"/>
            </p:cNvSpPr>
            <p:nvPr/>
          </p:nvSpPr>
          <p:spPr bwMode="auto">
            <a:xfrm>
              <a:off x="2592" y="321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36" name="Text Box 29"/>
            <p:cNvSpPr txBox="1">
              <a:spLocks noChangeAspect="1" noChangeArrowheads="1"/>
            </p:cNvSpPr>
            <p:nvPr/>
          </p:nvSpPr>
          <p:spPr bwMode="auto">
            <a:xfrm>
              <a:off x="2736" y="3264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675186" y="2547392"/>
            <a:ext cx="1155700" cy="685800"/>
            <a:chOff x="1200" y="2544"/>
            <a:chExt cx="672" cy="432"/>
          </a:xfrm>
        </p:grpSpPr>
        <p:sp>
          <p:nvSpPr>
            <p:cNvPr id="38" name="Text Box 32"/>
            <p:cNvSpPr txBox="1">
              <a:spLocks noChangeAspect="1" noChangeArrowheads="1"/>
            </p:cNvSpPr>
            <p:nvPr/>
          </p:nvSpPr>
          <p:spPr bwMode="auto">
            <a:xfrm>
              <a:off x="1200" y="27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1248" y="2544"/>
              <a:ext cx="624" cy="432"/>
            </a:xfrm>
            <a:prstGeom prst="line">
              <a:avLst/>
            </a:prstGeom>
            <a:noFill/>
            <a:ln w="28575">
              <a:solidFill>
                <a:srgbClr val="9900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s-ES" u="none"/>
            </a:p>
          </p:txBody>
        </p:sp>
      </p:grpSp>
    </p:spTree>
    <p:extLst>
      <p:ext uri="{BB962C8B-B14F-4D97-AF65-F5344CB8AC3E}">
        <p14:creationId xmlns="" xmlns:p14="http://schemas.microsoft.com/office/powerpoint/2010/main" val="4148373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>
                <a:solidFill>
                  <a:srgbClr val="DFA5D4"/>
                </a:solidFill>
              </a:rPr>
              <a:t>Are </a:t>
            </a:r>
            <a:r>
              <a:rPr lang="es-ES" dirty="0" err="1">
                <a:solidFill>
                  <a:srgbClr val="DFA5D4"/>
                </a:solidFill>
              </a:rPr>
              <a:t>samples</a:t>
            </a:r>
            <a:r>
              <a:rPr lang="es-ES" dirty="0">
                <a:solidFill>
                  <a:srgbClr val="DFA5D4"/>
                </a:solidFill>
              </a:rPr>
              <a:t> comparable at </a:t>
            </a:r>
            <a:r>
              <a:rPr lang="es-ES" dirty="0" err="1">
                <a:solidFill>
                  <a:srgbClr val="DFA5D4"/>
                </a:solidFill>
              </a:rPr>
              <a:t>baseline</a:t>
            </a:r>
            <a:r>
              <a:rPr lang="es-ES" dirty="0">
                <a:solidFill>
                  <a:srgbClr val="DFA5D4"/>
                </a:solidFill>
              </a:rPr>
              <a:t> time?</a:t>
            </a:r>
          </a:p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blood</a:t>
            </a:r>
            <a:r>
              <a:rPr lang="es-ES" dirty="0"/>
              <a:t> </a:t>
            </a:r>
            <a:r>
              <a:rPr lang="es-ES" dirty="0" err="1"/>
              <a:t>pressure</a:t>
            </a:r>
            <a:r>
              <a:rPr lang="es-ES" dirty="0"/>
              <a:t> comparable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and 12th </a:t>
            </a:r>
            <a:r>
              <a:rPr lang="es-ES" dirty="0" err="1"/>
              <a:t>measures</a:t>
            </a:r>
            <a:r>
              <a:rPr lang="es-ES" dirty="0"/>
              <a:t>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1352600" y="116632"/>
            <a:ext cx="6264696" cy="778098"/>
          </a:xfrm>
          <a:noFill/>
        </p:spPr>
        <p:txBody>
          <a:bodyPr/>
          <a:lstStyle/>
          <a:p>
            <a:r>
              <a:rPr lang="es-ES" dirty="0" err="1"/>
              <a:t>Questions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answer</a:t>
            </a:r>
            <a:endParaRPr lang="es-ES" dirty="0"/>
          </a:p>
        </p:txBody>
      </p:sp>
    </p:spTree>
    <p:extLst>
      <p:ext uri="{BB962C8B-B14F-4D97-AF65-F5344CB8AC3E}">
        <p14:creationId xmlns="" xmlns:p14="http://schemas.microsoft.com/office/powerpoint/2010/main" val="1905069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512" y="332656"/>
            <a:ext cx="8812714" cy="63367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8517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488" y="188640"/>
            <a:ext cx="9073008" cy="64636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541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Exercise</a:t>
            </a:r>
            <a:r>
              <a:rPr lang="ca-ES" dirty="0" smtClean="0"/>
              <a:t> 3</a:t>
            </a:r>
            <a:endParaRPr lang="ca-ES" dirty="0"/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sistolic</a:t>
            </a:r>
            <a:r>
              <a:rPr lang="es-ES" dirty="0" smtClean="0"/>
              <a:t> </a:t>
            </a:r>
            <a:r>
              <a:rPr lang="es-ES" dirty="0" err="1" smtClean="0"/>
              <a:t>blood</a:t>
            </a:r>
            <a:r>
              <a:rPr lang="es-ES" dirty="0" smtClean="0"/>
              <a:t> </a:t>
            </a:r>
            <a:r>
              <a:rPr lang="es-ES" dirty="0" err="1"/>
              <a:t>pressure</a:t>
            </a:r>
            <a:r>
              <a:rPr lang="es-ES" dirty="0"/>
              <a:t> </a:t>
            </a:r>
            <a:r>
              <a:rPr lang="es-ES" dirty="0" smtClean="0"/>
              <a:t>(TAS) comparable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and 12th </a:t>
            </a:r>
            <a:r>
              <a:rPr lang="es-ES" dirty="0" err="1"/>
              <a:t>measures</a:t>
            </a:r>
            <a:r>
              <a:rPr lang="es-ES" dirty="0"/>
              <a:t>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Exercise</a:t>
            </a:r>
            <a:r>
              <a:rPr lang="ca-ES" dirty="0" smtClean="0"/>
              <a:t> 4</a:t>
            </a:r>
            <a:endParaRPr lang="ca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81" y="1628800"/>
            <a:ext cx="9481749" cy="352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6"/>
            <a:ext cx="8424936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 smtClean="0">
                <a:solidFill>
                  <a:srgbClr val="DFA5D4"/>
                </a:solidFill>
                <a:latin typeface="Verdana" pitchFamily="34" charset="0"/>
              </a:rPr>
              <a:t>NORMALITY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990099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613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2520" y="1628800"/>
            <a:ext cx="8915400" cy="4525963"/>
          </a:xfrm>
        </p:spPr>
        <p:txBody>
          <a:bodyPr/>
          <a:lstStyle/>
          <a:p>
            <a:r>
              <a:rPr lang="es-ES" dirty="0"/>
              <a:t>Are </a:t>
            </a:r>
            <a:r>
              <a:rPr lang="es-ES" dirty="0" err="1"/>
              <a:t>samples</a:t>
            </a:r>
            <a:r>
              <a:rPr lang="es-ES" dirty="0"/>
              <a:t> “comparable” at </a:t>
            </a:r>
            <a:r>
              <a:rPr lang="es-ES" dirty="0" err="1"/>
              <a:t>baseline</a:t>
            </a:r>
            <a:r>
              <a:rPr lang="es-ES" dirty="0"/>
              <a:t>?</a:t>
            </a:r>
          </a:p>
          <a:p>
            <a:r>
              <a:rPr lang="es-ES" dirty="0"/>
              <a:t>Has </a:t>
            </a:r>
            <a:r>
              <a:rPr lang="es-ES" dirty="0" err="1"/>
              <a:t>there</a:t>
            </a:r>
            <a:r>
              <a:rPr lang="es-ES" dirty="0"/>
              <a:t> </a:t>
            </a:r>
            <a:r>
              <a:rPr lang="es-ES" dirty="0" err="1"/>
              <a:t>been</a:t>
            </a:r>
            <a:r>
              <a:rPr lang="es-ES" dirty="0"/>
              <a:t> a </a:t>
            </a:r>
            <a:r>
              <a:rPr lang="es-ES" dirty="0" err="1"/>
              <a:t>change</a:t>
            </a:r>
            <a:r>
              <a:rPr lang="es-ES" dirty="0"/>
              <a:t> in BP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month</a:t>
            </a:r>
            <a:r>
              <a:rPr lang="es-ES" dirty="0"/>
              <a:t> 1 (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measure</a:t>
            </a:r>
            <a:r>
              <a:rPr lang="es-ES" dirty="0"/>
              <a:t>) and </a:t>
            </a:r>
            <a:r>
              <a:rPr lang="es-ES" dirty="0" err="1"/>
              <a:t>month</a:t>
            </a:r>
            <a:r>
              <a:rPr lang="es-ES" dirty="0"/>
              <a:t> 12?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Questions</a:t>
            </a:r>
            <a:r>
              <a:rPr lang="es-ES" dirty="0"/>
              <a:t> to </a:t>
            </a:r>
            <a:r>
              <a:rPr lang="es-ES" dirty="0" err="1"/>
              <a:t>solve</a:t>
            </a:r>
            <a:endParaRPr lang="es-E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920552" y="1838227"/>
            <a:ext cx="87009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 pharmaceutical laboratory wants to test which of three drugs are better:</a:t>
            </a: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7473" y="2564904"/>
            <a:ext cx="1152128" cy="115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7193" y="2564904"/>
            <a:ext cx="1158482" cy="113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3737" y="2564904"/>
            <a:ext cx="1170675" cy="11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CuadroTexto"/>
          <p:cNvSpPr txBox="1"/>
          <p:nvPr/>
        </p:nvSpPr>
        <p:spPr>
          <a:xfrm>
            <a:off x="2009201" y="378904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u="none" dirty="0" smtClean="0"/>
              <a:t>	drug 1	drug 2	drug 3</a:t>
            </a:r>
            <a:endParaRPr lang="en-GB" u="none" dirty="0"/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xmlns="" id="{8DE232B0-DFC0-4267-B014-CAEF0EAA6972}"/>
              </a:ext>
            </a:extLst>
          </p:cNvPr>
          <p:cNvSpPr txBox="1">
            <a:spLocks/>
          </p:cNvSpPr>
          <p:nvPr/>
        </p:nvSpPr>
        <p:spPr>
          <a:xfrm>
            <a:off x="535809" y="332656"/>
            <a:ext cx="8420100" cy="823675"/>
          </a:xfrm>
          <a:prstGeom prst="rect">
            <a:avLst/>
          </a:prstGeom>
        </p:spPr>
        <p:txBody>
          <a:bodyPr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sz="24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ca-ES" sz="3200" u="none" kern="0" dirty="0" err="1" smtClean="0"/>
              <a:t>Question</a:t>
            </a:r>
            <a:r>
              <a:rPr lang="ca-ES" sz="3200" u="none" kern="0" dirty="0" smtClean="0"/>
              <a:t> to </a:t>
            </a:r>
            <a:r>
              <a:rPr lang="ca-ES" sz="3200" u="none" kern="0" dirty="0" err="1" smtClean="0"/>
              <a:t>answer</a:t>
            </a:r>
            <a:endParaRPr lang="ca-ES" sz="3200" u="none" kern="0" dirty="0"/>
          </a:p>
        </p:txBody>
      </p:sp>
    </p:spTree>
    <p:extLst>
      <p:ext uri="{BB962C8B-B14F-4D97-AF65-F5344CB8AC3E}">
        <p14:creationId xmlns="" xmlns:p14="http://schemas.microsoft.com/office/powerpoint/2010/main" val="9418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666421" y="1196752"/>
            <a:ext cx="8751075" cy="493806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we use Student's t test? We will see with and example: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57892" y="1838227"/>
            <a:ext cx="870094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 pharmaceutical laboratory wants to test which of three drugs are better:</a:t>
            </a: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22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To know which of the drugs is the best one, one could think to perform the following comparison using a t test:</a:t>
            </a: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4813" y="2564904"/>
            <a:ext cx="1152128" cy="115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4533" y="2564904"/>
            <a:ext cx="1158482" cy="113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1077" y="2564904"/>
            <a:ext cx="1170675" cy="11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CuadroTexto"/>
          <p:cNvSpPr txBox="1"/>
          <p:nvPr/>
        </p:nvSpPr>
        <p:spPr>
          <a:xfrm>
            <a:off x="1746541" y="378904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u="none" dirty="0" smtClean="0"/>
              <a:t>	drug 1	drug 2	drug 3</a:t>
            </a:r>
            <a:endParaRPr lang="en-GB" u="none" dirty="0"/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xmlns="" id="{8DE232B0-DFC0-4267-B014-CAEF0EAA6972}"/>
              </a:ext>
            </a:extLst>
          </p:cNvPr>
          <p:cNvSpPr txBox="1">
            <a:spLocks/>
          </p:cNvSpPr>
          <p:nvPr/>
        </p:nvSpPr>
        <p:spPr>
          <a:xfrm>
            <a:off x="535809" y="332656"/>
            <a:ext cx="8420100" cy="823675"/>
          </a:xfrm>
          <a:prstGeom prst="rect">
            <a:avLst/>
          </a:prstGeom>
        </p:spPr>
        <p:txBody>
          <a:bodyPr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sz="24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ca-ES" sz="3200" u="none" kern="0" dirty="0" err="1" smtClean="0"/>
              <a:t>Question</a:t>
            </a:r>
            <a:r>
              <a:rPr lang="ca-ES" sz="3200" u="none" kern="0" dirty="0" smtClean="0"/>
              <a:t> to </a:t>
            </a:r>
            <a:r>
              <a:rPr lang="ca-ES" sz="3200" u="none" kern="0" dirty="0" err="1" smtClean="0"/>
              <a:t>answer</a:t>
            </a:r>
            <a:endParaRPr lang="ca-ES" sz="3200" u="none" kern="0" dirty="0"/>
          </a:p>
        </p:txBody>
      </p:sp>
    </p:spTree>
    <p:extLst>
      <p:ext uri="{BB962C8B-B14F-4D97-AF65-F5344CB8AC3E}">
        <p14:creationId xmlns="" xmlns:p14="http://schemas.microsoft.com/office/powerpoint/2010/main" val="94189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72480" y="1196752"/>
            <a:ext cx="8751075" cy="493806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we use Student's t test? We will see with and example: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63951" y="1838227"/>
            <a:ext cx="87009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Comparisons with separate t test would be: </a:t>
            </a: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28" y="2996952"/>
            <a:ext cx="648072" cy="6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2996952"/>
            <a:ext cx="6595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4728" y="4077072"/>
            <a:ext cx="6759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CuadroTexto"/>
          <p:cNvSpPr txBox="1"/>
          <p:nvPr/>
        </p:nvSpPr>
        <p:spPr>
          <a:xfrm>
            <a:off x="1856656" y="3068960"/>
            <a:ext cx="432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dirty="0" err="1" smtClean="0"/>
              <a:t>vs</a:t>
            </a: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dirty="0" err="1" smtClean="0"/>
              <a:t>vs</a:t>
            </a: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dirty="0" err="1" smtClean="0"/>
              <a:t>vs</a:t>
            </a: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4077072"/>
            <a:ext cx="6595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4568" y="5085184"/>
            <a:ext cx="6759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28" y="5085184"/>
            <a:ext cx="648072" cy="6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Rectángulo"/>
          <p:cNvSpPr/>
          <p:nvPr/>
        </p:nvSpPr>
        <p:spPr>
          <a:xfrm>
            <a:off x="4376936" y="321297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</a:rPr>
              <a:t>= 5%</a:t>
            </a:r>
            <a:endParaRPr lang="en-GB" u="none" dirty="0"/>
          </a:p>
        </p:txBody>
      </p:sp>
      <p:sp>
        <p:nvSpPr>
          <p:cNvPr id="18" name="17 Rectángulo"/>
          <p:cNvSpPr/>
          <p:nvPr/>
        </p:nvSpPr>
        <p:spPr>
          <a:xfrm>
            <a:off x="4376936" y="4293096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</a:rPr>
              <a:t>= 5%</a:t>
            </a:r>
            <a:endParaRPr lang="en-GB" u="none" dirty="0"/>
          </a:p>
        </p:txBody>
      </p:sp>
      <p:sp>
        <p:nvSpPr>
          <p:cNvPr id="19" name="18 Rectángulo"/>
          <p:cNvSpPr/>
          <p:nvPr/>
        </p:nvSpPr>
        <p:spPr>
          <a:xfrm>
            <a:off x="4376936" y="5301208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</a:rPr>
              <a:t>= 5%</a:t>
            </a:r>
            <a:endParaRPr lang="en-GB" u="none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827396" y="248920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Chance of Type I error</a:t>
            </a:r>
            <a:endParaRPr lang="en-GB" dirty="0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3440832" y="342900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3440832" y="450912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3512840" y="5517232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19 CuadroTexto"/>
          <p:cNvSpPr txBox="1"/>
          <p:nvPr/>
        </p:nvSpPr>
        <p:spPr>
          <a:xfrm>
            <a:off x="6396144" y="248920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Chance of  Accept H0</a:t>
            </a:r>
            <a:endParaRPr lang="en-GB" dirty="0"/>
          </a:p>
        </p:txBody>
      </p:sp>
      <p:sp>
        <p:nvSpPr>
          <p:cNvPr id="26" name="16 Rectángulo"/>
          <p:cNvSpPr/>
          <p:nvPr/>
        </p:nvSpPr>
        <p:spPr>
          <a:xfrm>
            <a:off x="7128899" y="321297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1-a </a:t>
            </a:r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</a:rPr>
              <a:t>=95%</a:t>
            </a:r>
            <a:endParaRPr lang="en-GB" u="none" dirty="0"/>
          </a:p>
        </p:txBody>
      </p:sp>
      <p:sp>
        <p:nvSpPr>
          <p:cNvPr id="27" name="16 Rectángulo"/>
          <p:cNvSpPr/>
          <p:nvPr/>
        </p:nvSpPr>
        <p:spPr>
          <a:xfrm>
            <a:off x="7133338" y="4293096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1-a </a:t>
            </a:r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</a:rPr>
              <a:t>=95%</a:t>
            </a:r>
            <a:endParaRPr lang="en-GB" u="none" dirty="0"/>
          </a:p>
        </p:txBody>
      </p:sp>
      <p:sp>
        <p:nvSpPr>
          <p:cNvPr id="28" name="16 Rectángulo"/>
          <p:cNvSpPr/>
          <p:nvPr/>
        </p:nvSpPr>
        <p:spPr>
          <a:xfrm>
            <a:off x="7129716" y="5363924"/>
            <a:ext cx="1226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1-a </a:t>
            </a:r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</a:rPr>
              <a:t>=95%</a:t>
            </a:r>
            <a:endParaRPr lang="en-GB" u="none" dirty="0"/>
          </a:p>
        </p:txBody>
      </p:sp>
      <p:sp>
        <p:nvSpPr>
          <p:cNvPr id="30" name="Título 2">
            <a:extLst>
              <a:ext uri="{FF2B5EF4-FFF2-40B4-BE49-F238E27FC236}">
                <a16:creationId xmlns:a16="http://schemas.microsoft.com/office/drawing/2014/main" xmlns="" id="{8DE232B0-DFC0-4267-B014-CAEF0EAA6972}"/>
              </a:ext>
            </a:extLst>
          </p:cNvPr>
          <p:cNvSpPr txBox="1">
            <a:spLocks/>
          </p:cNvSpPr>
          <p:nvPr/>
        </p:nvSpPr>
        <p:spPr>
          <a:xfrm>
            <a:off x="535809" y="332656"/>
            <a:ext cx="8420100" cy="823675"/>
          </a:xfrm>
          <a:prstGeom prst="rect">
            <a:avLst/>
          </a:prstGeom>
        </p:spPr>
        <p:txBody>
          <a:bodyPr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sz="24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ca-ES" sz="3200" u="none" kern="0" dirty="0" err="1" smtClean="0"/>
              <a:t>Question</a:t>
            </a:r>
            <a:r>
              <a:rPr lang="ca-ES" sz="3200" u="none" kern="0" dirty="0" smtClean="0"/>
              <a:t> to </a:t>
            </a:r>
            <a:r>
              <a:rPr lang="ca-ES" sz="3200" u="none" kern="0" dirty="0" err="1" smtClean="0"/>
              <a:t>answer</a:t>
            </a:r>
            <a:endParaRPr lang="ca-ES" sz="3200" u="none" kern="0" dirty="0"/>
          </a:p>
        </p:txBody>
      </p:sp>
    </p:spTree>
    <p:extLst>
      <p:ext uri="{BB962C8B-B14F-4D97-AF65-F5344CB8AC3E}">
        <p14:creationId xmlns="" xmlns:p14="http://schemas.microsoft.com/office/powerpoint/2010/main" val="196453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72480" y="1196752"/>
            <a:ext cx="8751075" cy="493806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we use Student's t test? We will see with and example: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63951" y="1838227"/>
            <a:ext cx="87009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Comparisons with t test would be: </a:t>
            </a: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28" y="2996952"/>
            <a:ext cx="648072" cy="6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2996952"/>
            <a:ext cx="6595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4728" y="4077072"/>
            <a:ext cx="6759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CuadroTexto"/>
          <p:cNvSpPr txBox="1"/>
          <p:nvPr/>
        </p:nvSpPr>
        <p:spPr>
          <a:xfrm>
            <a:off x="1856656" y="3068960"/>
            <a:ext cx="432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dirty="0" err="1" smtClean="0"/>
              <a:t>vs</a:t>
            </a: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dirty="0" err="1" smtClean="0"/>
              <a:t>vs</a:t>
            </a: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dirty="0" err="1" smtClean="0"/>
              <a:t>vs</a:t>
            </a: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4077072"/>
            <a:ext cx="6595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4568" y="5085184"/>
            <a:ext cx="6759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28" y="5085184"/>
            <a:ext cx="648072" cy="6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19 CuadroTexto"/>
          <p:cNvSpPr txBox="1"/>
          <p:nvPr/>
        </p:nvSpPr>
        <p:spPr>
          <a:xfrm>
            <a:off x="3800872" y="249289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Chance of Type I error</a:t>
            </a:r>
            <a:endParaRPr lang="en-GB" dirty="0"/>
          </a:p>
        </p:txBody>
      </p:sp>
      <p:sp>
        <p:nvSpPr>
          <p:cNvPr id="21" name="20 Flecha abajo"/>
          <p:cNvSpPr/>
          <p:nvPr/>
        </p:nvSpPr>
        <p:spPr>
          <a:xfrm rot="16200000">
            <a:off x="3872880" y="2852936"/>
            <a:ext cx="288032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22 Rectángulo"/>
          <p:cNvSpPr/>
          <p:nvPr/>
        </p:nvSpPr>
        <p:spPr>
          <a:xfrm>
            <a:off x="4664968" y="3140968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</a:rPr>
              <a:t>= 5%</a:t>
            </a:r>
            <a:endParaRPr lang="en-GB" u="none" dirty="0"/>
          </a:p>
        </p:txBody>
      </p:sp>
      <p:sp>
        <p:nvSpPr>
          <p:cNvPr id="26" name="25 Flecha abajo"/>
          <p:cNvSpPr/>
          <p:nvPr/>
        </p:nvSpPr>
        <p:spPr>
          <a:xfrm rot="16200000">
            <a:off x="4585130" y="4036146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26 Rectángulo"/>
          <p:cNvSpPr/>
          <p:nvPr/>
        </p:nvSpPr>
        <p:spPr>
          <a:xfrm>
            <a:off x="5378776" y="42164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</a:rPr>
              <a:t>≈ 10%</a:t>
            </a:r>
            <a:endParaRPr lang="en-GB" u="none" dirty="0"/>
          </a:p>
        </p:txBody>
      </p:sp>
      <p:sp>
        <p:nvSpPr>
          <p:cNvPr id="28" name="27 Flecha abajo"/>
          <p:cNvSpPr/>
          <p:nvPr/>
        </p:nvSpPr>
        <p:spPr>
          <a:xfrm rot="16200000">
            <a:off x="5421052" y="4905164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28 Rectángulo"/>
          <p:cNvSpPr/>
          <p:nvPr/>
        </p:nvSpPr>
        <p:spPr>
          <a:xfrm>
            <a:off x="6105128" y="515719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</a:rPr>
              <a:t>≈ 15%</a:t>
            </a:r>
            <a:endParaRPr lang="en-GB" u="none" dirty="0"/>
          </a:p>
        </p:txBody>
      </p:sp>
      <p:sp>
        <p:nvSpPr>
          <p:cNvPr id="25" name="19 CuadroTexto"/>
          <p:cNvSpPr txBox="1"/>
          <p:nvPr/>
        </p:nvSpPr>
        <p:spPr>
          <a:xfrm>
            <a:off x="6713750" y="249289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Chance of  Accept H0</a:t>
            </a:r>
            <a:endParaRPr lang="en-GB" dirty="0"/>
          </a:p>
        </p:txBody>
      </p:sp>
      <p:sp>
        <p:nvSpPr>
          <p:cNvPr id="30" name="22 Rectángulo"/>
          <p:cNvSpPr/>
          <p:nvPr/>
        </p:nvSpPr>
        <p:spPr>
          <a:xfrm>
            <a:off x="7665171" y="3124419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1-a </a:t>
            </a:r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</a:rPr>
              <a:t>= 95%</a:t>
            </a:r>
            <a:endParaRPr lang="en-GB" u="none" dirty="0"/>
          </a:p>
        </p:txBody>
      </p:sp>
      <p:sp>
        <p:nvSpPr>
          <p:cNvPr id="31" name="22 Rectángulo"/>
          <p:cNvSpPr/>
          <p:nvPr/>
        </p:nvSpPr>
        <p:spPr>
          <a:xfrm>
            <a:off x="7417550" y="4172680"/>
            <a:ext cx="2071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1-a </a:t>
            </a:r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</a:rPr>
              <a:t>= 95%*95%</a:t>
            </a:r>
            <a:endParaRPr lang="en-GB" u="none" dirty="0"/>
          </a:p>
        </p:txBody>
      </p:sp>
      <p:sp>
        <p:nvSpPr>
          <p:cNvPr id="32" name="22 Rectángulo"/>
          <p:cNvSpPr/>
          <p:nvPr/>
        </p:nvSpPr>
        <p:spPr>
          <a:xfrm>
            <a:off x="7329264" y="5043184"/>
            <a:ext cx="2394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1-a </a:t>
            </a:r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</a:rPr>
              <a:t>= 95%*95%*95%</a:t>
            </a:r>
            <a:endParaRPr lang="en-GB" u="none" dirty="0"/>
          </a:p>
        </p:txBody>
      </p:sp>
      <p:sp>
        <p:nvSpPr>
          <p:cNvPr id="33" name="Título 2">
            <a:extLst>
              <a:ext uri="{FF2B5EF4-FFF2-40B4-BE49-F238E27FC236}">
                <a16:creationId xmlns:a16="http://schemas.microsoft.com/office/drawing/2014/main" xmlns="" id="{8DE232B0-DFC0-4267-B014-CAEF0EAA6972}"/>
              </a:ext>
            </a:extLst>
          </p:cNvPr>
          <p:cNvSpPr txBox="1">
            <a:spLocks/>
          </p:cNvSpPr>
          <p:nvPr/>
        </p:nvSpPr>
        <p:spPr>
          <a:xfrm>
            <a:off x="535809" y="332656"/>
            <a:ext cx="8420100" cy="823675"/>
          </a:xfrm>
          <a:prstGeom prst="rect">
            <a:avLst/>
          </a:prstGeom>
        </p:spPr>
        <p:txBody>
          <a:bodyPr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sz="24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ca-ES" sz="3200" u="none" kern="0" dirty="0" err="1" smtClean="0"/>
              <a:t>Question</a:t>
            </a:r>
            <a:r>
              <a:rPr lang="ca-ES" sz="3200" u="none" kern="0" dirty="0" smtClean="0"/>
              <a:t> to </a:t>
            </a:r>
            <a:r>
              <a:rPr lang="ca-ES" sz="3200" u="none" kern="0" dirty="0" err="1" smtClean="0"/>
              <a:t>answer</a:t>
            </a:r>
            <a:endParaRPr lang="ca-ES" sz="3200" u="none" kern="0" dirty="0"/>
          </a:p>
        </p:txBody>
      </p:sp>
    </p:spTree>
    <p:extLst>
      <p:ext uri="{BB962C8B-B14F-4D97-AF65-F5344CB8AC3E}">
        <p14:creationId xmlns="" xmlns:p14="http://schemas.microsoft.com/office/powerpoint/2010/main" val="2526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72480" y="1196752"/>
            <a:ext cx="8751075" cy="493806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 we use Student's t test? We will see with and example: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63951" y="1838227"/>
            <a:ext cx="87009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u="none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Comparisons with t test would be: </a:t>
            </a: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200" u="none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28" y="2996952"/>
            <a:ext cx="648072" cy="6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2996952"/>
            <a:ext cx="6595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4728" y="4077072"/>
            <a:ext cx="6759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CuadroTexto"/>
          <p:cNvSpPr txBox="1"/>
          <p:nvPr/>
        </p:nvSpPr>
        <p:spPr>
          <a:xfrm>
            <a:off x="1856656" y="3068960"/>
            <a:ext cx="4320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dirty="0" err="1" smtClean="0"/>
              <a:t>vs</a:t>
            </a: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dirty="0" err="1" smtClean="0"/>
              <a:t>vs</a:t>
            </a: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r>
              <a:rPr lang="en-GB" dirty="0" err="1" smtClean="0"/>
              <a:t>vs</a:t>
            </a:r>
            <a:endParaRPr lang="en-GB" dirty="0" smtClean="0"/>
          </a:p>
          <a:p>
            <a:pPr>
              <a:tabLst>
                <a:tab pos="0" algn="l"/>
                <a:tab pos="2509838" algn="l"/>
                <a:tab pos="4933950" algn="l"/>
              </a:tabLst>
            </a:pP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4568" y="4077072"/>
            <a:ext cx="65950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4568" y="5085184"/>
            <a:ext cx="67592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4728" y="5085184"/>
            <a:ext cx="648072" cy="65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19 CuadroTexto"/>
          <p:cNvSpPr txBox="1"/>
          <p:nvPr/>
        </p:nvSpPr>
        <p:spPr>
          <a:xfrm>
            <a:off x="3800872" y="249289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Chance of Type I error</a:t>
            </a:r>
            <a:endParaRPr lang="en-GB" dirty="0"/>
          </a:p>
        </p:txBody>
      </p:sp>
      <p:sp>
        <p:nvSpPr>
          <p:cNvPr id="21" name="20 Flecha abajo"/>
          <p:cNvSpPr/>
          <p:nvPr/>
        </p:nvSpPr>
        <p:spPr>
          <a:xfrm rot="16200000">
            <a:off x="3872880" y="2852936"/>
            <a:ext cx="288032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22 Rectángulo"/>
          <p:cNvSpPr/>
          <p:nvPr/>
        </p:nvSpPr>
        <p:spPr>
          <a:xfrm>
            <a:off x="4664968" y="3140968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</a:rPr>
              <a:t>= 5%</a:t>
            </a:r>
            <a:endParaRPr lang="en-GB" u="none" dirty="0"/>
          </a:p>
        </p:txBody>
      </p:sp>
      <p:sp>
        <p:nvSpPr>
          <p:cNvPr id="26" name="25 Flecha abajo"/>
          <p:cNvSpPr/>
          <p:nvPr/>
        </p:nvSpPr>
        <p:spPr>
          <a:xfrm rot="16200000">
            <a:off x="4585130" y="4036146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26 Rectángulo"/>
          <p:cNvSpPr/>
          <p:nvPr/>
        </p:nvSpPr>
        <p:spPr>
          <a:xfrm>
            <a:off x="5378776" y="421644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</a:rPr>
              <a:t>≈ 10%</a:t>
            </a:r>
            <a:endParaRPr lang="en-GB" u="none" dirty="0"/>
          </a:p>
        </p:txBody>
      </p:sp>
      <p:sp>
        <p:nvSpPr>
          <p:cNvPr id="28" name="27 Flecha abajo"/>
          <p:cNvSpPr/>
          <p:nvPr/>
        </p:nvSpPr>
        <p:spPr>
          <a:xfrm rot="16200000">
            <a:off x="5421052" y="4905164"/>
            <a:ext cx="288032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28 Rectángulo"/>
          <p:cNvSpPr/>
          <p:nvPr/>
        </p:nvSpPr>
        <p:spPr>
          <a:xfrm>
            <a:off x="6105128" y="5157192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a </a:t>
            </a:r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</a:rPr>
              <a:t>≈ 15%</a:t>
            </a:r>
            <a:endParaRPr lang="en-GB" u="none" dirty="0"/>
          </a:p>
        </p:txBody>
      </p:sp>
      <p:sp>
        <p:nvSpPr>
          <p:cNvPr id="25" name="19 CuadroTexto"/>
          <p:cNvSpPr txBox="1"/>
          <p:nvPr/>
        </p:nvSpPr>
        <p:spPr>
          <a:xfrm>
            <a:off x="6713750" y="249289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Chance of  Accept H0</a:t>
            </a:r>
            <a:endParaRPr lang="en-GB" dirty="0"/>
          </a:p>
        </p:txBody>
      </p:sp>
      <p:sp>
        <p:nvSpPr>
          <p:cNvPr id="30" name="22 Rectángulo"/>
          <p:cNvSpPr/>
          <p:nvPr/>
        </p:nvSpPr>
        <p:spPr>
          <a:xfrm>
            <a:off x="7665171" y="3124419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1-a </a:t>
            </a:r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</a:rPr>
              <a:t>= 95%</a:t>
            </a:r>
            <a:endParaRPr lang="en-GB" u="none" dirty="0"/>
          </a:p>
        </p:txBody>
      </p:sp>
      <p:sp>
        <p:nvSpPr>
          <p:cNvPr id="31" name="22 Rectángulo"/>
          <p:cNvSpPr/>
          <p:nvPr/>
        </p:nvSpPr>
        <p:spPr>
          <a:xfrm>
            <a:off x="7417550" y="4172680"/>
            <a:ext cx="2071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1-a </a:t>
            </a:r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</a:rPr>
              <a:t>= 95%*95%</a:t>
            </a:r>
            <a:endParaRPr lang="en-GB" u="none" dirty="0"/>
          </a:p>
        </p:txBody>
      </p:sp>
      <p:sp>
        <p:nvSpPr>
          <p:cNvPr id="32" name="22 Rectángulo"/>
          <p:cNvSpPr/>
          <p:nvPr/>
        </p:nvSpPr>
        <p:spPr>
          <a:xfrm>
            <a:off x="7329264" y="5043184"/>
            <a:ext cx="2394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  <a:latin typeface="Symbol" pitchFamily="18" charset="2"/>
              </a:rPr>
              <a:t>1-a </a:t>
            </a:r>
            <a:r>
              <a:rPr lang="en-GB" u="none" dirty="0" smtClean="0">
                <a:solidFill>
                  <a:schemeClr val="bg2">
                    <a:lumMod val="50000"/>
                  </a:schemeClr>
                </a:solidFill>
              </a:rPr>
              <a:t>= 95%*95%*95%</a:t>
            </a:r>
            <a:endParaRPr lang="en-GB" u="none" dirty="0"/>
          </a:p>
        </p:txBody>
      </p:sp>
      <p:sp>
        <p:nvSpPr>
          <p:cNvPr id="33" name="29 CuadroTexto"/>
          <p:cNvSpPr txBox="1"/>
          <p:nvPr/>
        </p:nvSpPr>
        <p:spPr>
          <a:xfrm>
            <a:off x="7482433" y="5463771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1" u="none" dirty="0" smtClean="0">
                <a:solidFill>
                  <a:srgbClr val="C00000"/>
                </a:solidFill>
                <a:latin typeface="+mn-lt"/>
              </a:rPr>
              <a:t>Would be easier not reject the null hypothesis when it was wrong (more false positives)</a:t>
            </a:r>
          </a:p>
        </p:txBody>
      </p:sp>
      <p:sp>
        <p:nvSpPr>
          <p:cNvPr id="34" name="Título 2">
            <a:extLst>
              <a:ext uri="{FF2B5EF4-FFF2-40B4-BE49-F238E27FC236}">
                <a16:creationId xmlns:a16="http://schemas.microsoft.com/office/drawing/2014/main" xmlns="" id="{8DE232B0-DFC0-4267-B014-CAEF0EAA6972}"/>
              </a:ext>
            </a:extLst>
          </p:cNvPr>
          <p:cNvSpPr txBox="1">
            <a:spLocks/>
          </p:cNvSpPr>
          <p:nvPr/>
        </p:nvSpPr>
        <p:spPr>
          <a:xfrm>
            <a:off x="535809" y="332656"/>
            <a:ext cx="8420100" cy="823675"/>
          </a:xfrm>
          <a:prstGeom prst="rect">
            <a:avLst/>
          </a:prstGeom>
        </p:spPr>
        <p:txBody>
          <a:bodyPr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sz="24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ca-ES" sz="3200" u="none" kern="0" dirty="0" err="1" smtClean="0"/>
              <a:t>Question</a:t>
            </a:r>
            <a:r>
              <a:rPr lang="ca-ES" sz="3200" u="none" kern="0" dirty="0" smtClean="0"/>
              <a:t> to </a:t>
            </a:r>
            <a:r>
              <a:rPr lang="ca-ES" sz="3200" u="none" kern="0" dirty="0" err="1" smtClean="0"/>
              <a:t>answer</a:t>
            </a:r>
            <a:endParaRPr lang="ca-ES" sz="3200" u="none" kern="0" dirty="0"/>
          </a:p>
        </p:txBody>
      </p:sp>
    </p:spTree>
    <p:extLst>
      <p:ext uri="{BB962C8B-B14F-4D97-AF65-F5344CB8AC3E}">
        <p14:creationId xmlns="" xmlns:p14="http://schemas.microsoft.com/office/powerpoint/2010/main" val="23564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752600"/>
            <a:ext cx="8420100" cy="2286000"/>
          </a:xfrm>
        </p:spPr>
        <p:txBody>
          <a:bodyPr/>
          <a:lstStyle/>
          <a:p>
            <a:pPr algn="just">
              <a:buFont typeface="Monotype Sorts" pitchFamily="2" charset="2"/>
              <a:buNone/>
            </a:pPr>
            <a:r>
              <a:rPr lang="es-ES_tradnl" altLang="ca-E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Null</a:t>
            </a:r>
            <a:r>
              <a:rPr lang="es-ES_tradnl" altLang="ca-E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_tradnl" altLang="ca-E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Hypothesis</a:t>
            </a:r>
            <a:endParaRPr lang="es-ES_tradnl" altLang="ca-ES" sz="2800" dirty="0">
              <a:effectLst>
                <a:outerShdw blurRad="38100" dist="38100" dir="2700000" algn="tl">
                  <a:srgbClr val="000000"/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59171" y="2387752"/>
            <a:ext cx="866775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means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population</a:t>
            </a:r>
            <a:r>
              <a:rPr lang="es-ES_tradnl" altLang="ca-ES" sz="2400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_tradnl" altLang="ca-ES" sz="2400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</a:t>
            </a:r>
            <a:endParaRPr lang="es-ES_tradnl" altLang="ca-ES" sz="2400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H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0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    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1 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=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2 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=....  =</a:t>
            </a:r>
            <a:r>
              <a:rPr lang="es-ES_tradnl" altLang="ca-ES" sz="2600" b="1" u="none" dirty="0" err="1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 err="1">
                <a:solidFill>
                  <a:srgbClr val="000066"/>
                </a:solidFill>
                <a:latin typeface="CG Times" pitchFamily="18" charset="0"/>
              </a:rPr>
              <a:t>k</a:t>
            </a:r>
            <a:endParaRPr lang="en-US" altLang="ca-ES" sz="2600" u="none" dirty="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859171" y="3746212"/>
            <a:ext cx="44875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20000"/>
              </a:spcBef>
            </a:pPr>
            <a:r>
              <a:rPr lang="es-ES_tradnl" altLang="ca-ES" sz="2800" u="none" dirty="0" err="1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Alternative</a:t>
            </a:r>
            <a:r>
              <a:rPr lang="es-ES_tradnl" altLang="ca-ES" sz="3200" u="none" dirty="0">
                <a:latin typeface="CG Times" pitchFamily="18" charset="0"/>
                <a:cs typeface="+mn-cs"/>
              </a:rPr>
              <a:t> </a:t>
            </a:r>
            <a:r>
              <a:rPr lang="es-ES_tradnl" altLang="ca-ES" sz="2800" u="none" dirty="0" err="1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Hypothesis</a:t>
            </a:r>
            <a:endParaRPr lang="en-US" altLang="ca-ES" sz="2800" u="none" dirty="0"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95300" y="4400082"/>
            <a:ext cx="883285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90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3810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2"/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all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means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equal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At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least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two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different</a:t>
            </a:r>
            <a:r>
              <a:rPr lang="es-ES_tradnl" altLang="ca-ES" u="none" dirty="0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ES_tradnl" altLang="ca-ES" u="none" dirty="0" err="1"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means</a:t>
            </a:r>
            <a:endParaRPr lang="es-ES_tradnl" altLang="ca-ES" u="none" dirty="0">
              <a:solidFill>
                <a:srgbClr val="99348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es-ES_tradnl" altLang="ca-ES" sz="2600" b="1" u="none" dirty="0">
                <a:solidFill>
                  <a:srgbClr val="CC0000"/>
                </a:solidFill>
                <a:latin typeface="CG Times" pitchFamily="18" charset="0"/>
              </a:rPr>
              <a:t>      				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H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a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	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$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 </a:t>
            </a:r>
            <a:r>
              <a:rPr lang="es-ES_tradnl" altLang="ca-ES" sz="2600" b="1" u="none" dirty="0" err="1">
                <a:solidFill>
                  <a:srgbClr val="000066"/>
                </a:solidFill>
                <a:latin typeface="CG Times" pitchFamily="18" charset="0"/>
              </a:rPr>
              <a:t>i,j</a:t>
            </a:r>
            <a:r>
              <a:rPr lang="es-ES_tradnl" altLang="ca-ES" sz="2600" b="1" u="none" dirty="0">
                <a:solidFill>
                  <a:srgbClr val="000066"/>
                </a:solidFill>
                <a:latin typeface="CG Times" pitchFamily="18" charset="0"/>
              </a:rPr>
              <a:t>  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i </a:t>
            </a:r>
            <a:r>
              <a:rPr lang="es-ES_tradnl" altLang="ca-ES" sz="2600" b="1" u="none" dirty="0">
                <a:solidFill>
                  <a:srgbClr val="000066"/>
                </a:solidFill>
                <a:latin typeface="Symbol" pitchFamily="18" charset="2"/>
              </a:rPr>
              <a:t>¹m</a:t>
            </a:r>
            <a:r>
              <a:rPr lang="es-ES_tradnl" altLang="ca-ES" sz="2600" b="1" u="none" baseline="-25000" dirty="0">
                <a:solidFill>
                  <a:srgbClr val="000066"/>
                </a:solidFill>
                <a:latin typeface="CG Times" pitchFamily="18" charset="0"/>
              </a:rPr>
              <a:t>j  </a:t>
            </a:r>
            <a:endParaRPr lang="en-US" altLang="ca-ES" sz="2600" b="1" u="none" baseline="-25000" dirty="0">
              <a:solidFill>
                <a:srgbClr val="000066"/>
              </a:solidFill>
              <a:latin typeface="CG Times" pitchFamily="18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8DE232B0-DFC0-4267-B014-CAEF0EAA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050" y="106674"/>
            <a:ext cx="8420100" cy="823675"/>
          </a:xfrm>
        </p:spPr>
        <p:txBody>
          <a:bodyPr/>
          <a:lstStyle/>
          <a:p>
            <a:r>
              <a:rPr lang="ca-ES" dirty="0" err="1"/>
              <a:t>Analysis</a:t>
            </a:r>
            <a:r>
              <a:rPr lang="ca-ES" dirty="0"/>
              <a:t> of </a:t>
            </a:r>
            <a:r>
              <a:rPr lang="ca-ES" dirty="0" err="1"/>
              <a:t>the</a:t>
            </a:r>
            <a:r>
              <a:rPr lang="ca-ES" dirty="0"/>
              <a:t> </a:t>
            </a:r>
            <a:r>
              <a:rPr lang="ca-ES" dirty="0" err="1"/>
              <a:t>variance</a:t>
            </a:r>
            <a:endParaRPr lang="ca-ES" dirty="0"/>
          </a:p>
        </p:txBody>
      </p:sp>
    </p:spTree>
    <p:extLst>
      <p:ext uri="{BB962C8B-B14F-4D97-AF65-F5344CB8AC3E}">
        <p14:creationId xmlns="" xmlns:p14="http://schemas.microsoft.com/office/powerpoint/2010/main" val="109137733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  <p:bldP spid="11268" grpId="0" autoUpdateAnimBg="0"/>
      <p:bldP spid="11270" grpId="0" autoUpdateAnimBg="0"/>
      <p:bldP spid="1127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0" y="509174"/>
            <a:ext cx="8712968" cy="5888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1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8696988" y="6453189"/>
            <a:ext cx="1062831" cy="287337"/>
          </a:xfrm>
          <a:prstGeom prst="rect">
            <a:avLst/>
          </a:prstGeom>
        </p:spPr>
        <p:txBody>
          <a:bodyPr/>
          <a:lstStyle/>
          <a:p>
            <a:pPr algn="ctr"/>
            <a:fld id="{04AC632E-CA9A-4BE8-A6A9-87F7DAD48217}" type="slidenum">
              <a:rPr lang="ca-ES" u="none"/>
              <a:pPr algn="ctr"/>
              <a:t>47</a:t>
            </a:fld>
            <a:endParaRPr lang="ca-ES" u="none"/>
          </a:p>
        </p:txBody>
      </p:sp>
      <p:sp>
        <p:nvSpPr>
          <p:cNvPr id="115714" name="Text Box 2"/>
          <p:cNvSpPr txBox="1">
            <a:spLocks noChangeAspect="1" noChangeArrowheads="1"/>
          </p:cNvSpPr>
          <p:nvPr/>
        </p:nvSpPr>
        <p:spPr bwMode="auto">
          <a:xfrm>
            <a:off x="7429500" y="1295400"/>
            <a:ext cx="14033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   ANOVA</a:t>
            </a:r>
            <a:endParaRPr lang="es-ES_tradnl" sz="1600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15715" name="Text Box 3"/>
          <p:cNvSpPr txBox="1">
            <a:spLocks noChangeAspect="1" noChangeArrowheads="1"/>
          </p:cNvSpPr>
          <p:nvPr/>
        </p:nvSpPr>
        <p:spPr bwMode="auto">
          <a:xfrm>
            <a:off x="7429500" y="2590801"/>
            <a:ext cx="140335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KRUSKAL- WALLIS TEST</a:t>
            </a:r>
            <a:endParaRPr lang="es-ES_tradnl" sz="1600" b="1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0400" y="3048000"/>
            <a:ext cx="2393950" cy="1371600"/>
            <a:chOff x="384" y="1920"/>
            <a:chExt cx="1392" cy="864"/>
          </a:xfrm>
        </p:grpSpPr>
        <p:sp>
          <p:nvSpPr>
            <p:cNvPr id="115717" name="AutoShape 5"/>
            <p:cNvSpPr>
              <a:spLocks noChangeAspect="1" noChangeArrowheads="1"/>
            </p:cNvSpPr>
            <p:nvPr/>
          </p:nvSpPr>
          <p:spPr bwMode="auto">
            <a:xfrm>
              <a:off x="384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15718" name="Text Box 6"/>
            <p:cNvSpPr txBox="1">
              <a:spLocks noChangeAspect="1" noChangeArrowheads="1"/>
            </p:cNvSpPr>
            <p:nvPr/>
          </p:nvSpPr>
          <p:spPr bwMode="auto">
            <a:xfrm>
              <a:off x="447" y="2246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</a:rPr>
                <a:t>Groups</a:t>
              </a:r>
              <a:endParaRPr lang="es-ES_tradnl" b="1" u="none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59050" y="2590801"/>
            <a:ext cx="1559852" cy="823913"/>
            <a:chOff x="1488" y="1632"/>
            <a:chExt cx="907" cy="519"/>
          </a:xfrm>
        </p:grpSpPr>
        <p:sp>
          <p:nvSpPr>
            <p:cNvPr id="115720" name="Line 8"/>
            <p:cNvSpPr>
              <a:spLocks noChangeAspect="1" noChangeShapeType="1"/>
            </p:cNvSpPr>
            <p:nvPr/>
          </p:nvSpPr>
          <p:spPr bwMode="auto">
            <a:xfrm flipV="1">
              <a:off x="1488" y="1632"/>
              <a:ext cx="907" cy="51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1" name="Text Box 9"/>
            <p:cNvSpPr txBox="1">
              <a:spLocks noChangeAspect="1" noChangeArrowheads="1"/>
            </p:cNvSpPr>
            <p:nvPr/>
          </p:nvSpPr>
          <p:spPr bwMode="auto">
            <a:xfrm>
              <a:off x="1728" y="1680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615803" y="4024313"/>
            <a:ext cx="1559851" cy="615950"/>
            <a:chOff x="1521" y="2535"/>
            <a:chExt cx="907" cy="388"/>
          </a:xfrm>
        </p:grpSpPr>
        <p:sp>
          <p:nvSpPr>
            <p:cNvPr id="115723" name="Line 11"/>
            <p:cNvSpPr>
              <a:spLocks noChangeAspect="1" noChangeShapeType="1"/>
            </p:cNvSpPr>
            <p:nvPr/>
          </p:nvSpPr>
          <p:spPr bwMode="auto">
            <a:xfrm>
              <a:off x="1521" y="2535"/>
              <a:ext cx="907" cy="388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4" name="Text Box 12"/>
            <p:cNvSpPr txBox="1">
              <a:spLocks noChangeAspect="1" noChangeArrowheads="1"/>
            </p:cNvSpPr>
            <p:nvPr/>
          </p:nvSpPr>
          <p:spPr bwMode="auto">
            <a:xfrm>
              <a:off x="1728" y="2688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sp>
        <p:nvSpPr>
          <p:cNvPr id="115725" name="Text Box 13"/>
          <p:cNvSpPr txBox="1">
            <a:spLocks noChangeAspect="1" noChangeArrowheads="1"/>
          </p:cNvSpPr>
          <p:nvPr/>
        </p:nvSpPr>
        <p:spPr bwMode="auto">
          <a:xfrm>
            <a:off x="7264400" y="4038600"/>
            <a:ext cx="156845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REPEATED MEASURES ANOVA</a:t>
            </a:r>
            <a:endParaRPr lang="es-ES_tradnl" sz="1600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15726" name="Text Box 14"/>
          <p:cNvSpPr txBox="1">
            <a:spLocks noChangeAspect="1" noChangeArrowheads="1"/>
          </p:cNvSpPr>
          <p:nvPr/>
        </p:nvSpPr>
        <p:spPr bwMode="auto">
          <a:xfrm>
            <a:off x="7264400" y="5410201"/>
            <a:ext cx="1568450" cy="584775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FRIEDMAN TEST</a:t>
            </a:r>
            <a:endParaRPr lang="es-ES_tradnl" sz="1600" b="1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632200" y="1524000"/>
            <a:ext cx="2393950" cy="1460500"/>
            <a:chOff x="2112" y="960"/>
            <a:chExt cx="1392" cy="920"/>
          </a:xfrm>
        </p:grpSpPr>
        <p:sp>
          <p:nvSpPr>
            <p:cNvPr id="115728" name="AutoShape 16"/>
            <p:cNvSpPr>
              <a:spLocks noChangeAspect="1" noChangeArrowheads="1"/>
            </p:cNvSpPr>
            <p:nvPr/>
          </p:nvSpPr>
          <p:spPr bwMode="auto">
            <a:xfrm>
              <a:off x="2112" y="960"/>
              <a:ext cx="1392" cy="920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9" name="Text Box 17"/>
            <p:cNvSpPr txBox="1">
              <a:spLocks noChangeAspect="1" noChangeArrowheads="1"/>
            </p:cNvSpPr>
            <p:nvPr/>
          </p:nvSpPr>
          <p:spPr bwMode="auto">
            <a:xfrm>
              <a:off x="2158" y="1284"/>
              <a:ext cx="1286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Normality</a:t>
              </a:r>
              <a:r>
                <a:rPr lang="es-ES_tradnl" sz="1400" b="1" u="none" dirty="0">
                  <a:solidFill>
                    <a:srgbClr val="FF0000"/>
                  </a:solidFill>
                </a:rPr>
                <a:t> </a:t>
              </a: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Homocedasticity</a:t>
              </a:r>
              <a:endParaRPr lang="es-ES_tradnl" sz="1400" b="1" u="none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026150" y="1524000"/>
            <a:ext cx="1188377" cy="547688"/>
            <a:chOff x="3504" y="960"/>
            <a:chExt cx="691" cy="345"/>
          </a:xfrm>
        </p:grpSpPr>
        <p:sp>
          <p:nvSpPr>
            <p:cNvPr id="115731" name="Line 19"/>
            <p:cNvSpPr>
              <a:spLocks noChangeAspect="1" noChangeShapeType="1"/>
            </p:cNvSpPr>
            <p:nvPr/>
          </p:nvSpPr>
          <p:spPr bwMode="auto">
            <a:xfrm flipV="1">
              <a:off x="3504" y="960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2" name="Text Box 20"/>
            <p:cNvSpPr txBox="1">
              <a:spLocks noChangeAspect="1" noChangeArrowheads="1"/>
            </p:cNvSpPr>
            <p:nvPr/>
          </p:nvSpPr>
          <p:spPr bwMode="auto">
            <a:xfrm>
              <a:off x="3648" y="960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026150" y="2438400"/>
            <a:ext cx="1238250" cy="446088"/>
            <a:chOff x="3504" y="1536"/>
            <a:chExt cx="720" cy="281"/>
          </a:xfrm>
        </p:grpSpPr>
        <p:sp>
          <p:nvSpPr>
            <p:cNvPr id="115734" name="Line 22"/>
            <p:cNvSpPr>
              <a:spLocks noChangeAspect="1" noChangeShapeType="1"/>
            </p:cNvSpPr>
            <p:nvPr/>
          </p:nvSpPr>
          <p:spPr bwMode="auto">
            <a:xfrm>
              <a:off x="3504" y="153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5" name="Text Box 23"/>
            <p:cNvSpPr txBox="1">
              <a:spLocks noChangeAspect="1" noChangeArrowheads="1"/>
            </p:cNvSpPr>
            <p:nvPr/>
          </p:nvSpPr>
          <p:spPr bwMode="auto">
            <a:xfrm>
              <a:off x="3648" y="15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861050" y="4343400"/>
            <a:ext cx="1188377" cy="547688"/>
            <a:chOff x="3408" y="2736"/>
            <a:chExt cx="691" cy="345"/>
          </a:xfrm>
        </p:grpSpPr>
        <p:sp>
          <p:nvSpPr>
            <p:cNvPr id="115737" name="Line 25"/>
            <p:cNvSpPr>
              <a:spLocks noChangeAspect="1" noChangeShapeType="1"/>
            </p:cNvSpPr>
            <p:nvPr/>
          </p:nvSpPr>
          <p:spPr bwMode="auto">
            <a:xfrm flipV="1">
              <a:off x="3408" y="2736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8" name="Text Box 26"/>
            <p:cNvSpPr txBox="1">
              <a:spLocks noChangeAspect="1" noChangeArrowheads="1"/>
            </p:cNvSpPr>
            <p:nvPr/>
          </p:nvSpPr>
          <p:spPr bwMode="auto">
            <a:xfrm>
              <a:off x="3609" y="27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861050" y="5257800"/>
            <a:ext cx="1238250" cy="446088"/>
            <a:chOff x="3408" y="3312"/>
            <a:chExt cx="720" cy="281"/>
          </a:xfrm>
        </p:grpSpPr>
        <p:sp>
          <p:nvSpPr>
            <p:cNvPr id="115740" name="Line 28"/>
            <p:cNvSpPr>
              <a:spLocks noChangeAspect="1" noChangeShapeType="1"/>
            </p:cNvSpPr>
            <p:nvPr/>
          </p:nvSpPr>
          <p:spPr bwMode="auto">
            <a:xfrm>
              <a:off x="3408" y="3312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41" name="Text Box 29"/>
            <p:cNvSpPr txBox="1">
              <a:spLocks noChangeAspect="1" noChangeArrowheads="1"/>
            </p:cNvSpPr>
            <p:nvPr/>
          </p:nvSpPr>
          <p:spPr bwMode="auto">
            <a:xfrm>
              <a:off x="3552" y="3312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3632200" y="4343400"/>
            <a:ext cx="2393950" cy="1460500"/>
            <a:chOff x="2112" y="2736"/>
            <a:chExt cx="1392" cy="920"/>
          </a:xfrm>
        </p:grpSpPr>
        <p:sp>
          <p:nvSpPr>
            <p:cNvPr id="115743" name="AutoShape 31"/>
            <p:cNvSpPr>
              <a:spLocks noChangeAspect="1" noChangeArrowheads="1"/>
            </p:cNvSpPr>
            <p:nvPr/>
          </p:nvSpPr>
          <p:spPr bwMode="auto">
            <a:xfrm>
              <a:off x="2112" y="2736"/>
              <a:ext cx="1392" cy="920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44" name="Text Box 32"/>
            <p:cNvSpPr txBox="1">
              <a:spLocks noChangeAspect="1" noChangeArrowheads="1"/>
            </p:cNvSpPr>
            <p:nvPr/>
          </p:nvSpPr>
          <p:spPr bwMode="auto">
            <a:xfrm>
              <a:off x="2170" y="2963"/>
              <a:ext cx="1286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Normality</a:t>
              </a:r>
              <a:r>
                <a:rPr lang="es-ES_tradnl" sz="1400" b="1" u="none" dirty="0">
                  <a:solidFill>
                    <a:srgbClr val="FF0000"/>
                  </a:solidFill>
                </a:rPr>
                <a:t> </a:t>
              </a:r>
              <a:r>
                <a:rPr lang="es-ES_tradnl" sz="1400" b="1" u="none" dirty="0" err="1">
                  <a:solidFill>
                    <a:srgbClr val="FF0000"/>
                  </a:solidFill>
                </a:rPr>
                <a:t>Homocedasticity</a:t>
              </a:r>
              <a:endParaRPr lang="es-ES_tradnl" sz="1400" b="1" u="none" dirty="0">
                <a:solidFill>
                  <a:srgbClr val="FF0000"/>
                </a:solidFill>
              </a:endParaRPr>
            </a:p>
          </p:txBody>
        </p:sp>
      </p:grpSp>
      <p:sp>
        <p:nvSpPr>
          <p:cNvPr id="115745" name="Rectangle 33"/>
          <p:cNvSpPr>
            <a:spLocks noChangeArrowheads="1"/>
          </p:cNvSpPr>
          <p:nvPr/>
        </p:nvSpPr>
        <p:spPr bwMode="auto">
          <a:xfrm>
            <a:off x="1568624" y="0"/>
            <a:ext cx="604867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Three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more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groups</a:t>
            </a:r>
            <a:endParaRPr lang="es-ES" sz="3600" u="none" kern="0" dirty="0">
              <a:solidFill>
                <a:schemeClr val="bg2">
                  <a:lumMod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8754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spect="1" noChangeArrowheads="1"/>
          </p:cNvSpPr>
          <p:nvPr/>
        </p:nvSpPr>
        <p:spPr bwMode="auto">
          <a:xfrm>
            <a:off x="7429500" y="1295400"/>
            <a:ext cx="14033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   ANOVA</a:t>
            </a:r>
            <a:endParaRPr lang="es-ES_tradnl" sz="1600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15715" name="Text Box 3"/>
          <p:cNvSpPr txBox="1">
            <a:spLocks noChangeAspect="1" noChangeArrowheads="1"/>
          </p:cNvSpPr>
          <p:nvPr/>
        </p:nvSpPr>
        <p:spPr bwMode="auto">
          <a:xfrm>
            <a:off x="7429500" y="2590801"/>
            <a:ext cx="140335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KRUSKAL- WALLIS TEST</a:t>
            </a:r>
            <a:endParaRPr lang="es-ES_tradnl" sz="1600" b="1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0400" y="3048000"/>
            <a:ext cx="2393950" cy="1371600"/>
            <a:chOff x="384" y="1920"/>
            <a:chExt cx="1392" cy="864"/>
          </a:xfrm>
        </p:grpSpPr>
        <p:sp>
          <p:nvSpPr>
            <p:cNvPr id="115717" name="AutoShape 5"/>
            <p:cNvSpPr>
              <a:spLocks noChangeAspect="1" noChangeArrowheads="1"/>
            </p:cNvSpPr>
            <p:nvPr/>
          </p:nvSpPr>
          <p:spPr bwMode="auto">
            <a:xfrm>
              <a:off x="384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15718" name="Text Box 6"/>
            <p:cNvSpPr txBox="1">
              <a:spLocks noChangeAspect="1" noChangeArrowheads="1"/>
            </p:cNvSpPr>
            <p:nvPr/>
          </p:nvSpPr>
          <p:spPr bwMode="auto">
            <a:xfrm>
              <a:off x="447" y="2246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</a:rPr>
                <a:t>Groups</a:t>
              </a:r>
              <a:endParaRPr lang="es-ES_tradnl" b="1" u="none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59050" y="2590801"/>
            <a:ext cx="1559852" cy="823913"/>
            <a:chOff x="1488" y="1632"/>
            <a:chExt cx="907" cy="519"/>
          </a:xfrm>
        </p:grpSpPr>
        <p:sp>
          <p:nvSpPr>
            <p:cNvPr id="115720" name="Line 8"/>
            <p:cNvSpPr>
              <a:spLocks noChangeAspect="1" noChangeShapeType="1"/>
            </p:cNvSpPr>
            <p:nvPr/>
          </p:nvSpPr>
          <p:spPr bwMode="auto">
            <a:xfrm flipV="1">
              <a:off x="1488" y="1632"/>
              <a:ext cx="907" cy="51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1" name="Text Box 9"/>
            <p:cNvSpPr txBox="1">
              <a:spLocks noChangeAspect="1" noChangeArrowheads="1"/>
            </p:cNvSpPr>
            <p:nvPr/>
          </p:nvSpPr>
          <p:spPr bwMode="auto">
            <a:xfrm>
              <a:off x="1728" y="1680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632200" y="1524000"/>
            <a:ext cx="2393950" cy="1460500"/>
            <a:chOff x="2112" y="960"/>
            <a:chExt cx="1392" cy="920"/>
          </a:xfrm>
        </p:grpSpPr>
        <p:sp>
          <p:nvSpPr>
            <p:cNvPr id="115728" name="AutoShape 16"/>
            <p:cNvSpPr>
              <a:spLocks noChangeAspect="1" noChangeArrowheads="1"/>
            </p:cNvSpPr>
            <p:nvPr/>
          </p:nvSpPr>
          <p:spPr bwMode="auto">
            <a:xfrm>
              <a:off x="2112" y="960"/>
              <a:ext cx="1392" cy="920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9" name="Text Box 17"/>
            <p:cNvSpPr txBox="1">
              <a:spLocks noChangeAspect="1" noChangeArrowheads="1"/>
            </p:cNvSpPr>
            <p:nvPr/>
          </p:nvSpPr>
          <p:spPr bwMode="auto">
            <a:xfrm>
              <a:off x="2158" y="1284"/>
              <a:ext cx="1286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Normality</a:t>
              </a:r>
              <a:r>
                <a:rPr lang="es-ES_tradnl" sz="1400" b="1" u="none" dirty="0">
                  <a:solidFill>
                    <a:srgbClr val="FF0000"/>
                  </a:solidFill>
                </a:rPr>
                <a:t> </a:t>
              </a: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Homocedasticity</a:t>
              </a:r>
              <a:endParaRPr lang="es-ES_tradnl" sz="1400" b="1" u="none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026150" y="1524000"/>
            <a:ext cx="1188377" cy="547688"/>
            <a:chOff x="3504" y="960"/>
            <a:chExt cx="691" cy="345"/>
          </a:xfrm>
        </p:grpSpPr>
        <p:sp>
          <p:nvSpPr>
            <p:cNvPr id="115731" name="Line 19"/>
            <p:cNvSpPr>
              <a:spLocks noChangeAspect="1" noChangeShapeType="1"/>
            </p:cNvSpPr>
            <p:nvPr/>
          </p:nvSpPr>
          <p:spPr bwMode="auto">
            <a:xfrm flipV="1">
              <a:off x="3504" y="960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2" name="Text Box 20"/>
            <p:cNvSpPr txBox="1">
              <a:spLocks noChangeAspect="1" noChangeArrowheads="1"/>
            </p:cNvSpPr>
            <p:nvPr/>
          </p:nvSpPr>
          <p:spPr bwMode="auto">
            <a:xfrm>
              <a:off x="3648" y="960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026150" y="2438400"/>
            <a:ext cx="1238250" cy="446088"/>
            <a:chOff x="3504" y="1536"/>
            <a:chExt cx="720" cy="281"/>
          </a:xfrm>
        </p:grpSpPr>
        <p:sp>
          <p:nvSpPr>
            <p:cNvPr id="115734" name="Line 22"/>
            <p:cNvSpPr>
              <a:spLocks noChangeAspect="1" noChangeShapeType="1"/>
            </p:cNvSpPr>
            <p:nvPr/>
          </p:nvSpPr>
          <p:spPr bwMode="auto">
            <a:xfrm>
              <a:off x="3504" y="153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5" name="Text Box 23"/>
            <p:cNvSpPr txBox="1">
              <a:spLocks noChangeAspect="1" noChangeArrowheads="1"/>
            </p:cNvSpPr>
            <p:nvPr/>
          </p:nvSpPr>
          <p:spPr bwMode="auto">
            <a:xfrm>
              <a:off x="3648" y="15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sp>
        <p:nvSpPr>
          <p:cNvPr id="115745" name="Rectangle 33"/>
          <p:cNvSpPr>
            <a:spLocks noChangeArrowheads="1"/>
          </p:cNvSpPr>
          <p:nvPr/>
        </p:nvSpPr>
        <p:spPr bwMode="auto">
          <a:xfrm>
            <a:off x="1568624" y="0"/>
            <a:ext cx="604867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Three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more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groups</a:t>
            </a:r>
            <a:endParaRPr lang="es-ES" sz="3600" u="none" kern="0" dirty="0">
              <a:solidFill>
                <a:schemeClr val="bg2">
                  <a:lumMod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19 Elipse"/>
          <p:cNvSpPr/>
          <p:nvPr/>
        </p:nvSpPr>
        <p:spPr bwMode="auto">
          <a:xfrm>
            <a:off x="7041232" y="980728"/>
            <a:ext cx="2088232" cy="1008112"/>
          </a:xfrm>
          <a:prstGeom prst="ellipse">
            <a:avLst/>
          </a:prstGeom>
          <a:noFill/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5891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496" y="260647"/>
            <a:ext cx="9145016" cy="66142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87418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992560" y="1050327"/>
            <a:ext cx="8568952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INTRODUCTION</a:t>
            </a:r>
            <a:endParaRPr lang="es-ES_tradnl" altLang="ca-ES" sz="2400" u="none" dirty="0">
              <a:solidFill>
                <a:srgbClr val="DFA5D4"/>
              </a:solidFill>
              <a:latin typeface="Verdana" pitchFamily="34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 smtClean="0">
                <a:solidFill>
                  <a:srgbClr val="990099"/>
                </a:solidFill>
                <a:latin typeface="Verdana" pitchFamily="34" charset="0"/>
              </a:rPr>
              <a:t>NORMALITY </a:t>
            </a:r>
            <a:r>
              <a:rPr lang="ca-ES" altLang="ca-ES" sz="2400" b="1" u="none" dirty="0">
                <a:solidFill>
                  <a:srgbClr val="990099"/>
                </a:solidFill>
                <a:latin typeface="Verdana" pitchFamily="34" charset="0"/>
              </a:rPr>
              <a:t>TEST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ONE GROUP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b="1" u="none" dirty="0">
                <a:solidFill>
                  <a:srgbClr val="DFA5D4"/>
                </a:solidFill>
                <a:latin typeface="Verdana" pitchFamily="34" charset="0"/>
              </a:rPr>
              <a:t>MORE THAN TWO GROUPS </a:t>
            </a: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COMPARISON IN INDEPENDENT SAMPLES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r>
              <a:rPr lang="ca-ES" altLang="ca-ES" sz="2400" u="none" dirty="0">
                <a:solidFill>
                  <a:srgbClr val="DFA5D4"/>
                </a:solidFill>
                <a:latin typeface="Verdana" pitchFamily="34" charset="0"/>
              </a:rPr>
              <a:t>MULTIPLE COMPARISONS AND MULTIPLE TESTING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AutoNum type="arabicPeriod"/>
            </a:pPr>
            <a:endParaRPr lang="ca-ES" altLang="ca-ES" sz="2400" u="none" dirty="0">
              <a:solidFill>
                <a:srgbClr val="DFA5D4"/>
              </a:solidFill>
              <a:latin typeface="Verdana" pitchFamily="34" charset="0"/>
            </a:endParaRPr>
          </a:p>
        </p:txBody>
      </p:sp>
      <p:sp>
        <p:nvSpPr>
          <p:cNvPr id="6147" name="Text Box 12"/>
          <p:cNvSpPr txBox="1">
            <a:spLocks noChangeArrowheads="1"/>
          </p:cNvSpPr>
          <p:nvPr/>
        </p:nvSpPr>
        <p:spPr bwMode="auto">
          <a:xfrm>
            <a:off x="1208088" y="1989138"/>
            <a:ext cx="360362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es-ES_tradnl" altLang="ca-ES" sz="1700" u="none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8" name="Text Box 20"/>
          <p:cNvSpPr txBox="1">
            <a:spLocks noChangeArrowheads="1"/>
          </p:cNvSpPr>
          <p:nvPr/>
        </p:nvSpPr>
        <p:spPr bwMode="auto">
          <a:xfrm>
            <a:off x="1193800" y="2854325"/>
            <a:ext cx="360363" cy="235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ca-ES" altLang="ca-ES" sz="1700" b="1" u="none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es-ES_tradnl" altLang="ca-ES" sz="1700" b="1" u="none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149" name="16 CuadroTexto"/>
          <p:cNvSpPr txBox="1">
            <a:spLocks noChangeArrowheads="1"/>
          </p:cNvSpPr>
          <p:nvPr/>
        </p:nvSpPr>
        <p:spPr bwMode="auto">
          <a:xfrm>
            <a:off x="2597150" y="285750"/>
            <a:ext cx="36512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</a:rPr>
              <a:t>Syllabus</a:t>
            </a:r>
            <a:endParaRPr lang="ca-ES" altLang="ca-ES" sz="3200" u="none" dirty="0">
              <a:solidFill>
                <a:schemeClr val="tx2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9724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504" y="260648"/>
            <a:ext cx="9223737" cy="65123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8129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496" y="25225"/>
            <a:ext cx="9361040" cy="67851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163167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2480" y="1268760"/>
            <a:ext cx="9504395" cy="4536504"/>
          </a:xfrm>
          <a:prstGeom prst="rect">
            <a:avLst/>
          </a:prstGeom>
        </p:spPr>
      </p:pic>
      <p:pic>
        <p:nvPicPr>
          <p:cNvPr id="3" name="Imagen 4"/>
          <p:cNvPicPr>
            <a:picLocks noChangeAspect="1"/>
          </p:cNvPicPr>
          <p:nvPr/>
        </p:nvPicPr>
        <p:blipFill>
          <a:blip r:embed="rId3" cstate="print"/>
          <a:srcRect r="-1372" b="82734"/>
          <a:stretch>
            <a:fillRect/>
          </a:stretch>
        </p:blipFill>
        <p:spPr>
          <a:xfrm>
            <a:off x="416496" y="25225"/>
            <a:ext cx="9489504" cy="11715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507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/>
          <a:srcRect l="-3953" t="146453" r="63320" b="-146453"/>
          <a:stretch/>
        </p:blipFill>
        <p:spPr>
          <a:xfrm>
            <a:off x="200472" y="2996952"/>
            <a:ext cx="2821831" cy="152421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88840"/>
            <a:ext cx="2924583" cy="1495634"/>
          </a:xfrm>
          <a:prstGeom prst="rect">
            <a:avLst/>
          </a:prstGeom>
        </p:spPr>
      </p:pic>
      <p:pic>
        <p:nvPicPr>
          <p:cNvPr id="6" name="Imagen 4"/>
          <p:cNvPicPr>
            <a:picLocks noChangeAspect="1"/>
          </p:cNvPicPr>
          <p:nvPr/>
        </p:nvPicPr>
        <p:blipFill>
          <a:blip r:embed="rId4" cstate="print"/>
          <a:srcRect r="-1372" b="82734"/>
          <a:stretch>
            <a:fillRect/>
          </a:stretch>
        </p:blipFill>
        <p:spPr>
          <a:xfrm>
            <a:off x="416496" y="25225"/>
            <a:ext cx="9489504" cy="1171527"/>
          </a:xfrm>
          <a:prstGeom prst="rect">
            <a:avLst/>
          </a:prstGeom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214" y="620688"/>
            <a:ext cx="6219825" cy="621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22755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"/>
          <p:cNvSpPr txBox="1">
            <a:spLocks noChangeAspect="1" noChangeArrowheads="1"/>
          </p:cNvSpPr>
          <p:nvPr/>
        </p:nvSpPr>
        <p:spPr bwMode="auto">
          <a:xfrm>
            <a:off x="7429500" y="1295400"/>
            <a:ext cx="1403350" cy="338554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   ANOVA</a:t>
            </a:r>
            <a:endParaRPr lang="es-ES_tradnl" sz="1600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15715" name="Text Box 3"/>
          <p:cNvSpPr txBox="1">
            <a:spLocks noChangeAspect="1" noChangeArrowheads="1"/>
          </p:cNvSpPr>
          <p:nvPr/>
        </p:nvSpPr>
        <p:spPr bwMode="auto">
          <a:xfrm>
            <a:off x="7429500" y="2590801"/>
            <a:ext cx="1403350" cy="830997"/>
          </a:xfrm>
          <a:prstGeom prst="rect">
            <a:avLst/>
          </a:prstGeom>
          <a:solidFill>
            <a:srgbClr val="FFFFCC"/>
          </a:solidFill>
          <a:ln w="254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_tradnl" sz="1600" b="1" u="none" dirty="0">
                <a:solidFill>
                  <a:srgbClr val="0000CC"/>
                </a:solidFill>
              </a:rPr>
              <a:t>KRUSKAL- WALLIS TEST</a:t>
            </a:r>
            <a:endParaRPr lang="es-ES_tradnl" sz="1600" b="1" u="none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0400" y="3048000"/>
            <a:ext cx="2393950" cy="1371600"/>
            <a:chOff x="384" y="1920"/>
            <a:chExt cx="1392" cy="864"/>
          </a:xfrm>
        </p:grpSpPr>
        <p:sp>
          <p:nvSpPr>
            <p:cNvPr id="115717" name="AutoShape 5"/>
            <p:cNvSpPr>
              <a:spLocks noChangeAspect="1" noChangeArrowheads="1"/>
            </p:cNvSpPr>
            <p:nvPr/>
          </p:nvSpPr>
          <p:spPr bwMode="auto">
            <a:xfrm>
              <a:off x="384" y="1920"/>
              <a:ext cx="1392" cy="864"/>
            </a:xfrm>
            <a:prstGeom prst="flowChartDecision">
              <a:avLst/>
            </a:prstGeom>
            <a:noFill/>
            <a:ln w="254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GB" sz="2400" u="none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115718" name="Text Box 6"/>
            <p:cNvSpPr txBox="1">
              <a:spLocks noChangeAspect="1" noChangeArrowheads="1"/>
            </p:cNvSpPr>
            <p:nvPr/>
          </p:nvSpPr>
          <p:spPr bwMode="auto">
            <a:xfrm>
              <a:off x="447" y="2246"/>
              <a:ext cx="1219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s-ES_tradnl" sz="1600" b="1" u="none" dirty="0" err="1">
                  <a:solidFill>
                    <a:srgbClr val="990099"/>
                  </a:solidFill>
                </a:rPr>
                <a:t>Independent</a:t>
              </a:r>
              <a:r>
                <a:rPr lang="es-ES_tradnl" sz="1600" b="1" u="none" dirty="0">
                  <a:solidFill>
                    <a:srgbClr val="990099"/>
                  </a:solidFill>
                </a:rPr>
                <a:t> </a:t>
              </a:r>
              <a:r>
                <a:rPr lang="es-ES_tradnl" sz="1600" b="1" u="none" dirty="0" err="1">
                  <a:solidFill>
                    <a:srgbClr val="990099"/>
                  </a:solidFill>
                </a:rPr>
                <a:t>Groups</a:t>
              </a:r>
              <a:endParaRPr lang="es-ES_tradnl" b="1" u="none" dirty="0">
                <a:solidFill>
                  <a:srgbClr val="990099"/>
                </a:solidFill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559050" y="2590801"/>
            <a:ext cx="1559852" cy="823913"/>
            <a:chOff x="1488" y="1632"/>
            <a:chExt cx="907" cy="519"/>
          </a:xfrm>
        </p:grpSpPr>
        <p:sp>
          <p:nvSpPr>
            <p:cNvPr id="115720" name="Line 8"/>
            <p:cNvSpPr>
              <a:spLocks noChangeAspect="1" noChangeShapeType="1"/>
            </p:cNvSpPr>
            <p:nvPr/>
          </p:nvSpPr>
          <p:spPr bwMode="auto">
            <a:xfrm flipV="1">
              <a:off x="1488" y="1632"/>
              <a:ext cx="907" cy="519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1" name="Text Box 9"/>
            <p:cNvSpPr txBox="1">
              <a:spLocks noChangeAspect="1" noChangeArrowheads="1"/>
            </p:cNvSpPr>
            <p:nvPr/>
          </p:nvSpPr>
          <p:spPr bwMode="auto">
            <a:xfrm>
              <a:off x="1728" y="1680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632200" y="1524000"/>
            <a:ext cx="2393950" cy="1460500"/>
            <a:chOff x="2112" y="960"/>
            <a:chExt cx="1392" cy="920"/>
          </a:xfrm>
        </p:grpSpPr>
        <p:sp>
          <p:nvSpPr>
            <p:cNvPr id="115728" name="AutoShape 16"/>
            <p:cNvSpPr>
              <a:spLocks noChangeAspect="1" noChangeArrowheads="1"/>
            </p:cNvSpPr>
            <p:nvPr/>
          </p:nvSpPr>
          <p:spPr bwMode="auto">
            <a:xfrm>
              <a:off x="2112" y="960"/>
              <a:ext cx="1392" cy="920"/>
            </a:xfrm>
            <a:prstGeom prst="flowChartDecision">
              <a:avLst/>
            </a:prstGeom>
            <a:noFill/>
            <a:ln w="25400" cap="sq">
              <a:solidFill>
                <a:srgbClr val="00FF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29" name="Text Box 17"/>
            <p:cNvSpPr txBox="1">
              <a:spLocks noChangeAspect="1" noChangeArrowheads="1"/>
            </p:cNvSpPr>
            <p:nvPr/>
          </p:nvSpPr>
          <p:spPr bwMode="auto">
            <a:xfrm>
              <a:off x="2158" y="1284"/>
              <a:ext cx="1286" cy="35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Normality</a:t>
              </a:r>
              <a:r>
                <a:rPr lang="es-ES_tradnl" sz="1400" b="1" u="none" dirty="0">
                  <a:solidFill>
                    <a:srgbClr val="FF0000"/>
                  </a:solidFill>
                </a:rPr>
                <a:t> </a:t>
              </a:r>
            </a:p>
            <a:p>
              <a:pPr algn="ctr" eaLnBrk="0" hangingPunct="0">
                <a:spcBef>
                  <a:spcPct val="20000"/>
                </a:spcBef>
              </a:pPr>
              <a:r>
                <a:rPr lang="es-ES_tradnl" sz="1400" b="1" u="none" dirty="0" err="1">
                  <a:solidFill>
                    <a:srgbClr val="FF0000"/>
                  </a:solidFill>
                </a:rPr>
                <a:t>Homocedasticity</a:t>
              </a:r>
              <a:endParaRPr lang="es-ES_tradnl" sz="1400" b="1" u="none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026150" y="1524000"/>
            <a:ext cx="1188377" cy="547688"/>
            <a:chOff x="3504" y="960"/>
            <a:chExt cx="691" cy="345"/>
          </a:xfrm>
        </p:grpSpPr>
        <p:sp>
          <p:nvSpPr>
            <p:cNvPr id="115731" name="Line 19"/>
            <p:cNvSpPr>
              <a:spLocks noChangeAspect="1" noChangeShapeType="1"/>
            </p:cNvSpPr>
            <p:nvPr/>
          </p:nvSpPr>
          <p:spPr bwMode="auto">
            <a:xfrm flipV="1">
              <a:off x="3504" y="960"/>
              <a:ext cx="691" cy="345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2" name="Text Box 20"/>
            <p:cNvSpPr txBox="1">
              <a:spLocks noChangeAspect="1" noChangeArrowheads="1"/>
            </p:cNvSpPr>
            <p:nvPr/>
          </p:nvSpPr>
          <p:spPr bwMode="auto">
            <a:xfrm>
              <a:off x="3648" y="960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Yes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6026150" y="2438400"/>
            <a:ext cx="1238250" cy="446088"/>
            <a:chOff x="3504" y="1536"/>
            <a:chExt cx="720" cy="281"/>
          </a:xfrm>
        </p:grpSpPr>
        <p:sp>
          <p:nvSpPr>
            <p:cNvPr id="115734" name="Line 22"/>
            <p:cNvSpPr>
              <a:spLocks noChangeAspect="1" noChangeShapeType="1"/>
            </p:cNvSpPr>
            <p:nvPr/>
          </p:nvSpPr>
          <p:spPr bwMode="auto">
            <a:xfrm>
              <a:off x="3504" y="1536"/>
              <a:ext cx="720" cy="281"/>
            </a:xfrm>
            <a:prstGeom prst="line">
              <a:avLst/>
            </a:prstGeom>
            <a:noFill/>
            <a:ln w="25400" cap="sq">
              <a:solidFill>
                <a:srgbClr val="990099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es-ES" u="none"/>
            </a:p>
          </p:txBody>
        </p:sp>
        <p:sp>
          <p:nvSpPr>
            <p:cNvPr id="115735" name="Text Box 23"/>
            <p:cNvSpPr txBox="1">
              <a:spLocks noChangeAspect="1" noChangeArrowheads="1"/>
            </p:cNvSpPr>
            <p:nvPr/>
          </p:nvSpPr>
          <p:spPr bwMode="auto">
            <a:xfrm>
              <a:off x="3648" y="1536"/>
              <a:ext cx="288" cy="194"/>
            </a:xfrm>
            <a:prstGeom prst="rect">
              <a:avLst/>
            </a:prstGeom>
            <a:solidFill>
              <a:srgbClr val="990099"/>
            </a:solidFill>
            <a:ln w="25400" cap="sq">
              <a:solidFill>
                <a:srgbClr val="99009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_tradnl" sz="1400" b="1" u="none" dirty="0">
                  <a:solidFill>
                    <a:srgbClr val="FFFFCC"/>
                  </a:solidFill>
                </a:rPr>
                <a:t>No</a:t>
              </a:r>
              <a:endParaRPr lang="es-ES_tradnl" sz="2400" u="none" dirty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sp>
        <p:nvSpPr>
          <p:cNvPr id="115745" name="Rectangle 33"/>
          <p:cNvSpPr>
            <a:spLocks noChangeArrowheads="1"/>
          </p:cNvSpPr>
          <p:nvPr/>
        </p:nvSpPr>
        <p:spPr bwMode="auto">
          <a:xfrm>
            <a:off x="1568624" y="0"/>
            <a:ext cx="604867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Three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sz="3600" u="none" kern="0" dirty="0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 more </a:t>
            </a:r>
            <a:r>
              <a:rPr lang="es-ES" sz="3600" u="none" kern="0" dirty="0" err="1">
                <a:solidFill>
                  <a:schemeClr val="bg2">
                    <a:lumMod val="10000"/>
                  </a:schemeClr>
                </a:solidFill>
                <a:latin typeface="+mj-lt"/>
                <a:ea typeface="+mj-ea"/>
                <a:cs typeface="+mj-cs"/>
              </a:rPr>
              <a:t>groups</a:t>
            </a:r>
            <a:endParaRPr lang="es-ES" sz="3600" u="none" kern="0" dirty="0">
              <a:solidFill>
                <a:schemeClr val="bg2">
                  <a:lumMod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19 Elipse"/>
          <p:cNvSpPr/>
          <p:nvPr/>
        </p:nvSpPr>
        <p:spPr bwMode="auto">
          <a:xfrm>
            <a:off x="6969224" y="2060848"/>
            <a:ext cx="2520280" cy="2088232"/>
          </a:xfrm>
          <a:prstGeom prst="ellipse">
            <a:avLst/>
          </a:prstGeom>
          <a:noFill/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58912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a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512" y="249764"/>
            <a:ext cx="8926662" cy="63475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86100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488" y="449288"/>
            <a:ext cx="8962649" cy="64087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16187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Exercise</a:t>
            </a:r>
            <a:r>
              <a:rPr lang="ca-ES" dirty="0" smtClean="0"/>
              <a:t> 5</a:t>
            </a:r>
            <a:endParaRPr lang="ca-ES" dirty="0"/>
          </a:p>
        </p:txBody>
      </p:sp>
      <p:sp>
        <p:nvSpPr>
          <p:cNvPr id="6" name="1 Marcador de contenido"/>
          <p:cNvSpPr>
            <a:spLocks noGrp="1"/>
          </p:cNvSpPr>
          <p:nvPr>
            <p:ph idx="1"/>
          </p:nvPr>
        </p:nvSpPr>
        <p:spPr>
          <a:xfrm>
            <a:off x="704528" y="1268760"/>
            <a:ext cx="8915400" cy="50405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</a:rPr>
              <a:t>Are there differences between systolic </a:t>
            </a:r>
            <a:r>
              <a:rPr lang="en-US" sz="2800" dirty="0" smtClean="0">
                <a:solidFill>
                  <a:schemeClr val="tx1"/>
                </a:solidFill>
              </a:rPr>
              <a:t>pressure (</a:t>
            </a:r>
            <a:r>
              <a:rPr lang="en-US" sz="2800" i="1" dirty="0" err="1" smtClean="0">
                <a:solidFill>
                  <a:schemeClr val="tx1"/>
                </a:solidFill>
              </a:rPr>
              <a:t>sbp</a:t>
            </a:r>
            <a:r>
              <a:rPr lang="en-US" sz="2800" dirty="0" smtClean="0">
                <a:solidFill>
                  <a:schemeClr val="tx1"/>
                </a:solidFill>
              </a:rPr>
              <a:t>) </a:t>
            </a:r>
            <a:r>
              <a:rPr lang="en-US" sz="2800" dirty="0" smtClean="0">
                <a:solidFill>
                  <a:schemeClr val="tx1"/>
                </a:solidFill>
              </a:rPr>
              <a:t>and </a:t>
            </a:r>
            <a:r>
              <a:rPr lang="en-US" sz="2800" i="1" dirty="0" smtClean="0">
                <a:solidFill>
                  <a:schemeClr val="tx1"/>
                </a:solidFill>
              </a:rPr>
              <a:t>ECG</a:t>
            </a:r>
            <a:r>
              <a:rPr lang="en-US" sz="2800" dirty="0" smtClean="0">
                <a:solidFill>
                  <a:schemeClr val="tx1"/>
                </a:solidFill>
              </a:rPr>
              <a:t> in diabetic patients?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 smtClean="0">
                <a:solidFill>
                  <a:schemeClr val="tx1"/>
                </a:solidFill>
              </a:rPr>
              <a:t>For each variable, perform some </a:t>
            </a:r>
            <a:r>
              <a:rPr lang="en-US" sz="2400" dirty="0" err="1" smtClean="0">
                <a:solidFill>
                  <a:schemeClr val="tx1"/>
                </a:solidFill>
              </a:rPr>
              <a:t>descriptives</a:t>
            </a:r>
            <a:r>
              <a:rPr lang="en-US" sz="2400" dirty="0" smtClean="0">
                <a:solidFill>
                  <a:schemeClr val="tx1"/>
                </a:solidFill>
              </a:rPr>
              <a:t> and check normality assumptions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 smtClean="0">
                <a:solidFill>
                  <a:schemeClr val="tx1"/>
                </a:solidFill>
              </a:rPr>
              <a:t>Set the hypothesis contrast and perform the test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 smtClean="0">
                <a:solidFill>
                  <a:schemeClr val="tx1"/>
                </a:solidFill>
              </a:rPr>
              <a:t>If needed, apply a post-hoc t</a:t>
            </a:r>
            <a:r>
              <a:rPr lang="en-US" sz="2400" dirty="0" smtClean="0">
                <a:solidFill>
                  <a:schemeClr val="tx1"/>
                </a:solidFill>
              </a:rPr>
              <a:t>est for multiple comparisons to test which groups are different.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 smtClean="0">
                <a:solidFill>
                  <a:srgbClr val="FF0000"/>
                </a:solidFill>
              </a:rPr>
              <a:t>Extra: </a:t>
            </a:r>
            <a:r>
              <a:rPr lang="en-US" sz="2400" dirty="0" smtClean="0">
                <a:solidFill>
                  <a:schemeClr val="tx1"/>
                </a:solidFill>
              </a:rPr>
              <a:t>Analyze the relation between </a:t>
            </a:r>
            <a:r>
              <a:rPr lang="en-US" sz="2400" dirty="0" smtClean="0">
                <a:solidFill>
                  <a:schemeClr val="tx1"/>
                </a:solidFill>
              </a:rPr>
              <a:t>the follow-up time (</a:t>
            </a:r>
            <a:r>
              <a:rPr lang="en-US" sz="2400" i="1" dirty="0" err="1" smtClean="0">
                <a:solidFill>
                  <a:schemeClr val="tx1"/>
                </a:solidFill>
              </a:rPr>
              <a:t>tempsviu</a:t>
            </a:r>
            <a:r>
              <a:rPr lang="en-US" sz="2400" dirty="0" smtClean="0">
                <a:solidFill>
                  <a:schemeClr val="tx1"/>
                </a:solidFill>
              </a:rPr>
              <a:t>) and the </a:t>
            </a:r>
            <a:r>
              <a:rPr lang="en-US" sz="2400" i="1" dirty="0" smtClean="0">
                <a:solidFill>
                  <a:schemeClr val="tx1"/>
                </a:solidFill>
              </a:rPr>
              <a:t>ECG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/>
            <a:endParaRPr lang="es-E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Exercise</a:t>
            </a:r>
            <a:r>
              <a:rPr lang="ca-ES" dirty="0" smtClean="0"/>
              <a:t> 6</a:t>
            </a:r>
            <a:endParaRPr lang="ca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504" y="2276872"/>
            <a:ext cx="9433048" cy="12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508" y="1412776"/>
            <a:ext cx="9489492" cy="82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sz="4000" dirty="0" err="1"/>
              <a:t>Normality</a:t>
            </a:r>
            <a:r>
              <a:rPr lang="es-ES" sz="4000" dirty="0"/>
              <a:t> test</a:t>
            </a:r>
            <a:endParaRPr lang="en-US" sz="40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4385692" cy="4525963"/>
          </a:xfrm>
        </p:spPr>
        <p:txBody>
          <a:bodyPr/>
          <a:lstStyle/>
          <a:p>
            <a:r>
              <a:rPr lang="es-ES" sz="2800" dirty="0" err="1"/>
              <a:t>Some</a:t>
            </a:r>
            <a:r>
              <a:rPr lang="es-ES" sz="2800" dirty="0"/>
              <a:t> </a:t>
            </a:r>
            <a:r>
              <a:rPr lang="es-ES" sz="2800" dirty="0" err="1"/>
              <a:t>parametrical</a:t>
            </a:r>
            <a:r>
              <a:rPr lang="es-ES" sz="2800" dirty="0"/>
              <a:t> test </a:t>
            </a:r>
            <a:r>
              <a:rPr lang="es-ES" sz="2800" dirty="0" err="1"/>
              <a:t>assume</a:t>
            </a:r>
            <a:r>
              <a:rPr lang="es-ES" sz="2800" dirty="0"/>
              <a:t> data come </a:t>
            </a:r>
            <a:r>
              <a:rPr lang="es-ES" sz="2800" dirty="0" err="1"/>
              <a:t>from</a:t>
            </a:r>
            <a:r>
              <a:rPr lang="es-ES" sz="2800" dirty="0"/>
              <a:t> a normal </a:t>
            </a:r>
            <a:r>
              <a:rPr lang="es-ES" sz="2800" dirty="0" err="1"/>
              <a:t>population</a:t>
            </a:r>
            <a:endParaRPr lang="es-ES" sz="2800" dirty="0"/>
          </a:p>
          <a:p>
            <a:r>
              <a:rPr lang="es-ES" sz="2400" dirty="0" err="1">
                <a:solidFill>
                  <a:srgbClr val="C00000"/>
                </a:solidFill>
              </a:rPr>
              <a:t>How</a:t>
            </a:r>
            <a:r>
              <a:rPr lang="es-ES" sz="2400" dirty="0">
                <a:solidFill>
                  <a:srgbClr val="C00000"/>
                </a:solidFill>
              </a:rPr>
              <a:t> can </a:t>
            </a:r>
            <a:r>
              <a:rPr lang="es-ES" sz="2400" dirty="0" err="1">
                <a:solidFill>
                  <a:srgbClr val="C00000"/>
                </a:solidFill>
              </a:rPr>
              <a:t>we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check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this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assumption</a:t>
            </a:r>
            <a:r>
              <a:rPr lang="es-ES" sz="2400" dirty="0">
                <a:solidFill>
                  <a:srgbClr val="C00000"/>
                </a:solidFill>
              </a:rPr>
              <a:t>?</a:t>
            </a:r>
          </a:p>
          <a:p>
            <a:r>
              <a:rPr lang="es-ES" sz="2400" dirty="0" err="1">
                <a:solidFill>
                  <a:srgbClr val="C00000"/>
                </a:solidFill>
              </a:rPr>
              <a:t>What</a:t>
            </a:r>
            <a:r>
              <a:rPr lang="es-ES" sz="2400" dirty="0">
                <a:solidFill>
                  <a:srgbClr val="C00000"/>
                </a:solidFill>
              </a:rPr>
              <a:t> can </a:t>
            </a:r>
            <a:r>
              <a:rPr lang="es-ES" sz="2400" dirty="0" err="1">
                <a:solidFill>
                  <a:srgbClr val="C00000"/>
                </a:solidFill>
              </a:rPr>
              <a:t>we</a:t>
            </a:r>
            <a:r>
              <a:rPr lang="es-ES" sz="2400" dirty="0">
                <a:solidFill>
                  <a:srgbClr val="C00000"/>
                </a:solidFill>
              </a:rPr>
              <a:t> do </a:t>
            </a:r>
            <a:r>
              <a:rPr lang="es-ES" sz="2400" dirty="0" err="1">
                <a:solidFill>
                  <a:srgbClr val="C00000"/>
                </a:solidFill>
              </a:rPr>
              <a:t>if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assumption</a:t>
            </a:r>
            <a:r>
              <a:rPr lang="es-ES" sz="2400" dirty="0">
                <a:solidFill>
                  <a:srgbClr val="C00000"/>
                </a:solidFill>
              </a:rPr>
              <a:t> </a:t>
            </a:r>
            <a:r>
              <a:rPr lang="es-ES" sz="2400" dirty="0" err="1">
                <a:solidFill>
                  <a:srgbClr val="C00000"/>
                </a:solidFill>
              </a:rPr>
              <a:t>is</a:t>
            </a:r>
            <a:r>
              <a:rPr lang="es-ES" sz="2400" dirty="0">
                <a:solidFill>
                  <a:srgbClr val="C00000"/>
                </a:solidFill>
              </a:rPr>
              <a:t> false?</a:t>
            </a:r>
            <a:endParaRPr lang="en-US" sz="2400" i="1" dirty="0">
              <a:solidFill>
                <a:srgbClr val="C00000"/>
              </a:solidFill>
            </a:endParaRPr>
          </a:p>
        </p:txBody>
      </p:sp>
      <p:pic>
        <p:nvPicPr>
          <p:cNvPr id="289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3040" y="1412776"/>
            <a:ext cx="415388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4389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normality</a:t>
            </a:r>
            <a:endParaRPr lang="en-U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400" dirty="0" err="1"/>
              <a:t>We</a:t>
            </a:r>
            <a:r>
              <a:rPr lang="ca-ES" sz="2400" dirty="0"/>
              <a:t> </a:t>
            </a:r>
            <a:r>
              <a:rPr lang="ca-ES" sz="2400" dirty="0" err="1"/>
              <a:t>can</a:t>
            </a:r>
            <a:r>
              <a:rPr lang="ca-ES" sz="2400" dirty="0"/>
              <a:t> </a:t>
            </a:r>
            <a:r>
              <a:rPr lang="ca-ES" sz="2400" dirty="0" err="1"/>
              <a:t>use</a:t>
            </a:r>
            <a:r>
              <a:rPr lang="ca-ES" sz="2400" dirty="0"/>
              <a:t> </a:t>
            </a:r>
            <a:r>
              <a:rPr lang="ca-ES" sz="2400" dirty="0" err="1"/>
              <a:t>graphical</a:t>
            </a:r>
            <a:r>
              <a:rPr lang="ca-ES" sz="2400" dirty="0"/>
              <a:t> </a:t>
            </a:r>
            <a:r>
              <a:rPr lang="ca-ES" sz="2400" dirty="0" err="1"/>
              <a:t>methods</a:t>
            </a:r>
            <a:r>
              <a:rPr lang="ca-ES" sz="2400" dirty="0"/>
              <a:t> or </a:t>
            </a:r>
            <a:r>
              <a:rPr lang="ca-ES" sz="2400" dirty="0" err="1"/>
              <a:t>hypothesis</a:t>
            </a:r>
            <a:r>
              <a:rPr lang="ca-ES" sz="2400" dirty="0"/>
              <a:t> tests</a:t>
            </a:r>
          </a:p>
          <a:p>
            <a:r>
              <a:rPr lang="ca-ES" sz="2400" dirty="0" err="1"/>
              <a:t>Graphs</a:t>
            </a:r>
            <a:endParaRPr lang="ca-ES" sz="2400" dirty="0"/>
          </a:p>
          <a:p>
            <a:pPr lvl="1"/>
            <a:r>
              <a:rPr lang="ca-ES" sz="2400" dirty="0" err="1"/>
              <a:t>Check</a:t>
            </a:r>
            <a:r>
              <a:rPr lang="ca-ES" sz="2400" dirty="0"/>
              <a:t> </a:t>
            </a:r>
            <a:r>
              <a:rPr lang="ca-ES" sz="2400" dirty="0" err="1"/>
              <a:t>if</a:t>
            </a:r>
            <a:r>
              <a:rPr lang="ca-ES" sz="2400" dirty="0"/>
              <a:t> </a:t>
            </a:r>
            <a:r>
              <a:rPr lang="ca-ES" sz="2400" dirty="0" err="1"/>
              <a:t>it</a:t>
            </a:r>
            <a:r>
              <a:rPr lang="ca-ES" sz="2400" dirty="0"/>
              <a:t> is a </a:t>
            </a:r>
            <a:r>
              <a:rPr lang="ca-ES" sz="2400" dirty="0" err="1"/>
              <a:t>symmetric</a:t>
            </a:r>
            <a:r>
              <a:rPr lang="ca-ES" sz="2400" dirty="0"/>
              <a:t> </a:t>
            </a:r>
            <a:r>
              <a:rPr lang="ca-ES" sz="2400" dirty="0" err="1"/>
              <a:t>distribution</a:t>
            </a:r>
            <a:endParaRPr lang="ca-ES" sz="2400" dirty="0"/>
          </a:p>
          <a:p>
            <a:pPr lvl="1"/>
            <a:r>
              <a:rPr lang="ca-ES" sz="2400" dirty="0" err="1" smtClean="0"/>
              <a:t>Probability</a:t>
            </a:r>
            <a:r>
              <a:rPr lang="ca-ES" sz="2400" dirty="0" smtClean="0"/>
              <a:t> </a:t>
            </a:r>
            <a:r>
              <a:rPr lang="ca-ES" sz="2400" dirty="0" err="1"/>
              <a:t>graphs</a:t>
            </a:r>
            <a:r>
              <a:rPr lang="ca-ES" sz="2400" dirty="0"/>
              <a:t> (</a:t>
            </a:r>
            <a:r>
              <a:rPr lang="ca-ES" sz="2400" dirty="0" err="1"/>
              <a:t>QQ-plots</a:t>
            </a:r>
            <a:r>
              <a:rPr lang="ca-ES" sz="2400" dirty="0"/>
              <a:t>)</a:t>
            </a:r>
          </a:p>
          <a:p>
            <a:r>
              <a:rPr lang="ca-ES" sz="2400" dirty="0" err="1"/>
              <a:t>Hypothesis</a:t>
            </a:r>
            <a:r>
              <a:rPr lang="ca-ES" sz="2400" dirty="0"/>
              <a:t> test (</a:t>
            </a:r>
            <a:r>
              <a:rPr lang="ca-ES" sz="2400" dirty="0" err="1"/>
              <a:t>Normality</a:t>
            </a:r>
            <a:r>
              <a:rPr lang="ca-ES" sz="2400" dirty="0"/>
              <a:t>)</a:t>
            </a:r>
          </a:p>
          <a:p>
            <a:pPr lvl="1"/>
            <a:r>
              <a:rPr lang="ca-ES" sz="2400" dirty="0" err="1"/>
              <a:t>Kolmogorov</a:t>
            </a:r>
            <a:r>
              <a:rPr lang="ca-ES" sz="2400" dirty="0"/>
              <a:t>‐</a:t>
            </a:r>
            <a:r>
              <a:rPr lang="ca-ES" sz="2400" dirty="0" err="1"/>
              <a:t>Smirnov</a:t>
            </a:r>
            <a:r>
              <a:rPr lang="ca-ES" sz="2400" dirty="0"/>
              <a:t> test</a:t>
            </a:r>
          </a:p>
          <a:p>
            <a:pPr lvl="1"/>
            <a:r>
              <a:rPr lang="ca-ES" sz="2400" dirty="0" err="1"/>
              <a:t>Kolmogorov-Liliefors</a:t>
            </a:r>
            <a:r>
              <a:rPr lang="ca-ES" sz="2400" dirty="0"/>
              <a:t> test</a:t>
            </a:r>
          </a:p>
          <a:p>
            <a:pPr lvl="1"/>
            <a:r>
              <a:rPr lang="ca-ES" sz="2400" dirty="0" err="1"/>
              <a:t>Shapiro-Wilks</a:t>
            </a:r>
            <a:r>
              <a:rPr lang="ca-ES" sz="2400" dirty="0"/>
              <a:t> test</a:t>
            </a:r>
          </a:p>
        </p:txBody>
      </p:sp>
    </p:spTree>
    <p:extLst>
      <p:ext uri="{BB962C8B-B14F-4D97-AF65-F5344CB8AC3E}">
        <p14:creationId xmlns="" xmlns:p14="http://schemas.microsoft.com/office/powerpoint/2010/main" val="98131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8504" y="0"/>
            <a:ext cx="8915400" cy="1143000"/>
          </a:xfrm>
          <a:solidFill>
            <a:schemeClr val="bg1"/>
          </a:solidFill>
        </p:spPr>
        <p:txBody>
          <a:bodyPr/>
          <a:lstStyle/>
          <a:p>
            <a:r>
              <a:rPr lang="es-ES" sz="3600" dirty="0" err="1"/>
              <a:t>Histograms</a:t>
            </a:r>
            <a:r>
              <a:rPr lang="es-ES" sz="3600" dirty="0"/>
              <a:t> and QQ-</a:t>
            </a:r>
            <a:r>
              <a:rPr lang="es-ES" sz="3600" dirty="0" err="1"/>
              <a:t>plots</a:t>
            </a:r>
            <a:endParaRPr lang="en-US" sz="3600" dirty="0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632520" y="1052736"/>
            <a:ext cx="3672408" cy="5112568"/>
          </a:xfrm>
        </p:spPr>
        <p:txBody>
          <a:bodyPr/>
          <a:lstStyle/>
          <a:p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Histogram</a:t>
            </a:r>
            <a:endParaRPr lang="es-ES" sz="2400" dirty="0">
              <a:solidFill>
                <a:srgbClr val="990099"/>
              </a:solidFill>
              <a:latin typeface="Verdana" pitchFamily="34" charset="0"/>
            </a:endParaRPr>
          </a:p>
          <a:p>
            <a:pPr lvl="1"/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It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should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be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symmetric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with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gaussian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shape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.</a:t>
            </a:r>
          </a:p>
          <a:p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QQ-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plot</a:t>
            </a:r>
            <a:endParaRPr lang="es-ES" sz="2400" dirty="0">
              <a:solidFill>
                <a:srgbClr val="990099"/>
              </a:solidFill>
              <a:latin typeface="Verdana" pitchFamily="34" charset="0"/>
            </a:endParaRPr>
          </a:p>
          <a:p>
            <a:pPr lvl="1"/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Dots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should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be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over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000" dirty="0" err="1">
                <a:solidFill>
                  <a:srgbClr val="990099"/>
                </a:solidFill>
                <a:latin typeface="Verdana" pitchFamily="34" charset="0"/>
              </a:rPr>
              <a:t>the</a:t>
            </a:r>
            <a:r>
              <a:rPr lang="es-ES" sz="2000" dirty="0">
                <a:solidFill>
                  <a:srgbClr val="990099"/>
                </a:solidFill>
                <a:latin typeface="Verdana" pitchFamily="34" charset="0"/>
              </a:rPr>
              <a:t> diagonal line</a:t>
            </a:r>
          </a:p>
          <a:p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Non normal data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deviate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from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normal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patterns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.</a:t>
            </a:r>
          </a:p>
          <a:p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Difficult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to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quantify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if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there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are </a:t>
            </a:r>
            <a:r>
              <a:rPr lang="es-ES" sz="2400" dirty="0" err="1">
                <a:solidFill>
                  <a:srgbClr val="990099"/>
                </a:solidFill>
                <a:latin typeface="Verdana" pitchFamily="34" charset="0"/>
              </a:rPr>
              <a:t>few</a:t>
            </a:r>
            <a:r>
              <a:rPr lang="es-ES" sz="2400" dirty="0">
                <a:solidFill>
                  <a:srgbClr val="990099"/>
                </a:solidFill>
                <a:latin typeface="Verdana" pitchFamily="34" charset="0"/>
              </a:rPr>
              <a:t> data</a:t>
            </a:r>
            <a:endParaRPr lang="en-US" sz="2400" b="1" i="1" dirty="0">
              <a:solidFill>
                <a:srgbClr val="990099"/>
              </a:solidFill>
              <a:latin typeface="Verdana" pitchFamily="34" charset="0"/>
            </a:endParaRPr>
          </a:p>
        </p:txBody>
      </p:sp>
      <p:pic>
        <p:nvPicPr>
          <p:cNvPr id="2908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2920" y="1124744"/>
            <a:ext cx="533630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59909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496" y="116632"/>
            <a:ext cx="9211189" cy="66247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5740043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15547</TotalTime>
  <Words>1567</Words>
  <Application>Microsoft Office PowerPoint</Application>
  <PresentationFormat>A4 (210 x 297 mm)</PresentationFormat>
  <Paragraphs>378</Paragraphs>
  <Slides>58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58</vt:i4>
      </vt:variant>
    </vt:vector>
  </HeadingPairs>
  <TitlesOfParts>
    <vt:vector size="59" baseType="lpstr">
      <vt:lpstr>Diseño predeterminado</vt:lpstr>
      <vt:lpstr>Diapositiva 1</vt:lpstr>
      <vt:lpstr>Diapositiva 2</vt:lpstr>
      <vt:lpstr>Example Data</vt:lpstr>
      <vt:lpstr>Questions to solve</vt:lpstr>
      <vt:lpstr>Diapositiva 5</vt:lpstr>
      <vt:lpstr>Normality test</vt:lpstr>
      <vt:lpstr>Testing normality</vt:lpstr>
      <vt:lpstr>Histograms and QQ-plots</vt:lpstr>
      <vt:lpstr>Diapositiva 9</vt:lpstr>
      <vt:lpstr>Normality test</vt:lpstr>
      <vt:lpstr>Diapositiva 11</vt:lpstr>
      <vt:lpstr>Diapositiva 12</vt:lpstr>
      <vt:lpstr>One sample t-test </vt:lpstr>
      <vt:lpstr>Diapositiva 14</vt:lpstr>
      <vt:lpstr>Exercise 1</vt:lpstr>
      <vt:lpstr>Diapositiva 16</vt:lpstr>
      <vt:lpstr>Questions to answer</vt:lpstr>
      <vt:lpstr>Boxplot tad1, by sexo</vt:lpstr>
      <vt:lpstr>Compare a Quantitative variable in two groups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Non parametric tests</vt:lpstr>
      <vt:lpstr>Test based on ranks (Wilcoxon)</vt:lpstr>
      <vt:lpstr>Diapositiva 28</vt:lpstr>
      <vt:lpstr>Exercise 2</vt:lpstr>
      <vt:lpstr>Questions to answer</vt:lpstr>
      <vt:lpstr>Example Data</vt:lpstr>
      <vt:lpstr>Diapositiva 32</vt:lpstr>
      <vt:lpstr>Diapositiva 33</vt:lpstr>
      <vt:lpstr>Questions to answer</vt:lpstr>
      <vt:lpstr>Diapositiva 35</vt:lpstr>
      <vt:lpstr>Diapositiva 36</vt:lpstr>
      <vt:lpstr>Exercise 3</vt:lpstr>
      <vt:lpstr>Exercise 4</vt:lpstr>
      <vt:lpstr>Diapositiva 39</vt:lpstr>
      <vt:lpstr>Diapositiva 40</vt:lpstr>
      <vt:lpstr>Diapositiva 41</vt:lpstr>
      <vt:lpstr>Diapositiva 42</vt:lpstr>
      <vt:lpstr>Diapositiva 43</vt:lpstr>
      <vt:lpstr>Diapositiva 44</vt:lpstr>
      <vt:lpstr>Analysis of the variance</vt:lpstr>
      <vt:lpstr>Diapositiva 46</vt:lpstr>
      <vt:lpstr>Diapositiva 47</vt:lpstr>
      <vt:lpstr>Diapositiva 48</vt:lpstr>
      <vt:lpstr>Diapositiva 49</vt:lpstr>
      <vt:lpstr>Diapositiva 50</vt:lpstr>
      <vt:lpstr>Diapositiva 51</vt:lpstr>
      <vt:lpstr>Diapositiva 52</vt:lpstr>
      <vt:lpstr>Diapositiva 53</vt:lpstr>
      <vt:lpstr>Diapositiva 54</vt:lpstr>
      <vt:lpstr>Diapositiva 55</vt:lpstr>
      <vt:lpstr>Diapositiva 56</vt:lpstr>
      <vt:lpstr>Exercise 5</vt:lpstr>
      <vt:lpstr>Exercise 6</vt:lpstr>
    </vt:vector>
  </TitlesOfParts>
  <Company>Institut Recerca HUVH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Mireia Ferrer</cp:lastModifiedBy>
  <cp:revision>1834</cp:revision>
  <cp:lastPrinted>2020-10-20T07:27:50Z</cp:lastPrinted>
  <dcterms:created xsi:type="dcterms:W3CDTF">2009-01-26T07:32:14Z</dcterms:created>
  <dcterms:modified xsi:type="dcterms:W3CDTF">2021-05-11T10:04:03Z</dcterms:modified>
</cp:coreProperties>
</file>