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41" r:id="rId2"/>
    <p:sldId id="405" r:id="rId3"/>
    <p:sldId id="342" r:id="rId4"/>
    <p:sldId id="343" r:id="rId5"/>
    <p:sldId id="260" r:id="rId6"/>
    <p:sldId id="406" r:id="rId7"/>
    <p:sldId id="407" r:id="rId8"/>
    <p:sldId id="408" r:id="rId9"/>
    <p:sldId id="409" r:id="rId10"/>
    <p:sldId id="454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94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95" r:id="rId37"/>
    <p:sldId id="464" r:id="rId38"/>
    <p:sldId id="465" r:id="rId39"/>
    <p:sldId id="466" r:id="rId40"/>
    <p:sldId id="467" r:id="rId41"/>
    <p:sldId id="468" r:id="rId42"/>
    <p:sldId id="496" r:id="rId43"/>
    <p:sldId id="469" r:id="rId44"/>
    <p:sldId id="470" r:id="rId45"/>
    <p:sldId id="486" r:id="rId46"/>
    <p:sldId id="487" r:id="rId47"/>
    <p:sldId id="488" r:id="rId48"/>
    <p:sldId id="489" r:id="rId49"/>
    <p:sldId id="490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97" r:id="rId58"/>
    <p:sldId id="491" r:id="rId59"/>
    <p:sldId id="492" r:id="rId60"/>
    <p:sldId id="493" r:id="rId61"/>
    <p:sldId id="476" r:id="rId62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FA5D4"/>
    <a:srgbClr val="F0D4EB"/>
    <a:srgbClr val="993489"/>
    <a:srgbClr val="FF3399"/>
    <a:srgbClr val="008080"/>
    <a:srgbClr val="CCC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3" autoAdjust="0"/>
    <p:restoredTop sz="82051" autoAdjust="0"/>
  </p:normalViewPr>
  <p:slideViewPr>
    <p:cSldViewPr>
      <p:cViewPr varScale="1">
        <p:scale>
          <a:sx n="70" d="100"/>
          <a:sy n="70" d="100"/>
        </p:scale>
        <p:origin x="1757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7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EF74-E48B-40F9-BE2E-788645783730}" type="datetimeFigureOut">
              <a:rPr lang="ca-ES"/>
              <a:pPr>
                <a:defRPr/>
              </a:pPr>
              <a:t>29/1/2019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00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7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523708-C303-45A6-973B-576D4B952217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0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45948" algn="l"/>
                <a:tab pos="1891895" algn="l"/>
                <a:tab pos="2839488" algn="l"/>
                <a:tab pos="3785436" algn="l"/>
                <a:tab pos="4731383" algn="l"/>
                <a:tab pos="5678976" algn="l"/>
                <a:tab pos="6624924" algn="l"/>
                <a:tab pos="7570871" algn="l"/>
                <a:tab pos="8518464" algn="l"/>
                <a:tab pos="9464412" algn="l"/>
                <a:tab pos="10412005" algn="l"/>
              </a:tabLst>
            </a:pPr>
            <a:fld id="{417112F3-7CD5-433E-B7E0-7D8D82C92A6E}" type="slidenum">
              <a:rPr lang="en-US" altLang="ca-ES" smtClean="0">
                <a:solidFill>
                  <a:srgbClr val="000000"/>
                </a:solidFill>
                <a:latin typeface="Arial" pitchFamily="34" charset="0"/>
                <a:ea typeface="DejaVu Sans" pitchFamily="34" charset="0"/>
                <a:cs typeface="DejaVu Sans" pitchFamily="34" charset="0"/>
              </a:rPr>
              <a:pPr>
                <a:tabLst>
                  <a:tab pos="0" algn="l"/>
                  <a:tab pos="945948" algn="l"/>
                  <a:tab pos="1891895" algn="l"/>
                  <a:tab pos="2839488" algn="l"/>
                  <a:tab pos="3785436" algn="l"/>
                  <a:tab pos="4731383" algn="l"/>
                  <a:tab pos="5678976" algn="l"/>
                  <a:tab pos="6624924" algn="l"/>
                  <a:tab pos="7570871" algn="l"/>
                  <a:tab pos="8518464" algn="l"/>
                  <a:tab pos="9464412" algn="l"/>
                  <a:tab pos="10412005" algn="l"/>
                </a:tabLst>
              </a:pPr>
              <a:t>1</a:t>
            </a:fld>
            <a:endParaRPr lang="en-US" altLang="ca-ES">
              <a:solidFill>
                <a:srgbClr val="000000"/>
              </a:solidFill>
              <a:latin typeface="Arial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0378"/>
            <a:ext cx="5678445" cy="460672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51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414130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52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51973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53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07322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54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68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55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54876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61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79369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644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22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1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23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5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24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8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30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3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37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7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44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1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096F-84BB-4D9B-965B-74834C032F99}" type="slidenum">
              <a:rPr lang="es-ES_tradnl" altLang="ca-ES"/>
              <a:pPr/>
              <a:t>45</a:t>
            </a:fld>
            <a:endParaRPr lang="es-ES_tradnl" altLang="ca-E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3550" cy="38385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ca-ES"/>
          </a:p>
        </p:txBody>
      </p:sp>
    </p:spTree>
    <p:extLst>
      <p:ext uri="{BB962C8B-B14F-4D97-AF65-F5344CB8AC3E}">
        <p14:creationId xmlns:p14="http://schemas.microsoft.com/office/powerpoint/2010/main" val="74550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342900"/>
            <a:ext cx="8420100" cy="1104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908050" y="17526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1275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384550" y="6323013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42950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1AB496-2BE9-47D3-8D43-FF2A8589C4A4}" type="slidenum">
              <a:rPr lang="en-US" altLang="ca-ES"/>
              <a:pPr/>
              <a:t>‹Nº›</a:t>
            </a:fld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72203986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/>
          <p:cNvPicPr>
            <a:picLocks noChangeAspect="1" noChangeArrowheads="1"/>
          </p:cNvPicPr>
          <p:nvPr userDrawn="1"/>
        </p:nvPicPr>
        <p:blipFill>
          <a:blip r:embed="rId14" cstate="print">
            <a:lum bright="34000" contrast="14000"/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-27384"/>
            <a:ext cx="9986963" cy="6858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Miriam Mota, Santiago Pérez-Hoyos and Alex Sánchez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miriam.mota@vhir.org  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spcBef>
                <a:spcPts val="7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s-ES" altLang="ca-ES" sz="1600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Hypothesis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Testing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.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Quantitative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Variables</a:t>
            </a: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512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513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35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512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5130" name="Picture 8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1" name="Picture 9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2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3" name="Picture 11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12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2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Normality</a:t>
            </a:r>
            <a:r>
              <a:rPr lang="es-ES" sz="4000" dirty="0"/>
              <a:t> test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4385692" cy="4525963"/>
          </a:xfrm>
        </p:spPr>
        <p:txBody>
          <a:bodyPr/>
          <a:lstStyle/>
          <a:p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parametrical</a:t>
            </a:r>
            <a:r>
              <a:rPr lang="es-ES" sz="2800" dirty="0"/>
              <a:t> test </a:t>
            </a:r>
            <a:r>
              <a:rPr lang="es-ES" sz="2800" dirty="0" err="1"/>
              <a:t>assume</a:t>
            </a:r>
            <a:r>
              <a:rPr lang="es-ES" sz="2800" dirty="0"/>
              <a:t> data come </a:t>
            </a:r>
            <a:r>
              <a:rPr lang="es-ES" sz="2800" dirty="0" err="1"/>
              <a:t>from</a:t>
            </a:r>
            <a:r>
              <a:rPr lang="es-ES" sz="2800" dirty="0"/>
              <a:t> a normal </a:t>
            </a:r>
            <a:r>
              <a:rPr lang="es-ES" sz="2800" dirty="0" err="1"/>
              <a:t>population</a:t>
            </a:r>
            <a:endParaRPr lang="es-ES" sz="2800" dirty="0"/>
          </a:p>
          <a:p>
            <a:r>
              <a:rPr lang="es-ES" sz="2400" dirty="0" err="1">
                <a:solidFill>
                  <a:srgbClr val="C00000"/>
                </a:solidFill>
              </a:rPr>
              <a:t>How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check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this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?</a:t>
            </a:r>
          </a:p>
          <a:p>
            <a:r>
              <a:rPr lang="es-ES" sz="2400" dirty="0" err="1">
                <a:solidFill>
                  <a:srgbClr val="C00000"/>
                </a:solidFill>
              </a:rPr>
              <a:t>What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do </a:t>
            </a:r>
            <a:r>
              <a:rPr lang="es-ES" sz="2400" dirty="0" err="1">
                <a:solidFill>
                  <a:srgbClr val="C00000"/>
                </a:solidFill>
              </a:rPr>
              <a:t>if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is</a:t>
            </a:r>
            <a:r>
              <a:rPr lang="es-ES" sz="2400" dirty="0">
                <a:solidFill>
                  <a:srgbClr val="C00000"/>
                </a:solidFill>
              </a:rPr>
              <a:t> false?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040" y="1412776"/>
            <a:ext cx="415388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89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normality</a:t>
            </a:r>
            <a:endParaRPr lang="en-U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can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graphical</a:t>
            </a:r>
            <a:r>
              <a:rPr lang="ca-ES" sz="2400" dirty="0"/>
              <a:t> </a:t>
            </a:r>
            <a:r>
              <a:rPr lang="ca-ES" sz="2400" dirty="0" err="1"/>
              <a:t>methods</a:t>
            </a:r>
            <a:r>
              <a:rPr lang="ca-ES" sz="2400" dirty="0"/>
              <a:t> or </a:t>
            </a:r>
            <a:r>
              <a:rPr lang="ca-ES" sz="2400" dirty="0" err="1"/>
              <a:t>hypothesis</a:t>
            </a:r>
            <a:r>
              <a:rPr lang="ca-ES" sz="2400" dirty="0"/>
              <a:t> tests</a:t>
            </a:r>
          </a:p>
          <a:p>
            <a:r>
              <a:rPr lang="ca-ES" sz="2400" dirty="0" err="1"/>
              <a:t>Graphs</a:t>
            </a:r>
            <a:endParaRPr lang="ca-ES" sz="2400" dirty="0"/>
          </a:p>
          <a:p>
            <a:pPr lvl="1"/>
            <a:r>
              <a:rPr lang="ca-ES" sz="2400" dirty="0" err="1"/>
              <a:t>Check</a:t>
            </a:r>
            <a:r>
              <a:rPr lang="ca-ES" sz="2400" dirty="0"/>
              <a:t> </a:t>
            </a:r>
            <a:r>
              <a:rPr lang="ca-ES" sz="2400" dirty="0" err="1"/>
              <a:t>if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is a </a:t>
            </a:r>
            <a:r>
              <a:rPr lang="ca-ES" sz="2400" dirty="0" err="1"/>
              <a:t>symmetric</a:t>
            </a:r>
            <a:r>
              <a:rPr lang="ca-ES" sz="2400" dirty="0"/>
              <a:t>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 err="1"/>
              <a:t>Probaility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 (</a:t>
            </a:r>
            <a:r>
              <a:rPr lang="ca-ES" sz="2400" dirty="0" err="1"/>
              <a:t>QQ-plots</a:t>
            </a:r>
            <a:r>
              <a:rPr lang="ca-ES" sz="2400" dirty="0"/>
              <a:t>)</a:t>
            </a:r>
          </a:p>
          <a:p>
            <a:r>
              <a:rPr lang="ca-ES" sz="2400" dirty="0" err="1"/>
              <a:t>Hypothesis</a:t>
            </a:r>
            <a:r>
              <a:rPr lang="ca-ES" sz="2400" dirty="0"/>
              <a:t> test (</a:t>
            </a:r>
            <a:r>
              <a:rPr lang="ca-ES" sz="2400" dirty="0" err="1"/>
              <a:t>Normality</a:t>
            </a:r>
            <a:r>
              <a:rPr lang="ca-ES" sz="2400" dirty="0"/>
              <a:t>)</a:t>
            </a:r>
          </a:p>
          <a:p>
            <a:pPr lvl="1"/>
            <a:r>
              <a:rPr lang="ca-ES" sz="2400" dirty="0" err="1"/>
              <a:t>Kolmogorov</a:t>
            </a:r>
            <a:r>
              <a:rPr lang="ca-ES" sz="2400" dirty="0"/>
              <a:t>‐</a:t>
            </a:r>
            <a:r>
              <a:rPr lang="ca-ES" sz="2400" dirty="0" err="1"/>
              <a:t>Smirnov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Kolmogorov-Liliefors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Shapiro-Wilks</a:t>
            </a:r>
            <a:r>
              <a:rPr lang="ca-ES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81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3600" dirty="0" err="1"/>
              <a:t>Histograms</a:t>
            </a:r>
            <a:r>
              <a:rPr lang="es-ES" sz="3600" dirty="0"/>
              <a:t> and QQ-</a:t>
            </a:r>
            <a:r>
              <a:rPr lang="es-ES" sz="3600" dirty="0" err="1"/>
              <a:t>plots</a:t>
            </a:r>
            <a:endParaRPr lang="en-US" sz="36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3672408" cy="5112568"/>
          </a:xfrm>
        </p:spPr>
        <p:txBody>
          <a:bodyPr/>
          <a:lstStyle/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Histogram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It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symmetric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with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gaussian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shape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QQ-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plot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Dots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over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the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diagonal line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Non normal data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deviate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from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normal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patterns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Difficult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to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quantify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if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there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are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few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data</a:t>
            </a:r>
            <a:endParaRPr lang="en-US" sz="2400" b="1" i="1" dirty="0">
              <a:solidFill>
                <a:srgbClr val="990099"/>
              </a:solidFill>
              <a:latin typeface="Verdana" pitchFamily="34" charset="0"/>
            </a:endParaRPr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1124744"/>
            <a:ext cx="53363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09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test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88504" y="1268760"/>
            <a:ext cx="8915400" cy="4525963"/>
          </a:xfrm>
        </p:spPr>
        <p:txBody>
          <a:bodyPr/>
          <a:lstStyle/>
          <a:p>
            <a:r>
              <a:rPr lang="ca-ES" sz="2400" dirty="0" err="1"/>
              <a:t>Statistical</a:t>
            </a:r>
            <a:r>
              <a:rPr lang="ca-ES" sz="2400" dirty="0"/>
              <a:t>  </a:t>
            </a:r>
            <a:r>
              <a:rPr lang="ca-ES" sz="2400" dirty="0" err="1"/>
              <a:t>normality</a:t>
            </a:r>
            <a:r>
              <a:rPr lang="ca-ES" sz="2400" dirty="0"/>
              <a:t> test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more</a:t>
            </a:r>
            <a:r>
              <a:rPr lang="ca-ES" sz="2400" dirty="0"/>
              <a:t> </a:t>
            </a:r>
            <a:r>
              <a:rPr lang="ca-ES" sz="2400" dirty="0" err="1"/>
              <a:t>precise</a:t>
            </a:r>
            <a:r>
              <a:rPr lang="ca-ES" sz="2400" dirty="0"/>
              <a:t> </a:t>
            </a:r>
            <a:r>
              <a:rPr lang="ca-ES" sz="2400" dirty="0" err="1"/>
              <a:t>than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is possible to </a:t>
            </a:r>
            <a:r>
              <a:rPr lang="ca-ES" sz="2400" dirty="0" err="1"/>
              <a:t>calculate</a:t>
            </a:r>
            <a:r>
              <a:rPr lang="ca-ES" sz="2400" dirty="0"/>
              <a:t> a p-</a:t>
            </a:r>
            <a:r>
              <a:rPr lang="ca-ES" sz="2400" dirty="0" err="1"/>
              <a:t>value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most </a:t>
            </a:r>
            <a:r>
              <a:rPr lang="ca-ES" sz="2400" dirty="0" err="1"/>
              <a:t>used</a:t>
            </a:r>
            <a:r>
              <a:rPr lang="ca-ES" sz="2400" dirty="0"/>
              <a:t> tests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Kolmogorov-Smirnov</a:t>
            </a:r>
            <a:r>
              <a:rPr lang="ca-ES" sz="2400" dirty="0"/>
              <a:t> </a:t>
            </a:r>
            <a:r>
              <a:rPr lang="ca-ES" sz="2400" dirty="0" err="1"/>
              <a:t>and</a:t>
            </a:r>
            <a:r>
              <a:rPr lang="ca-ES" sz="2400" dirty="0"/>
              <a:t> </a:t>
            </a:r>
            <a:r>
              <a:rPr lang="ca-ES" sz="2400" dirty="0" err="1"/>
              <a:t>Shapiro-Wilks</a:t>
            </a:r>
            <a:r>
              <a:rPr lang="ca-ES" sz="2400" dirty="0"/>
              <a:t> test.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to test </a:t>
            </a:r>
            <a:r>
              <a:rPr lang="ca-ES" sz="2400" dirty="0" err="1"/>
              <a:t>are</a:t>
            </a:r>
            <a:r>
              <a:rPr lang="ca-ES" sz="2400" dirty="0"/>
              <a:t>:</a:t>
            </a:r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0</a:t>
            </a:r>
            <a:r>
              <a:rPr lang="ca-ES" sz="2400" dirty="0"/>
              <a:t>: Data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1 </a:t>
            </a:r>
            <a:r>
              <a:rPr lang="ca-ES" sz="2400" dirty="0"/>
              <a:t>: Data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46762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18015" cy="32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 r="34419"/>
          <a:stretch>
            <a:fillRect/>
          </a:stretch>
        </p:blipFill>
        <p:spPr bwMode="auto">
          <a:xfrm>
            <a:off x="0" y="3140968"/>
            <a:ext cx="430492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744" y="764704"/>
            <a:ext cx="19814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480" y="0"/>
            <a:ext cx="3861048" cy="38610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6936" y="4221088"/>
            <a:ext cx="5461086" cy="1728192"/>
          </a:xfrm>
          <a:prstGeom prst="rect">
            <a:avLst/>
          </a:prstGeom>
          <a:noFill/>
          <a:ln w="9525">
            <a:solidFill>
              <a:srgbClr val="99348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066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One</a:t>
            </a:r>
            <a:r>
              <a:rPr lang="es-ES" sz="4000" dirty="0"/>
              <a:t> </a:t>
            </a:r>
            <a:r>
              <a:rPr lang="es-ES" sz="4000" dirty="0" err="1"/>
              <a:t>sample</a:t>
            </a:r>
            <a:r>
              <a:rPr lang="es-ES" sz="4000" dirty="0"/>
              <a:t> t-test</a:t>
            </a:r>
            <a:br>
              <a:rPr lang="es-ES" sz="4000" dirty="0"/>
            </a:b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600200"/>
            <a:ext cx="9217024" cy="4637112"/>
          </a:xfrm>
        </p:spPr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</a:t>
            </a:r>
            <a:r>
              <a:rPr lang="ca-ES" sz="2400" dirty="0" err="1"/>
              <a:t>very</a:t>
            </a:r>
            <a:r>
              <a:rPr lang="ca-ES" sz="2400" dirty="0"/>
              <a:t> </a:t>
            </a:r>
            <a:r>
              <a:rPr lang="ca-ES" sz="2400" dirty="0" err="1"/>
              <a:t>often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Very</a:t>
            </a:r>
            <a:r>
              <a:rPr lang="ca-ES" sz="2400" dirty="0"/>
              <a:t> similar to </a:t>
            </a:r>
            <a:r>
              <a:rPr lang="ca-ES" sz="2400" dirty="0" err="1"/>
              <a:t>estimation</a:t>
            </a:r>
            <a:r>
              <a:rPr lang="ca-ES" sz="2400" dirty="0"/>
              <a:t> </a:t>
            </a:r>
            <a:r>
              <a:rPr lang="ca-ES" sz="2400" dirty="0" err="1"/>
              <a:t>questions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can be </a:t>
            </a:r>
            <a:r>
              <a:rPr lang="ca-ES" sz="2400" dirty="0" err="1"/>
              <a:t>solved</a:t>
            </a:r>
            <a:r>
              <a:rPr lang="ca-ES" sz="2400" dirty="0"/>
              <a:t> </a:t>
            </a:r>
            <a:r>
              <a:rPr lang="ca-ES" sz="2400" dirty="0" err="1"/>
              <a:t>calculalting</a:t>
            </a:r>
            <a:r>
              <a:rPr lang="ca-ES" sz="2400" dirty="0"/>
              <a:t> a </a:t>
            </a:r>
            <a:r>
              <a:rPr lang="ca-ES" sz="2400" dirty="0" err="1"/>
              <a:t>confidence</a:t>
            </a:r>
            <a:r>
              <a:rPr lang="ca-ES" sz="2400" dirty="0"/>
              <a:t> </a:t>
            </a:r>
            <a:r>
              <a:rPr lang="ca-ES" sz="2400" dirty="0" err="1"/>
              <a:t>itnerval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Idea: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want</a:t>
            </a:r>
            <a:r>
              <a:rPr lang="ca-ES" sz="2400" dirty="0"/>
              <a:t> to </a:t>
            </a:r>
            <a:r>
              <a:rPr lang="ca-ES" sz="2400" dirty="0" err="1"/>
              <a:t>verify</a:t>
            </a:r>
            <a:r>
              <a:rPr lang="ca-ES" sz="2400" dirty="0"/>
              <a:t> </a:t>
            </a:r>
            <a:r>
              <a:rPr lang="ca-ES" sz="2400" dirty="0" err="1"/>
              <a:t>form</a:t>
            </a:r>
            <a:r>
              <a:rPr lang="ca-ES" sz="2400" dirty="0"/>
              <a:t> a </a:t>
            </a:r>
            <a:r>
              <a:rPr lang="ca-ES" sz="2400" dirty="0" err="1"/>
              <a:t>sample</a:t>
            </a:r>
            <a:r>
              <a:rPr lang="ca-ES" sz="2400" dirty="0"/>
              <a:t> a </a:t>
            </a:r>
            <a:r>
              <a:rPr lang="ca-ES" sz="2400" dirty="0" err="1"/>
              <a:t>previous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</a:t>
            </a:r>
            <a:r>
              <a:rPr lang="ca-ES" sz="2400" dirty="0" err="1"/>
              <a:t>about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mean</a:t>
            </a:r>
            <a:r>
              <a:rPr lang="ca-ES" sz="2400" dirty="0"/>
              <a:t> in a </a:t>
            </a:r>
            <a:r>
              <a:rPr lang="ca-ES" sz="2400" dirty="0" err="1"/>
              <a:t>population</a:t>
            </a:r>
            <a:endParaRPr lang="ca-ES" sz="2400" dirty="0"/>
          </a:p>
          <a:p>
            <a:endParaRPr lang="ca-ES" sz="2400" dirty="0"/>
          </a:p>
          <a:p>
            <a:r>
              <a:rPr lang="ca-ES" sz="2000" i="1" dirty="0">
                <a:solidFill>
                  <a:srgbClr val="FF0000"/>
                </a:solidFill>
              </a:rPr>
              <a:t>Can </a:t>
            </a:r>
            <a:r>
              <a:rPr lang="ca-ES" sz="2000" i="1" dirty="0" err="1">
                <a:solidFill>
                  <a:srgbClr val="FF0000"/>
                </a:solidFill>
              </a:rPr>
              <a:t>it</a:t>
            </a:r>
            <a:r>
              <a:rPr lang="ca-ES" sz="2000" i="1" dirty="0">
                <a:solidFill>
                  <a:srgbClr val="FF0000"/>
                </a:solidFill>
              </a:rPr>
              <a:t> be </a:t>
            </a:r>
            <a:r>
              <a:rPr lang="ca-ES" sz="2000" i="1" dirty="0" err="1">
                <a:solidFill>
                  <a:srgbClr val="FF0000"/>
                </a:solidFill>
              </a:rPr>
              <a:t>accepted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that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initial</a:t>
            </a:r>
            <a:r>
              <a:rPr lang="ca-ES" sz="2000" i="1" dirty="0">
                <a:solidFill>
                  <a:srgbClr val="FF0000"/>
                </a:solidFill>
              </a:rPr>
              <a:t> TAD is 90 in </a:t>
            </a:r>
            <a:r>
              <a:rPr lang="ca-ES" sz="2000" i="1" dirty="0" err="1">
                <a:solidFill>
                  <a:srgbClr val="FF0000"/>
                </a:solidFill>
              </a:rPr>
              <a:t>Hipertensive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patients</a:t>
            </a:r>
            <a:r>
              <a:rPr lang="ca-ES" sz="20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95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166" t="3636"/>
          <a:stretch>
            <a:fillRect/>
          </a:stretch>
        </p:blipFill>
        <p:spPr bwMode="auto">
          <a:xfrm>
            <a:off x="3512840" y="2852936"/>
            <a:ext cx="61038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4525" t="12923" r="1899" b="22193"/>
          <a:stretch>
            <a:fillRect/>
          </a:stretch>
        </p:blipFill>
        <p:spPr bwMode="auto">
          <a:xfrm>
            <a:off x="420870" y="764704"/>
            <a:ext cx="454362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393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92560" y="908720"/>
            <a:ext cx="85689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One Sample t-test</a:t>
            </a:r>
            <a:endParaRPr lang="en-US" sz="2400" b="1" u="none" dirty="0">
              <a:solidFill>
                <a:srgbClr val="99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data:  tad1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t = -1.2137, </a:t>
            </a:r>
            <a:r>
              <a:rPr lang="en-US" sz="2400" b="1" u="none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= 59,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p-value = 0.2297</a:t>
            </a:r>
          </a:p>
          <a:p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alternative hypothesis: true mean is not equal to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85.80626 91.02707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mean of x 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88.41667 </a:t>
            </a:r>
          </a:p>
        </p:txBody>
      </p:sp>
    </p:spTree>
    <p:extLst>
      <p:ext uri="{BB962C8B-B14F-4D97-AF65-F5344CB8AC3E}">
        <p14:creationId xmlns:p14="http://schemas.microsoft.com/office/powerpoint/2010/main" val="53057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188" y="1052513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993489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comparable at </a:t>
            </a:r>
            <a:r>
              <a:rPr lang="es-ES" dirty="0" err="1"/>
              <a:t>baseline</a:t>
            </a:r>
            <a:r>
              <a:rPr lang="es-ES" dirty="0"/>
              <a:t> time</a:t>
            </a:r>
          </a:p>
          <a:p>
            <a:r>
              <a:rPr lang="es-ES" dirty="0" err="1">
                <a:solidFill>
                  <a:srgbClr val="DFA5D4"/>
                </a:solidFill>
              </a:rPr>
              <a:t>Is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blood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pressure</a:t>
            </a:r>
            <a:r>
              <a:rPr lang="es-ES" dirty="0">
                <a:solidFill>
                  <a:srgbClr val="DFA5D4"/>
                </a:solidFill>
              </a:rPr>
              <a:t> comparable </a:t>
            </a:r>
            <a:r>
              <a:rPr lang="es-ES" dirty="0" err="1">
                <a:solidFill>
                  <a:srgbClr val="DFA5D4"/>
                </a:solidFill>
              </a:rPr>
              <a:t>between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first</a:t>
            </a:r>
            <a:r>
              <a:rPr lang="es-ES" dirty="0">
                <a:solidFill>
                  <a:srgbClr val="DFA5D4"/>
                </a:solidFill>
              </a:rPr>
              <a:t> and 12th </a:t>
            </a:r>
            <a:r>
              <a:rPr lang="es-ES" dirty="0" err="1">
                <a:solidFill>
                  <a:srgbClr val="DFA5D4"/>
                </a:solidFill>
              </a:rPr>
              <a:t>measures</a:t>
            </a:r>
            <a:endParaRPr lang="es-ES" dirty="0">
              <a:solidFill>
                <a:srgbClr val="DFA5D4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8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TAD,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908720"/>
            <a:ext cx="5517232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E:\EBB2017\TestHipotesis_VarQuantitatives\Selection_239.png"/>
          <p:cNvPicPr>
            <a:picLocks noChangeAspect="1" noChangeArrowheads="1"/>
          </p:cNvPicPr>
          <p:nvPr/>
        </p:nvPicPr>
        <p:blipFill>
          <a:blip r:embed="rId3" cstate="print"/>
          <a:srcRect b="6729"/>
          <a:stretch>
            <a:fillRect/>
          </a:stretch>
        </p:blipFill>
        <p:spPr bwMode="auto">
          <a:xfrm>
            <a:off x="5025008" y="1196752"/>
            <a:ext cx="4726908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5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14392"/>
            <a:ext cx="9087058" cy="7239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_tradnl" sz="2600" dirty="0"/>
              <a:t>Compare a </a:t>
            </a:r>
            <a:r>
              <a:rPr lang="es-ES_tradnl" sz="2600" dirty="0" err="1"/>
              <a:t>Quantitative</a:t>
            </a:r>
            <a:r>
              <a:rPr lang="es-ES_tradnl" sz="2600" dirty="0"/>
              <a:t> variable in </a:t>
            </a:r>
            <a:r>
              <a:rPr lang="es-ES_tradnl" sz="2600" dirty="0" err="1"/>
              <a:t>two</a:t>
            </a:r>
            <a:r>
              <a:rPr lang="es-ES_tradnl" sz="2600" dirty="0"/>
              <a:t> </a:t>
            </a:r>
            <a:r>
              <a:rPr lang="es-ES_tradnl" sz="2600" dirty="0" err="1"/>
              <a:t>groups</a:t>
            </a:r>
            <a:endParaRPr lang="es-ES" sz="2600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92560" y="2362200"/>
            <a:ext cx="8280920" cy="584775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 err="1"/>
              <a:t>Samples</a:t>
            </a:r>
            <a:r>
              <a:rPr lang="es-ES_tradnl" sz="3200" u="none" dirty="0"/>
              <a:t> </a:t>
            </a:r>
            <a:r>
              <a:rPr lang="es-ES_tradnl" sz="3200" u="none" dirty="0" err="1"/>
              <a:t>have</a:t>
            </a:r>
            <a:r>
              <a:rPr lang="es-ES_tradnl" sz="3200" u="none" dirty="0"/>
              <a:t> </a:t>
            </a:r>
            <a:r>
              <a:rPr lang="es-ES_tradnl" sz="3200" u="none" dirty="0" err="1"/>
              <a:t>been</a:t>
            </a:r>
            <a:r>
              <a:rPr lang="es-ES_tradnl" sz="3200" u="none" dirty="0"/>
              <a:t> </a:t>
            </a:r>
            <a:r>
              <a:rPr lang="es-ES_tradnl" sz="3200" u="none" dirty="0" err="1"/>
              <a:t>generated</a:t>
            </a:r>
            <a:r>
              <a:rPr lang="es-ES_tradnl" sz="3200" u="none" dirty="0"/>
              <a:t> </a:t>
            </a:r>
            <a:endParaRPr lang="es-ES" sz="3200" u="none" dirty="0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H="1">
            <a:off x="2393950" y="3505200"/>
            <a:ext cx="255905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953000" y="3505200"/>
            <a:ext cx="255905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32520" y="4581128"/>
            <a:ext cx="3962400" cy="16512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INDEPENDENT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have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nothing</a:t>
            </a:r>
            <a:r>
              <a:rPr lang="es-ES_tradnl" u="none" dirty="0">
                <a:solidFill>
                  <a:srgbClr val="000066"/>
                </a:solidFill>
              </a:rPr>
              <a:t> to do </a:t>
            </a:r>
            <a:r>
              <a:rPr lang="es-ES_tradnl" u="none" dirty="0" err="1">
                <a:solidFill>
                  <a:srgbClr val="000066"/>
                </a:solidFill>
              </a:rPr>
              <a:t>with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the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42950" y="836712"/>
            <a:ext cx="9163050" cy="97872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in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</a:t>
            </a:r>
            <a:endParaRPr lang="es-ES" sz="3200" u="none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601072" y="4581128"/>
            <a:ext cx="3962400" cy="16789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Each</a:t>
            </a:r>
            <a:r>
              <a:rPr lang="es-ES_tradnl" u="none" dirty="0">
                <a:solidFill>
                  <a:srgbClr val="000066"/>
                </a:solidFill>
              </a:rPr>
              <a:t> individual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has  a </a:t>
            </a:r>
            <a:r>
              <a:rPr lang="es-ES_tradnl" u="none" dirty="0" err="1">
                <a:solidFill>
                  <a:srgbClr val="000066"/>
                </a:solidFill>
              </a:rPr>
              <a:t>correspondent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These</a:t>
            </a:r>
            <a:r>
              <a:rPr lang="es-ES_tradnl" u="none" dirty="0">
                <a:solidFill>
                  <a:srgbClr val="000066"/>
                </a:solidFill>
              </a:rPr>
              <a:t> are </a:t>
            </a:r>
            <a:r>
              <a:rPr lang="es-ES_tradnl" b="1" i="1" u="none" dirty="0" err="1">
                <a:solidFill>
                  <a:srgbClr val="000066"/>
                </a:solidFill>
              </a:rPr>
              <a:t>paired</a:t>
            </a:r>
            <a:r>
              <a:rPr lang="es-ES_tradnl" b="1" i="1" u="none" dirty="0">
                <a:solidFill>
                  <a:srgbClr val="000066"/>
                </a:solidFill>
              </a:rPr>
              <a:t> data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 autoUpdateAnimBg="0"/>
      <p:bldP spid="151561" grpId="0" animBg="1"/>
      <p:bldP spid="151562" grpId="0" animBg="1"/>
      <p:bldP spid="151563" grpId="0" animBg="1" autoUpdateAnimBg="0"/>
      <p:bldP spid="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23</a:t>
            </a:fld>
            <a:endParaRPr lang="ca-ES" u="none"/>
          </a:p>
        </p:txBody>
      </p:sp>
      <p:sp>
        <p:nvSpPr>
          <p:cNvPr id="113666" name="Text Box 2"/>
          <p:cNvSpPr txBox="1">
            <a:spLocks noChangeAspect="1" noChangeArrowheads="1"/>
          </p:cNvSpPr>
          <p:nvPr/>
        </p:nvSpPr>
        <p:spPr bwMode="auto">
          <a:xfrm>
            <a:off x="7728744" y="12223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67" name="Text Box 3"/>
          <p:cNvSpPr txBox="1">
            <a:spLocks noChangeAspect="1" noChangeArrowheads="1"/>
          </p:cNvSpPr>
          <p:nvPr/>
        </p:nvSpPr>
        <p:spPr bwMode="auto">
          <a:xfrm>
            <a:off x="5582444" y="3130551"/>
            <a:ext cx="376304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</a:t>
            </a:r>
            <a:r>
              <a:rPr lang="es-ES_tradnl" sz="1600" b="1" u="none" dirty="0" err="1">
                <a:solidFill>
                  <a:srgbClr val="003399"/>
                </a:solidFill>
              </a:rPr>
              <a:t>TESt</a:t>
            </a:r>
            <a:r>
              <a:rPr lang="es-ES_tradnl" sz="1600" b="1" u="none" dirty="0">
                <a:solidFill>
                  <a:srgbClr val="003399"/>
                </a:solidFill>
              </a:rPr>
              <a:t> :  MANN-WHITNEY’S U </a:t>
            </a:r>
            <a:r>
              <a:rPr lang="es-ES_tradnl" sz="1600" b="1" u="none" dirty="0" err="1">
                <a:solidFill>
                  <a:srgbClr val="003399"/>
                </a:solidFill>
              </a:rPr>
              <a:t>or</a:t>
            </a:r>
            <a:r>
              <a:rPr lang="es-ES_tradnl" sz="1600" b="1" u="none" dirty="0">
                <a:solidFill>
                  <a:srgbClr val="003399"/>
                </a:solidFill>
              </a:rPr>
              <a:t> WILCOXON  RANK-SUMS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94" y="3355975"/>
            <a:ext cx="2393950" cy="1371600"/>
            <a:chOff x="96" y="1920"/>
            <a:chExt cx="1392" cy="864"/>
          </a:xfrm>
        </p:grpSpPr>
        <p:sp>
          <p:nvSpPr>
            <p:cNvPr id="11366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70" name="Text Box 6"/>
            <p:cNvSpPr txBox="1">
              <a:spLocks noChangeAspect="1" noChangeArrowheads="1"/>
            </p:cNvSpPr>
            <p:nvPr/>
          </p:nvSpPr>
          <p:spPr bwMode="auto">
            <a:xfrm>
              <a:off x="178" y="2233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2898775"/>
            <a:ext cx="990600" cy="838200"/>
            <a:chOff x="1248" y="1680"/>
            <a:chExt cx="624" cy="480"/>
          </a:xfrm>
        </p:grpSpPr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11367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74" name="Text Box 10"/>
          <p:cNvSpPr txBox="1">
            <a:spLocks noChangeAspect="1" noChangeArrowheads="1"/>
          </p:cNvSpPr>
          <p:nvPr/>
        </p:nvSpPr>
        <p:spPr bwMode="auto">
          <a:xfrm>
            <a:off x="5664994" y="4441825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75" name="Text Box 11"/>
          <p:cNvSpPr txBox="1">
            <a:spLocks noChangeAspect="1" noChangeArrowheads="1"/>
          </p:cNvSpPr>
          <p:nvPr/>
        </p:nvSpPr>
        <p:spPr bwMode="auto">
          <a:xfrm>
            <a:off x="5582444" y="5565776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</a:t>
            </a:r>
            <a:r>
              <a:rPr lang="es-ES_tradnl" sz="1600" b="1" u="none" dirty="0">
                <a:solidFill>
                  <a:srgbClr val="003399"/>
                </a:solidFill>
              </a:rPr>
              <a:t>WILCOXON SIGNED-RANK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060576"/>
            <a:ext cx="1857375" cy="1096963"/>
            <a:chOff x="1518" y="1298"/>
            <a:chExt cx="1080" cy="691"/>
          </a:xfrm>
        </p:grpSpPr>
        <p:sp>
          <p:nvSpPr>
            <p:cNvPr id="113677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78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1908175"/>
            <a:ext cx="1188377" cy="547688"/>
            <a:chOff x="2592" y="1015"/>
            <a:chExt cx="691" cy="345"/>
          </a:xfrm>
        </p:grpSpPr>
        <p:sp>
          <p:nvSpPr>
            <p:cNvPr id="113680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1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2833689"/>
            <a:ext cx="1238250" cy="446087"/>
            <a:chOff x="2592" y="1543"/>
            <a:chExt cx="720" cy="281"/>
          </a:xfrm>
        </p:grpSpPr>
        <p:sp>
          <p:nvSpPr>
            <p:cNvPr id="113683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4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10644" y="4727576"/>
            <a:ext cx="1933046" cy="1096963"/>
            <a:chOff x="1518" y="2978"/>
            <a:chExt cx="1124" cy="691"/>
          </a:xfrm>
        </p:grpSpPr>
        <p:sp>
          <p:nvSpPr>
            <p:cNvPr id="113686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7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261644" y="4575175"/>
            <a:ext cx="1188377" cy="547688"/>
            <a:chOff x="2592" y="2688"/>
            <a:chExt cx="691" cy="345"/>
          </a:xfrm>
        </p:grpSpPr>
        <p:sp>
          <p:nvSpPr>
            <p:cNvPr id="113689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0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61644" y="5413375"/>
            <a:ext cx="1238250" cy="446088"/>
            <a:chOff x="2592" y="3216"/>
            <a:chExt cx="720" cy="281"/>
          </a:xfrm>
        </p:grpSpPr>
        <p:sp>
          <p:nvSpPr>
            <p:cNvPr id="113692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3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424608" y="0"/>
            <a:ext cx="6386686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 u="none" dirty="0" err="1">
                <a:latin typeface="Comic Sans MS" pitchFamily="66" charset="0"/>
              </a:rPr>
              <a:t>Two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sample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tests</a:t>
            </a:r>
            <a:endParaRPr lang="es-ES" sz="4400" u="none" dirty="0">
              <a:effectLst/>
              <a:latin typeface="Comic Sans MS" pitchFamily="66" charset="0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950244" y="4346575"/>
            <a:ext cx="1155700" cy="685800"/>
            <a:chOff x="1200" y="2544"/>
            <a:chExt cx="672" cy="432"/>
          </a:xfrm>
        </p:grpSpPr>
        <p:sp>
          <p:nvSpPr>
            <p:cNvPr id="113696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365750" y="1298575"/>
            <a:ext cx="1981200" cy="1593850"/>
            <a:chOff x="3102" y="818"/>
            <a:chExt cx="1152" cy="1004"/>
          </a:xfrm>
        </p:grpSpPr>
        <p:sp>
          <p:nvSpPr>
            <p:cNvPr id="113699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noFill/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0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3701" name="Text Box 37"/>
          <p:cNvSpPr txBox="1">
            <a:spLocks noChangeAspect="1" noChangeArrowheads="1"/>
          </p:cNvSpPr>
          <p:nvPr/>
        </p:nvSpPr>
        <p:spPr bwMode="auto">
          <a:xfrm>
            <a:off x="7728744" y="21399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UNEQUAL VARIANCES </a:t>
            </a:r>
            <a:r>
              <a:rPr lang="es-ES_tradnl" sz="1600" b="1" u="none" dirty="0">
                <a:solidFill>
                  <a:srgbClr val="003399"/>
                </a:solidFill>
              </a:rPr>
              <a:t>T--TEST</a:t>
            </a:r>
            <a:r>
              <a:rPr lang="es-ES_tradnl" sz="1600" b="1" u="none" dirty="0">
                <a:solidFill>
                  <a:srgbClr val="003399"/>
                </a:solidFill>
                <a:effectLst/>
              </a:rPr>
              <a:t>(WELCH)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985794" y="1422400"/>
            <a:ext cx="742950" cy="307975"/>
            <a:chOff x="4080" y="672"/>
            <a:chExt cx="432" cy="194"/>
          </a:xfrm>
        </p:grpSpPr>
        <p:sp>
          <p:nvSpPr>
            <p:cNvPr id="113703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4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903244" y="2289175"/>
            <a:ext cx="908050" cy="344488"/>
            <a:chOff x="4014" y="1442"/>
            <a:chExt cx="528" cy="217"/>
          </a:xfrm>
        </p:grpSpPr>
        <p:sp>
          <p:nvSpPr>
            <p:cNvPr id="113706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7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56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632520" y="0"/>
            <a:ext cx="84201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latin typeface="Comic Sans MS" pitchFamily="66" charset="0"/>
              </a:rPr>
              <a:t>Two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sample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tests</a:t>
            </a:r>
            <a:r>
              <a:rPr lang="es-ES" sz="3600" u="none" dirty="0">
                <a:latin typeface="Comic Sans MS" pitchFamily="66" charset="0"/>
              </a:rPr>
              <a:t> (1)</a:t>
            </a:r>
            <a:endParaRPr lang="es-ES" sz="3600" u="none" dirty="0">
              <a:effectLst/>
              <a:latin typeface="Comic Sans MS" pitchFamily="66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144688" y="486160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 (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test)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30.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0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 Box 2"/>
          <p:cNvSpPr txBox="1">
            <a:spLocks noChangeAspect="1" noChangeArrowheads="1"/>
          </p:cNvSpPr>
          <p:nvPr/>
        </p:nvSpPr>
        <p:spPr bwMode="auto">
          <a:xfrm>
            <a:off x="7728744" y="14127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 Box 3"/>
          <p:cNvSpPr txBox="1">
            <a:spLocks noChangeAspect="1" noChangeArrowheads="1"/>
          </p:cNvSpPr>
          <p:nvPr/>
        </p:nvSpPr>
        <p:spPr bwMode="auto">
          <a:xfrm>
            <a:off x="5582444" y="3320951"/>
            <a:ext cx="304296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 :  U DE MANN-WHITNEY O SUM-RANK OF WILCOXON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425552"/>
            <a:ext cx="2393950" cy="1371600"/>
            <a:chOff x="96" y="1920"/>
            <a:chExt cx="1392" cy="864"/>
          </a:xfrm>
        </p:grpSpPr>
        <p:sp>
          <p:nvSpPr>
            <p:cNvPr id="62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 Box 6"/>
            <p:cNvSpPr txBox="1">
              <a:spLocks noChangeAspect="1" noChangeArrowheads="1"/>
            </p:cNvSpPr>
            <p:nvPr/>
          </p:nvSpPr>
          <p:spPr bwMode="auto">
            <a:xfrm>
              <a:off x="213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3089175"/>
            <a:ext cx="990600" cy="838200"/>
            <a:chOff x="1248" y="1680"/>
            <a:chExt cx="624" cy="480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250976"/>
            <a:ext cx="1857375" cy="1096963"/>
            <a:chOff x="1518" y="1298"/>
            <a:chExt cx="1080" cy="691"/>
          </a:xfrm>
        </p:grpSpPr>
        <p:sp>
          <p:nvSpPr>
            <p:cNvPr id="68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69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2098575"/>
            <a:ext cx="1188377" cy="547688"/>
            <a:chOff x="2592" y="1015"/>
            <a:chExt cx="691" cy="345"/>
          </a:xfrm>
        </p:grpSpPr>
        <p:sp>
          <p:nvSpPr>
            <p:cNvPr id="71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2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3024089"/>
            <a:ext cx="1238250" cy="446087"/>
            <a:chOff x="2592" y="1543"/>
            <a:chExt cx="720" cy="281"/>
          </a:xfrm>
        </p:grpSpPr>
        <p:sp>
          <p:nvSpPr>
            <p:cNvPr id="74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5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65750" y="1488975"/>
            <a:ext cx="1981200" cy="1593850"/>
            <a:chOff x="3102" y="818"/>
            <a:chExt cx="1152" cy="1004"/>
          </a:xfrm>
        </p:grpSpPr>
        <p:sp>
          <p:nvSpPr>
            <p:cNvPr id="77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noFill/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8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9" name="Text Box 37"/>
          <p:cNvSpPr txBox="1">
            <a:spLocks noChangeAspect="1" noChangeArrowheads="1"/>
          </p:cNvSpPr>
          <p:nvPr/>
        </p:nvSpPr>
        <p:spPr bwMode="auto">
          <a:xfrm>
            <a:off x="7728744" y="23303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UNEQUAL VARIANCES T--TEST(WELCH)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985794" y="1612800"/>
            <a:ext cx="742950" cy="307975"/>
            <a:chOff x="4080" y="672"/>
            <a:chExt cx="432" cy="194"/>
          </a:xfrm>
        </p:grpSpPr>
        <p:sp>
          <p:nvSpPr>
            <p:cNvPr id="81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2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903244" y="2479575"/>
            <a:ext cx="908050" cy="344488"/>
            <a:chOff x="4014" y="1442"/>
            <a:chExt cx="528" cy="217"/>
          </a:xfrm>
        </p:grpSpPr>
        <p:sp>
          <p:nvSpPr>
            <p:cNvPr id="84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5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7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888" y="3251949"/>
            <a:ext cx="5173939" cy="311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101" t="16279" r="5426" b="2326"/>
          <a:stretch>
            <a:fillRect/>
          </a:stretch>
        </p:blipFill>
        <p:spPr bwMode="auto">
          <a:xfrm>
            <a:off x="632520" y="908720"/>
            <a:ext cx="42484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6496" y="0"/>
            <a:ext cx="9066212" cy="1143000"/>
          </a:xfrm>
          <a:solidFill>
            <a:schemeClr val="bg1"/>
          </a:solidFill>
        </p:spPr>
        <p:txBody>
          <a:bodyPr/>
          <a:lstStyle/>
          <a:p>
            <a:r>
              <a:rPr lang="es-ES_tradnl" dirty="0" err="1"/>
              <a:t>Testing</a:t>
            </a:r>
            <a:r>
              <a:rPr lang="es-ES_tradnl" dirty="0"/>
              <a:t> </a:t>
            </a:r>
            <a:r>
              <a:rPr lang="es-ES_tradnl" dirty="0" err="1"/>
              <a:t>variance</a:t>
            </a:r>
            <a:r>
              <a:rPr lang="es-ES_tradnl" dirty="0"/>
              <a:t> </a:t>
            </a:r>
            <a:r>
              <a:rPr lang="es-ES_tradnl" dirty="0" err="1"/>
              <a:t>homogeneity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0929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4815"/>
          <a:stretch>
            <a:fillRect/>
          </a:stretch>
        </p:blipFill>
        <p:spPr bwMode="auto">
          <a:xfrm>
            <a:off x="776536" y="836712"/>
            <a:ext cx="886822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136576" y="4820959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0.05</a:t>
            </a:r>
          </a:p>
          <a:p>
            <a:pPr algn="just">
              <a:buFont typeface="Arial" pitchFamily="34" charset="0"/>
              <a:buChar char="•"/>
            </a:pPr>
            <a:endParaRPr lang="es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2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</a:t>
            </a:r>
            <a:r>
              <a:rPr lang="es-ES" dirty="0" err="1"/>
              <a:t>equal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509" t="2690" r="1918" b="5838"/>
          <a:stretch>
            <a:fillRect/>
          </a:stretch>
        </p:blipFill>
        <p:spPr bwMode="auto">
          <a:xfrm>
            <a:off x="5169024" y="1268760"/>
            <a:ext cx="46085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492" r="3001" b="2778"/>
          <a:stretch>
            <a:fillRect/>
          </a:stretch>
        </p:blipFill>
        <p:spPr bwMode="auto">
          <a:xfrm>
            <a:off x="2720752" y="3933056"/>
            <a:ext cx="46085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3070" t="12195" r="3286" b="9756"/>
          <a:stretch>
            <a:fillRect/>
          </a:stretch>
        </p:blipFill>
        <p:spPr bwMode="auto">
          <a:xfrm>
            <a:off x="488504" y="1340768"/>
            <a:ext cx="43924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823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68624" y="64029"/>
            <a:ext cx="6264696" cy="979996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are </a:t>
            </a:r>
            <a:r>
              <a:rPr lang="es-ES" dirty="0" err="1"/>
              <a:t>equal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124744"/>
            <a:ext cx="95979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 bwMode="auto">
          <a:xfrm>
            <a:off x="2720752" y="270892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88504" y="5229200"/>
            <a:ext cx="914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statistically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97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667" y="1628800"/>
            <a:ext cx="938833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08584" y="65786"/>
            <a:ext cx="6624736" cy="978239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</a:t>
            </a:r>
            <a:br>
              <a:rPr lang="es-ES" dirty="0"/>
            </a:b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(Welch)</a:t>
            </a:r>
          </a:p>
        </p:txBody>
      </p:sp>
      <p:sp>
        <p:nvSpPr>
          <p:cNvPr id="6" name="5 Elipse"/>
          <p:cNvSpPr/>
          <p:nvPr/>
        </p:nvSpPr>
        <p:spPr bwMode="auto">
          <a:xfrm>
            <a:off x="3296816" y="2996952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488504" y="5229200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statistically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28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2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843914" y="44624"/>
            <a:ext cx="6048672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200" u="none" dirty="0" err="1"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data non normal</a:t>
            </a:r>
            <a:endParaRPr lang="es-ES" sz="3200" u="none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3"/>
          <p:cNvSpPr txBox="1">
            <a:spLocks noChangeAspect="1" noChangeArrowheads="1"/>
          </p:cNvSpPr>
          <p:nvPr/>
        </p:nvSpPr>
        <p:spPr bwMode="auto">
          <a:xfrm>
            <a:off x="6421562" y="3470176"/>
            <a:ext cx="2923926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TEST:  MANN-WHITNEY’S U  O WILCOXON SUM-RANK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3540" y="3546375"/>
            <a:ext cx="2393950" cy="1371600"/>
            <a:chOff x="96" y="1920"/>
            <a:chExt cx="1392" cy="864"/>
          </a:xfrm>
        </p:grpSpPr>
        <p:sp>
          <p:nvSpPr>
            <p:cNvPr id="1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6"/>
            <p:cNvSpPr txBox="1">
              <a:spLocks noChangeAspect="1" noChangeArrowheads="1"/>
            </p:cNvSpPr>
            <p:nvPr/>
          </p:nvSpPr>
          <p:spPr bwMode="auto">
            <a:xfrm>
              <a:off x="152" y="2254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04740" y="3089175"/>
            <a:ext cx="990600" cy="838200"/>
            <a:chOff x="1248" y="1680"/>
            <a:chExt cx="624" cy="48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2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2590" y="2250976"/>
            <a:ext cx="1857375" cy="1096963"/>
            <a:chOff x="1518" y="1298"/>
            <a:chExt cx="1080" cy="691"/>
          </a:xfrm>
        </p:grpSpPr>
        <p:sp>
          <p:nvSpPr>
            <p:cNvPr id="25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6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83716" y="3024089"/>
            <a:ext cx="1238250" cy="446087"/>
            <a:chOff x="2592" y="1543"/>
            <a:chExt cx="720" cy="281"/>
          </a:xfrm>
        </p:grpSpPr>
        <p:sp>
          <p:nvSpPr>
            <p:cNvPr id="28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9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47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7338020" cy="778098"/>
          </a:xfrm>
          <a:solidFill>
            <a:schemeClr val="bg1"/>
          </a:solidFill>
        </p:spPr>
        <p:txBody>
          <a:bodyPr/>
          <a:lstStyle/>
          <a:p>
            <a:r>
              <a:rPr lang="es-ES_tradnl" sz="3600" dirty="0"/>
              <a:t>Non </a:t>
            </a:r>
            <a:r>
              <a:rPr lang="es-ES_tradnl" sz="3600" dirty="0" err="1"/>
              <a:t>parametric</a:t>
            </a:r>
            <a:r>
              <a:rPr lang="es-ES_tradnl" sz="3600" dirty="0"/>
              <a:t> </a:t>
            </a:r>
            <a:r>
              <a:rPr lang="es-ES_tradnl" sz="3600" dirty="0" err="1"/>
              <a:t>tests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268760"/>
            <a:ext cx="9145016" cy="4741987"/>
          </a:xfrm>
        </p:spPr>
        <p:txBody>
          <a:bodyPr/>
          <a:lstStyle/>
          <a:p>
            <a:r>
              <a:rPr lang="es-ES_tradnl" dirty="0" err="1"/>
              <a:t>If</a:t>
            </a:r>
            <a:r>
              <a:rPr lang="es-ES_tradnl" dirty="0"/>
              <a:t> data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unknown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mean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best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 to </a:t>
            </a:r>
            <a:r>
              <a:rPr lang="es-ES_tradnl" dirty="0" err="1"/>
              <a:t>summarize</a:t>
            </a:r>
            <a:r>
              <a:rPr lang="es-ES_tradnl" dirty="0"/>
              <a:t> data …</a:t>
            </a:r>
          </a:p>
          <a:p>
            <a:pPr lvl="1"/>
            <a:r>
              <a:rPr lang="es-ES_tradnl" dirty="0"/>
              <a:t>Non </a:t>
            </a:r>
            <a:r>
              <a:rPr lang="es-ES_tradnl" dirty="0" err="1"/>
              <a:t>parametric</a:t>
            </a:r>
            <a:r>
              <a:rPr lang="es-ES_tradnl" dirty="0"/>
              <a:t> test are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usual </a:t>
            </a:r>
            <a:r>
              <a:rPr lang="es-ES_tradnl" dirty="0" err="1"/>
              <a:t>parameters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</a:t>
            </a:r>
            <a:r>
              <a:rPr lang="es-ES_tradnl" dirty="0" err="1"/>
              <a:t>distribution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</a:t>
            </a:r>
            <a:r>
              <a:rPr lang="es-ES_tradnl" dirty="0">
                <a:latin typeface="Symbol" pitchFamily="18" charset="2"/>
              </a:rPr>
              <a:t>m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>
                <a:latin typeface="Symbol" pitchFamily="18" charset="2"/>
              </a:rPr>
              <a:t>s</a:t>
            </a:r>
            <a:r>
              <a:rPr lang="es-ES_tradnl" baseline="30000" dirty="0"/>
              <a:t>2.</a:t>
            </a:r>
          </a:p>
          <a:p>
            <a:pPr lvl="1"/>
            <a:r>
              <a:rPr lang="es-ES_tradnl" dirty="0" err="1"/>
              <a:t>Instead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 be </a:t>
            </a:r>
            <a:r>
              <a:rPr lang="es-ES_tradnl" dirty="0" err="1"/>
              <a:t>based</a:t>
            </a:r>
            <a:r>
              <a:rPr lang="es-ES_tradnl" dirty="0"/>
              <a:t> …</a:t>
            </a:r>
          </a:p>
          <a:p>
            <a:pPr lvl="2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order</a:t>
            </a:r>
            <a:r>
              <a:rPr lang="es-ES_tradnl" dirty="0"/>
              <a:t> </a:t>
            </a:r>
            <a:r>
              <a:rPr lang="es-ES_tradnl" dirty="0" err="1"/>
              <a:t>statistics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median </a:t>
            </a:r>
            <a:r>
              <a:rPr lang="es-ES_tradnl" dirty="0" err="1"/>
              <a:t>or</a:t>
            </a:r>
            <a:r>
              <a:rPr lang="es-ES_tradnl" dirty="0"/>
              <a:t> percentiles</a:t>
            </a:r>
          </a:p>
          <a:p>
            <a:pPr lvl="1"/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take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account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whole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.</a:t>
            </a:r>
            <a:endParaRPr lang="es-ES_tradnl" sz="2400" dirty="0"/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28214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ranks</a:t>
            </a:r>
            <a:r>
              <a:rPr lang="es-ES" dirty="0"/>
              <a:t>(</a:t>
            </a:r>
            <a:r>
              <a:rPr lang="es-ES" dirty="0" err="1"/>
              <a:t>Wilcoxon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980728"/>
            <a:ext cx="8915400" cy="4641379"/>
          </a:xfrm>
        </p:spPr>
        <p:txBody>
          <a:bodyPr/>
          <a:lstStyle/>
          <a:p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susbtituting</a:t>
            </a:r>
            <a:r>
              <a:rPr lang="es-ES" sz="2400" dirty="0"/>
              <a:t> original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“</a:t>
            </a:r>
            <a:r>
              <a:rPr lang="es-ES" sz="2400" dirty="0" err="1"/>
              <a:t>ranks</a:t>
            </a:r>
            <a:r>
              <a:rPr lang="es-ES" sz="2400" dirty="0"/>
              <a:t>” in a </a:t>
            </a:r>
            <a:r>
              <a:rPr lang="es-ES" sz="2400" dirty="0" err="1"/>
              <a:t>joint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 </a:t>
            </a:r>
          </a:p>
          <a:p>
            <a:pPr lvl="1"/>
            <a:r>
              <a:rPr lang="es-ES" sz="2400" dirty="0"/>
              <a:t>12, 5, 14, 16, 3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ranks</a:t>
            </a:r>
            <a:r>
              <a:rPr lang="es-ES" sz="2400" dirty="0">
                <a:sym typeface="Wingdings" pitchFamily="2" charset="2"/>
              </a:rPr>
              <a:t> are: </a:t>
            </a:r>
            <a:r>
              <a:rPr lang="es-ES" sz="2400" dirty="0"/>
              <a:t>3, 2, 4, 5, 1</a:t>
            </a:r>
          </a:p>
          <a:p>
            <a:r>
              <a:rPr lang="es-ES" sz="2400" dirty="0" err="1"/>
              <a:t>Ranks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depend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position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ordered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.</a:t>
            </a:r>
          </a:p>
          <a:p>
            <a:pPr lvl="1"/>
            <a:r>
              <a:rPr lang="es-ES" sz="2400" dirty="0"/>
              <a:t>120, 95, 121, 130, 3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ranks</a:t>
            </a:r>
            <a:r>
              <a:rPr lang="es-ES" sz="2400" dirty="0"/>
              <a:t> as </a:t>
            </a:r>
            <a:r>
              <a:rPr lang="es-ES" sz="2400" dirty="0" err="1"/>
              <a:t>values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endParaRPr lang="es-ES" sz="2400" dirty="0"/>
          </a:p>
          <a:p>
            <a:pPr lvl="1"/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 NP test are more </a:t>
            </a:r>
            <a:r>
              <a:rPr lang="es-ES" sz="2400" dirty="0" err="1">
                <a:sym typeface="Wingdings" pitchFamily="2" charset="2"/>
              </a:rPr>
              <a:t>robust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ones</a:t>
            </a:r>
            <a:endParaRPr lang="es-ES" sz="24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 In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ideal </a:t>
            </a:r>
            <a:r>
              <a:rPr lang="es-ES" sz="2400" dirty="0" err="1">
                <a:sym typeface="Wingdings" pitchFamily="2" charset="2"/>
              </a:rPr>
              <a:t>situation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where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tests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valid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they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considered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to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preferable</a:t>
            </a:r>
            <a:r>
              <a:rPr lang="es-E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367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64568" y="53752"/>
            <a:ext cx="6912768" cy="1143000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/>
              <a:t>Mann </a:t>
            </a:r>
            <a:r>
              <a:rPr lang="es-ES" sz="2800" dirty="0" err="1"/>
              <a:t>Whitney’s</a:t>
            </a:r>
            <a:r>
              <a:rPr lang="es-ES" sz="2800" dirty="0"/>
              <a:t> U </a:t>
            </a:r>
            <a:br>
              <a:rPr lang="es-ES" sz="2800" dirty="0"/>
            </a:br>
            <a:r>
              <a:rPr lang="es-ES" sz="2800" dirty="0"/>
              <a:t>(Wilcoxon Rank-sum)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1537" t="2554" r="1660" b="2947"/>
          <a:stretch>
            <a:fillRect/>
          </a:stretch>
        </p:blipFill>
        <p:spPr bwMode="auto">
          <a:xfrm>
            <a:off x="5169024" y="1196752"/>
            <a:ext cx="453650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l="1512" r="1721" b="5819"/>
          <a:stretch>
            <a:fillRect/>
          </a:stretch>
        </p:blipFill>
        <p:spPr bwMode="auto">
          <a:xfrm>
            <a:off x="5025008" y="3933056"/>
            <a:ext cx="46085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t="10803" r="5816"/>
          <a:stretch>
            <a:fillRect/>
          </a:stretch>
        </p:blipFill>
        <p:spPr bwMode="auto">
          <a:xfrm>
            <a:off x="360040" y="1124744"/>
            <a:ext cx="4664968" cy="297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863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1779" b="40150"/>
          <a:stretch>
            <a:fillRect/>
          </a:stretch>
        </p:blipFill>
        <p:spPr bwMode="auto">
          <a:xfrm>
            <a:off x="488504" y="1340768"/>
            <a:ext cx="92329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064568" y="436510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1352600" y="2132856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2 Título">
            <a:extLst>
              <a:ext uri="{FF2B5EF4-FFF2-40B4-BE49-F238E27FC236}">
                <a16:creationId xmlns:a16="http://schemas.microsoft.com/office/drawing/2014/main" id="{FAB340F1-2142-49A5-830F-2C35CF24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53752"/>
            <a:ext cx="6912768" cy="1143000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/>
              <a:t>Mann </a:t>
            </a:r>
            <a:r>
              <a:rPr lang="es-ES" sz="2800" dirty="0" err="1"/>
              <a:t>Whitney’s</a:t>
            </a:r>
            <a:r>
              <a:rPr lang="es-ES" sz="2800" dirty="0"/>
              <a:t> U </a:t>
            </a:r>
            <a:br>
              <a:rPr lang="es-ES" sz="2800" dirty="0"/>
            </a:br>
            <a:r>
              <a:rPr lang="es-ES" sz="2800" dirty="0"/>
              <a:t>(Wilcoxon Rank-sum)</a:t>
            </a:r>
          </a:p>
        </p:txBody>
      </p:sp>
    </p:spTree>
    <p:extLst>
      <p:ext uri="{BB962C8B-B14F-4D97-AF65-F5344CB8AC3E}">
        <p14:creationId xmlns:p14="http://schemas.microsoft.com/office/powerpoint/2010/main" val="380239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069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TYPES OF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2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843169" y="6570663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37</a:t>
            </a:fld>
            <a:endParaRPr lang="ca-ES" u="none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712640" y="0"/>
            <a:ext cx="619268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effectLst/>
                <a:latin typeface="+mj-lt"/>
              </a:rPr>
              <a:t>Two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dependent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groups</a:t>
            </a:r>
            <a:endParaRPr lang="es-ES" sz="3600" u="none" dirty="0">
              <a:effectLst/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2480" y="1841376"/>
            <a:ext cx="2393950" cy="1371600"/>
            <a:chOff x="96" y="1920"/>
            <a:chExt cx="1392" cy="864"/>
          </a:xfrm>
        </p:grpSpPr>
        <p:sp>
          <p:nvSpPr>
            <p:cNvPr id="24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 Box 6"/>
            <p:cNvSpPr txBox="1">
              <a:spLocks noChangeAspect="1" noChangeArrowheads="1"/>
            </p:cNvSpPr>
            <p:nvPr/>
          </p:nvSpPr>
          <p:spPr bwMode="auto">
            <a:xfrm>
              <a:off x="217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6" name="Text Box 10"/>
          <p:cNvSpPr txBox="1">
            <a:spLocks noChangeAspect="1" noChangeArrowheads="1"/>
          </p:cNvSpPr>
          <p:nvPr/>
        </p:nvSpPr>
        <p:spPr bwMode="auto">
          <a:xfrm>
            <a:off x="6389936" y="2642642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 Box 11"/>
          <p:cNvSpPr txBox="1">
            <a:spLocks noChangeAspect="1" noChangeArrowheads="1"/>
          </p:cNvSpPr>
          <p:nvPr/>
        </p:nvSpPr>
        <p:spPr bwMode="auto">
          <a:xfrm>
            <a:off x="6307386" y="3766593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WILCOXON SIGNED 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35586" y="2928393"/>
            <a:ext cx="1933046" cy="1096963"/>
            <a:chOff x="1518" y="2978"/>
            <a:chExt cx="1124" cy="691"/>
          </a:xfrm>
        </p:grpSpPr>
        <p:sp>
          <p:nvSpPr>
            <p:cNvPr id="29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0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86586" y="2775992"/>
            <a:ext cx="1188377" cy="547688"/>
            <a:chOff x="2592" y="2688"/>
            <a:chExt cx="691" cy="345"/>
          </a:xfrm>
        </p:grpSpPr>
        <p:sp>
          <p:nvSpPr>
            <p:cNvPr id="32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3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86586" y="3614192"/>
            <a:ext cx="1238250" cy="446088"/>
            <a:chOff x="2592" y="3216"/>
            <a:chExt cx="720" cy="281"/>
          </a:xfrm>
        </p:grpSpPr>
        <p:sp>
          <p:nvSpPr>
            <p:cNvPr id="35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6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75186" y="2547392"/>
            <a:ext cx="1155700" cy="685800"/>
            <a:chOff x="1200" y="2544"/>
            <a:chExt cx="672" cy="432"/>
          </a:xfrm>
        </p:grpSpPr>
        <p:sp>
          <p:nvSpPr>
            <p:cNvPr id="38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</p:spTree>
    <p:extLst>
      <p:ext uri="{BB962C8B-B14F-4D97-AF65-F5344CB8AC3E}">
        <p14:creationId xmlns:p14="http://schemas.microsoft.com/office/powerpoint/2010/main" val="4148373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01" y="1124744"/>
            <a:ext cx="489985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2 Título"/>
          <p:cNvSpPr txBox="1">
            <a:spLocks/>
          </p:cNvSpPr>
          <p:nvPr/>
        </p:nvSpPr>
        <p:spPr>
          <a:xfrm>
            <a:off x="1352600" y="274638"/>
            <a:ext cx="6480720" cy="49006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t-test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t="3166"/>
          <a:stretch>
            <a:fillRect/>
          </a:stretch>
        </p:blipFill>
        <p:spPr bwMode="auto">
          <a:xfrm>
            <a:off x="3816424" y="3501008"/>
            <a:ext cx="603312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9554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r="8782"/>
          <a:stretch>
            <a:fillRect/>
          </a:stretch>
        </p:blipFill>
        <p:spPr bwMode="auto">
          <a:xfrm>
            <a:off x="272480" y="1268760"/>
            <a:ext cx="96335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 bwMode="auto">
          <a:xfrm>
            <a:off x="2288704" y="234888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848544" y="551723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1568624" y="274637"/>
            <a:ext cx="6336704" cy="4813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t-test</a:t>
            </a:r>
          </a:p>
        </p:txBody>
      </p:sp>
    </p:spTree>
    <p:extLst>
      <p:ext uri="{BB962C8B-B14F-4D97-AF65-F5344CB8AC3E}">
        <p14:creationId xmlns:p14="http://schemas.microsoft.com/office/powerpoint/2010/main" val="38885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“comparable” at </a:t>
            </a:r>
            <a:r>
              <a:rPr lang="es-ES" dirty="0" err="1"/>
              <a:t>baseline</a:t>
            </a:r>
            <a:r>
              <a:rPr lang="es-ES" dirty="0"/>
              <a:t>?</a:t>
            </a:r>
          </a:p>
          <a:p>
            <a:r>
              <a:rPr lang="es-ES" dirty="0"/>
              <a:t>Has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a </a:t>
            </a:r>
            <a:r>
              <a:rPr lang="es-ES" dirty="0" err="1"/>
              <a:t>change</a:t>
            </a:r>
            <a:r>
              <a:rPr lang="es-ES" dirty="0"/>
              <a:t> in BP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1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) and </a:t>
            </a:r>
            <a:r>
              <a:rPr lang="es-ES" dirty="0" err="1"/>
              <a:t>month</a:t>
            </a:r>
            <a:r>
              <a:rPr lang="es-ES" dirty="0"/>
              <a:t> 12?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to </a:t>
            </a:r>
            <a:r>
              <a:rPr lang="es-ES" dirty="0" err="1"/>
              <a:t>solve</a:t>
            </a: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l="1521" r="2649" b="2853"/>
          <a:stretch>
            <a:fillRect/>
          </a:stretch>
        </p:blipFill>
        <p:spPr bwMode="auto">
          <a:xfrm>
            <a:off x="4664968" y="4001219"/>
            <a:ext cx="4536504" cy="245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10000" r="7962" b="2500"/>
          <a:stretch>
            <a:fillRect/>
          </a:stretch>
        </p:blipFill>
        <p:spPr bwMode="auto">
          <a:xfrm>
            <a:off x="575223" y="1268760"/>
            <a:ext cx="41617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1568624" y="188640"/>
            <a:ext cx="6048672" cy="7647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ctr" eaLnBrk="0" hangingPunct="0">
              <a:defRPr/>
            </a:pP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</a:rPr>
              <a:t>Wilcoxon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igned-rank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test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90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370" y="2708920"/>
            <a:ext cx="89141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 bwMode="auto">
          <a:xfrm>
            <a:off x="1424608" y="3501008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2 Título">
            <a:extLst>
              <a:ext uri="{FF2B5EF4-FFF2-40B4-BE49-F238E27FC236}">
                <a16:creationId xmlns:a16="http://schemas.microsoft.com/office/drawing/2014/main" id="{BDF55C47-4774-4FB3-B2A2-E67864E3898D}"/>
              </a:ext>
            </a:extLst>
          </p:cNvPr>
          <p:cNvSpPr txBox="1">
            <a:spLocks/>
          </p:cNvSpPr>
          <p:nvPr/>
        </p:nvSpPr>
        <p:spPr>
          <a:xfrm>
            <a:off x="1712640" y="50976"/>
            <a:ext cx="6048672" cy="7647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ctr" eaLnBrk="0" hangingPunct="0">
              <a:defRPr/>
            </a:pP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</a:rPr>
              <a:t>Wilcoxon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igned-rank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test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41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2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60512" y="2130425"/>
            <a:ext cx="8602538" cy="1470025"/>
          </a:xfrm>
        </p:spPr>
        <p:txBody>
          <a:bodyPr/>
          <a:lstStyle/>
          <a:p>
            <a:r>
              <a:rPr lang="ca-ES" dirty="0" err="1">
                <a:solidFill>
                  <a:srgbClr val="990099"/>
                </a:solidFill>
              </a:rPr>
              <a:t>Three</a:t>
            </a:r>
            <a:r>
              <a:rPr lang="ca-ES" dirty="0">
                <a:solidFill>
                  <a:srgbClr val="990099"/>
                </a:solidFill>
              </a:rPr>
              <a:t> or </a:t>
            </a:r>
            <a:r>
              <a:rPr lang="ca-ES" dirty="0" err="1">
                <a:solidFill>
                  <a:srgbClr val="990099"/>
                </a:solidFill>
              </a:rPr>
              <a:t>more</a:t>
            </a:r>
            <a:r>
              <a:rPr lang="ca-ES" dirty="0">
                <a:solidFill>
                  <a:srgbClr val="990099"/>
                </a:solidFill>
              </a:rPr>
              <a:t> </a:t>
            </a:r>
            <a:r>
              <a:rPr lang="ca-ES" dirty="0" err="1">
                <a:solidFill>
                  <a:srgbClr val="990099"/>
                </a:solidFill>
              </a:rPr>
              <a:t>groups</a:t>
            </a:r>
            <a:r>
              <a:rPr lang="ca-ES" dirty="0">
                <a:solidFill>
                  <a:srgbClr val="990099"/>
                </a:solidFill>
              </a:rPr>
              <a:t> to compare</a:t>
            </a:r>
          </a:p>
        </p:txBody>
      </p:sp>
    </p:spTree>
    <p:extLst>
      <p:ext uri="{BB962C8B-B14F-4D97-AF65-F5344CB8AC3E}">
        <p14:creationId xmlns:p14="http://schemas.microsoft.com/office/powerpoint/2010/main" val="2921304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pPr algn="ctr"/>
            <a:fld id="{04AC632E-CA9A-4BE8-A6A9-87F7DAD48217}" type="slidenum">
              <a:rPr lang="ca-ES" u="none"/>
              <a:pPr algn="ctr"/>
              <a:t>44</a:t>
            </a:fld>
            <a:endParaRPr lang="ca-ES" u="none"/>
          </a:p>
        </p:txBody>
      </p:sp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15803" y="4024313"/>
            <a:ext cx="1559851" cy="615950"/>
            <a:chOff x="1521" y="2535"/>
            <a:chExt cx="907" cy="388"/>
          </a:xfrm>
        </p:grpSpPr>
        <p:sp>
          <p:nvSpPr>
            <p:cNvPr id="115723" name="Line 11"/>
            <p:cNvSpPr>
              <a:spLocks noChangeAspect="1" noChangeShapeType="1"/>
            </p:cNvSpPr>
            <p:nvPr/>
          </p:nvSpPr>
          <p:spPr bwMode="auto">
            <a:xfrm>
              <a:off x="1521" y="2535"/>
              <a:ext cx="907" cy="38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4" name="Text Box 12"/>
            <p:cNvSpPr txBox="1">
              <a:spLocks noChangeAspect="1" noChangeArrowheads="1"/>
            </p:cNvSpPr>
            <p:nvPr/>
          </p:nvSpPr>
          <p:spPr bwMode="auto">
            <a:xfrm>
              <a:off x="1728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25" name="Text Box 13"/>
          <p:cNvSpPr txBox="1">
            <a:spLocks noChangeAspect="1" noChangeArrowheads="1"/>
          </p:cNvSpPr>
          <p:nvPr/>
        </p:nvSpPr>
        <p:spPr bwMode="auto">
          <a:xfrm>
            <a:off x="7264400" y="4038600"/>
            <a:ext cx="15684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REPEATED MEASURES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26" name="Text Box 14"/>
          <p:cNvSpPr txBox="1">
            <a:spLocks noChangeAspect="1" noChangeArrowheads="1"/>
          </p:cNvSpPr>
          <p:nvPr/>
        </p:nvSpPr>
        <p:spPr bwMode="auto">
          <a:xfrm>
            <a:off x="7264400" y="5410201"/>
            <a:ext cx="15684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FRIEDMAN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861050" y="4343400"/>
            <a:ext cx="1188377" cy="547688"/>
            <a:chOff x="3408" y="2736"/>
            <a:chExt cx="691" cy="345"/>
          </a:xfrm>
        </p:grpSpPr>
        <p:sp>
          <p:nvSpPr>
            <p:cNvPr id="115737" name="Line 25"/>
            <p:cNvSpPr>
              <a:spLocks noChangeAspect="1" noChangeShapeType="1"/>
            </p:cNvSpPr>
            <p:nvPr/>
          </p:nvSpPr>
          <p:spPr bwMode="auto">
            <a:xfrm flipV="1">
              <a:off x="3408" y="2736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8" name="Text Box 26"/>
            <p:cNvSpPr txBox="1">
              <a:spLocks noChangeAspect="1" noChangeArrowheads="1"/>
            </p:cNvSpPr>
            <p:nvPr/>
          </p:nvSpPr>
          <p:spPr bwMode="auto">
            <a:xfrm>
              <a:off x="3609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1050" y="5257800"/>
            <a:ext cx="1238250" cy="446088"/>
            <a:chOff x="3408" y="3312"/>
            <a:chExt cx="720" cy="281"/>
          </a:xfrm>
        </p:grpSpPr>
        <p:sp>
          <p:nvSpPr>
            <p:cNvPr id="115740" name="Line 28"/>
            <p:cNvSpPr>
              <a:spLocks noChangeAspect="1" noChangeShapeType="1"/>
            </p:cNvSpPr>
            <p:nvPr/>
          </p:nvSpPr>
          <p:spPr bwMode="auto">
            <a:xfrm>
              <a:off x="3408" y="3312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1" name="Text Box 29"/>
            <p:cNvSpPr txBox="1">
              <a:spLocks noChangeAspect="1" noChangeArrowheads="1"/>
            </p:cNvSpPr>
            <p:nvPr/>
          </p:nvSpPr>
          <p:spPr bwMode="auto">
            <a:xfrm>
              <a:off x="3552" y="331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632200" y="4343400"/>
            <a:ext cx="2393950" cy="1460500"/>
            <a:chOff x="2112" y="2736"/>
            <a:chExt cx="1392" cy="920"/>
          </a:xfrm>
        </p:grpSpPr>
        <p:sp>
          <p:nvSpPr>
            <p:cNvPr id="115743" name="AutoShape 31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4" name="Text Box 32"/>
            <p:cNvSpPr txBox="1">
              <a:spLocks noChangeAspect="1" noChangeArrowheads="1"/>
            </p:cNvSpPr>
            <p:nvPr/>
          </p:nvSpPr>
          <p:spPr bwMode="auto">
            <a:xfrm>
              <a:off x="2170" y="2963"/>
              <a:ext cx="128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8754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752600"/>
            <a:ext cx="8420100" cy="2286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s-ES_tradnl" altLang="ca-E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Hypothesis</a:t>
            </a:r>
            <a:endParaRPr lang="es-ES_tradnl" altLang="ca-ES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9171" y="2387752"/>
            <a:ext cx="86677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endParaRPr lang="es-ES_tradnl" altLang="ca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0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1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2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=....  =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 err="1">
                <a:solidFill>
                  <a:srgbClr val="000066"/>
                </a:solidFill>
                <a:latin typeface="CG Times" pitchFamily="18" charset="0"/>
              </a:rPr>
              <a:t>k</a:t>
            </a:r>
            <a:endParaRPr lang="en-US" altLang="ca-ES" sz="2600" u="none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59171" y="3746212"/>
            <a:ext cx="44875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Alternative</a:t>
            </a:r>
            <a:r>
              <a:rPr lang="es-ES_tradnl" altLang="ca-ES" sz="3200" u="none" dirty="0">
                <a:latin typeface="CG Times" pitchFamily="18" charset="0"/>
                <a:cs typeface="+mn-cs"/>
              </a:rPr>
              <a:t> </a:t>
            </a: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Hypothesis</a:t>
            </a:r>
            <a:endParaRPr lang="en-US" altLang="ca-ES" sz="2800" u="none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5300" y="4400082"/>
            <a:ext cx="88328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At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endParaRPr lang="es-ES_tradnl" altLang="ca-ES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s-ES_tradnl" altLang="ca-ES" sz="2600" b="1" u="none" dirty="0">
                <a:solidFill>
                  <a:srgbClr val="CC0000"/>
                </a:solidFill>
                <a:latin typeface="CG Times" pitchFamily="18" charset="0"/>
              </a:rPr>
              <a:t>      				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a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	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$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CG Times" pitchFamily="18" charset="0"/>
              </a:rPr>
              <a:t>i,j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i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¹m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j  </a:t>
            </a:r>
            <a:endParaRPr lang="en-US" altLang="ca-ES" sz="2600" b="1" u="none" baseline="-25000" dirty="0">
              <a:solidFill>
                <a:srgbClr val="000066"/>
              </a:solidFill>
              <a:latin typeface="CG Times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6674"/>
            <a:ext cx="8420100" cy="823675"/>
          </a:xfrm>
        </p:spPr>
        <p:txBody>
          <a:bodyPr/>
          <a:lstStyle/>
          <a:p>
            <a:r>
              <a:rPr lang="ca-ES" dirty="0" err="1"/>
              <a:t>Analysis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variance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1377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8" grpId="0" autoUpdateAnimBg="0"/>
      <p:bldP spid="11270" grpId="0" autoUpdateAnimBg="0"/>
      <p:bldP spid="112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Anova</a:t>
            </a:r>
            <a:r>
              <a:rPr lang="ca-ES" dirty="0"/>
              <a:t> in R </a:t>
            </a:r>
            <a:r>
              <a:rPr lang="ca-ES" dirty="0" err="1"/>
              <a:t>Commander</a:t>
            </a:r>
            <a:endParaRPr lang="ca-E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140968"/>
            <a:ext cx="6725421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764704"/>
            <a:ext cx="490977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791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04708"/>
            <a:ext cx="8784976" cy="53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Elipse"/>
          <p:cNvSpPr/>
          <p:nvPr/>
        </p:nvSpPr>
        <p:spPr bwMode="auto">
          <a:xfrm>
            <a:off x="4088904" y="198884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1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32656"/>
            <a:ext cx="7998668" cy="547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1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9239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76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9114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34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2222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correction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0058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p-value</a:t>
            </a:r>
            <a:r>
              <a:rPr lang="ca-ES" dirty="0"/>
              <a:t> </a:t>
            </a:r>
            <a:r>
              <a:rPr lang="ca-ES" dirty="0" err="1"/>
              <a:t>corrections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04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784701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46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Kruskal</a:t>
            </a:r>
            <a:r>
              <a:rPr lang="es-ES_tradnl" dirty="0"/>
              <a:t>-Wallis 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980729"/>
            <a:ext cx="8915400" cy="1152128"/>
          </a:xfrm>
        </p:spPr>
        <p:txBody>
          <a:bodyPr/>
          <a:lstStyle/>
          <a:p>
            <a:r>
              <a:rPr lang="es-ES_tradnl" sz="2800" dirty="0" err="1"/>
              <a:t>Is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non-</a:t>
            </a:r>
            <a:r>
              <a:rPr lang="es-ES_tradnl" sz="2800" dirty="0" err="1"/>
              <a:t>parametric</a:t>
            </a:r>
            <a:r>
              <a:rPr lang="es-ES_tradnl" sz="2800" dirty="0"/>
              <a:t> versión of ANOVA </a:t>
            </a:r>
            <a:r>
              <a:rPr lang="es-ES_tradnl" sz="2800" dirty="0" err="1"/>
              <a:t>based</a:t>
            </a:r>
            <a:r>
              <a:rPr lang="es-ES_tradnl" sz="2800" dirty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</a:t>
            </a:r>
            <a:r>
              <a:rPr lang="es-ES_tradnl" sz="2800" dirty="0" err="1"/>
              <a:t>ranks</a:t>
            </a:r>
            <a:endParaRPr lang="es-ES_tradnl" sz="2800" dirty="0">
              <a:latin typeface="Courier New" pitchFamily="49" charset="0"/>
              <a:cs typeface="Courier New" pitchFamily="49" charset="0"/>
            </a:endParaRPr>
          </a:p>
          <a:p>
            <a:endParaRPr lang="es-ES_tradnl" sz="2800" dirty="0"/>
          </a:p>
          <a:p>
            <a:pPr>
              <a:buNone/>
            </a:pPr>
            <a:endParaRPr lang="es-ES_tradnl" sz="2800" dirty="0"/>
          </a:p>
          <a:p>
            <a:endParaRPr lang="es-ES_tradnl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4471026"/>
            <a:ext cx="5132065" cy="242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1988840"/>
            <a:ext cx="422138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364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6" y="989989"/>
            <a:ext cx="943954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Elipse"/>
          <p:cNvSpPr/>
          <p:nvPr/>
        </p:nvSpPr>
        <p:spPr bwMode="auto">
          <a:xfrm>
            <a:off x="6033120" y="5210594"/>
            <a:ext cx="3024336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s-ES_tradnl" dirty="0" err="1"/>
              <a:t>Kruskal</a:t>
            </a:r>
            <a:r>
              <a:rPr lang="es-ES_tradnl" dirty="0"/>
              <a:t>-Wallis Test</a:t>
            </a:r>
          </a:p>
        </p:txBody>
      </p:sp>
    </p:spTree>
    <p:extLst>
      <p:ext uri="{BB962C8B-B14F-4D97-AF65-F5344CB8AC3E}">
        <p14:creationId xmlns:p14="http://schemas.microsoft.com/office/powerpoint/2010/main" val="326861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6536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</a:t>
            </a:r>
            <a:r>
              <a:rPr lang="es-ES_tradnl" altLang="ca-ES" dirty="0" err="1"/>
              <a:t>Hypothesis</a:t>
            </a:r>
            <a:endParaRPr lang="es-ES" altLang="ca-ES" dirty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71462" y="1126907"/>
            <a:ext cx="7777881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6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D0A50BC-83FC-4834-85BD-6D245250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 dirty="0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Goodness of fit test to verify hypothesis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Does arterial pressure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average ''</a:t>
            </a:r>
            <a:r>
              <a:rPr lang="en-GB" altLang="ca-ES" sz="2400" u="none" dirty="0" err="1">
                <a:solidFill>
                  <a:srgbClr val="7D468C"/>
                </a:solidFill>
              </a:rPr>
              <a:t>bua</a:t>
            </a:r>
            <a:r>
              <a:rPr lang="en-GB" altLang="ca-ES" sz="2400" u="none" dirty="0">
                <a:solidFill>
                  <a:srgbClr val="7D468C"/>
                </a:solidFill>
              </a:rPr>
              <a:t>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8363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5" grpId="0" build="p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Is </a:t>
            </a:r>
            <a:r>
              <a:rPr lang="ca-ES" dirty="0" err="1"/>
              <a:t>there</a:t>
            </a:r>
            <a:r>
              <a:rPr lang="ca-ES" dirty="0"/>
              <a:t> a </a:t>
            </a:r>
            <a:r>
              <a:rPr lang="ca-ES" dirty="0" err="1"/>
              <a:t>relation</a:t>
            </a:r>
            <a:r>
              <a:rPr lang="ca-ES" dirty="0"/>
              <a:t> </a:t>
            </a:r>
            <a:r>
              <a:rPr lang="ca-ES" dirty="0" err="1"/>
              <a:t>between</a:t>
            </a:r>
            <a:r>
              <a:rPr lang="ca-ES" dirty="0"/>
              <a:t> </a:t>
            </a:r>
            <a:r>
              <a:rPr lang="ca-ES" dirty="0" err="1"/>
              <a:t>follow</a:t>
            </a:r>
            <a:r>
              <a:rPr lang="ca-ES" dirty="0"/>
              <a:t> up </a:t>
            </a:r>
            <a:r>
              <a:rPr lang="ca-ES" dirty="0" err="1"/>
              <a:t>time</a:t>
            </a:r>
            <a:r>
              <a:rPr lang="ca-ES" dirty="0"/>
              <a:t> (</a:t>
            </a:r>
            <a:r>
              <a:rPr lang="ca-ES" dirty="0" err="1"/>
              <a:t>tempsviu</a:t>
            </a:r>
            <a:r>
              <a:rPr lang="ca-ES" dirty="0"/>
              <a:t>)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death</a:t>
            </a:r>
            <a:r>
              <a:rPr lang="ca-ES" dirty="0"/>
              <a:t> (mort)?</a:t>
            </a:r>
          </a:p>
          <a:p>
            <a:r>
              <a:rPr lang="ca-ES" dirty="0"/>
              <a:t>Is </a:t>
            </a:r>
            <a:r>
              <a:rPr lang="ca-ES" dirty="0" err="1"/>
              <a:t>there</a:t>
            </a:r>
            <a:r>
              <a:rPr lang="ca-ES" dirty="0"/>
              <a:t> a </a:t>
            </a:r>
            <a:r>
              <a:rPr lang="ca-ES" dirty="0" err="1"/>
              <a:t>relation</a:t>
            </a:r>
            <a:r>
              <a:rPr lang="ca-ES" dirty="0"/>
              <a:t> </a:t>
            </a:r>
            <a:r>
              <a:rPr lang="ca-ES" dirty="0" err="1"/>
              <a:t>between</a:t>
            </a:r>
            <a:r>
              <a:rPr lang="ca-ES" dirty="0"/>
              <a:t> </a:t>
            </a:r>
            <a:r>
              <a:rPr lang="ca-ES" dirty="0" err="1"/>
              <a:t>systolic</a:t>
            </a:r>
            <a:r>
              <a:rPr lang="ca-ES" dirty="0"/>
              <a:t> </a:t>
            </a:r>
            <a:r>
              <a:rPr lang="ca-ES" dirty="0" err="1"/>
              <a:t>blood</a:t>
            </a:r>
            <a:r>
              <a:rPr lang="ca-ES" dirty="0"/>
              <a:t> </a:t>
            </a:r>
            <a:r>
              <a:rPr lang="ca-ES" dirty="0" err="1"/>
              <a:t>pressure</a:t>
            </a:r>
            <a:r>
              <a:rPr lang="ca-ES" dirty="0"/>
              <a:t> (</a:t>
            </a:r>
            <a:r>
              <a:rPr lang="ca-ES" dirty="0" err="1"/>
              <a:t>bdp</a:t>
            </a:r>
            <a:r>
              <a:rPr lang="ca-ES" dirty="0"/>
              <a:t>) </a:t>
            </a:r>
            <a:r>
              <a:rPr lang="ca-ES" dirty="0" err="1"/>
              <a:t>and</a:t>
            </a:r>
            <a:r>
              <a:rPr lang="ca-ES" dirty="0"/>
              <a:t> ECG</a:t>
            </a:r>
            <a:r>
              <a:rPr lang="ca-ES" sz="2800" dirty="0"/>
              <a:t>?</a:t>
            </a:r>
            <a:endParaRPr lang="ca-ES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32078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22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</a:t>
            </a:r>
            <a:r>
              <a:rPr lang="es-ES_tradnl" altLang="ca-ES" dirty="0" err="1"/>
              <a:t>Hypothesis</a:t>
            </a:r>
            <a:endParaRPr lang="es-ES" altLang="ca-ES" dirty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15925" y="1206500"/>
            <a:ext cx="487045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85800" y="1809750"/>
            <a:ext cx="8875712" cy="44012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Aim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test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hypothesis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</a:rPr>
              <a:t>relation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among</a:t>
            </a:r>
            <a:r>
              <a:rPr lang="es-ES_tradnl" altLang="ca-ES" sz="2400" u="none" dirty="0">
                <a:solidFill>
                  <a:srgbClr val="990099"/>
                </a:solidFill>
              </a:rPr>
              <a:t> variables in a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population</a:t>
            </a:r>
            <a:endParaRPr lang="es-ES_tradnl" altLang="ca-ES" sz="2400" u="none" dirty="0">
              <a:solidFill>
                <a:srgbClr val="990099"/>
              </a:solidFill>
            </a:endParaRP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CD4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lymphocytes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count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related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with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CD8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count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in HIV positive?   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</a:rPr>
              <a:t>differences</a:t>
            </a:r>
            <a:r>
              <a:rPr lang="es-ES_tradnl" altLang="ca-ES" sz="2400" u="none" dirty="0">
                <a:solidFill>
                  <a:srgbClr val="990099"/>
                </a:solidFill>
              </a:rPr>
              <a:t> in a variable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among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two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or</a:t>
            </a:r>
            <a:r>
              <a:rPr lang="es-ES_tradnl" altLang="ca-ES" sz="2400" u="none" dirty="0">
                <a:solidFill>
                  <a:srgbClr val="990099"/>
                </a:solidFill>
              </a:rPr>
              <a:t> more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populations</a:t>
            </a:r>
            <a:r>
              <a:rPr lang="es-ES_tradnl" altLang="ca-ES" sz="2400" u="none" dirty="0">
                <a:solidFill>
                  <a:srgbClr val="990099"/>
                </a:solidFill>
              </a:rPr>
              <a:t>.</a:t>
            </a: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average</a:t>
            </a:r>
            <a:r>
              <a:rPr lang="es-ES" altLang="ca-ES" sz="2400" u="none" dirty="0">
                <a:solidFill>
                  <a:srgbClr val="7D468C"/>
                </a:solidFill>
              </a:rPr>
              <a:t> ''</a:t>
            </a:r>
            <a:r>
              <a:rPr lang="es-ES" altLang="ca-ES" sz="2400" u="none" dirty="0" err="1">
                <a:solidFill>
                  <a:srgbClr val="7D468C"/>
                </a:solidFill>
              </a:rPr>
              <a:t>bua</a:t>
            </a:r>
            <a:r>
              <a:rPr lang="es-ES" altLang="ca-ES" sz="2400" u="none" dirty="0">
                <a:solidFill>
                  <a:srgbClr val="7D468C"/>
                </a:solidFill>
              </a:rPr>
              <a:t>''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value</a:t>
            </a:r>
            <a:r>
              <a:rPr lang="es-ES" altLang="ca-ES" sz="2400" u="none" dirty="0">
                <a:solidFill>
                  <a:srgbClr val="7D468C"/>
                </a:solidFill>
              </a:rPr>
              <a:t> 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same</a:t>
            </a:r>
            <a:r>
              <a:rPr lang="es-ES" altLang="ca-ES" sz="2400" u="none" dirty="0">
                <a:solidFill>
                  <a:srgbClr val="7D468C"/>
                </a:solidFill>
              </a:rPr>
              <a:t> in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menopausic</a:t>
            </a:r>
            <a:r>
              <a:rPr lang="es-ES" altLang="ca-ES" sz="2400" u="none" dirty="0">
                <a:solidFill>
                  <a:srgbClr val="7D468C"/>
                </a:solidFill>
              </a:rPr>
              <a:t> and in no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menopausic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population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?</a:t>
            </a: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cases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people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with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consumption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?   </a:t>
            </a:r>
          </a:p>
        </p:txBody>
      </p:sp>
    </p:spTree>
    <p:extLst>
      <p:ext uri="{BB962C8B-B14F-4D97-AF65-F5344CB8AC3E}">
        <p14:creationId xmlns:p14="http://schemas.microsoft.com/office/powerpoint/2010/main" val="11443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876407" y="1697038"/>
            <a:ext cx="8775130" cy="548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Assumes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that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variable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under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study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follows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 particular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and </a:t>
            </a:r>
            <a:br>
              <a:rPr lang="es-ES_tradnl" altLang="ca-ES" sz="2800" u="none" dirty="0">
                <a:solidFill>
                  <a:srgbClr val="990099"/>
                </a:solidFill>
              </a:rPr>
            </a:b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tested</a:t>
            </a:r>
            <a:endParaRPr lang="es-ES_tradnl" altLang="ca-ES" sz="2400" dirty="0">
              <a:solidFill>
                <a:srgbClr val="99348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binomial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p= 3%</a:t>
            </a: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Mean BUA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value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(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assuming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symmetric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)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= 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Non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consummers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(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assuming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counts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binomial). 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High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Low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fruit</a:t>
            </a:r>
            <a:endParaRPr lang="es-ES_tradnl" altLang="ca-ES" sz="2400" u="none" baseline="-25000" dirty="0">
              <a:solidFill>
                <a:srgbClr val="990099"/>
              </a:solidFill>
              <a:latin typeface="Times New Roman" pitchFamily="18" charset="0"/>
              <a:sym typeface="Symbol" pitchFamily="18" charset="2"/>
            </a:endParaRPr>
          </a:p>
          <a:p>
            <a:pPr marL="457200" indent="-457200" algn="ctr">
              <a:spcBef>
                <a:spcPct val="30000"/>
              </a:spcBef>
            </a:pPr>
            <a:endParaRPr lang="es-ES_tradnl" altLang="ca-ES" sz="2400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Test</a:t>
            </a:r>
            <a:endParaRPr lang="es-ES" altLang="ca-ES" dirty="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6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76536" y="1697038"/>
            <a:ext cx="8834636" cy="3133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>
                <a:solidFill>
                  <a:srgbClr val="990099"/>
                </a:solidFill>
              </a:rPr>
              <a:t>No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data, </a:t>
            </a:r>
          </a:p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Tests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not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endParaRPr lang="es-ES_tradnl" altLang="ca-ES" sz="2400" dirty="0">
              <a:solidFill>
                <a:srgbClr val="99348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BUA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distr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in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= BUA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distr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in non-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not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related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to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consumption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They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are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independent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</a:t>
            </a:r>
          </a:p>
          <a:p>
            <a:pPr marL="457200" indent="-457200" algn="ctr">
              <a:spcBef>
                <a:spcPct val="30000"/>
              </a:spcBef>
            </a:pP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14301</TotalTime>
  <Words>1832</Words>
  <Application>Microsoft Office PowerPoint</Application>
  <PresentationFormat>A4 (210 x 297 mm)</PresentationFormat>
  <Paragraphs>340</Paragraphs>
  <Slides>61</Slides>
  <Notes>15</Notes>
  <HiddenSlides>2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3" baseType="lpstr">
      <vt:lpstr>Arial</vt:lpstr>
      <vt:lpstr>Calibri</vt:lpstr>
      <vt:lpstr>CG Times</vt:lpstr>
      <vt:lpstr>Comic Sans MS</vt:lpstr>
      <vt:lpstr>Courier New</vt:lpstr>
      <vt:lpstr>Monotype Sorts</vt:lpstr>
      <vt:lpstr>Symbol</vt:lpstr>
      <vt:lpstr>Times New Roman</vt:lpstr>
      <vt:lpstr>Verdana</vt:lpstr>
      <vt:lpstr>Verdana Pro Light</vt:lpstr>
      <vt:lpstr>Wingdings</vt:lpstr>
      <vt:lpstr>Diseño predeterminado</vt:lpstr>
      <vt:lpstr>Presentación de PowerPoint</vt:lpstr>
      <vt:lpstr>Presentación de PowerPoint</vt:lpstr>
      <vt:lpstr>Example Data</vt:lpstr>
      <vt:lpstr>Questions to solve</vt:lpstr>
      <vt:lpstr>Presentación de PowerPoint</vt:lpstr>
      <vt:lpstr>Type of Hypothesis</vt:lpstr>
      <vt:lpstr>Type of Hypothesis</vt:lpstr>
      <vt:lpstr>Type of Test</vt:lpstr>
      <vt:lpstr>Type of Test</vt:lpstr>
      <vt:lpstr>Presentación de PowerPoint</vt:lpstr>
      <vt:lpstr>Normality test</vt:lpstr>
      <vt:lpstr>Testing normality</vt:lpstr>
      <vt:lpstr>Histograms and QQ-plots</vt:lpstr>
      <vt:lpstr>Normality test</vt:lpstr>
      <vt:lpstr>Presentación de PowerPoint</vt:lpstr>
      <vt:lpstr>One sample t-test </vt:lpstr>
      <vt:lpstr>Presentación de PowerPoint</vt:lpstr>
      <vt:lpstr>Presentación de PowerPoint</vt:lpstr>
      <vt:lpstr>Presentación de PowerPoint</vt:lpstr>
      <vt:lpstr>Questions to answer</vt:lpstr>
      <vt:lpstr>Boxplot TAD, by group</vt:lpstr>
      <vt:lpstr>Compare a Quantitative variable in two groups</vt:lpstr>
      <vt:lpstr>Presentación de PowerPoint</vt:lpstr>
      <vt:lpstr>Presentación de PowerPoint</vt:lpstr>
      <vt:lpstr>Testing variance homogeneity</vt:lpstr>
      <vt:lpstr>Presentación de PowerPoint</vt:lpstr>
      <vt:lpstr>T-test when variances are equal</vt:lpstr>
      <vt:lpstr>T-test when variances  are equal</vt:lpstr>
      <vt:lpstr>T-test when variances are  not equal (Welch)</vt:lpstr>
      <vt:lpstr>Presentación de PowerPoint</vt:lpstr>
      <vt:lpstr>Non parametric tests</vt:lpstr>
      <vt:lpstr>Test based on ranks(Wilcoxon)</vt:lpstr>
      <vt:lpstr>Mann Whitney’s U  (Wilcoxon Rank-sum)</vt:lpstr>
      <vt:lpstr>Mann Whitney’s U  (Wilcoxon Rank-sum)</vt:lpstr>
      <vt:lpstr>Questions to answer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Three or more groups to compare</vt:lpstr>
      <vt:lpstr>Presentación de PowerPoint</vt:lpstr>
      <vt:lpstr>Analysis of the variance</vt:lpstr>
      <vt:lpstr>Anova in R Commander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corrections</vt:lpstr>
      <vt:lpstr>Presentación de PowerPoint</vt:lpstr>
      <vt:lpstr>Kruskal-Wallis test</vt:lpstr>
      <vt:lpstr>Kruskal-Wallis Test</vt:lpstr>
      <vt:lpstr>Exercise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1798</cp:revision>
  <cp:lastPrinted>2018-03-12T07:02:30Z</cp:lastPrinted>
  <dcterms:created xsi:type="dcterms:W3CDTF">2009-01-26T07:32:14Z</dcterms:created>
  <dcterms:modified xsi:type="dcterms:W3CDTF">2019-01-29T22:26:28Z</dcterms:modified>
</cp:coreProperties>
</file>