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71" r:id="rId2"/>
    <p:sldId id="257" r:id="rId3"/>
    <p:sldId id="266" r:id="rId4"/>
    <p:sldId id="276" r:id="rId5"/>
    <p:sldId id="258" r:id="rId6"/>
    <p:sldId id="259" r:id="rId7"/>
    <p:sldId id="272" r:id="rId8"/>
    <p:sldId id="277" r:id="rId9"/>
    <p:sldId id="278" r:id="rId10"/>
    <p:sldId id="260" r:id="rId11"/>
    <p:sldId id="268" r:id="rId12"/>
    <p:sldId id="269" r:id="rId13"/>
    <p:sldId id="275" r:id="rId14"/>
    <p:sldId id="264" r:id="rId15"/>
    <p:sldId id="274" r:id="rId16"/>
  </p:sldIdLst>
  <p:sldSz cx="9906000" cy="6858000" type="A4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48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06" d="100"/>
          <a:sy n="106" d="100"/>
        </p:scale>
        <p:origin x="1356" y="114"/>
      </p:cViewPr>
      <p:guideLst>
        <p:guide orient="horz" pos="2160"/>
        <p:guide pos="312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66"/>
        <p:guide pos="225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659" tIns="47329" rIns="94659" bIns="47329" anchor="ctr"/>
          <a:lstStyle/>
          <a:p>
            <a:endParaRPr lang="en-US" altLang="ca-E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168" tIns="48447" rIns="93168" bIns="48447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46587" algn="l"/>
                <a:tab pos="1893174" algn="l"/>
                <a:tab pos="2839761" algn="l"/>
                <a:tab pos="3786348" algn="l"/>
                <a:tab pos="4732934" algn="l"/>
                <a:tab pos="5679521" algn="l"/>
                <a:tab pos="6626108" algn="l"/>
                <a:tab pos="7572695" algn="l"/>
                <a:tab pos="8519282" algn="l"/>
                <a:tab pos="9465869" algn="l"/>
                <a:tab pos="10412456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168" tIns="48447" rIns="93168" bIns="48447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46587" algn="l"/>
                <a:tab pos="1893174" algn="l"/>
                <a:tab pos="2839761" algn="l"/>
                <a:tab pos="3786348" algn="l"/>
                <a:tab pos="4732934" algn="l"/>
                <a:tab pos="5679521" algn="l"/>
                <a:tab pos="6626108" algn="l"/>
                <a:tab pos="7572695" algn="l"/>
                <a:tab pos="8519282" algn="l"/>
                <a:tab pos="9465869" algn="l"/>
                <a:tab pos="10412456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9463" y="768350"/>
            <a:ext cx="5541962" cy="3836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11200" y="4860925"/>
            <a:ext cx="567690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1850"/>
            <a:ext cx="3076575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168" tIns="48447" rIns="93168" bIns="48447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46587" algn="l"/>
                <a:tab pos="1893174" algn="l"/>
                <a:tab pos="2839761" algn="l"/>
                <a:tab pos="3786348" algn="l"/>
                <a:tab pos="4732934" algn="l"/>
                <a:tab pos="5679521" algn="l"/>
                <a:tab pos="6626108" algn="l"/>
                <a:tab pos="7572695" algn="l"/>
                <a:tab pos="8519282" algn="l"/>
                <a:tab pos="9465869" algn="l"/>
                <a:tab pos="10412456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6575" cy="509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168" tIns="48447" rIns="93168" bIns="48447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46587" algn="l"/>
                <a:tab pos="1893174" algn="l"/>
                <a:tab pos="2839761" algn="l"/>
                <a:tab pos="3786348" algn="l"/>
                <a:tab pos="4732934" algn="l"/>
                <a:tab pos="5679521" algn="l"/>
                <a:tab pos="6626108" algn="l"/>
                <a:tab pos="7572695" algn="l"/>
                <a:tab pos="8519282" algn="l"/>
                <a:tab pos="9465869" algn="l"/>
                <a:tab pos="10412456" algn="l"/>
              </a:tabLst>
              <a:defRPr sz="1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C8C7ADE-91D3-42FD-8FBF-DA04951B00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36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92F8DDED-755F-42B4-8C93-FC24C3F1F524}" type="slidenum">
              <a:rPr lang="en-U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1</a:t>
            </a:fld>
            <a:endParaRPr lang="en-U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59338"/>
            <a:ext cx="5678488" cy="4606925"/>
          </a:xfrm>
          <a:noFill/>
          <a:ln/>
        </p:spPr>
        <p:txBody>
          <a:bodyPr wrap="none" anchor="ctr"/>
          <a:lstStyle/>
          <a:p>
            <a:endParaRPr lang="ca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572ECE7B-2A32-4D1C-B521-E5B49A02A159}" type="slidenum">
              <a:rPr lang="es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2</a:t>
            </a:fld>
            <a:endParaRPr lang="es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96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F5BCE232-F604-47D9-BED6-863403A9CE69}" type="slidenum">
              <a:rPr lang="es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5</a:t>
            </a:fld>
            <a:endParaRPr lang="es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9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6B4B0CA7-2926-46DD-B95B-673889E1658F}" type="slidenum">
              <a:rPr lang="es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6</a:t>
            </a:fld>
            <a:endParaRPr lang="es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27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50AF49BF-8FA1-4DEB-BA8E-ACA4FA1FEE1D}" type="slidenum">
              <a:rPr lang="es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10</a:t>
            </a:fld>
            <a:endParaRPr lang="es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5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D3D60D6A-267A-44D7-AB89-E1D059D419B6}" type="slidenum">
              <a:rPr lang="ca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11</a:t>
            </a:fld>
            <a:endParaRPr lang="ca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6725" cy="38401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8246" tIns="49123" rIns="98246" bIns="49123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1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9F2951FC-94FA-4693-9975-A7E8239441F1}" type="slidenum">
              <a:rPr lang="ca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12</a:t>
            </a:fld>
            <a:endParaRPr lang="ca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768350"/>
            <a:ext cx="5546725" cy="38401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2513"/>
            <a:ext cx="5203825" cy="46037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8246" tIns="49123" rIns="98246" bIns="49123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74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33B4AA11-3E41-4F14-8F40-9536029AC5AB}" type="slidenum">
              <a:rPr lang="es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14</a:t>
            </a:fld>
            <a:endParaRPr lang="es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7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tabLst>
                <a:tab pos="0" algn="l"/>
                <a:tab pos="946150" algn="l"/>
                <a:tab pos="1892300" algn="l"/>
                <a:tab pos="2838450" algn="l"/>
                <a:tab pos="3786188" algn="l"/>
                <a:tab pos="4732338" algn="l"/>
                <a:tab pos="5678488" algn="l"/>
                <a:tab pos="6624638" algn="l"/>
                <a:tab pos="7572375" algn="l"/>
                <a:tab pos="8518525" algn="l"/>
                <a:tab pos="9464675" algn="l"/>
                <a:tab pos="10412413" algn="l"/>
              </a:tabLst>
            </a:pPr>
            <a:fld id="{3A8A3B16-99AB-4019-B8CD-839AC7E04BFE}" type="slidenum">
              <a:rPr lang="es-ES" altLang="ca-ES" smtClean="0">
                <a:latin typeface="Arial" pitchFamily="34" charset="0"/>
                <a:cs typeface="DejaVu Sans" pitchFamily="34" charset="0"/>
              </a:rPr>
              <a:pPr>
                <a:tabLst>
                  <a:tab pos="0" algn="l"/>
                  <a:tab pos="946150" algn="l"/>
                  <a:tab pos="1892300" algn="l"/>
                  <a:tab pos="2838450" algn="l"/>
                  <a:tab pos="3786188" algn="l"/>
                  <a:tab pos="4732338" algn="l"/>
                  <a:tab pos="5678488" algn="l"/>
                  <a:tab pos="6624638" algn="l"/>
                  <a:tab pos="7572375" algn="l"/>
                  <a:tab pos="8518525" algn="l"/>
                  <a:tab pos="9464675" algn="l"/>
                  <a:tab pos="10412413" algn="l"/>
                </a:tabLst>
              </a:pPr>
              <a:t>15</a:t>
            </a:fld>
            <a:endParaRPr lang="es-ES" altLang="ca-ES" smtClean="0">
              <a:latin typeface="Arial" pitchFamily="34" charset="0"/>
              <a:cs typeface="DejaVu Sans" pitchFamily="34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8350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605338"/>
          </a:xfrm>
          <a:noFill/>
          <a:ln/>
        </p:spPr>
        <p:txBody>
          <a:bodyPr wrap="none" anchor="ctr"/>
          <a:lstStyle/>
          <a:p>
            <a:endParaRPr lang="es-ES" altLang="ca-E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8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58025" y="319088"/>
            <a:ext cx="2103306" cy="5029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742950" y="319088"/>
            <a:ext cx="6149975" cy="5029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1" y="319088"/>
            <a:ext cx="6863689" cy="1066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93489"/>
                </a:solidFill>
              </a:defRPr>
            </a:lvl1pPr>
            <a:lvl2pPr>
              <a:defRPr>
                <a:solidFill>
                  <a:srgbClr val="993489"/>
                </a:solidFill>
              </a:defRPr>
            </a:lvl2pPr>
            <a:lvl3pPr>
              <a:defRPr>
                <a:solidFill>
                  <a:srgbClr val="993489"/>
                </a:solidFill>
              </a:defRPr>
            </a:lvl3pPr>
            <a:lvl4pPr>
              <a:defRPr>
                <a:solidFill>
                  <a:srgbClr val="993489"/>
                </a:solidFill>
              </a:defRPr>
            </a:lvl4pPr>
            <a:lvl5pPr>
              <a:defRPr>
                <a:solidFill>
                  <a:srgbClr val="993489"/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42950" y="1371600"/>
            <a:ext cx="4125781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3831" y="1371600"/>
            <a:ext cx="4127500" cy="3976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85900" y="319088"/>
            <a:ext cx="686435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a-ES" smtClean="0"/>
              <a:t>Feu clic per editar el format del text del títol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371600"/>
            <a:ext cx="8418513" cy="3976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a-ES" smtClean="0"/>
              <a:t>Feu clic per editar el format del text de l'esquema</a:t>
            </a:r>
          </a:p>
          <a:p>
            <a:pPr lvl="1"/>
            <a:r>
              <a:rPr lang="en-GB" altLang="ca-ES" smtClean="0"/>
              <a:t>Segon nivell d'esquema</a:t>
            </a:r>
          </a:p>
          <a:p>
            <a:pPr lvl="2"/>
            <a:r>
              <a:rPr lang="en-GB" altLang="ca-ES" smtClean="0"/>
              <a:t>Tercer nivell d'esquema</a:t>
            </a:r>
          </a:p>
          <a:p>
            <a:pPr lvl="3"/>
            <a:r>
              <a:rPr lang="en-GB" altLang="ca-ES" smtClean="0"/>
              <a:t>Quart nivell d'esquema</a:t>
            </a:r>
          </a:p>
          <a:p>
            <a:pPr lvl="4"/>
            <a:r>
              <a:rPr lang="en-GB" altLang="ca-ES" smtClean="0"/>
              <a:t>Cinquè nivell d'esquema</a:t>
            </a:r>
          </a:p>
          <a:p>
            <a:pPr lvl="4"/>
            <a:r>
              <a:rPr lang="en-GB" altLang="ca-ES" smtClean="0"/>
              <a:t>Sisè nivell d'esquema</a:t>
            </a:r>
          </a:p>
          <a:p>
            <a:pPr lvl="4"/>
            <a:r>
              <a:rPr lang="en-GB" altLang="ca-ES" smtClean="0"/>
              <a:t>Setè nivell d'esquema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ca-E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ca-ES"/>
          </a:p>
        </p:txBody>
      </p:sp>
      <p:sp>
        <p:nvSpPr>
          <p:cNvPr id="1030" name="Line 11"/>
          <p:cNvSpPr>
            <a:spLocks noChangeShapeType="1"/>
          </p:cNvSpPr>
          <p:nvPr/>
        </p:nvSpPr>
        <p:spPr bwMode="auto">
          <a:xfrm>
            <a:off x="1320800" y="1190625"/>
            <a:ext cx="7994650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3675" y="180975"/>
            <a:ext cx="1185863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2" name="Rectangle 13"/>
          <p:cNvSpPr>
            <a:spLocks noChangeArrowheads="1"/>
          </p:cNvSpPr>
          <p:nvPr/>
        </p:nvSpPr>
        <p:spPr bwMode="auto">
          <a:xfrm>
            <a:off x="0" y="692150"/>
            <a:ext cx="428625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altLang="ca-ES"/>
          </a:p>
        </p:txBody>
      </p:sp>
      <p:pic>
        <p:nvPicPr>
          <p:cNvPr id="1033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97800" y="152400"/>
            <a:ext cx="21082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5" name="Text Box 15"/>
          <p:cNvSpPr txBox="1">
            <a:spLocks noChangeArrowheads="1"/>
          </p:cNvSpPr>
          <p:nvPr/>
        </p:nvSpPr>
        <p:spPr bwMode="auto">
          <a:xfrm>
            <a:off x="9009063" y="6477000"/>
            <a:ext cx="1322387" cy="368300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itchFamily="34" charset="0"/>
                <a:cs typeface="DejaVu Sans" pitchFamily="34" charset="0"/>
              </a:defRPr>
            </a:lvl9pPr>
          </a:lstStyle>
          <a:p>
            <a:pPr eaLnBrk="1" hangingPunct="1">
              <a:defRPr/>
            </a:pPr>
            <a:fld id="{809C07C1-3B00-44FB-9AF4-0355B504577E}" type="slidenum">
              <a:rPr lang="es-ES" altLang="ca-ES" sz="1200" smtClean="0">
                <a:solidFill>
                  <a:srgbClr val="B3B3B3"/>
                </a:solidFill>
              </a:rPr>
              <a:pPr eaLnBrk="1" hangingPunct="1">
                <a:defRPr/>
              </a:pPr>
              <a:t>‹Nº›</a:t>
            </a:fld>
            <a:r>
              <a:rPr lang="es-ES" altLang="ca-ES" sz="1200" dirty="0" smtClean="0">
                <a:solidFill>
                  <a:srgbClr val="B3B3B3"/>
                </a:solidFill>
              </a:rPr>
              <a:t>/14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5" Type="http://schemas.openxmlformats.org/officeDocument/2006/relationships/image" Target="../media/image23.jpe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Relationship Id="rId1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j.com/about-bmj/resources-readers/publications/statistics-square-o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libguides.lib.msu.edu/content.php?pid=55914&amp;sid=409145" TargetMode="Externa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986963" cy="6858001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</p:pic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819150" y="4400550"/>
            <a:ext cx="8656638" cy="16208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5000" rIns="90000" bIns="45000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457200" indent="-455613" algn="r">
              <a:defRPr/>
            </a:pPr>
            <a:r>
              <a:rPr lang="es-ES" altLang="ca-ES" sz="2200" dirty="0" err="1" smtClean="0">
                <a:solidFill>
                  <a:srgbClr val="808080"/>
                </a:solidFill>
                <a:ea typeface="MS PGothic" pitchFamily="34" charset="-128"/>
              </a:rPr>
              <a:t>Basics</a:t>
            </a:r>
            <a:r>
              <a:rPr lang="es-ES" altLang="ca-ES" sz="2200" dirty="0" smtClean="0">
                <a:solidFill>
                  <a:srgbClr val="808080"/>
                </a:solidFill>
                <a:ea typeface="MS PGothic" pitchFamily="34" charset="-128"/>
              </a:rPr>
              <a:t> </a:t>
            </a:r>
            <a:r>
              <a:rPr lang="es-ES" altLang="ca-ES" sz="2200" dirty="0" err="1" smtClean="0">
                <a:solidFill>
                  <a:srgbClr val="808080"/>
                </a:solidFill>
                <a:ea typeface="MS PGothic" pitchFamily="34" charset="-128"/>
              </a:rPr>
              <a:t>statistics</a:t>
            </a:r>
            <a:r>
              <a:rPr lang="es-ES" altLang="ca-ES" sz="2200" dirty="0" smtClean="0">
                <a:solidFill>
                  <a:srgbClr val="808080"/>
                </a:solidFill>
                <a:ea typeface="MS PGothic" pitchFamily="34" charset="-128"/>
              </a:rPr>
              <a:t> </a:t>
            </a:r>
            <a:r>
              <a:rPr lang="es-ES" altLang="ca-ES" sz="2200" dirty="0" err="1" smtClean="0">
                <a:solidFill>
                  <a:srgbClr val="808080"/>
                </a:solidFill>
                <a:ea typeface="MS PGothic" pitchFamily="34" charset="-128"/>
              </a:rPr>
              <a:t>for</a:t>
            </a:r>
            <a:r>
              <a:rPr lang="es-ES" altLang="ca-ES" sz="2200" dirty="0" smtClean="0">
                <a:solidFill>
                  <a:srgbClr val="808080"/>
                </a:solidFill>
                <a:ea typeface="MS PGothic" pitchFamily="34" charset="-128"/>
              </a:rPr>
              <a:t> </a:t>
            </a:r>
            <a:r>
              <a:rPr lang="es-ES" altLang="ca-ES" sz="2200" dirty="0" err="1" smtClean="0">
                <a:solidFill>
                  <a:srgbClr val="808080"/>
                </a:solidFill>
                <a:ea typeface="MS PGothic" pitchFamily="34" charset="-128"/>
              </a:rPr>
              <a:t>biomedical</a:t>
            </a:r>
            <a:r>
              <a:rPr lang="es-ES" altLang="ca-ES" sz="2200" dirty="0" smtClean="0">
                <a:solidFill>
                  <a:srgbClr val="808080"/>
                </a:solidFill>
                <a:ea typeface="MS PGothic" pitchFamily="34" charset="-128"/>
              </a:rPr>
              <a:t> </a:t>
            </a:r>
            <a:r>
              <a:rPr lang="es-ES" altLang="ca-ES" sz="2200" dirty="0" err="1" smtClean="0">
                <a:solidFill>
                  <a:srgbClr val="808080"/>
                </a:solidFill>
                <a:ea typeface="MS PGothic" pitchFamily="34" charset="-128"/>
              </a:rPr>
              <a:t>research</a:t>
            </a:r>
            <a:r>
              <a:rPr lang="es-ES" altLang="ca-ES" sz="2200" dirty="0" smtClean="0">
                <a:solidFill>
                  <a:srgbClr val="808080"/>
                </a:solidFill>
                <a:ea typeface="MS PGothic" pitchFamily="34" charset="-128"/>
              </a:rPr>
              <a:t> </a:t>
            </a:r>
            <a:r>
              <a:rPr lang="es-ES" altLang="ca-ES" sz="2200" dirty="0" err="1" smtClean="0">
                <a:solidFill>
                  <a:srgbClr val="808080"/>
                </a:solidFill>
                <a:ea typeface="MS PGothic" pitchFamily="34" charset="-128"/>
              </a:rPr>
              <a:t>course</a:t>
            </a:r>
            <a:endParaRPr lang="es-ES" altLang="ca-ES" sz="2200" dirty="0" smtClean="0">
              <a:solidFill>
                <a:srgbClr val="808080"/>
              </a:solidFill>
              <a:ea typeface="MS PGothic" pitchFamily="34" charset="-128"/>
            </a:endParaRPr>
          </a:p>
          <a:p>
            <a:pPr marL="457200" indent="-455613" algn="r">
              <a:defRPr/>
            </a:pPr>
            <a:r>
              <a:rPr lang="es-ES" altLang="ca-ES" sz="1600" dirty="0" smtClean="0">
                <a:solidFill>
                  <a:srgbClr val="808080"/>
                </a:solidFill>
                <a:ea typeface="MS PGothic" pitchFamily="34" charset="-128"/>
              </a:rPr>
              <a:t>UEB – VHIR</a:t>
            </a:r>
          </a:p>
          <a:p>
            <a:pPr marL="457200" indent="-455613" algn="r">
              <a:defRPr/>
            </a:pPr>
            <a:r>
              <a:rPr lang="es-ES" altLang="ca-ES" sz="1600" b="1" dirty="0" err="1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Mieia</a:t>
            </a:r>
            <a:r>
              <a:rPr lang="es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 Ferrer</a:t>
            </a:r>
            <a:r>
              <a:rPr lang="es-ES" altLang="ca-ES" sz="1600" b="1" baseline="30000" dirty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es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,Ricardo Gonzalo</a:t>
            </a:r>
            <a:r>
              <a:rPr lang="es-ES" altLang="ca-ES" sz="1600" b="1" baseline="30000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1 </a:t>
            </a:r>
            <a:r>
              <a:rPr lang="es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,Miriam Mota</a:t>
            </a:r>
            <a:r>
              <a:rPr lang="es-ES" altLang="ca-ES" sz="1600" b="1" baseline="30000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es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,  Santiago Pérez-Hoyos</a:t>
            </a:r>
            <a:r>
              <a:rPr lang="es-ES" altLang="ca-ES" sz="1600" b="1" baseline="30000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1,2</a:t>
            </a:r>
            <a:r>
              <a:rPr lang="es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,Álex Sánchez</a:t>
            </a:r>
            <a:r>
              <a:rPr lang="es-ES" altLang="ca-ES" sz="1600" b="1" baseline="30000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1,2</a:t>
            </a:r>
          </a:p>
          <a:p>
            <a:pPr lvl="1" indent="0">
              <a:lnSpc>
                <a:spcPct val="90000"/>
              </a:lnSpc>
              <a:spcBef>
                <a:spcPts val="6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ca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		1 Unitat d’Estadística i Bioinformàtica (UEB) VHIR</a:t>
            </a:r>
          </a:p>
          <a:p>
            <a:pPr lvl="1" indent="0">
              <a:lnSpc>
                <a:spcPct val="90000"/>
              </a:lnSpc>
              <a:spcBef>
                <a:spcPts val="600"/>
              </a:spcBef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ca-ES" altLang="ca-ES" sz="1600" b="1" dirty="0" smtClean="0">
                <a:solidFill>
                  <a:srgbClr val="808080"/>
                </a:solidFill>
                <a:latin typeface="Calibri" pitchFamily="34" charset="0"/>
                <a:ea typeface="MS PGothic" pitchFamily="34" charset="-128"/>
              </a:rPr>
              <a:t>		2 Departament d’Estadística. UB</a:t>
            </a:r>
          </a:p>
          <a:p>
            <a:pPr marL="1200150" lvl="1" indent="-455613">
              <a:defRPr/>
            </a:pPr>
            <a:endParaRPr lang="es-ES" altLang="ca-ES" sz="1600" b="1" dirty="0" smtClean="0">
              <a:solidFill>
                <a:srgbClr val="808080"/>
              </a:solidFill>
              <a:latin typeface="Calibri" pitchFamily="34" charset="0"/>
              <a:ea typeface="MS PGothic" pitchFamily="34" charset="-128"/>
            </a:endParaRPr>
          </a:p>
          <a:p>
            <a:pPr marL="457200" indent="-455613" algn="r">
              <a:defRPr/>
            </a:pPr>
            <a:endParaRPr lang="es-ES" altLang="ca-ES" sz="1600" b="1" dirty="0" smtClean="0">
              <a:solidFill>
                <a:srgbClr val="808080"/>
              </a:solidFill>
              <a:latin typeface="Calibri" pitchFamily="34" charset="0"/>
              <a:ea typeface="MS PGothic" pitchFamily="34" charset="-128"/>
            </a:endParaRPr>
          </a:p>
          <a:p>
            <a:pPr marL="457200" indent="-455613" algn="r">
              <a:spcBef>
                <a:spcPts val="725"/>
              </a:spcBef>
              <a:defRPr/>
            </a:pPr>
            <a:endParaRPr lang="es-ES" altLang="ca-ES" sz="3200" dirty="0" smtClean="0">
              <a:solidFill>
                <a:srgbClr val="808080"/>
              </a:solidFill>
              <a:ea typeface="MS PGothic" pitchFamily="34" charset="-128"/>
            </a:endParaRP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600" b="1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Introduction</a:t>
            </a:r>
            <a:r>
              <a:rPr lang="es-ES" altLang="ca-ES" sz="3600" b="1" dirty="0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to </a:t>
            </a:r>
            <a:r>
              <a:rPr lang="es-ES" altLang="ca-ES" sz="3600" b="1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the</a:t>
            </a:r>
            <a:r>
              <a:rPr lang="es-ES" altLang="ca-ES" sz="3600" b="1" dirty="0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600" b="1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course</a:t>
            </a:r>
            <a:endParaRPr lang="es-ES" altLang="ca-ES" sz="3200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2053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2054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206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</p:spPr>
          </p:pic>
          <p:pic>
            <p:nvPicPr>
              <p:cNvPr id="2063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55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2056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2058" name="Picture 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59" name="Picture 9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60" name="Picture 10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61" name="Picture 11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057" name="Picture 1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19088"/>
            <a:ext cx="6865938" cy="10683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a-ES" dirty="0" smtClean="0"/>
              <a:t>Methodology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2950" y="1371600"/>
            <a:ext cx="8420100" cy="3978275"/>
          </a:xfrm>
        </p:spPr>
        <p:txBody>
          <a:bodyPr/>
          <a:lstStyle/>
          <a:p>
            <a:pPr marL="341313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>
                <a:solidFill>
                  <a:srgbClr val="993489"/>
                </a:solidFill>
              </a:rPr>
              <a:t>This course is </a:t>
            </a:r>
            <a:r>
              <a:rPr lang="en-US" altLang="ca-ES" dirty="0">
                <a:solidFill>
                  <a:srgbClr val="993489"/>
                </a:solidFill>
              </a:rPr>
              <a:t> </a:t>
            </a:r>
            <a:r>
              <a:rPr lang="en-US" altLang="ca-ES" dirty="0" smtClean="0">
                <a:solidFill>
                  <a:srgbClr val="993489"/>
                </a:solidFill>
              </a:rPr>
              <a:t>about applied statistics</a:t>
            </a:r>
            <a:endParaRPr lang="en-US" altLang="ca-ES" b="1" i="1" dirty="0" smtClean="0">
              <a:solidFill>
                <a:srgbClr val="993489"/>
              </a:solidFill>
            </a:endParaRPr>
          </a:p>
          <a:p>
            <a:pPr marL="341313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>
                <a:solidFill>
                  <a:srgbClr val="993489"/>
                </a:solidFill>
              </a:rPr>
              <a:t>Work with real data examples</a:t>
            </a:r>
          </a:p>
          <a:p>
            <a:pPr marL="341313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>
                <a:solidFill>
                  <a:srgbClr val="993489"/>
                </a:solidFill>
              </a:rPr>
              <a:t>Data analysis with </a:t>
            </a:r>
            <a:r>
              <a:rPr lang="en-US" altLang="ca-ES" b="1" dirty="0" smtClean="0">
                <a:solidFill>
                  <a:srgbClr val="993489"/>
                </a:solidFill>
              </a:rPr>
              <a:t>R</a:t>
            </a:r>
            <a:r>
              <a:rPr lang="en-US" altLang="ca-ES" dirty="0" smtClean="0">
                <a:solidFill>
                  <a:srgbClr val="993489"/>
                </a:solidFill>
              </a:rPr>
              <a:t> and </a:t>
            </a:r>
            <a:r>
              <a:rPr lang="en-US" altLang="ca-ES" b="1" dirty="0" smtClean="0">
                <a:solidFill>
                  <a:srgbClr val="993489"/>
                </a:solidFill>
              </a:rPr>
              <a:t>R commander. </a:t>
            </a:r>
          </a:p>
          <a:p>
            <a:pPr marL="341313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>
                <a:solidFill>
                  <a:srgbClr val="993489"/>
                </a:solidFill>
              </a:rPr>
              <a:t> Theory is important , but </a:t>
            </a:r>
            <a:r>
              <a:rPr lang="en-US" altLang="ca-ES" dirty="0" err="1" smtClean="0">
                <a:solidFill>
                  <a:srgbClr val="993489"/>
                </a:solidFill>
              </a:rPr>
              <a:t>dicusssion</a:t>
            </a:r>
            <a:r>
              <a:rPr lang="en-US" altLang="ca-ES" dirty="0" smtClean="0">
                <a:solidFill>
                  <a:srgbClr val="993489"/>
                </a:solidFill>
              </a:rPr>
              <a:t> of real problems could help to understand statistics. Program is flexible and may be adapted to student </a:t>
            </a:r>
            <a:r>
              <a:rPr lang="en-US" altLang="ca-ES" dirty="0" err="1" smtClean="0">
                <a:solidFill>
                  <a:srgbClr val="993489"/>
                </a:solidFill>
              </a:rPr>
              <a:t>neeed</a:t>
            </a:r>
            <a:endParaRPr lang="en-US" altLang="ca-ES" dirty="0" smtClean="0">
              <a:solidFill>
                <a:srgbClr val="9934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503988"/>
            <a:ext cx="1063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2E99A89-06B8-4C17-9D91-A165BDF0C585}" type="slidenum">
              <a:rPr lang="ca-ES" altLang="ca-ES"/>
              <a:pPr/>
              <a:t>11</a:t>
            </a:fld>
            <a:endParaRPr lang="ca-ES" altLang="ca-ES"/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117475" y="1385888"/>
          <a:ext cx="9788525" cy="547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Imagen" r:id="rId4" imgW="2314396" imgH="2314469" progId="MS_ClipArt_Gallery.2">
                  <p:embed/>
                </p:oleObj>
              </mc:Choice>
              <mc:Fallback>
                <p:oleObj name="Imagen" r:id="rId4" imgW="2314396" imgH="2314469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1385888"/>
                        <a:ext cx="9788525" cy="547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95300" y="2863850"/>
            <a:ext cx="3263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800" b="1" dirty="0" err="1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Nature</a:t>
            </a:r>
            <a:endParaRPr lang="es-ES_tradnl" sz="24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9396" name="Object 3"/>
          <p:cNvGraphicFramePr>
            <a:graphicFrameLocks noChangeAspect="1"/>
          </p:cNvGraphicFramePr>
          <p:nvPr/>
        </p:nvGraphicFramePr>
        <p:xfrm>
          <a:off x="741363" y="1557338"/>
          <a:ext cx="29972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Imagen" r:id="rId6" imgW="1372514" imgH="878738" progId="MS_ClipArt_Gallery.2">
                  <p:embed/>
                </p:oleObj>
              </mc:Choice>
              <mc:Fallback>
                <p:oleObj name="Imagen" r:id="rId6" imgW="1372514" imgH="878738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557338"/>
                        <a:ext cx="299720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7591425" y="1655763"/>
          <a:ext cx="17002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Imagen" r:id="rId8" imgW="998525" imgH="1125626" progId="MS_ClipArt_Gallery.2">
                  <p:embed/>
                </p:oleObj>
              </mc:Choice>
              <mc:Fallback>
                <p:oleObj name="Imagen" r:id="rId8" imgW="998525" imgH="1125626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5" y="1655763"/>
                        <a:ext cx="1700213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5"/>
          <p:cNvGraphicFramePr>
            <a:graphicFrameLocks noChangeAspect="1"/>
          </p:cNvGraphicFramePr>
          <p:nvPr/>
        </p:nvGraphicFramePr>
        <p:xfrm>
          <a:off x="7661275" y="4210050"/>
          <a:ext cx="15605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Imagen" r:id="rId10" imgW="868680" imgH="1004011" progId="MS_ClipArt_Gallery.2">
                  <p:embed/>
                </p:oleObj>
              </mc:Choice>
              <mc:Fallback>
                <p:oleObj name="Imagen" r:id="rId10" imgW="868680" imgH="1004011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275" y="4210050"/>
                        <a:ext cx="1560513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751388" y="3190875"/>
            <a:ext cx="1762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800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Generate</a:t>
            </a:r>
            <a:endParaRPr lang="es-ES_tradnl" sz="2400" b="1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3689350" y="2160588"/>
            <a:ext cx="3916363" cy="71437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7292975" y="2924175"/>
            <a:ext cx="2419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8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Real data</a:t>
            </a:r>
            <a:endParaRPr lang="es-ES_tradnl" sz="28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955675" y="5670550"/>
            <a:ext cx="22590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“</a:t>
            </a:r>
            <a:r>
              <a:rPr lang="es-ES_tradnl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Studied</a:t>
            </a:r>
            <a:r>
              <a:rPr lang="es-ES_tradn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s-ES_tradnl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nature</a:t>
            </a:r>
            <a:r>
              <a:rPr lang="es-ES_tradn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endParaRPr lang="es-ES_tradnl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3570288" y="4967288"/>
            <a:ext cx="4021137" cy="0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headEnd type="stealth" w="med" len="lg"/>
            <a:tailEnd type="none" w="med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568825" y="5918200"/>
            <a:ext cx="21256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Statistical</a:t>
            </a:r>
            <a:r>
              <a:rPr lang="es-ES_tradnl" sz="2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s-ES_tradnl" sz="2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methods</a:t>
            </a:r>
            <a:endParaRPr lang="es-ES_tradnl" sz="24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9407" name="Object 6"/>
          <p:cNvGraphicFramePr>
            <a:graphicFrameLocks noChangeAspect="1"/>
          </p:cNvGraphicFramePr>
          <p:nvPr/>
        </p:nvGraphicFramePr>
        <p:xfrm>
          <a:off x="803275" y="4318000"/>
          <a:ext cx="29972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Imagen" r:id="rId12" imgW="1372514" imgH="878738" progId="MS_ClipArt_Gallery.2">
                  <p:embed/>
                </p:oleObj>
              </mc:Choice>
              <mc:Fallback>
                <p:oleObj name="Imagen" r:id="rId12" imgW="1372514" imgH="878738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46000" contrast="-6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318000"/>
                        <a:ext cx="2997200" cy="1350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7567613" y="5510213"/>
            <a:ext cx="21510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s-ES_tradnl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Observed</a:t>
            </a:r>
            <a:r>
              <a:rPr lang="es-ES_tradnl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data</a:t>
            </a:r>
            <a:endParaRPr lang="es-ES_tradnl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1598613" y="404813"/>
            <a:ext cx="68659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ES" altLang="ca-ES" sz="320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s-ES" altLang="ca-ES" sz="3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320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statistics</a:t>
            </a:r>
            <a:r>
              <a:rPr lang="es-ES" altLang="ca-ES" sz="3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do?</a:t>
            </a:r>
            <a:endParaRPr lang="ca-ES" altLang="ca-ES" sz="3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9412" name="Picture 20" descr="j02338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51325" y="1125538"/>
            <a:ext cx="2381250" cy="208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13" name="Picture 21" descr="j029535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95850" y="3933825"/>
            <a:ext cx="1930400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8307388" y="3455988"/>
            <a:ext cx="0" cy="720725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H="1" flipV="1">
            <a:off x="2066925" y="3313113"/>
            <a:ext cx="0" cy="935037"/>
          </a:xfrm>
          <a:prstGeom prst="line">
            <a:avLst/>
          </a:prstGeom>
          <a:noFill/>
          <a:ln w="76200" cmpd="tri">
            <a:solidFill>
              <a:srgbClr val="FF990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GB"/>
          </a:p>
        </p:txBody>
      </p:sp>
      <p:pic>
        <p:nvPicPr>
          <p:cNvPr id="9237" name="Picture 1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542338" y="3500438"/>
            <a:ext cx="496887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238" name="Picture 12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448550" y="3500438"/>
            <a:ext cx="411163" cy="377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239" name="Picture 12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18450" y="3500438"/>
            <a:ext cx="4857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9" grpId="0" autoUpdateAnimBg="0"/>
      <p:bldP spid="59400" grpId="0" animBg="1"/>
      <p:bldP spid="59402" grpId="0" autoUpdateAnimBg="0"/>
      <p:bldP spid="59403" grpId="0" autoUpdateAnimBg="0"/>
      <p:bldP spid="59404" grpId="0" animBg="1"/>
      <p:bldP spid="59406" grpId="0" autoUpdateAnimBg="0"/>
      <p:bldP spid="59408" grpId="0" autoUpdateAnimBg="0"/>
      <p:bldP spid="59414" grpId="0" animBg="1"/>
      <p:bldP spid="594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96325" y="6453188"/>
            <a:ext cx="1063625" cy="2873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6F9DAC3-FECA-4B39-85B3-B7C3FF2F7005}" type="slidenum">
              <a:rPr lang="ca-ES" altLang="ca-ES"/>
              <a:pPr/>
              <a:t>12</a:t>
            </a:fld>
            <a:endParaRPr lang="ca-ES" altLang="ca-E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95300" y="1295400"/>
            <a:ext cx="3811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ca-ES" sz="4000" b="1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Description</a:t>
            </a:r>
            <a:endParaRPr lang="ca-ES" sz="40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613400" y="1295400"/>
            <a:ext cx="4292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ts val="0"/>
              </a:spcBef>
              <a:defRPr/>
            </a:pPr>
            <a:r>
              <a:rPr lang="ca-ES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Estimation</a:t>
            </a:r>
            <a:endParaRPr lang="ca-ES" sz="40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ctr" eaLnBrk="0" hangingPunct="0">
              <a:spcBef>
                <a:spcPts val="0"/>
              </a:spcBef>
              <a:defRPr/>
            </a:pPr>
            <a:r>
              <a:rPr lang="ca-E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Summary</a:t>
            </a:r>
            <a:r>
              <a:rPr lang="ca-E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ca-E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measures</a:t>
            </a:r>
            <a:r>
              <a:rPr lang="ca-E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ca-E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Graphs</a:t>
            </a:r>
            <a:r>
              <a:rPr lang="ca-E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ca-E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CIs</a:t>
            </a:r>
            <a:endParaRPr lang="ca-E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95300" y="2819400"/>
            <a:ext cx="3811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ca-ES" sz="4000" b="1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Compare</a:t>
            </a:r>
            <a:endParaRPr lang="ca-ES" sz="40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08013" y="4724400"/>
            <a:ext cx="38115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ca-ES" sz="4000" b="1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Relate</a:t>
            </a:r>
            <a:r>
              <a:rPr lang="ca-ES" sz="4000" b="1" dirty="0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or </a:t>
            </a:r>
            <a:r>
              <a:rPr lang="ca-ES" sz="4000" b="1" dirty="0" err="1" smtClean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predict</a:t>
            </a:r>
            <a:endParaRPr lang="ca-ES" sz="4000" b="1" dirty="0">
              <a:solidFill>
                <a:srgbClr val="80008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888038" y="2852738"/>
            <a:ext cx="358298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ca-ES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Hypothesis</a:t>
            </a:r>
            <a:r>
              <a:rPr lang="ca-E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ca-ES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testing</a:t>
            </a:r>
            <a:endParaRPr lang="ca-E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867400" y="4800600"/>
            <a:ext cx="3581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ca-ES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Modelling</a:t>
            </a:r>
            <a:r>
              <a:rPr lang="ca-E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or </a:t>
            </a:r>
            <a:r>
              <a:rPr lang="ca-ES" sz="4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Regression</a:t>
            </a:r>
            <a:endParaRPr lang="ca-E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3797300" y="1752600"/>
            <a:ext cx="1981200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3810000" y="3276600"/>
            <a:ext cx="1981200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3962400" y="5562600"/>
            <a:ext cx="1981200" cy="0"/>
          </a:xfrm>
          <a:prstGeom prst="line">
            <a:avLst/>
          </a:prstGeom>
          <a:noFill/>
          <a:ln w="76200" cmpd="tri">
            <a:solidFill>
              <a:schemeClr val="accent2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520825" y="260350"/>
            <a:ext cx="6864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ca-ES" altLang="ca-ES" sz="320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ca-ES" altLang="ca-ES" sz="3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ca-ES" altLang="ca-ES" sz="320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statistics</a:t>
            </a:r>
            <a:endParaRPr lang="ca-ES" altLang="ca-ES" sz="3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48" grpId="0" animBg="1"/>
      <p:bldP spid="61449" grpId="0" animBg="1"/>
      <p:bldP spid="614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ol 1"/>
          <p:cNvSpPr txBox="1">
            <a:spLocks/>
          </p:cNvSpPr>
          <p:nvPr/>
        </p:nvSpPr>
        <p:spPr bwMode="auto">
          <a:xfrm>
            <a:off x="1338263" y="277813"/>
            <a:ext cx="68627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Verdana" pitchFamily="32" charset="0"/>
                <a:ea typeface="DejaVu Sans" charset="0"/>
                <a:cs typeface="DejaVu Sans" charset="0"/>
              </a:defRPr>
            </a:lvl9pPr>
          </a:lstStyle>
          <a:p>
            <a:pPr>
              <a:defRPr/>
            </a:pPr>
            <a:r>
              <a:rPr lang="ca-ES" altLang="ca-ES" kern="0" dirty="0" smtClean="0">
                <a:solidFill>
                  <a:srgbClr val="993489"/>
                </a:solidFill>
              </a:rPr>
              <a:t>Materials</a:t>
            </a:r>
          </a:p>
          <a:p>
            <a:pPr>
              <a:defRPr/>
            </a:pPr>
            <a:endParaRPr lang="ca-ES" altLang="ca-ES" kern="0" dirty="0" smtClean="0">
              <a:solidFill>
                <a:srgbClr val="993489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2133600"/>
            <a:ext cx="7489825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88" y="1162050"/>
            <a:ext cx="269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19088"/>
            <a:ext cx="6865938" cy="10683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a-ES" dirty="0" smtClean="0"/>
              <a:t>Resources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42950" y="1371600"/>
            <a:ext cx="8420100" cy="3978275"/>
          </a:xfrm>
        </p:spPr>
        <p:txBody>
          <a:bodyPr/>
          <a:lstStyle/>
          <a:p>
            <a:pPr marL="341313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/>
              <a:t>R and  R-commander: Free software</a:t>
            </a:r>
          </a:p>
          <a:p>
            <a:pPr marL="341313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/>
              <a:t>Resources about basic </a:t>
            </a:r>
            <a:r>
              <a:rPr lang="en-US" altLang="ca-ES" dirty="0" err="1" smtClean="0"/>
              <a:t>statitistics</a:t>
            </a:r>
            <a:endParaRPr lang="en-US" altLang="ca-ES" dirty="0" smtClean="0"/>
          </a:p>
          <a:p>
            <a:pPr marL="741363" lvl="1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dirty="0" smtClean="0"/>
              <a:t>Course slides and exercise </a:t>
            </a:r>
            <a:r>
              <a:rPr lang="en-US" altLang="ca-ES" i="1" dirty="0" smtClean="0"/>
              <a:t>datasets </a:t>
            </a:r>
          </a:p>
          <a:p>
            <a:pPr marL="741363" lvl="1" indent="-341313">
              <a:buFont typeface="Verdana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ca-ES" i="1" dirty="0" smtClean="0"/>
              <a:t>Some text or reference material</a:t>
            </a:r>
            <a:endParaRPr lang="en-US" altLang="ca-ES" dirty="0" smtClean="0"/>
          </a:p>
        </p:txBody>
      </p:sp>
      <p:pic>
        <p:nvPicPr>
          <p:cNvPr id="14340" name="Picture 5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429000"/>
            <a:ext cx="20732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6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429000"/>
            <a:ext cx="271462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12640" y="1412776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5400" dirty="0" err="1" smtClean="0">
                <a:solidFill>
                  <a:srgbClr val="993489"/>
                </a:solidFill>
              </a:rPr>
              <a:t>Have</a:t>
            </a:r>
            <a:r>
              <a:rPr lang="ca-ES" sz="5400" dirty="0" smtClean="0">
                <a:solidFill>
                  <a:srgbClr val="993489"/>
                </a:solidFill>
              </a:rPr>
              <a:t> a </a:t>
            </a:r>
            <a:r>
              <a:rPr lang="ca-ES" sz="5400" dirty="0" err="1" smtClean="0">
                <a:solidFill>
                  <a:srgbClr val="993489"/>
                </a:solidFill>
              </a:rPr>
              <a:t>good</a:t>
            </a:r>
            <a:r>
              <a:rPr lang="ca-ES" sz="5400" dirty="0" smtClean="0">
                <a:solidFill>
                  <a:srgbClr val="993489"/>
                </a:solidFill>
              </a:rPr>
              <a:t> </a:t>
            </a:r>
            <a:r>
              <a:rPr lang="ca-ES" sz="5400" dirty="0" err="1" smtClean="0">
                <a:solidFill>
                  <a:srgbClr val="993489"/>
                </a:solidFill>
              </a:rPr>
              <a:t>course</a:t>
            </a:r>
            <a:r>
              <a:rPr lang="ca-ES" sz="5400" smtClean="0">
                <a:solidFill>
                  <a:srgbClr val="993489"/>
                </a:solidFill>
              </a:rPr>
              <a:t> !!!!</a:t>
            </a:r>
            <a:endParaRPr lang="es-ES" sz="5400" dirty="0">
              <a:solidFill>
                <a:srgbClr val="993489"/>
              </a:solidFill>
            </a:endParaRPr>
          </a:p>
        </p:txBody>
      </p:sp>
      <p:pic>
        <p:nvPicPr>
          <p:cNvPr id="10242" name="Picture 2" descr="Resultat d'imatges de statistics  carto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257175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19088"/>
            <a:ext cx="6865938" cy="10683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a-ES" smtClean="0"/>
              <a:t>Contingut</a:t>
            </a:r>
          </a:p>
        </p:txBody>
      </p:sp>
      <p:sp>
        <p:nvSpPr>
          <p:cNvPr id="4" name="1 Marcador de texto"/>
          <p:cNvSpPr txBox="1">
            <a:spLocks/>
          </p:cNvSpPr>
          <p:nvPr/>
        </p:nvSpPr>
        <p:spPr bwMode="auto">
          <a:xfrm>
            <a:off x="1598613" y="1341438"/>
            <a:ext cx="6503987" cy="53498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Where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  </a:t>
            </a: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are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we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? </a:t>
            </a: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What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 do </a:t>
            </a: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we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 do?</a:t>
            </a:r>
            <a:endParaRPr lang="ca-ES" sz="2800" kern="0" dirty="0">
              <a:solidFill>
                <a:srgbClr val="993489"/>
              </a:solidFill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 eaLnBrk="0" hangingPunct="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Why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this</a:t>
            </a: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course</a:t>
            </a:r>
            <a:endParaRPr lang="ca-ES" sz="2800" kern="0" dirty="0">
              <a:solidFill>
                <a:srgbClr val="993489"/>
              </a:solidFill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 eaLnBrk="0" hangingPunct="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Objectives</a:t>
            </a:r>
            <a:endParaRPr lang="ca-ES" sz="2800" kern="0" dirty="0">
              <a:solidFill>
                <a:srgbClr val="993489"/>
              </a:solidFill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 eaLnBrk="0" hangingPunct="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ca-ES" sz="2800" kern="0" dirty="0" err="1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Methods</a:t>
            </a:r>
            <a:endParaRPr lang="ca-ES" sz="2800" kern="0" dirty="0">
              <a:solidFill>
                <a:srgbClr val="993489"/>
              </a:solidFill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 eaLnBrk="0" hangingPunct="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Contents</a:t>
            </a:r>
            <a:endParaRPr lang="ca-ES" sz="2800" kern="0" dirty="0">
              <a:solidFill>
                <a:srgbClr val="993489"/>
              </a:solidFill>
              <a:latin typeface="+mn-lt"/>
              <a:ea typeface="ＭＳ Ｐゴシック" pitchFamily="34" charset="-128"/>
              <a:cs typeface="+mn-cs"/>
            </a:endParaRPr>
          </a:p>
          <a:p>
            <a:pPr marL="342900" indent="-342900" eaLnBrk="0" hangingPunct="0">
              <a:spcBef>
                <a:spcPts val="700"/>
              </a:spcBef>
              <a:buFont typeface="Arial" panose="020B0604020202020204" pitchFamily="34" charset="0"/>
              <a:buChar char="•"/>
              <a:defRPr/>
            </a:pPr>
            <a:r>
              <a:rPr lang="ca-ES" sz="2800" kern="0" dirty="0" smtClean="0">
                <a:solidFill>
                  <a:srgbClr val="993489"/>
                </a:solidFill>
                <a:latin typeface="+mn-lt"/>
                <a:ea typeface="ＭＳ Ｐゴシック" pitchFamily="34" charset="-128"/>
                <a:cs typeface="+mn-cs"/>
              </a:rPr>
              <a:t>Logistics</a:t>
            </a:r>
            <a:endParaRPr lang="ca-ES" sz="2800" kern="0" dirty="0">
              <a:solidFill>
                <a:srgbClr val="993489"/>
              </a:solidFill>
              <a:latin typeface="+mn-lt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661988" y="333375"/>
            <a:ext cx="8424862" cy="1066800"/>
          </a:xfrm>
        </p:spPr>
        <p:txBody>
          <a:bodyPr/>
          <a:lstStyle/>
          <a:p>
            <a:r>
              <a:rPr lang="es-ES" altLang="ca-ES" dirty="0" err="1" smtClean="0">
                <a:solidFill>
                  <a:srgbClr val="993489"/>
                </a:solidFill>
              </a:rPr>
              <a:t>Unitat</a:t>
            </a:r>
            <a:r>
              <a:rPr lang="es-ES" altLang="ca-ES" dirty="0" smtClean="0">
                <a:solidFill>
                  <a:srgbClr val="993489"/>
                </a:solidFill>
              </a:rPr>
              <a:t> </a:t>
            </a:r>
            <a:r>
              <a:rPr lang="es-ES" altLang="ca-ES" dirty="0" err="1" smtClean="0">
                <a:solidFill>
                  <a:srgbClr val="993489"/>
                </a:solidFill>
              </a:rPr>
              <a:t>d’estadística</a:t>
            </a:r>
            <a:r>
              <a:rPr lang="es-ES" altLang="ca-ES" dirty="0" smtClean="0">
                <a:solidFill>
                  <a:srgbClr val="993489"/>
                </a:solidFill>
              </a:rPr>
              <a:t> i </a:t>
            </a:r>
            <a:r>
              <a:rPr lang="es-ES" altLang="ca-ES" dirty="0" err="1" smtClean="0">
                <a:solidFill>
                  <a:srgbClr val="993489"/>
                </a:solidFill>
              </a:rPr>
              <a:t>Bioinformàtica</a:t>
            </a:r>
            <a:endParaRPr lang="es-ES" altLang="ca-ES" dirty="0" smtClean="0">
              <a:solidFill>
                <a:srgbClr val="993489"/>
              </a:solidFill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 t="1453" r="35370"/>
          <a:stretch>
            <a:fillRect/>
          </a:stretch>
        </p:blipFill>
        <p:spPr bwMode="auto">
          <a:xfrm>
            <a:off x="0" y="1557338"/>
            <a:ext cx="6513513" cy="530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113" y="1989138"/>
            <a:ext cx="1565275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1" name="6 Conector recto"/>
          <p:cNvCxnSpPr>
            <a:cxnSpLocks noChangeShapeType="1"/>
          </p:cNvCxnSpPr>
          <p:nvPr/>
        </p:nvCxnSpPr>
        <p:spPr bwMode="auto">
          <a:xfrm flipH="1">
            <a:off x="3627438" y="1989138"/>
            <a:ext cx="701675" cy="2519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2" name="8 Conector recto"/>
          <p:cNvCxnSpPr>
            <a:cxnSpLocks noChangeShapeType="1"/>
          </p:cNvCxnSpPr>
          <p:nvPr/>
        </p:nvCxnSpPr>
        <p:spPr bwMode="auto">
          <a:xfrm flipH="1">
            <a:off x="3783013" y="4005263"/>
            <a:ext cx="54610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3" name="10 Conector recto"/>
          <p:cNvCxnSpPr>
            <a:cxnSpLocks noChangeShapeType="1"/>
          </p:cNvCxnSpPr>
          <p:nvPr/>
        </p:nvCxnSpPr>
        <p:spPr bwMode="auto">
          <a:xfrm flipH="1">
            <a:off x="3783013" y="1989138"/>
            <a:ext cx="2105025" cy="2519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04" name="12 Conector recto"/>
          <p:cNvCxnSpPr>
            <a:cxnSpLocks noChangeShapeType="1"/>
          </p:cNvCxnSpPr>
          <p:nvPr/>
        </p:nvCxnSpPr>
        <p:spPr bwMode="auto">
          <a:xfrm flipH="1">
            <a:off x="3860800" y="4005263"/>
            <a:ext cx="2027238" cy="503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05" name="13 Elipse"/>
          <p:cNvSpPr>
            <a:spLocks noChangeArrowheads="1"/>
          </p:cNvSpPr>
          <p:nvPr/>
        </p:nvSpPr>
        <p:spPr bwMode="auto">
          <a:xfrm>
            <a:off x="3236913" y="4221163"/>
            <a:ext cx="935037" cy="503237"/>
          </a:xfrm>
          <a:prstGeom prst="ellipse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 altLang="ca-ES"/>
          </a:p>
        </p:txBody>
      </p:sp>
      <p:sp>
        <p:nvSpPr>
          <p:cNvPr id="4107" name="15 CuadroTexto"/>
          <p:cNvSpPr txBox="1">
            <a:spLocks noChangeArrowheads="1"/>
          </p:cNvSpPr>
          <p:nvPr/>
        </p:nvSpPr>
        <p:spPr bwMode="auto">
          <a:xfrm>
            <a:off x="6701859" y="3001587"/>
            <a:ext cx="30432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b="1" u="sng" dirty="0" err="1" smtClean="0">
                <a:solidFill>
                  <a:srgbClr val="993489"/>
                </a:solidFill>
              </a:rPr>
              <a:t>Where</a:t>
            </a:r>
            <a:r>
              <a:rPr lang="es-ES" altLang="ca-ES" sz="3200" b="1" u="sng" dirty="0" smtClean="0">
                <a:solidFill>
                  <a:srgbClr val="993489"/>
                </a:solidFill>
              </a:rPr>
              <a:t> </a:t>
            </a:r>
            <a:r>
              <a:rPr lang="es-ES" altLang="ca-ES" sz="3200" b="1" u="sng" dirty="0" err="1" smtClean="0">
                <a:solidFill>
                  <a:srgbClr val="993489"/>
                </a:solidFill>
              </a:rPr>
              <a:t>we</a:t>
            </a:r>
            <a:r>
              <a:rPr lang="es-ES" altLang="ca-ES" sz="3200" b="1" u="sng" dirty="0" smtClean="0">
                <a:solidFill>
                  <a:srgbClr val="993489"/>
                </a:solidFill>
              </a:rPr>
              <a:t> are</a:t>
            </a:r>
            <a:endParaRPr lang="es-ES" altLang="ca-ES" sz="3200" b="1" u="sng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>
                <a:solidFill>
                  <a:srgbClr val="993489"/>
                </a:solidFill>
              </a:rPr>
              <a:t>What</a:t>
            </a:r>
            <a:r>
              <a:rPr lang="ca-ES" dirty="0" smtClean="0">
                <a:solidFill>
                  <a:srgbClr val="993489"/>
                </a:solidFill>
              </a:rPr>
              <a:t> </a:t>
            </a:r>
            <a:r>
              <a:rPr lang="ca-ES" dirty="0" err="1" smtClean="0">
                <a:solidFill>
                  <a:srgbClr val="993489"/>
                </a:solidFill>
              </a:rPr>
              <a:t>we</a:t>
            </a:r>
            <a:r>
              <a:rPr lang="ca-ES" dirty="0" smtClean="0">
                <a:solidFill>
                  <a:srgbClr val="993489"/>
                </a:solidFill>
              </a:rPr>
              <a:t> do </a:t>
            </a:r>
            <a:endParaRPr lang="es-ES" dirty="0">
              <a:solidFill>
                <a:srgbClr val="99348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76" y="1274045"/>
            <a:ext cx="8769424" cy="560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4 Rectángulo"/>
          <p:cNvSpPr>
            <a:spLocks noChangeArrowheads="1"/>
          </p:cNvSpPr>
          <p:nvPr/>
        </p:nvSpPr>
        <p:spPr bwMode="auto">
          <a:xfrm>
            <a:off x="508000" y="1268413"/>
            <a:ext cx="9204325" cy="415498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DejaVu Sans" charset="0"/>
              </a:defRPr>
            </a:lvl9pPr>
          </a:lstStyle>
          <a:p>
            <a:pPr eaLnBrk="1" hangingPunct="1">
              <a:buFont typeface="Verdana" pitchFamily="34" charset="0"/>
              <a:buChar char="•"/>
              <a:defRPr/>
            </a:pPr>
            <a:r>
              <a:rPr lang="en-US" altLang="ca-ES" sz="2400" dirty="0" smtClean="0">
                <a:solidFill>
                  <a:srgbClr val="993489"/>
                </a:solidFill>
              </a:rPr>
              <a:t>A huge quantity of information is generated in clinical or lab research</a:t>
            </a:r>
          </a:p>
          <a:p>
            <a:pPr eaLnBrk="1" hangingPunct="1">
              <a:buFont typeface="Verdana" pitchFamily="34" charset="0"/>
              <a:buChar char="•"/>
              <a:defRPr/>
            </a:pPr>
            <a:r>
              <a:rPr lang="en-US" altLang="ca-ES" sz="2400" dirty="0" smtClean="0">
                <a:solidFill>
                  <a:srgbClr val="993489"/>
                </a:solidFill>
              </a:rPr>
              <a:t>A lot of people think </a:t>
            </a:r>
            <a:r>
              <a:rPr lang="en-US" altLang="ca-ES" sz="2400" dirty="0" err="1" smtClean="0">
                <a:solidFill>
                  <a:srgbClr val="993489"/>
                </a:solidFill>
              </a:rPr>
              <a:t>statitics</a:t>
            </a:r>
            <a:r>
              <a:rPr lang="en-US" altLang="ca-ES" sz="2400" dirty="0" smtClean="0">
                <a:solidFill>
                  <a:srgbClr val="993489"/>
                </a:solidFill>
              </a:rPr>
              <a:t> is complex or just ignore it</a:t>
            </a:r>
          </a:p>
          <a:p>
            <a:pPr eaLnBrk="1" hangingPunct="1">
              <a:buFont typeface="Verdana" pitchFamily="34" charset="0"/>
              <a:buChar char="•"/>
              <a:defRPr/>
            </a:pPr>
            <a:r>
              <a:rPr lang="en-US" altLang="ca-ES" sz="2400" dirty="0" smtClean="0">
                <a:solidFill>
                  <a:srgbClr val="993489"/>
                </a:solidFill>
              </a:rPr>
              <a:t>Other people think they can do by themselves</a:t>
            </a:r>
          </a:p>
          <a:p>
            <a:pPr eaLnBrk="1" hangingPunct="1">
              <a:buFont typeface="Verdana" pitchFamily="34" charset="0"/>
              <a:buChar char="•"/>
              <a:defRPr/>
            </a:pPr>
            <a:r>
              <a:rPr lang="en-US" altLang="ca-ES" sz="2400" dirty="0" smtClean="0">
                <a:solidFill>
                  <a:srgbClr val="993489"/>
                </a:solidFill>
              </a:rPr>
              <a:t>But what it is important is just:</a:t>
            </a:r>
          </a:p>
          <a:p>
            <a:pPr lvl="1" eaLnBrk="1" hangingPunct="1">
              <a:buFont typeface="Verdana" pitchFamily="34" charset="0"/>
              <a:buChar char="•"/>
              <a:defRPr/>
            </a:pPr>
            <a:r>
              <a:rPr lang="en-US" altLang="ca-ES" sz="2400" dirty="0" smtClean="0">
                <a:solidFill>
                  <a:srgbClr val="993489"/>
                </a:solidFill>
              </a:rPr>
              <a:t>Solve basics situations</a:t>
            </a:r>
          </a:p>
          <a:p>
            <a:pPr lvl="1" eaLnBrk="1" hangingPunct="1">
              <a:buFont typeface="Verdana" pitchFamily="34" charset="0"/>
              <a:buChar char="•"/>
              <a:defRPr/>
            </a:pPr>
            <a:r>
              <a:rPr lang="en-US" altLang="ca-ES" sz="2400" dirty="0" smtClean="0">
                <a:solidFill>
                  <a:srgbClr val="993489"/>
                </a:solidFill>
              </a:rPr>
              <a:t>Identify more complex situations and be able to communicate with an expert</a:t>
            </a:r>
            <a:endParaRPr lang="en-US" altLang="ca-ES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ca-E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Verdana" pitchFamily="34" charset="0"/>
              <a:buChar char="•"/>
              <a:defRPr/>
            </a:pPr>
            <a:endParaRPr lang="en-US" altLang="ca-ES" sz="2400" dirty="0" smtClean="0">
              <a:solidFill>
                <a:srgbClr val="993489"/>
              </a:solidFill>
            </a:endParaRPr>
          </a:p>
          <a:p>
            <a:pPr eaLnBrk="1" hangingPunct="1">
              <a:buFont typeface="Verdana" pitchFamily="34" charset="0"/>
              <a:buChar char="•"/>
              <a:defRPr/>
            </a:pPr>
            <a:endParaRPr lang="en-US" altLang="ca-ES" sz="2400" dirty="0" smtClean="0">
              <a:solidFill>
                <a:srgbClr val="993489"/>
              </a:solidFill>
            </a:endParaRPr>
          </a:p>
        </p:txBody>
      </p:sp>
      <p:sp>
        <p:nvSpPr>
          <p:cNvPr id="614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19088"/>
            <a:ext cx="6865938" cy="10683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a-ES" dirty="0" smtClean="0"/>
              <a:t>Why this course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07231" y="4618535"/>
            <a:ext cx="8423275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20000"/>
              </a:spcBef>
              <a:defRPr/>
            </a:pP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“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Hiring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a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statistician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after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de data has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been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collected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like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hiring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a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physician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when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a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patient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is in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morgue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: He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might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be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able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to tell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you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what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went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wrong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,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but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he is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unlikely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to be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able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to fix </a:t>
            </a:r>
            <a:r>
              <a:rPr lang="ca-ES" dirty="0" err="1">
                <a:solidFill>
                  <a:srgbClr val="993489"/>
                </a:solidFill>
                <a:latin typeface="+mn-lt"/>
                <a:cs typeface="+mn-cs"/>
              </a:rPr>
              <a:t>it</a:t>
            </a: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”</a:t>
            </a:r>
          </a:p>
          <a:p>
            <a:pPr>
              <a:lnSpc>
                <a:spcPct val="145000"/>
              </a:lnSpc>
              <a:spcBef>
                <a:spcPct val="20000"/>
              </a:spcBef>
              <a:defRPr/>
            </a:pPr>
            <a:r>
              <a:rPr lang="ca-ES" dirty="0">
                <a:solidFill>
                  <a:srgbClr val="993489"/>
                </a:solidFill>
                <a:latin typeface="+mn-lt"/>
                <a:cs typeface="+mn-cs"/>
              </a:rPr>
              <a:t> R.A. Fisher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319088"/>
            <a:ext cx="6865938" cy="1068387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ca-ES" dirty="0" smtClean="0"/>
              <a:t>Objectives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1700808"/>
            <a:ext cx="9361487" cy="3978275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ca-ES" altLang="ca-ES" sz="2400" dirty="0" err="1" smtClean="0">
                <a:solidFill>
                  <a:srgbClr val="993489"/>
                </a:solidFill>
              </a:rPr>
              <a:t>Main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objective</a:t>
            </a:r>
            <a:r>
              <a:rPr lang="ca-ES" altLang="ca-ES" sz="2400" dirty="0" smtClean="0">
                <a:solidFill>
                  <a:srgbClr val="993489"/>
                </a:solidFill>
              </a:rPr>
              <a:t> of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course</a:t>
            </a:r>
            <a:r>
              <a:rPr lang="ca-ES" altLang="ca-ES" sz="2400" dirty="0" smtClean="0">
                <a:solidFill>
                  <a:srgbClr val="993489"/>
                </a:solidFill>
              </a:rPr>
              <a:t> is to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provide</a:t>
            </a:r>
            <a:r>
              <a:rPr lang="ca-ES" altLang="ca-ES" sz="2400" dirty="0" smtClean="0">
                <a:solidFill>
                  <a:srgbClr val="993489"/>
                </a:solidFill>
              </a:rPr>
              <a:t> a general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overview</a:t>
            </a:r>
            <a:r>
              <a:rPr lang="ca-ES" altLang="ca-ES" sz="2400" dirty="0" smtClean="0">
                <a:solidFill>
                  <a:srgbClr val="993489"/>
                </a:solidFill>
              </a:rPr>
              <a:t> of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400" dirty="0" smtClean="0">
                <a:solidFill>
                  <a:srgbClr val="993489"/>
                </a:solidFill>
              </a:rPr>
              <a:t> principal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statistical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methods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that</a:t>
            </a:r>
            <a:r>
              <a:rPr lang="ca-ES" altLang="ca-ES" sz="2400" dirty="0" smtClean="0">
                <a:solidFill>
                  <a:srgbClr val="993489"/>
                </a:solidFill>
              </a:rPr>
              <a:t> can be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useful</a:t>
            </a:r>
            <a:r>
              <a:rPr lang="ca-ES" altLang="ca-ES" sz="2400" dirty="0" smtClean="0">
                <a:solidFill>
                  <a:srgbClr val="993489"/>
                </a:solidFill>
              </a:rPr>
              <a:t> in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biomedical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research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and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daily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practise</a:t>
            </a:r>
            <a:endParaRPr lang="ca-ES" altLang="ca-ES" sz="2400" dirty="0" smtClean="0">
              <a:solidFill>
                <a:srgbClr val="993489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ca-ES" altLang="ca-ES" sz="2400" dirty="0" smtClean="0">
                <a:solidFill>
                  <a:srgbClr val="993489"/>
                </a:solidFill>
              </a:rPr>
              <a:t>At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end</a:t>
            </a:r>
            <a:r>
              <a:rPr lang="ca-ES" altLang="ca-ES" sz="2400" dirty="0" smtClean="0">
                <a:solidFill>
                  <a:srgbClr val="993489"/>
                </a:solidFill>
              </a:rPr>
              <a:t> of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course</a:t>
            </a:r>
            <a:r>
              <a:rPr lang="ca-ES" altLang="ca-ES" sz="2400" dirty="0" smtClean="0">
                <a:solidFill>
                  <a:srgbClr val="993489"/>
                </a:solidFill>
              </a:rPr>
              <a:t>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400" dirty="0" smtClean="0">
                <a:solidFill>
                  <a:srgbClr val="993489"/>
                </a:solidFill>
              </a:rPr>
              <a:t> Student </a:t>
            </a:r>
            <a:r>
              <a:rPr lang="ca-ES" altLang="ca-ES" sz="2400" dirty="0" err="1" smtClean="0">
                <a:solidFill>
                  <a:srgbClr val="993489"/>
                </a:solidFill>
              </a:rPr>
              <a:t>should</a:t>
            </a:r>
            <a:endParaRPr lang="ca-ES" altLang="ca-ES" sz="2400" dirty="0" smtClean="0">
              <a:solidFill>
                <a:srgbClr val="993489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ca-ES" altLang="ca-ES" sz="2000" dirty="0" err="1" smtClean="0">
                <a:solidFill>
                  <a:srgbClr val="993489"/>
                </a:solidFill>
              </a:rPr>
              <a:t>Recognize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main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problems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from</a:t>
            </a:r>
            <a:r>
              <a:rPr lang="ca-ES" altLang="ca-ES" sz="2000" dirty="0" smtClean="0">
                <a:solidFill>
                  <a:srgbClr val="993489"/>
                </a:solidFill>
              </a:rPr>
              <a:t> a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statistical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point</a:t>
            </a:r>
            <a:r>
              <a:rPr lang="ca-ES" altLang="ca-ES" sz="2000" dirty="0" smtClean="0">
                <a:solidFill>
                  <a:srgbClr val="993489"/>
                </a:solidFill>
              </a:rPr>
              <a:t> of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view</a:t>
            </a:r>
            <a:endParaRPr lang="ca-ES" altLang="ca-ES" sz="2000" dirty="0" smtClean="0">
              <a:solidFill>
                <a:srgbClr val="993489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ca-ES" altLang="ca-ES" sz="2000" dirty="0" err="1" smtClean="0">
                <a:solidFill>
                  <a:srgbClr val="993489"/>
                </a:solidFill>
              </a:rPr>
              <a:t>Identify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000" dirty="0" smtClean="0">
                <a:solidFill>
                  <a:srgbClr val="993489"/>
                </a:solidFill>
              </a:rPr>
              <a:t> basic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methods</a:t>
            </a:r>
            <a:r>
              <a:rPr lang="ca-ES" altLang="ca-ES" sz="2000" dirty="0" smtClean="0">
                <a:solidFill>
                  <a:srgbClr val="993489"/>
                </a:solidFill>
              </a:rPr>
              <a:t> to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solve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these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problems</a:t>
            </a:r>
            <a:endParaRPr lang="ca-ES" altLang="ca-ES" sz="2000" dirty="0" smtClean="0">
              <a:solidFill>
                <a:srgbClr val="993489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ca-ES" altLang="ca-ES" sz="2000" dirty="0" smtClean="0">
                <a:solidFill>
                  <a:srgbClr val="993489"/>
                </a:solidFill>
              </a:rPr>
              <a:t>To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use</a:t>
            </a:r>
            <a:r>
              <a:rPr lang="ca-ES" altLang="ca-ES" sz="2000" dirty="0" smtClean="0">
                <a:solidFill>
                  <a:srgbClr val="993489"/>
                </a:solidFill>
              </a:rPr>
              <a:t> basic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tools</a:t>
            </a:r>
            <a:r>
              <a:rPr lang="ca-ES" altLang="ca-ES" sz="2000" dirty="0" smtClean="0">
                <a:solidFill>
                  <a:srgbClr val="993489"/>
                </a:solidFill>
              </a:rPr>
              <a:t> to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carry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out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properly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their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own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analysis</a:t>
            </a:r>
            <a:endParaRPr lang="ca-ES" altLang="ca-ES" sz="2000" dirty="0" smtClean="0">
              <a:solidFill>
                <a:srgbClr val="993489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ca-ES" altLang="ca-ES" sz="2000" dirty="0" err="1" smtClean="0">
                <a:solidFill>
                  <a:srgbClr val="993489"/>
                </a:solidFill>
              </a:rPr>
              <a:t>Identify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when</a:t>
            </a:r>
            <a:r>
              <a:rPr lang="ca-ES" altLang="ca-ES" sz="2000" dirty="0" smtClean="0">
                <a:solidFill>
                  <a:srgbClr val="993489"/>
                </a:solidFill>
              </a:rPr>
              <a:t> to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applye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each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method</a:t>
            </a:r>
            <a:endParaRPr lang="ca-ES" altLang="ca-ES" sz="2000" dirty="0" smtClean="0">
              <a:solidFill>
                <a:srgbClr val="993489"/>
              </a:solidFill>
            </a:endParaRPr>
          </a:p>
          <a:p>
            <a:pPr marL="857250" lvl="1" indent="-457200">
              <a:buFont typeface="Arial" pitchFamily="34" charset="0"/>
              <a:buChar char="•"/>
            </a:pPr>
            <a:r>
              <a:rPr lang="ca-ES" altLang="ca-ES" sz="2000" dirty="0" smtClean="0">
                <a:solidFill>
                  <a:srgbClr val="993489"/>
                </a:solidFill>
              </a:rPr>
              <a:t>To be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able</a:t>
            </a:r>
            <a:r>
              <a:rPr lang="ca-ES" altLang="ca-ES" sz="2000" dirty="0" smtClean="0">
                <a:solidFill>
                  <a:srgbClr val="993489"/>
                </a:solidFill>
              </a:rPr>
              <a:t> to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ask</a:t>
            </a:r>
            <a:r>
              <a:rPr lang="ca-ES" altLang="ca-ES" sz="2000" dirty="0" smtClean="0">
                <a:solidFill>
                  <a:srgbClr val="993489"/>
                </a:solidFill>
              </a:rPr>
              <a:t> a professional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statistician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using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000" dirty="0" smtClean="0">
                <a:solidFill>
                  <a:srgbClr val="993489"/>
                </a:solidFill>
              </a:rPr>
              <a:t> proper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terminology</a:t>
            </a:r>
            <a:r>
              <a:rPr lang="ca-ES" altLang="ca-ES" sz="2000" dirty="0" smtClean="0">
                <a:solidFill>
                  <a:srgbClr val="993489"/>
                </a:solidFill>
              </a:rPr>
              <a:t> to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understand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solutions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when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problems</a:t>
            </a:r>
            <a:r>
              <a:rPr lang="ca-ES" altLang="ca-ES" sz="2000" dirty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increase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their</a:t>
            </a:r>
            <a:r>
              <a:rPr lang="ca-ES" altLang="ca-ES" sz="2000" dirty="0" smtClean="0">
                <a:solidFill>
                  <a:srgbClr val="993489"/>
                </a:solidFill>
              </a:rPr>
              <a:t> </a:t>
            </a:r>
            <a:r>
              <a:rPr lang="ca-ES" altLang="ca-ES" sz="2000" dirty="0" err="1" smtClean="0">
                <a:solidFill>
                  <a:srgbClr val="993489"/>
                </a:solidFill>
              </a:rPr>
              <a:t>complexity</a:t>
            </a:r>
            <a:endParaRPr lang="ca-ES" altLang="ca-ES" sz="2000" dirty="0" smtClean="0">
              <a:solidFill>
                <a:srgbClr val="9934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1556792"/>
            <a:ext cx="9906000" cy="4339722"/>
          </a:xfrm>
          <a:prstGeom prst="rect">
            <a:avLst/>
          </a:prstGeom>
        </p:spPr>
      </p:pic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4880992" y="4221088"/>
            <a:ext cx="1662565" cy="936625"/>
          </a:xfrm>
          <a:prstGeom prst="ellips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ca-ES" altLang="ca-ES"/>
          </a:p>
        </p:txBody>
      </p:sp>
      <p:sp>
        <p:nvSpPr>
          <p:cNvPr id="5124" name="QuadreDeText 4"/>
          <p:cNvSpPr txBox="1">
            <a:spLocks noChangeArrowheads="1"/>
          </p:cNvSpPr>
          <p:nvPr/>
        </p:nvSpPr>
        <p:spPr bwMode="auto">
          <a:xfrm>
            <a:off x="2457450" y="115888"/>
            <a:ext cx="358775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a-ES" altLang="ca-ES" sz="4400">
                <a:solidFill>
                  <a:srgbClr val="993489"/>
                </a:solidFill>
              </a:rPr>
              <a:t>ueb.vhir.org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6576" y="-62443"/>
            <a:ext cx="6863689" cy="1066800"/>
          </a:xfrm>
        </p:spPr>
        <p:txBody>
          <a:bodyPr/>
          <a:lstStyle/>
          <a:p>
            <a:r>
              <a:rPr lang="ca-ES" dirty="0" err="1" smtClean="0">
                <a:solidFill>
                  <a:srgbClr val="993489"/>
                </a:solidFill>
              </a:rPr>
              <a:t>Course</a:t>
            </a:r>
            <a:r>
              <a:rPr lang="ca-ES" dirty="0" smtClean="0">
                <a:solidFill>
                  <a:srgbClr val="993489"/>
                </a:solidFill>
              </a:rPr>
              <a:t> web </a:t>
            </a:r>
            <a:r>
              <a:rPr lang="ca-ES" dirty="0" err="1" smtClean="0">
                <a:solidFill>
                  <a:srgbClr val="993489"/>
                </a:solidFill>
              </a:rPr>
              <a:t>access</a:t>
            </a:r>
            <a:endParaRPr lang="es-ES" dirty="0">
              <a:solidFill>
                <a:srgbClr val="993489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29" y="852488"/>
            <a:ext cx="7935432" cy="5925377"/>
          </a:xfrm>
          <a:prstGeom prst="rect">
            <a:avLst/>
          </a:prstGeom>
        </p:spPr>
      </p:pic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136576" y="3717032"/>
            <a:ext cx="4032448" cy="936625"/>
          </a:xfrm>
          <a:prstGeom prst="ellipse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77692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63" y="0"/>
            <a:ext cx="7377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373</Words>
  <Application>Microsoft Office PowerPoint</Application>
  <PresentationFormat>A4 (210 x 297 mm)</PresentationFormat>
  <Paragraphs>75</Paragraphs>
  <Slides>15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MS PGothic</vt:lpstr>
      <vt:lpstr>MS PGothic</vt:lpstr>
      <vt:lpstr>Arial</vt:lpstr>
      <vt:lpstr>Calibri</vt:lpstr>
      <vt:lpstr>DejaVu Sans</vt:lpstr>
      <vt:lpstr>Droid Sans Fallback</vt:lpstr>
      <vt:lpstr>Times New Roman</vt:lpstr>
      <vt:lpstr>Verdana</vt:lpstr>
      <vt:lpstr>Tema de Office</vt:lpstr>
      <vt:lpstr>Imagen</vt:lpstr>
      <vt:lpstr>Presentación de PowerPoint</vt:lpstr>
      <vt:lpstr>Contingut</vt:lpstr>
      <vt:lpstr>Unitat d’estadística i Bioinformàtica</vt:lpstr>
      <vt:lpstr>What we do </vt:lpstr>
      <vt:lpstr>Why this course</vt:lpstr>
      <vt:lpstr>Objectives</vt:lpstr>
      <vt:lpstr>Presentación de PowerPoint</vt:lpstr>
      <vt:lpstr>Course web access</vt:lpstr>
      <vt:lpstr>Presentación de PowerPoint</vt:lpstr>
      <vt:lpstr>Methodology</vt:lpstr>
      <vt:lpstr>Presentación de PowerPoint</vt:lpstr>
      <vt:lpstr>Presentación de PowerPoint</vt:lpstr>
      <vt:lpstr>Presentación de PowerPoint</vt:lpstr>
      <vt:lpstr>Resources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Alex Sánchez</dc:creator>
  <cp:lastModifiedBy>santiago Perez</cp:lastModifiedBy>
  <cp:revision>98</cp:revision>
  <cp:lastPrinted>2016-02-05T20:49:42Z</cp:lastPrinted>
  <dcterms:created xsi:type="dcterms:W3CDTF">2009-04-14T06:59:48Z</dcterms:created>
  <dcterms:modified xsi:type="dcterms:W3CDTF">2019-01-20T12:08:00Z</dcterms:modified>
</cp:coreProperties>
</file>