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41" r:id="rId2"/>
    <p:sldId id="405" r:id="rId3"/>
    <p:sldId id="342" r:id="rId4"/>
    <p:sldId id="343" r:id="rId5"/>
    <p:sldId id="260" r:id="rId6"/>
    <p:sldId id="406" r:id="rId7"/>
    <p:sldId id="407" r:id="rId8"/>
    <p:sldId id="408" r:id="rId9"/>
    <p:sldId id="409" r:id="rId10"/>
    <p:sldId id="454" r:id="rId11"/>
    <p:sldId id="410" r:id="rId12"/>
    <p:sldId id="411" r:id="rId13"/>
    <p:sldId id="412" r:id="rId14"/>
    <p:sldId id="413" r:id="rId15"/>
    <p:sldId id="414" r:id="rId16"/>
    <p:sldId id="498" r:id="rId17"/>
    <p:sldId id="415" r:id="rId18"/>
    <p:sldId id="416" r:id="rId19"/>
    <p:sldId id="417" r:id="rId20"/>
    <p:sldId id="494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55" r:id="rId29"/>
    <p:sldId id="456" r:id="rId30"/>
    <p:sldId id="457" r:id="rId31"/>
    <p:sldId id="458" r:id="rId32"/>
    <p:sldId id="459" r:id="rId33"/>
    <p:sldId id="460" r:id="rId34"/>
    <p:sldId id="461" r:id="rId35"/>
    <p:sldId id="462" r:id="rId36"/>
    <p:sldId id="463" r:id="rId37"/>
    <p:sldId id="495" r:id="rId38"/>
    <p:sldId id="464" r:id="rId39"/>
    <p:sldId id="465" r:id="rId40"/>
    <p:sldId id="466" r:id="rId41"/>
    <p:sldId id="467" r:id="rId42"/>
    <p:sldId id="468" r:id="rId43"/>
    <p:sldId id="496" r:id="rId44"/>
    <p:sldId id="470" r:id="rId45"/>
    <p:sldId id="486" r:id="rId46"/>
    <p:sldId id="487" r:id="rId47"/>
    <p:sldId id="488" r:id="rId48"/>
    <p:sldId id="489" r:id="rId49"/>
    <p:sldId id="490" r:id="rId50"/>
    <p:sldId id="491" r:id="rId51"/>
    <p:sldId id="492" r:id="rId52"/>
    <p:sldId id="497" r:id="rId53"/>
  </p:sldIdLst>
  <p:sldSz cx="9906000" cy="6858000" type="A4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DFA5D4"/>
    <a:srgbClr val="F0D4EB"/>
    <a:srgbClr val="993489"/>
    <a:srgbClr val="FF3399"/>
    <a:srgbClr val="008080"/>
    <a:srgbClr val="CCCCF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3" autoAdjust="0"/>
    <p:restoredTop sz="95232" autoAdjust="0"/>
  </p:normalViewPr>
  <p:slideViewPr>
    <p:cSldViewPr>
      <p:cViewPr varScale="1">
        <p:scale>
          <a:sx n="75" d="100"/>
          <a:sy n="75" d="100"/>
        </p:scale>
        <p:origin x="54" y="10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0507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00EEF74-E48B-40F9-BE2E-788645783730}" type="datetimeFigureOut">
              <a:rPr lang="ca-ES"/>
              <a:pPr>
                <a:defRPr/>
              </a:pPr>
              <a:t>11/02/2019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ca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600" y="4862015"/>
            <a:ext cx="5680103" cy="4605085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ca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720755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7" y="9720755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1523708-C303-45A6-973B-576D4B952217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65073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45948" algn="l"/>
                <a:tab pos="1891895" algn="l"/>
                <a:tab pos="2839488" algn="l"/>
                <a:tab pos="3785436" algn="l"/>
                <a:tab pos="4731383" algn="l"/>
                <a:tab pos="5678976" algn="l"/>
                <a:tab pos="6624924" algn="l"/>
                <a:tab pos="7570871" algn="l"/>
                <a:tab pos="8518464" algn="l"/>
                <a:tab pos="9464412" algn="l"/>
                <a:tab pos="10412005" algn="l"/>
              </a:tabLst>
            </a:pPr>
            <a:fld id="{417112F3-7CD5-433E-B7E0-7D8D82C92A6E}" type="slidenum">
              <a:rPr lang="en-US" altLang="ca-ES" smtClean="0">
                <a:solidFill>
                  <a:srgbClr val="000000"/>
                </a:solidFill>
                <a:latin typeface="Arial" pitchFamily="34" charset="0"/>
                <a:ea typeface="DejaVu Sans" pitchFamily="34" charset="0"/>
                <a:cs typeface="DejaVu Sans" pitchFamily="34" charset="0"/>
              </a:rPr>
              <a:pPr>
                <a:tabLst>
                  <a:tab pos="0" algn="l"/>
                  <a:tab pos="945948" algn="l"/>
                  <a:tab pos="1891895" algn="l"/>
                  <a:tab pos="2839488" algn="l"/>
                  <a:tab pos="3785436" algn="l"/>
                  <a:tab pos="4731383" algn="l"/>
                  <a:tab pos="5678976" algn="l"/>
                  <a:tab pos="6624924" algn="l"/>
                  <a:tab pos="7570871" algn="l"/>
                  <a:tab pos="8518464" algn="l"/>
                  <a:tab pos="9464412" algn="l"/>
                  <a:tab pos="10412005" algn="l"/>
                </a:tabLst>
              </a:pPr>
              <a:t>1</a:t>
            </a:fld>
            <a:endParaRPr lang="en-US" altLang="ca-ES">
              <a:solidFill>
                <a:srgbClr val="000000"/>
              </a:solidFill>
              <a:latin typeface="Arial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58" y="4860378"/>
            <a:ext cx="5678445" cy="460672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ca-ES" altLang="ca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785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523708-C303-45A6-973B-576D4B952217}" type="slidenum">
              <a:rPr lang="ca-ES" smtClean="0"/>
              <a:pPr>
                <a:defRPr/>
              </a:pPr>
              <a:t>14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46442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523708-C303-45A6-973B-576D4B952217}" type="slidenum">
              <a:rPr lang="ca-ES" smtClean="0"/>
              <a:pPr>
                <a:defRPr/>
              </a:pPr>
              <a:t>23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013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9459B-5848-4D97-B763-6D62BA3DB8F4}" type="slidenum">
              <a:rPr lang="ca-ES"/>
              <a:pPr/>
              <a:t>24</a:t>
            </a:fld>
            <a:endParaRPr lang="ca-E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729" y="4862437"/>
            <a:ext cx="5204672" cy="4606765"/>
          </a:xfrm>
        </p:spPr>
        <p:txBody>
          <a:bodyPr lIns="106419" tIns="53211" rIns="106419" bIns="53211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8547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9459B-5848-4D97-B763-6D62BA3DB8F4}" type="slidenum">
              <a:rPr lang="ca-ES"/>
              <a:pPr/>
              <a:t>25</a:t>
            </a:fld>
            <a:endParaRPr lang="ca-E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729" y="4862437"/>
            <a:ext cx="5204672" cy="4606765"/>
          </a:xfrm>
        </p:spPr>
        <p:txBody>
          <a:bodyPr lIns="106419" tIns="53211" rIns="106419" bIns="53211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283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9459B-5848-4D97-B763-6D62BA3DB8F4}" type="slidenum">
              <a:rPr lang="ca-ES"/>
              <a:pPr/>
              <a:t>31</a:t>
            </a:fld>
            <a:endParaRPr lang="ca-E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729" y="4862437"/>
            <a:ext cx="5204672" cy="4606765"/>
          </a:xfrm>
        </p:spPr>
        <p:txBody>
          <a:bodyPr lIns="106419" tIns="53211" rIns="106419" bIns="53211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31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9459B-5848-4D97-B763-6D62BA3DB8F4}" type="slidenum">
              <a:rPr lang="ca-ES"/>
              <a:pPr/>
              <a:t>38</a:t>
            </a:fld>
            <a:endParaRPr lang="ca-E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729" y="4862437"/>
            <a:ext cx="5204672" cy="4606765"/>
          </a:xfrm>
        </p:spPr>
        <p:txBody>
          <a:bodyPr lIns="106419" tIns="53211" rIns="106419" bIns="53211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3875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73B7B-80BE-4997-9649-7FEEE09BEACB}" type="slidenum">
              <a:rPr lang="ca-ES"/>
              <a:pPr/>
              <a:t>44</a:t>
            </a:fld>
            <a:endParaRPr lang="ca-E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729" y="4862437"/>
            <a:ext cx="5204672" cy="4606765"/>
          </a:xfrm>
        </p:spPr>
        <p:txBody>
          <a:bodyPr lIns="106419" tIns="53211" rIns="106419" bIns="53211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612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64096F-84BB-4D9B-965B-74834C032F99}" type="slidenum">
              <a:rPr lang="es-ES_tradnl" altLang="ca-ES"/>
              <a:pPr/>
              <a:t>45</a:t>
            </a:fld>
            <a:endParaRPr lang="es-ES_tradnl" altLang="ca-E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766763"/>
            <a:ext cx="5543550" cy="3838575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ca-ES"/>
          </a:p>
        </p:txBody>
      </p:sp>
    </p:spTree>
    <p:extLst>
      <p:ext uri="{BB962C8B-B14F-4D97-AF65-F5344CB8AC3E}">
        <p14:creationId xmlns:p14="http://schemas.microsoft.com/office/powerpoint/2010/main" val="74550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75" y="115888"/>
            <a:ext cx="1093788" cy="461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115888"/>
            <a:ext cx="194627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908050" y="342900"/>
            <a:ext cx="8420100" cy="1104900"/>
          </a:xfrm>
          <a:prstGeom prst="rect">
            <a:avLst/>
          </a:prstGeo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908050" y="1752600"/>
            <a:ext cx="84201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>
          <a:xfrm>
            <a:off x="412750" y="6323013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>
          <a:xfrm>
            <a:off x="3384550" y="6323013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429500" y="6323013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41AB496-2BE9-47D3-8D43-FF2A8589C4A4}" type="slidenum">
              <a:rPr lang="en-US" altLang="ca-ES"/>
              <a:pPr/>
              <a:t>‹Nº›</a:t>
            </a:fld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272203986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 u="none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u="none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u="none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u="none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u="none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  <p:sp>
        <p:nvSpPr>
          <p:cNvPr id="5" name="Títol 4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ca-ES" dirty="0"/>
              <a:t>Feu clic aquí per editar l'estil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fondo_pantalla"/>
          <p:cNvPicPr>
            <a:picLocks noChangeAspect="1" noChangeArrowheads="1"/>
          </p:cNvPicPr>
          <p:nvPr userDrawn="1"/>
        </p:nvPicPr>
        <p:blipFill>
          <a:blip r:embed="rId14" cstate="print">
            <a:lum bright="34000" contrast="14000"/>
          </a:blip>
          <a:srcRect/>
          <a:stretch>
            <a:fillRect/>
          </a:stretch>
        </p:blipFill>
        <p:spPr bwMode="auto">
          <a:xfrm>
            <a:off x="0" y="-4763"/>
            <a:ext cx="9906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3"/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1028" name="Picture 1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46038"/>
            <a:ext cx="1093788" cy="461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9" name="Picture 14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59725" y="46038"/>
            <a:ext cx="194627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1219200" y="981075"/>
            <a:ext cx="7380288" cy="6350"/>
          </a:xfrm>
          <a:prstGeom prst="line">
            <a:avLst/>
          </a:prstGeom>
          <a:noFill/>
          <a:ln w="38160">
            <a:solidFill>
              <a:srgbClr val="990099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mailto:sant.i.perezhoyos@vhir.org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80963" y="-27384"/>
            <a:ext cx="9986963" cy="685800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</p:pic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1920875" y="4400550"/>
            <a:ext cx="7554913" cy="162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5613"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</a:pP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Curs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d'Estadística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Bàsica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per a la Recerca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Biomèdica</a:t>
            </a:r>
            <a:endParaRPr lang="es-ES" altLang="ca-ES" sz="2200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  <a:p>
            <a:pPr marL="457200" indent="-455613"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</a:pPr>
            <a:r>
              <a:rPr lang="es-ES" altLang="ca-ES" sz="16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UEB – VHIR</a:t>
            </a:r>
          </a:p>
          <a:p>
            <a:pPr marL="457200" indent="-455613"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</a:pPr>
            <a:r>
              <a:rPr lang="es-ES" altLang="ca-ES" sz="1600" b="1" u="none" dirty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Miriam Mota, Santiago Pérez-Hoyos and Alex Sánchez</a:t>
            </a:r>
          </a:p>
          <a:p>
            <a:pPr marL="457200" indent="-455613"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</a:pPr>
            <a:r>
              <a:rPr lang="es-ES" altLang="ca-ES" sz="1600" b="1" u="none" dirty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  <a:hlinkClick r:id="rId4"/>
              </a:rPr>
              <a:t>miriam.mota@vhir.org  santi.perezhoyos@vhir.org</a:t>
            </a:r>
            <a:endParaRPr lang="es-ES" altLang="ca-ES" sz="1600" b="1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  <a:p>
            <a:pPr marL="457200" indent="-455613" algn="r">
              <a:spcBef>
                <a:spcPts val="725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</a:pPr>
            <a:endParaRPr lang="es-ES" altLang="ca-ES" sz="1600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  <a:p>
            <a:pPr marL="457200" indent="-455613"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</a:pPr>
            <a:endParaRPr lang="es-ES" altLang="ca-ES" sz="3200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</p:txBody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38100" y="3760788"/>
            <a:ext cx="9601200" cy="676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5613"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s-ES" altLang="ca-ES" sz="3600" b="1" u="none" dirty="0" err="1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Hypothesis</a:t>
            </a:r>
            <a:r>
              <a:rPr lang="es-ES" altLang="ca-ES" sz="3600" b="1" u="none" dirty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 </a:t>
            </a:r>
            <a:r>
              <a:rPr lang="es-ES" altLang="ca-ES" sz="3600" b="1" u="none" dirty="0" err="1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Testing</a:t>
            </a:r>
            <a:r>
              <a:rPr lang="es-ES" altLang="ca-ES" sz="3600" b="1" u="none" dirty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 . </a:t>
            </a:r>
            <a:r>
              <a:rPr lang="es-ES" altLang="ca-ES" sz="3600" b="1" u="none" dirty="0" err="1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Quantitative</a:t>
            </a:r>
            <a:r>
              <a:rPr lang="es-ES" altLang="ca-ES" sz="3600" b="1" u="none" dirty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 Variables</a:t>
            </a:r>
            <a:endParaRPr lang="es-ES" altLang="ca-ES" sz="3200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</p:txBody>
      </p:sp>
      <p:grpSp>
        <p:nvGrpSpPr>
          <p:cNvPr id="5125" name="Group 2"/>
          <p:cNvGrpSpPr>
            <a:grpSpLocks/>
          </p:cNvGrpSpPr>
          <p:nvPr/>
        </p:nvGrpSpPr>
        <p:grpSpPr bwMode="auto">
          <a:xfrm>
            <a:off x="-4763" y="6299200"/>
            <a:ext cx="6513513" cy="333375"/>
            <a:chOff x="126" y="4017"/>
            <a:chExt cx="4103" cy="210"/>
          </a:xfrm>
        </p:grpSpPr>
        <p:grpSp>
          <p:nvGrpSpPr>
            <p:cNvPr id="5126" name="Group 3"/>
            <p:cNvGrpSpPr>
              <a:grpSpLocks/>
            </p:cNvGrpSpPr>
            <p:nvPr/>
          </p:nvGrpSpPr>
          <p:grpSpPr bwMode="auto">
            <a:xfrm>
              <a:off x="2676" y="4041"/>
              <a:ext cx="1553" cy="164"/>
              <a:chOff x="2676" y="4041"/>
              <a:chExt cx="1553" cy="164"/>
            </a:xfrm>
          </p:grpSpPr>
          <p:pic>
            <p:nvPicPr>
              <p:cNvPr id="5134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058" y="4041"/>
                <a:ext cx="1171" cy="153"/>
              </a:xfrm>
              <a:prstGeom prst="rect">
                <a:avLst/>
              </a:prstGeom>
              <a:noFill/>
              <a:ln w="936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135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676" y="4046"/>
                <a:ext cx="305" cy="160"/>
              </a:xfrm>
              <a:prstGeom prst="rect">
                <a:avLst/>
              </a:prstGeom>
              <a:noFill/>
              <a:ln w="9360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5127" name="Group 6"/>
            <p:cNvGrpSpPr>
              <a:grpSpLocks/>
            </p:cNvGrpSpPr>
            <p:nvPr/>
          </p:nvGrpSpPr>
          <p:grpSpPr bwMode="auto">
            <a:xfrm>
              <a:off x="126" y="4017"/>
              <a:ext cx="2563" cy="210"/>
              <a:chOff x="126" y="4017"/>
              <a:chExt cx="2563" cy="210"/>
            </a:xfrm>
          </p:grpSpPr>
          <p:grpSp>
            <p:nvGrpSpPr>
              <p:cNvPr id="5128" name="Group 7"/>
              <p:cNvGrpSpPr>
                <a:grpSpLocks/>
              </p:cNvGrpSpPr>
              <p:nvPr/>
            </p:nvGrpSpPr>
            <p:grpSpPr bwMode="auto">
              <a:xfrm>
                <a:off x="513" y="4017"/>
                <a:ext cx="2176" cy="210"/>
                <a:chOff x="513" y="4017"/>
                <a:chExt cx="2176" cy="210"/>
              </a:xfrm>
            </p:grpSpPr>
            <p:pic>
              <p:nvPicPr>
                <p:cNvPr id="5130" name="Picture 8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513" y="4022"/>
                  <a:ext cx="610" cy="199"/>
                </a:xfrm>
                <a:prstGeom prst="rect">
                  <a:avLst/>
                </a:prstGeom>
                <a:noFill/>
                <a:ln w="9360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31" name="Picture 9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1124" y="4028"/>
                  <a:ext cx="654" cy="199"/>
                </a:xfrm>
                <a:prstGeom prst="rect">
                  <a:avLst/>
                </a:prstGeom>
                <a:noFill/>
                <a:ln w="9360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32" name="Picture 10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1676" y="4022"/>
                  <a:ext cx="406" cy="199"/>
                </a:xfrm>
                <a:prstGeom prst="rect">
                  <a:avLst/>
                </a:prstGeom>
                <a:noFill/>
                <a:ln w="9360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33" name="Picture 11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2007" y="4017"/>
                  <a:ext cx="682" cy="199"/>
                </a:xfrm>
                <a:prstGeom prst="rect">
                  <a:avLst/>
                </a:prstGeom>
                <a:noFill/>
                <a:ln w="9360">
                  <a:noFill/>
                  <a:miter lim="800000"/>
                  <a:headEnd/>
                  <a:tailEnd/>
                </a:ln>
                <a:effectLst/>
              </p:spPr>
            </p:pic>
          </p:grpSp>
          <p:pic>
            <p:nvPicPr>
              <p:cNvPr id="5129" name="Picture 12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126" y="4032"/>
                <a:ext cx="423" cy="188"/>
              </a:xfrm>
              <a:prstGeom prst="rect">
                <a:avLst/>
              </a:prstGeom>
              <a:noFill/>
              <a:ln w="9360">
                <a:noFill/>
                <a:miter lim="800000"/>
                <a:headEnd/>
                <a:tailEnd/>
              </a:ln>
              <a:effectLst/>
            </p:spPr>
          </p:pic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560" y="1050327"/>
            <a:ext cx="8568952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DFA5D4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TYPE OF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0099"/>
                </a:solidFill>
                <a:latin typeface="Verdana" pitchFamily="34" charset="0"/>
              </a:rPr>
              <a:t>NORMALITY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ONE GROUP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MULTIPLE COMPARISONS AND MULTIPLE TESTING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endParaRPr lang="ca-ES" altLang="ca-ES" sz="2400" u="none" dirty="0">
              <a:solidFill>
                <a:srgbClr val="DFA5D4"/>
              </a:solidFill>
              <a:latin typeface="Verdana" pitchFamily="34" charset="0"/>
            </a:endParaRP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72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s-ES" sz="4000" dirty="0" err="1"/>
              <a:t>Normality</a:t>
            </a:r>
            <a:r>
              <a:rPr lang="es-ES" sz="4000" dirty="0"/>
              <a:t> test</a:t>
            </a:r>
            <a:endParaRPr lang="en-U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600200"/>
            <a:ext cx="4385692" cy="4525963"/>
          </a:xfrm>
        </p:spPr>
        <p:txBody>
          <a:bodyPr/>
          <a:lstStyle/>
          <a:p>
            <a:r>
              <a:rPr lang="es-ES" sz="2800" dirty="0" err="1"/>
              <a:t>Some</a:t>
            </a:r>
            <a:r>
              <a:rPr lang="es-ES" sz="2800" dirty="0"/>
              <a:t> </a:t>
            </a:r>
            <a:r>
              <a:rPr lang="es-ES" sz="2800" dirty="0" err="1"/>
              <a:t>parametrical</a:t>
            </a:r>
            <a:r>
              <a:rPr lang="es-ES" sz="2800" dirty="0"/>
              <a:t> test </a:t>
            </a:r>
            <a:r>
              <a:rPr lang="es-ES" sz="2800" dirty="0" err="1"/>
              <a:t>assume</a:t>
            </a:r>
            <a:r>
              <a:rPr lang="es-ES" sz="2800" dirty="0"/>
              <a:t> data come </a:t>
            </a:r>
            <a:r>
              <a:rPr lang="es-ES" sz="2800" dirty="0" err="1"/>
              <a:t>from</a:t>
            </a:r>
            <a:r>
              <a:rPr lang="es-ES" sz="2800" dirty="0"/>
              <a:t> a normal </a:t>
            </a:r>
            <a:r>
              <a:rPr lang="es-ES" sz="2800" dirty="0" err="1"/>
              <a:t>population</a:t>
            </a:r>
            <a:endParaRPr lang="es-ES" sz="2800" dirty="0"/>
          </a:p>
          <a:p>
            <a:r>
              <a:rPr lang="es-ES" sz="2400" dirty="0" err="1">
                <a:solidFill>
                  <a:srgbClr val="C00000"/>
                </a:solidFill>
              </a:rPr>
              <a:t>How</a:t>
            </a:r>
            <a:r>
              <a:rPr lang="es-ES" sz="2400" dirty="0">
                <a:solidFill>
                  <a:srgbClr val="C00000"/>
                </a:solidFill>
              </a:rPr>
              <a:t> can </a:t>
            </a:r>
            <a:r>
              <a:rPr lang="es-ES" sz="2400" dirty="0" err="1">
                <a:solidFill>
                  <a:srgbClr val="C00000"/>
                </a:solidFill>
              </a:rPr>
              <a:t>we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 err="1">
                <a:solidFill>
                  <a:srgbClr val="C00000"/>
                </a:solidFill>
              </a:rPr>
              <a:t>check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 err="1">
                <a:solidFill>
                  <a:srgbClr val="C00000"/>
                </a:solidFill>
              </a:rPr>
              <a:t>this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 err="1">
                <a:solidFill>
                  <a:srgbClr val="C00000"/>
                </a:solidFill>
              </a:rPr>
              <a:t>assumption</a:t>
            </a:r>
            <a:r>
              <a:rPr lang="es-ES" sz="2400" dirty="0">
                <a:solidFill>
                  <a:srgbClr val="C00000"/>
                </a:solidFill>
              </a:rPr>
              <a:t>?</a:t>
            </a:r>
          </a:p>
          <a:p>
            <a:r>
              <a:rPr lang="es-ES" sz="2400" dirty="0" err="1">
                <a:solidFill>
                  <a:srgbClr val="C00000"/>
                </a:solidFill>
              </a:rPr>
              <a:t>What</a:t>
            </a:r>
            <a:r>
              <a:rPr lang="es-ES" sz="2400" dirty="0">
                <a:solidFill>
                  <a:srgbClr val="C00000"/>
                </a:solidFill>
              </a:rPr>
              <a:t> can </a:t>
            </a:r>
            <a:r>
              <a:rPr lang="es-ES" sz="2400" dirty="0" err="1">
                <a:solidFill>
                  <a:srgbClr val="C00000"/>
                </a:solidFill>
              </a:rPr>
              <a:t>we</a:t>
            </a:r>
            <a:r>
              <a:rPr lang="es-ES" sz="2400" dirty="0">
                <a:solidFill>
                  <a:srgbClr val="C00000"/>
                </a:solidFill>
              </a:rPr>
              <a:t> do </a:t>
            </a:r>
            <a:r>
              <a:rPr lang="es-ES" sz="2400" dirty="0" err="1">
                <a:solidFill>
                  <a:srgbClr val="C00000"/>
                </a:solidFill>
              </a:rPr>
              <a:t>if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 err="1">
                <a:solidFill>
                  <a:srgbClr val="C00000"/>
                </a:solidFill>
              </a:rPr>
              <a:t>assumption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 err="1">
                <a:solidFill>
                  <a:srgbClr val="C00000"/>
                </a:solidFill>
              </a:rPr>
              <a:t>is</a:t>
            </a:r>
            <a:r>
              <a:rPr lang="es-ES" sz="2400" dirty="0">
                <a:solidFill>
                  <a:srgbClr val="C00000"/>
                </a:solidFill>
              </a:rPr>
              <a:t> false?</a:t>
            </a:r>
            <a:endParaRPr lang="en-US" sz="2400" i="1" dirty="0">
              <a:solidFill>
                <a:srgbClr val="C00000"/>
              </a:solidFill>
            </a:endParaRPr>
          </a:p>
        </p:txBody>
      </p:sp>
      <p:pic>
        <p:nvPicPr>
          <p:cNvPr id="289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040" y="1412776"/>
            <a:ext cx="415388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3899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s-ES" dirty="0" err="1"/>
              <a:t>Testing</a:t>
            </a:r>
            <a:r>
              <a:rPr lang="es-ES" dirty="0"/>
              <a:t> </a:t>
            </a:r>
            <a:r>
              <a:rPr lang="es-ES" dirty="0" err="1"/>
              <a:t>normality</a:t>
            </a:r>
            <a:endParaRPr lang="en-U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sz="2400" dirty="0" err="1"/>
              <a:t>We</a:t>
            </a:r>
            <a:r>
              <a:rPr lang="ca-ES" sz="2400" dirty="0"/>
              <a:t> </a:t>
            </a:r>
            <a:r>
              <a:rPr lang="ca-ES" sz="2400" dirty="0" err="1"/>
              <a:t>can</a:t>
            </a:r>
            <a:r>
              <a:rPr lang="ca-ES" sz="2400" dirty="0"/>
              <a:t> </a:t>
            </a:r>
            <a:r>
              <a:rPr lang="ca-ES" sz="2400" dirty="0" err="1"/>
              <a:t>use</a:t>
            </a:r>
            <a:r>
              <a:rPr lang="ca-ES" sz="2400" dirty="0"/>
              <a:t> </a:t>
            </a:r>
            <a:r>
              <a:rPr lang="ca-ES" sz="2400" dirty="0" err="1"/>
              <a:t>graphical</a:t>
            </a:r>
            <a:r>
              <a:rPr lang="ca-ES" sz="2400" dirty="0"/>
              <a:t> </a:t>
            </a:r>
            <a:r>
              <a:rPr lang="ca-ES" sz="2400" dirty="0" err="1"/>
              <a:t>methods</a:t>
            </a:r>
            <a:r>
              <a:rPr lang="ca-ES" sz="2400" dirty="0"/>
              <a:t> or </a:t>
            </a:r>
            <a:r>
              <a:rPr lang="ca-ES" sz="2400" dirty="0" err="1"/>
              <a:t>hypothesis</a:t>
            </a:r>
            <a:r>
              <a:rPr lang="ca-ES" sz="2400" dirty="0"/>
              <a:t> tests</a:t>
            </a:r>
          </a:p>
          <a:p>
            <a:r>
              <a:rPr lang="ca-ES" sz="2400" dirty="0" err="1"/>
              <a:t>Graphs</a:t>
            </a:r>
            <a:endParaRPr lang="ca-ES" sz="2400" dirty="0"/>
          </a:p>
          <a:p>
            <a:pPr lvl="1"/>
            <a:r>
              <a:rPr lang="ca-ES" sz="2400" dirty="0" err="1"/>
              <a:t>Check</a:t>
            </a:r>
            <a:r>
              <a:rPr lang="ca-ES" sz="2400" dirty="0"/>
              <a:t> </a:t>
            </a:r>
            <a:r>
              <a:rPr lang="ca-ES" sz="2400" dirty="0" err="1"/>
              <a:t>if</a:t>
            </a:r>
            <a:r>
              <a:rPr lang="ca-ES" sz="2400" dirty="0"/>
              <a:t> </a:t>
            </a:r>
            <a:r>
              <a:rPr lang="ca-ES" sz="2400" dirty="0" err="1"/>
              <a:t>it</a:t>
            </a:r>
            <a:r>
              <a:rPr lang="ca-ES" sz="2400" dirty="0"/>
              <a:t> is a </a:t>
            </a:r>
            <a:r>
              <a:rPr lang="ca-ES" sz="2400" dirty="0" err="1"/>
              <a:t>symmetric</a:t>
            </a:r>
            <a:r>
              <a:rPr lang="ca-ES" sz="2400" dirty="0"/>
              <a:t> </a:t>
            </a:r>
            <a:r>
              <a:rPr lang="ca-ES" sz="2400" dirty="0" err="1"/>
              <a:t>distribution</a:t>
            </a:r>
            <a:endParaRPr lang="ca-ES" sz="2400" dirty="0"/>
          </a:p>
          <a:p>
            <a:pPr lvl="1"/>
            <a:r>
              <a:rPr lang="ca-ES" sz="2400" dirty="0" err="1"/>
              <a:t>Probaility</a:t>
            </a:r>
            <a:r>
              <a:rPr lang="ca-ES" sz="2400" dirty="0"/>
              <a:t> </a:t>
            </a:r>
            <a:r>
              <a:rPr lang="ca-ES" sz="2400" dirty="0" err="1"/>
              <a:t>graphs</a:t>
            </a:r>
            <a:r>
              <a:rPr lang="ca-ES" sz="2400" dirty="0"/>
              <a:t> (</a:t>
            </a:r>
            <a:r>
              <a:rPr lang="ca-ES" sz="2400" dirty="0" err="1"/>
              <a:t>QQ-plots</a:t>
            </a:r>
            <a:r>
              <a:rPr lang="ca-ES" sz="2400" dirty="0"/>
              <a:t>)</a:t>
            </a:r>
          </a:p>
          <a:p>
            <a:r>
              <a:rPr lang="ca-ES" sz="2400" dirty="0" err="1"/>
              <a:t>Hypothesis</a:t>
            </a:r>
            <a:r>
              <a:rPr lang="ca-ES" sz="2400" dirty="0"/>
              <a:t> test (</a:t>
            </a:r>
            <a:r>
              <a:rPr lang="ca-ES" sz="2400" dirty="0" err="1"/>
              <a:t>Normality</a:t>
            </a:r>
            <a:r>
              <a:rPr lang="ca-ES" sz="2400" dirty="0"/>
              <a:t>)</a:t>
            </a:r>
          </a:p>
          <a:p>
            <a:pPr lvl="1"/>
            <a:r>
              <a:rPr lang="ca-ES" sz="2400" dirty="0" err="1"/>
              <a:t>Kolmogorov</a:t>
            </a:r>
            <a:r>
              <a:rPr lang="ca-ES" sz="2400" dirty="0"/>
              <a:t>‐</a:t>
            </a:r>
            <a:r>
              <a:rPr lang="ca-ES" sz="2400" dirty="0" err="1"/>
              <a:t>Smirnov</a:t>
            </a:r>
            <a:r>
              <a:rPr lang="ca-ES" sz="2400" dirty="0"/>
              <a:t> test</a:t>
            </a:r>
          </a:p>
          <a:p>
            <a:pPr lvl="1"/>
            <a:r>
              <a:rPr lang="ca-ES" sz="2400" dirty="0" err="1"/>
              <a:t>Kolmogorov-Liliefors</a:t>
            </a:r>
            <a:r>
              <a:rPr lang="ca-ES" sz="2400" dirty="0"/>
              <a:t> test</a:t>
            </a:r>
          </a:p>
          <a:p>
            <a:pPr lvl="1"/>
            <a:r>
              <a:rPr lang="ca-ES" sz="2400" dirty="0" err="1"/>
              <a:t>Shapiro-Wilks</a:t>
            </a:r>
            <a:r>
              <a:rPr lang="ca-ES" sz="2400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9813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8504" y="0"/>
            <a:ext cx="8915400" cy="1143000"/>
          </a:xfrm>
          <a:solidFill>
            <a:schemeClr val="bg1"/>
          </a:solidFill>
        </p:spPr>
        <p:txBody>
          <a:bodyPr/>
          <a:lstStyle/>
          <a:p>
            <a:r>
              <a:rPr lang="es-ES" sz="3600" dirty="0" err="1"/>
              <a:t>Histograms</a:t>
            </a:r>
            <a:r>
              <a:rPr lang="es-ES" sz="3600" dirty="0"/>
              <a:t> and QQ-</a:t>
            </a:r>
            <a:r>
              <a:rPr lang="es-ES" sz="3600" dirty="0" err="1"/>
              <a:t>plots</a:t>
            </a:r>
            <a:endParaRPr lang="en-US" sz="3600" dirty="0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632520" y="1052736"/>
            <a:ext cx="3672408" cy="5112568"/>
          </a:xfrm>
        </p:spPr>
        <p:txBody>
          <a:bodyPr/>
          <a:lstStyle/>
          <a:p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Histogram</a:t>
            </a:r>
            <a:endParaRPr lang="es-ES" sz="2400" dirty="0">
              <a:solidFill>
                <a:srgbClr val="990099"/>
              </a:solidFill>
              <a:latin typeface="Verdana" pitchFamily="34" charset="0"/>
            </a:endParaRPr>
          </a:p>
          <a:p>
            <a:pPr lvl="1"/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It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should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be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symmetric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with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gaussian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shape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.</a:t>
            </a:r>
          </a:p>
          <a:p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QQ-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plot</a:t>
            </a:r>
            <a:endParaRPr lang="es-ES" sz="2400" dirty="0">
              <a:solidFill>
                <a:srgbClr val="990099"/>
              </a:solidFill>
              <a:latin typeface="Verdana" pitchFamily="34" charset="0"/>
            </a:endParaRPr>
          </a:p>
          <a:p>
            <a:pPr lvl="1"/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Dots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should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be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over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the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diagonal line</a:t>
            </a:r>
          </a:p>
          <a:p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Non normal data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deviate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from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normal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patterns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.</a:t>
            </a:r>
          </a:p>
          <a:p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Difficult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to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quantify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if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there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are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few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data</a:t>
            </a:r>
            <a:endParaRPr lang="en-US" sz="2400" b="1" i="1" dirty="0">
              <a:solidFill>
                <a:srgbClr val="990099"/>
              </a:solidFill>
              <a:latin typeface="Verdana" pitchFamily="34" charset="0"/>
            </a:endParaRPr>
          </a:p>
        </p:txBody>
      </p:sp>
      <p:pic>
        <p:nvPicPr>
          <p:cNvPr id="290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2920" y="1124744"/>
            <a:ext cx="533630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909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88504" y="0"/>
            <a:ext cx="8915400" cy="1143000"/>
          </a:xfrm>
          <a:solidFill>
            <a:schemeClr val="bg1"/>
          </a:solidFill>
        </p:spPr>
        <p:txBody>
          <a:bodyPr/>
          <a:lstStyle/>
          <a:p>
            <a:r>
              <a:rPr lang="es-ES" dirty="0" err="1"/>
              <a:t>Normality</a:t>
            </a:r>
            <a:r>
              <a:rPr lang="es-ES" dirty="0"/>
              <a:t> test</a:t>
            </a:r>
            <a:endParaRPr lang="en-U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88504" y="1268760"/>
            <a:ext cx="8915400" cy="4525963"/>
          </a:xfrm>
        </p:spPr>
        <p:txBody>
          <a:bodyPr/>
          <a:lstStyle/>
          <a:p>
            <a:r>
              <a:rPr lang="ca-ES" sz="2400" dirty="0" err="1"/>
              <a:t>Statistical</a:t>
            </a:r>
            <a:r>
              <a:rPr lang="ca-ES" sz="2400" dirty="0"/>
              <a:t>  </a:t>
            </a:r>
            <a:r>
              <a:rPr lang="ca-ES" sz="2400" dirty="0" err="1"/>
              <a:t>normality</a:t>
            </a:r>
            <a:r>
              <a:rPr lang="ca-ES" sz="2400" dirty="0"/>
              <a:t> test </a:t>
            </a:r>
            <a:r>
              <a:rPr lang="ca-ES" sz="2400" dirty="0" err="1"/>
              <a:t>are</a:t>
            </a:r>
            <a:r>
              <a:rPr lang="ca-ES" sz="2400" dirty="0"/>
              <a:t> </a:t>
            </a:r>
            <a:r>
              <a:rPr lang="ca-ES" sz="2400" dirty="0" err="1"/>
              <a:t>more</a:t>
            </a:r>
            <a:r>
              <a:rPr lang="ca-ES" sz="2400" dirty="0"/>
              <a:t> </a:t>
            </a:r>
            <a:r>
              <a:rPr lang="ca-ES" sz="2400" dirty="0" err="1"/>
              <a:t>precise</a:t>
            </a:r>
            <a:r>
              <a:rPr lang="ca-ES" sz="2400" dirty="0"/>
              <a:t> </a:t>
            </a:r>
            <a:r>
              <a:rPr lang="ca-ES" sz="2400" dirty="0" err="1"/>
              <a:t>than</a:t>
            </a:r>
            <a:r>
              <a:rPr lang="ca-ES" sz="2400" dirty="0"/>
              <a:t> </a:t>
            </a:r>
            <a:r>
              <a:rPr lang="ca-ES" sz="2400" dirty="0" err="1"/>
              <a:t>graphs</a:t>
            </a:r>
            <a:r>
              <a:rPr lang="ca-ES" sz="2400" dirty="0"/>
              <a:t>. </a:t>
            </a:r>
            <a:r>
              <a:rPr lang="ca-ES" sz="2400" dirty="0" err="1"/>
              <a:t>It</a:t>
            </a:r>
            <a:r>
              <a:rPr lang="ca-ES" sz="2400" dirty="0"/>
              <a:t> is possible to </a:t>
            </a:r>
            <a:r>
              <a:rPr lang="ca-ES" sz="2400" dirty="0" err="1"/>
              <a:t>calculate</a:t>
            </a:r>
            <a:r>
              <a:rPr lang="ca-ES" sz="2400" dirty="0"/>
              <a:t> a p-</a:t>
            </a:r>
            <a:r>
              <a:rPr lang="ca-ES" sz="2400" dirty="0" err="1"/>
              <a:t>value</a:t>
            </a:r>
            <a:r>
              <a:rPr lang="ca-ES" sz="2400" dirty="0"/>
              <a:t>.</a:t>
            </a:r>
          </a:p>
          <a:p>
            <a:endParaRPr lang="ca-ES" sz="2400" dirty="0"/>
          </a:p>
          <a:p>
            <a:r>
              <a:rPr lang="ca-ES" sz="2400" dirty="0" err="1"/>
              <a:t>The</a:t>
            </a:r>
            <a:r>
              <a:rPr lang="ca-ES" sz="2400" dirty="0"/>
              <a:t> most </a:t>
            </a:r>
            <a:r>
              <a:rPr lang="ca-ES" sz="2400" dirty="0" err="1"/>
              <a:t>used</a:t>
            </a:r>
            <a:r>
              <a:rPr lang="ca-ES" sz="2400" dirty="0"/>
              <a:t> tests </a:t>
            </a:r>
            <a:r>
              <a:rPr lang="ca-ES" sz="2400" dirty="0" err="1"/>
              <a:t>are</a:t>
            </a:r>
            <a:r>
              <a:rPr lang="ca-ES" sz="2400" dirty="0"/>
              <a:t> </a:t>
            </a:r>
            <a:r>
              <a:rPr lang="ca-ES" sz="2400" dirty="0" err="1"/>
              <a:t>Kolmogorov-Smirnov</a:t>
            </a:r>
            <a:r>
              <a:rPr lang="ca-ES" sz="2400" dirty="0"/>
              <a:t> </a:t>
            </a:r>
            <a:r>
              <a:rPr lang="ca-ES" sz="2400" dirty="0" err="1"/>
              <a:t>and</a:t>
            </a:r>
            <a:r>
              <a:rPr lang="ca-ES" sz="2400" dirty="0"/>
              <a:t> </a:t>
            </a:r>
            <a:r>
              <a:rPr lang="ca-ES" sz="2400" dirty="0" err="1"/>
              <a:t>Shapiro-Wilks</a:t>
            </a:r>
            <a:r>
              <a:rPr lang="ca-ES" sz="2400" dirty="0"/>
              <a:t> test.</a:t>
            </a:r>
          </a:p>
          <a:p>
            <a:endParaRPr lang="ca-ES" sz="2400" dirty="0"/>
          </a:p>
          <a:p>
            <a:r>
              <a:rPr lang="ca-ES" sz="2400" dirty="0" err="1"/>
              <a:t>The</a:t>
            </a:r>
            <a:r>
              <a:rPr lang="ca-ES" sz="2400" dirty="0"/>
              <a:t> </a:t>
            </a:r>
            <a:r>
              <a:rPr lang="ca-ES" sz="2400" dirty="0" err="1"/>
              <a:t>hypothesis</a:t>
            </a:r>
            <a:r>
              <a:rPr lang="ca-ES" sz="2400" dirty="0"/>
              <a:t> to test </a:t>
            </a:r>
            <a:r>
              <a:rPr lang="ca-ES" sz="2400" dirty="0" err="1"/>
              <a:t>are</a:t>
            </a:r>
            <a:r>
              <a:rPr lang="ca-ES" sz="2400" dirty="0"/>
              <a:t>:</a:t>
            </a:r>
          </a:p>
          <a:p>
            <a:pPr lvl="1"/>
            <a:r>
              <a:rPr lang="ca-ES" sz="2400" dirty="0"/>
              <a:t>H</a:t>
            </a:r>
            <a:r>
              <a:rPr lang="ca-ES" sz="2400" baseline="-25000" dirty="0"/>
              <a:t>0</a:t>
            </a:r>
            <a:r>
              <a:rPr lang="ca-ES" sz="2400" dirty="0"/>
              <a:t>: Data </a:t>
            </a:r>
            <a:r>
              <a:rPr lang="ca-ES" sz="2400" dirty="0" err="1"/>
              <a:t>follow</a:t>
            </a:r>
            <a:r>
              <a:rPr lang="ca-ES" sz="2400" dirty="0"/>
              <a:t> a normal </a:t>
            </a:r>
            <a:r>
              <a:rPr lang="ca-ES" sz="2400" dirty="0" err="1"/>
              <a:t>distribution</a:t>
            </a:r>
            <a:endParaRPr lang="ca-ES" sz="2400" dirty="0"/>
          </a:p>
          <a:p>
            <a:pPr lvl="1"/>
            <a:r>
              <a:rPr lang="ca-ES" sz="2400" dirty="0"/>
              <a:t>H</a:t>
            </a:r>
            <a:r>
              <a:rPr lang="ca-ES" sz="2400" baseline="-25000" dirty="0"/>
              <a:t>1 </a:t>
            </a:r>
            <a:r>
              <a:rPr lang="ca-ES" sz="2400" dirty="0"/>
              <a:t>: Data do </a:t>
            </a:r>
            <a:r>
              <a:rPr lang="ca-ES" sz="2400" dirty="0" err="1"/>
              <a:t>not</a:t>
            </a:r>
            <a:r>
              <a:rPr lang="ca-ES" sz="2400" dirty="0"/>
              <a:t> </a:t>
            </a:r>
            <a:r>
              <a:rPr lang="ca-ES" sz="2400" dirty="0" err="1"/>
              <a:t>follow</a:t>
            </a:r>
            <a:r>
              <a:rPr lang="ca-ES" sz="2400" dirty="0"/>
              <a:t> a normal </a:t>
            </a:r>
            <a:r>
              <a:rPr lang="ca-ES" sz="2400" dirty="0" err="1"/>
              <a:t>distribution</a:t>
            </a:r>
            <a:endParaRPr lang="ca-ES" sz="2400" dirty="0"/>
          </a:p>
        </p:txBody>
      </p:sp>
    </p:spTree>
    <p:extLst>
      <p:ext uri="{BB962C8B-B14F-4D97-AF65-F5344CB8AC3E}">
        <p14:creationId xmlns:p14="http://schemas.microsoft.com/office/powerpoint/2010/main" val="3467627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918015" cy="328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0293" name="Picture 5"/>
          <p:cNvPicPr>
            <a:picLocks noChangeAspect="1" noChangeArrowheads="1"/>
          </p:cNvPicPr>
          <p:nvPr/>
        </p:nvPicPr>
        <p:blipFill>
          <a:blip r:embed="rId3" cstate="print"/>
          <a:srcRect r="34419"/>
          <a:stretch>
            <a:fillRect/>
          </a:stretch>
        </p:blipFill>
        <p:spPr bwMode="auto">
          <a:xfrm>
            <a:off x="0" y="3140968"/>
            <a:ext cx="430492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029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8744" y="764704"/>
            <a:ext cx="198142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029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44480" y="0"/>
            <a:ext cx="3861048" cy="386104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4029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76936" y="4221088"/>
            <a:ext cx="5461086" cy="1728192"/>
          </a:xfrm>
          <a:prstGeom prst="rect">
            <a:avLst/>
          </a:prstGeom>
          <a:noFill/>
          <a:ln w="9525">
            <a:solidFill>
              <a:srgbClr val="993489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20662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560" y="1050326"/>
            <a:ext cx="8496944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DFA5D4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TYPE OF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NORMALITY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0099"/>
                </a:solidFill>
                <a:latin typeface="Verdana" pitchFamily="34" charset="0"/>
              </a:rPr>
              <a:t>ONE GROUP </a:t>
            </a:r>
            <a:r>
              <a:rPr lang="ca-ES" altLang="ca-ES" sz="2400" u="none" dirty="0">
                <a:solidFill>
                  <a:srgbClr val="990099"/>
                </a:solidFill>
                <a:latin typeface="Verdana" pitchFamily="34" charset="0"/>
              </a:rPr>
              <a:t>COMPARISON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MULTIPLE COMPARISONS AND MULTIPLE TESTING</a:t>
            </a: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92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0512" y="0"/>
            <a:ext cx="8915400" cy="1143000"/>
          </a:xfrm>
          <a:solidFill>
            <a:schemeClr val="bg1"/>
          </a:solidFill>
        </p:spPr>
        <p:txBody>
          <a:bodyPr/>
          <a:lstStyle/>
          <a:p>
            <a:r>
              <a:rPr lang="es-ES" sz="4000" dirty="0" err="1"/>
              <a:t>One</a:t>
            </a:r>
            <a:r>
              <a:rPr lang="es-ES" sz="4000" dirty="0"/>
              <a:t> </a:t>
            </a:r>
            <a:r>
              <a:rPr lang="es-ES" sz="4000" dirty="0" err="1"/>
              <a:t>sample</a:t>
            </a:r>
            <a:r>
              <a:rPr lang="es-ES" sz="4000" dirty="0"/>
              <a:t> t-test</a:t>
            </a:r>
            <a:br>
              <a:rPr lang="es-ES" sz="4000" dirty="0"/>
            </a:br>
            <a:endParaRPr lang="en-U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6496" y="1600200"/>
            <a:ext cx="9217024" cy="4637112"/>
          </a:xfrm>
        </p:spPr>
        <p:txBody>
          <a:bodyPr/>
          <a:lstStyle/>
          <a:p>
            <a:r>
              <a:rPr lang="ca-ES" sz="2400" dirty="0" err="1"/>
              <a:t>We</a:t>
            </a:r>
            <a:r>
              <a:rPr lang="ca-ES" sz="2400" dirty="0"/>
              <a:t> do </a:t>
            </a:r>
            <a:r>
              <a:rPr lang="ca-ES" sz="2400" dirty="0" err="1"/>
              <a:t>not</a:t>
            </a:r>
            <a:r>
              <a:rPr lang="ca-ES" sz="2400" dirty="0"/>
              <a:t> </a:t>
            </a:r>
            <a:r>
              <a:rPr lang="ca-ES" sz="2400" dirty="0" err="1"/>
              <a:t>use</a:t>
            </a:r>
            <a:r>
              <a:rPr lang="ca-ES" sz="2400" dirty="0"/>
              <a:t> </a:t>
            </a:r>
            <a:r>
              <a:rPr lang="ca-ES" sz="2400" dirty="0" err="1"/>
              <a:t>it</a:t>
            </a:r>
            <a:r>
              <a:rPr lang="ca-ES" sz="2400" dirty="0"/>
              <a:t> </a:t>
            </a:r>
            <a:r>
              <a:rPr lang="ca-ES" sz="2400" dirty="0" err="1"/>
              <a:t>very</a:t>
            </a:r>
            <a:r>
              <a:rPr lang="ca-ES" sz="2400" dirty="0"/>
              <a:t> </a:t>
            </a:r>
            <a:r>
              <a:rPr lang="ca-ES" sz="2400" dirty="0" err="1"/>
              <a:t>often</a:t>
            </a:r>
            <a:r>
              <a:rPr lang="ca-ES" sz="2400" dirty="0"/>
              <a:t>.</a:t>
            </a:r>
          </a:p>
          <a:p>
            <a:endParaRPr lang="ca-ES" sz="2400" dirty="0"/>
          </a:p>
          <a:p>
            <a:r>
              <a:rPr lang="ca-ES" sz="2400" dirty="0" err="1"/>
              <a:t>Very</a:t>
            </a:r>
            <a:r>
              <a:rPr lang="ca-ES" sz="2400" dirty="0"/>
              <a:t> similar to </a:t>
            </a:r>
            <a:r>
              <a:rPr lang="ca-ES" sz="2400" dirty="0" err="1"/>
              <a:t>estimation</a:t>
            </a:r>
            <a:r>
              <a:rPr lang="ca-ES" sz="2400" dirty="0"/>
              <a:t> </a:t>
            </a:r>
            <a:r>
              <a:rPr lang="ca-ES" sz="2400" dirty="0" err="1"/>
              <a:t>questions</a:t>
            </a:r>
            <a:r>
              <a:rPr lang="ca-ES" sz="2400" dirty="0"/>
              <a:t>. </a:t>
            </a:r>
            <a:r>
              <a:rPr lang="ca-ES" sz="2400" dirty="0" err="1"/>
              <a:t>It</a:t>
            </a:r>
            <a:r>
              <a:rPr lang="ca-ES" sz="2400" dirty="0"/>
              <a:t> can be </a:t>
            </a:r>
            <a:r>
              <a:rPr lang="ca-ES" sz="2400" dirty="0" err="1"/>
              <a:t>solved</a:t>
            </a:r>
            <a:r>
              <a:rPr lang="ca-ES" sz="2400" dirty="0"/>
              <a:t> </a:t>
            </a:r>
            <a:r>
              <a:rPr lang="ca-ES" sz="2400" dirty="0" err="1"/>
              <a:t>calculalting</a:t>
            </a:r>
            <a:r>
              <a:rPr lang="ca-ES" sz="2400" dirty="0"/>
              <a:t> a </a:t>
            </a:r>
            <a:r>
              <a:rPr lang="ca-ES" sz="2400" dirty="0" err="1"/>
              <a:t>confidence</a:t>
            </a:r>
            <a:r>
              <a:rPr lang="ca-ES" sz="2400" dirty="0"/>
              <a:t> </a:t>
            </a:r>
            <a:r>
              <a:rPr lang="ca-ES" sz="2400" dirty="0" err="1"/>
              <a:t>itnerval</a:t>
            </a:r>
            <a:endParaRPr lang="ca-ES" sz="2400" dirty="0"/>
          </a:p>
          <a:p>
            <a:endParaRPr lang="ca-ES" sz="2400" dirty="0"/>
          </a:p>
          <a:p>
            <a:r>
              <a:rPr lang="ca-ES" sz="2400" dirty="0"/>
              <a:t>Idea: </a:t>
            </a:r>
            <a:r>
              <a:rPr lang="ca-ES" sz="2400" dirty="0" err="1"/>
              <a:t>We</a:t>
            </a:r>
            <a:r>
              <a:rPr lang="ca-ES" sz="2400" dirty="0"/>
              <a:t> </a:t>
            </a:r>
            <a:r>
              <a:rPr lang="ca-ES" sz="2400" dirty="0" err="1"/>
              <a:t>want</a:t>
            </a:r>
            <a:r>
              <a:rPr lang="ca-ES" sz="2400" dirty="0"/>
              <a:t> to </a:t>
            </a:r>
            <a:r>
              <a:rPr lang="ca-ES" sz="2400" dirty="0" err="1"/>
              <a:t>verify</a:t>
            </a:r>
            <a:r>
              <a:rPr lang="ca-ES" sz="2400" dirty="0"/>
              <a:t> </a:t>
            </a:r>
            <a:r>
              <a:rPr lang="ca-ES" sz="2400" dirty="0" err="1"/>
              <a:t>form</a:t>
            </a:r>
            <a:r>
              <a:rPr lang="ca-ES" sz="2400" dirty="0"/>
              <a:t> a </a:t>
            </a:r>
            <a:r>
              <a:rPr lang="ca-ES" sz="2400" dirty="0" err="1"/>
              <a:t>sample</a:t>
            </a:r>
            <a:r>
              <a:rPr lang="ca-ES" sz="2400" dirty="0"/>
              <a:t> a </a:t>
            </a:r>
            <a:r>
              <a:rPr lang="ca-ES" sz="2400" dirty="0" err="1"/>
              <a:t>previous</a:t>
            </a:r>
            <a:r>
              <a:rPr lang="ca-ES" sz="2400" dirty="0"/>
              <a:t> </a:t>
            </a:r>
            <a:r>
              <a:rPr lang="ca-ES" sz="2400" dirty="0" err="1"/>
              <a:t>hypothesis</a:t>
            </a:r>
            <a:r>
              <a:rPr lang="ca-ES" sz="2400" dirty="0"/>
              <a:t> </a:t>
            </a:r>
            <a:r>
              <a:rPr lang="ca-ES" sz="2400" dirty="0" err="1"/>
              <a:t>about</a:t>
            </a:r>
            <a:r>
              <a:rPr lang="ca-ES" sz="2400" dirty="0"/>
              <a:t> </a:t>
            </a:r>
            <a:r>
              <a:rPr lang="ca-ES" sz="2400" dirty="0" err="1"/>
              <a:t>the</a:t>
            </a:r>
            <a:r>
              <a:rPr lang="ca-ES" sz="2400" dirty="0"/>
              <a:t> </a:t>
            </a:r>
            <a:r>
              <a:rPr lang="ca-ES" sz="2400" dirty="0" err="1"/>
              <a:t>mean</a:t>
            </a:r>
            <a:r>
              <a:rPr lang="ca-ES" sz="2400" dirty="0"/>
              <a:t> in a </a:t>
            </a:r>
            <a:r>
              <a:rPr lang="ca-ES" sz="2400" dirty="0" err="1"/>
              <a:t>population</a:t>
            </a:r>
            <a:endParaRPr lang="ca-ES" sz="2400" dirty="0"/>
          </a:p>
          <a:p>
            <a:endParaRPr lang="ca-ES" sz="2400" dirty="0"/>
          </a:p>
          <a:p>
            <a:r>
              <a:rPr lang="ca-ES" sz="2000" i="1" dirty="0">
                <a:solidFill>
                  <a:srgbClr val="FF0000"/>
                </a:solidFill>
              </a:rPr>
              <a:t>Can </a:t>
            </a:r>
            <a:r>
              <a:rPr lang="ca-ES" sz="2000" i="1" dirty="0" err="1">
                <a:solidFill>
                  <a:srgbClr val="FF0000"/>
                </a:solidFill>
              </a:rPr>
              <a:t>it</a:t>
            </a:r>
            <a:r>
              <a:rPr lang="ca-ES" sz="2000" i="1" dirty="0">
                <a:solidFill>
                  <a:srgbClr val="FF0000"/>
                </a:solidFill>
              </a:rPr>
              <a:t> be </a:t>
            </a:r>
            <a:r>
              <a:rPr lang="ca-ES" sz="2000" i="1" dirty="0" err="1">
                <a:solidFill>
                  <a:srgbClr val="FF0000"/>
                </a:solidFill>
              </a:rPr>
              <a:t>accepted</a:t>
            </a:r>
            <a:r>
              <a:rPr lang="ca-ES" sz="2000" i="1" dirty="0">
                <a:solidFill>
                  <a:srgbClr val="FF0000"/>
                </a:solidFill>
              </a:rPr>
              <a:t> </a:t>
            </a:r>
            <a:r>
              <a:rPr lang="ca-ES" sz="2000" i="1" dirty="0" err="1">
                <a:solidFill>
                  <a:srgbClr val="FF0000"/>
                </a:solidFill>
              </a:rPr>
              <a:t>that</a:t>
            </a:r>
            <a:r>
              <a:rPr lang="ca-ES" sz="2000" i="1" dirty="0">
                <a:solidFill>
                  <a:srgbClr val="FF0000"/>
                </a:solidFill>
              </a:rPr>
              <a:t> </a:t>
            </a:r>
            <a:r>
              <a:rPr lang="ca-ES" sz="2000" i="1" dirty="0" err="1">
                <a:solidFill>
                  <a:srgbClr val="FF0000"/>
                </a:solidFill>
              </a:rPr>
              <a:t>the</a:t>
            </a:r>
            <a:r>
              <a:rPr lang="ca-ES" sz="2000" i="1" dirty="0">
                <a:solidFill>
                  <a:srgbClr val="FF0000"/>
                </a:solidFill>
              </a:rPr>
              <a:t> </a:t>
            </a:r>
            <a:r>
              <a:rPr lang="ca-ES" sz="2000" i="1" dirty="0" err="1">
                <a:solidFill>
                  <a:srgbClr val="FF0000"/>
                </a:solidFill>
              </a:rPr>
              <a:t>initial</a:t>
            </a:r>
            <a:r>
              <a:rPr lang="ca-ES" sz="2000" i="1" dirty="0">
                <a:solidFill>
                  <a:srgbClr val="FF0000"/>
                </a:solidFill>
              </a:rPr>
              <a:t> TAD is 90 in </a:t>
            </a:r>
            <a:r>
              <a:rPr lang="ca-ES" sz="2000" i="1" dirty="0" err="1">
                <a:solidFill>
                  <a:srgbClr val="FF0000"/>
                </a:solidFill>
              </a:rPr>
              <a:t>Hipertensive</a:t>
            </a:r>
            <a:r>
              <a:rPr lang="ca-ES" sz="2000" i="1" dirty="0">
                <a:solidFill>
                  <a:srgbClr val="FF0000"/>
                </a:solidFill>
              </a:rPr>
              <a:t> </a:t>
            </a:r>
            <a:r>
              <a:rPr lang="ca-ES" sz="2000" i="1" dirty="0" err="1">
                <a:solidFill>
                  <a:srgbClr val="FF0000"/>
                </a:solidFill>
              </a:rPr>
              <a:t>patients</a:t>
            </a:r>
            <a:r>
              <a:rPr lang="ca-ES" sz="2000" i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0956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1166" t="3636"/>
          <a:stretch>
            <a:fillRect/>
          </a:stretch>
        </p:blipFill>
        <p:spPr bwMode="auto">
          <a:xfrm>
            <a:off x="3512840" y="2852936"/>
            <a:ext cx="6103803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24525" t="12923" r="1899" b="22193"/>
          <a:stretch>
            <a:fillRect/>
          </a:stretch>
        </p:blipFill>
        <p:spPr bwMode="auto">
          <a:xfrm>
            <a:off x="420870" y="764704"/>
            <a:ext cx="454362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3931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992560" y="908720"/>
            <a:ext cx="85689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u="none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u="none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b="1" u="none" dirty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One Sample t-test</a:t>
            </a:r>
            <a:endParaRPr lang="en-US" sz="2400" b="1" u="none" dirty="0">
              <a:solidFill>
                <a:srgbClr val="99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u="none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u="none" dirty="0">
                <a:latin typeface="Courier New" pitchFamily="49" charset="0"/>
                <a:cs typeface="Courier New" pitchFamily="49" charset="0"/>
              </a:rPr>
              <a:t>data:  tad1</a:t>
            </a:r>
          </a:p>
          <a:p>
            <a:r>
              <a:rPr lang="en-US" sz="2400" b="1" u="none" dirty="0">
                <a:latin typeface="Courier New" pitchFamily="49" charset="0"/>
                <a:cs typeface="Courier New" pitchFamily="49" charset="0"/>
              </a:rPr>
              <a:t>t = -1.2137, </a:t>
            </a:r>
            <a:r>
              <a:rPr lang="en-US" sz="2400" b="1" u="none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400" b="1" u="none" dirty="0">
                <a:latin typeface="Courier New" pitchFamily="49" charset="0"/>
                <a:cs typeface="Courier New" pitchFamily="49" charset="0"/>
              </a:rPr>
              <a:t> = 59, </a:t>
            </a:r>
            <a:r>
              <a:rPr lang="en-US" sz="2400" b="1" u="none" dirty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p-value = 0.2297</a:t>
            </a:r>
          </a:p>
          <a:p>
            <a:r>
              <a:rPr lang="en-US" sz="2000" b="1" u="none" dirty="0">
                <a:latin typeface="Courier New" pitchFamily="49" charset="0"/>
                <a:cs typeface="Courier New" pitchFamily="49" charset="0"/>
              </a:rPr>
              <a:t>alternative hypothesis: true mean is not equal to </a:t>
            </a:r>
            <a:r>
              <a:rPr lang="en-US" sz="2400" b="1" u="none" dirty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  <a:p>
            <a:r>
              <a:rPr lang="en-US" sz="2400" b="1" u="none" dirty="0">
                <a:latin typeface="Courier New" pitchFamily="49" charset="0"/>
                <a:cs typeface="Courier New" pitchFamily="49" charset="0"/>
              </a:rPr>
              <a:t>95 percent confidence interval:</a:t>
            </a:r>
          </a:p>
          <a:p>
            <a:r>
              <a:rPr lang="en-US" sz="2400" b="1" u="non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u="none" dirty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85.80626 91.02707</a:t>
            </a:r>
          </a:p>
          <a:p>
            <a:r>
              <a:rPr lang="en-US" sz="2400" b="1" u="none" dirty="0">
                <a:latin typeface="Courier New" pitchFamily="49" charset="0"/>
                <a:cs typeface="Courier New" pitchFamily="49" charset="0"/>
              </a:rPr>
              <a:t>sample estimates:</a:t>
            </a:r>
          </a:p>
          <a:p>
            <a:r>
              <a:rPr lang="en-US" sz="2400" b="1" u="none" dirty="0">
                <a:latin typeface="Courier New" pitchFamily="49" charset="0"/>
                <a:cs typeface="Courier New" pitchFamily="49" charset="0"/>
              </a:rPr>
              <a:t>mean of x </a:t>
            </a:r>
          </a:p>
          <a:p>
            <a:r>
              <a:rPr lang="en-US" sz="2400" b="1" u="none" dirty="0">
                <a:latin typeface="Courier New" pitchFamily="49" charset="0"/>
                <a:cs typeface="Courier New" pitchFamily="49" charset="0"/>
              </a:rPr>
              <a:t> 88.41667 </a:t>
            </a:r>
          </a:p>
        </p:txBody>
      </p:sp>
    </p:spTree>
    <p:extLst>
      <p:ext uri="{BB962C8B-B14F-4D97-AF65-F5344CB8AC3E}">
        <p14:creationId xmlns:p14="http://schemas.microsoft.com/office/powerpoint/2010/main" val="53057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188" y="1052513"/>
            <a:ext cx="83533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993489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TYPE OF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NORMALITY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3489"/>
                </a:solidFill>
                <a:latin typeface="Verdana" pitchFamily="34" charset="0"/>
              </a:rPr>
              <a:t>ONE GROUP </a:t>
            </a: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COMPARISON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3489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3489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3489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cap="all" dirty="0" err="1">
                <a:solidFill>
                  <a:srgbClr val="993489"/>
                </a:solidFill>
                <a:latin typeface="Verdana" pitchFamily="34" charset="0"/>
              </a:rPr>
              <a:t>Multiple</a:t>
            </a:r>
            <a:r>
              <a:rPr lang="ca-ES" altLang="ca-ES" sz="2400" u="none" cap="all" dirty="0">
                <a:solidFill>
                  <a:srgbClr val="993489"/>
                </a:solidFill>
                <a:latin typeface="Verdana" pitchFamily="34" charset="0"/>
              </a:rPr>
              <a:t> </a:t>
            </a:r>
            <a:r>
              <a:rPr lang="ca-ES" altLang="ca-ES" sz="2400" u="none" cap="all" dirty="0" err="1">
                <a:solidFill>
                  <a:srgbClr val="993489"/>
                </a:solidFill>
                <a:latin typeface="Verdana" pitchFamily="34" charset="0"/>
              </a:rPr>
              <a:t>comparisons</a:t>
            </a:r>
            <a:r>
              <a:rPr lang="ca-ES" altLang="ca-ES" sz="2400" u="none" cap="all" dirty="0">
                <a:solidFill>
                  <a:srgbClr val="993489"/>
                </a:solidFill>
                <a:latin typeface="Verdana" pitchFamily="34" charset="0"/>
              </a:rPr>
              <a:t> </a:t>
            </a:r>
            <a:r>
              <a:rPr lang="ca-ES" altLang="ca-ES" sz="2400" u="none" cap="all" dirty="0" err="1">
                <a:solidFill>
                  <a:srgbClr val="993489"/>
                </a:solidFill>
                <a:latin typeface="Verdana" pitchFamily="34" charset="0"/>
              </a:rPr>
              <a:t>and</a:t>
            </a:r>
            <a:r>
              <a:rPr lang="ca-ES" altLang="ca-ES" sz="2400" u="none" cap="all" dirty="0">
                <a:solidFill>
                  <a:srgbClr val="993489"/>
                </a:solidFill>
                <a:latin typeface="Verdana" pitchFamily="34" charset="0"/>
              </a:rPr>
              <a:t> </a:t>
            </a:r>
            <a:r>
              <a:rPr lang="ca-ES" altLang="ca-ES" sz="2400" u="none" cap="all" dirty="0" err="1">
                <a:solidFill>
                  <a:srgbClr val="993489"/>
                </a:solidFill>
                <a:latin typeface="Verdana" pitchFamily="34" charset="0"/>
              </a:rPr>
              <a:t>mUltiple</a:t>
            </a:r>
            <a:r>
              <a:rPr lang="ca-ES" altLang="ca-ES" sz="2400" u="none" cap="all" dirty="0">
                <a:solidFill>
                  <a:srgbClr val="993489"/>
                </a:solidFill>
                <a:latin typeface="Verdana" pitchFamily="34" charset="0"/>
              </a:rPr>
              <a:t> </a:t>
            </a:r>
            <a:r>
              <a:rPr lang="ca-ES" altLang="ca-ES" sz="2400" u="none" cap="all" dirty="0" err="1">
                <a:solidFill>
                  <a:srgbClr val="993489"/>
                </a:solidFill>
                <a:latin typeface="Verdana" pitchFamily="34" charset="0"/>
              </a:rPr>
              <a:t>testing</a:t>
            </a:r>
            <a:endParaRPr lang="ca-ES" altLang="ca-ES" sz="2400" u="none" cap="all" dirty="0">
              <a:solidFill>
                <a:srgbClr val="993489"/>
              </a:solidFill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endParaRPr lang="ca-ES" altLang="ca-ES" sz="2400" u="none" dirty="0">
              <a:solidFill>
                <a:srgbClr val="993489"/>
              </a:solidFill>
              <a:latin typeface="Verdana" pitchFamily="34" charset="0"/>
            </a:endParaRP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422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560" y="1050326"/>
            <a:ext cx="8496944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DFA5D4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TYPE OF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NORMALITY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ONE GROUP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0099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990099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MULTIPLE COMPARISONS AND MULTIPLE TESTING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endParaRPr lang="ca-ES" altLang="ca-ES" sz="2400" u="none" dirty="0">
              <a:solidFill>
                <a:srgbClr val="DFA5D4"/>
              </a:solidFill>
              <a:latin typeface="Verdana" pitchFamily="34" charset="0"/>
            </a:endParaRP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71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32520" y="1628800"/>
            <a:ext cx="8915400" cy="4525963"/>
          </a:xfrm>
        </p:spPr>
        <p:txBody>
          <a:bodyPr/>
          <a:lstStyle/>
          <a:p>
            <a:r>
              <a:rPr lang="es-ES" dirty="0"/>
              <a:t>Are </a:t>
            </a:r>
            <a:r>
              <a:rPr lang="es-ES" dirty="0" err="1"/>
              <a:t>samples</a:t>
            </a:r>
            <a:r>
              <a:rPr lang="es-ES" dirty="0"/>
              <a:t> comparable at </a:t>
            </a:r>
            <a:r>
              <a:rPr lang="es-ES" dirty="0" err="1"/>
              <a:t>baseline</a:t>
            </a:r>
            <a:r>
              <a:rPr lang="es-ES" dirty="0"/>
              <a:t> time</a:t>
            </a:r>
          </a:p>
          <a:p>
            <a:r>
              <a:rPr lang="es-ES" dirty="0" err="1">
                <a:solidFill>
                  <a:srgbClr val="DFA5D4"/>
                </a:solidFill>
              </a:rPr>
              <a:t>Is</a:t>
            </a:r>
            <a:r>
              <a:rPr lang="es-ES" dirty="0">
                <a:solidFill>
                  <a:srgbClr val="DFA5D4"/>
                </a:solidFill>
              </a:rPr>
              <a:t> </a:t>
            </a:r>
            <a:r>
              <a:rPr lang="es-ES" dirty="0" err="1">
                <a:solidFill>
                  <a:srgbClr val="DFA5D4"/>
                </a:solidFill>
              </a:rPr>
              <a:t>blood</a:t>
            </a:r>
            <a:r>
              <a:rPr lang="es-ES" dirty="0">
                <a:solidFill>
                  <a:srgbClr val="DFA5D4"/>
                </a:solidFill>
              </a:rPr>
              <a:t> </a:t>
            </a:r>
            <a:r>
              <a:rPr lang="es-ES" dirty="0" err="1">
                <a:solidFill>
                  <a:srgbClr val="DFA5D4"/>
                </a:solidFill>
              </a:rPr>
              <a:t>pressure</a:t>
            </a:r>
            <a:r>
              <a:rPr lang="es-ES" dirty="0">
                <a:solidFill>
                  <a:srgbClr val="DFA5D4"/>
                </a:solidFill>
              </a:rPr>
              <a:t> comparable </a:t>
            </a:r>
            <a:r>
              <a:rPr lang="es-ES" dirty="0" err="1">
                <a:solidFill>
                  <a:srgbClr val="DFA5D4"/>
                </a:solidFill>
              </a:rPr>
              <a:t>between</a:t>
            </a:r>
            <a:r>
              <a:rPr lang="es-ES" dirty="0">
                <a:solidFill>
                  <a:srgbClr val="DFA5D4"/>
                </a:solidFill>
              </a:rPr>
              <a:t> </a:t>
            </a:r>
            <a:r>
              <a:rPr lang="es-ES" dirty="0" err="1">
                <a:solidFill>
                  <a:srgbClr val="DFA5D4"/>
                </a:solidFill>
              </a:rPr>
              <a:t>first</a:t>
            </a:r>
            <a:r>
              <a:rPr lang="es-ES" dirty="0">
                <a:solidFill>
                  <a:srgbClr val="DFA5D4"/>
                </a:solidFill>
              </a:rPr>
              <a:t> and 12th </a:t>
            </a:r>
            <a:r>
              <a:rPr lang="es-ES" dirty="0" err="1">
                <a:solidFill>
                  <a:srgbClr val="DFA5D4"/>
                </a:solidFill>
              </a:rPr>
              <a:t>measures</a:t>
            </a:r>
            <a:endParaRPr lang="es-ES" dirty="0">
              <a:solidFill>
                <a:srgbClr val="DFA5D4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s-ES" dirty="0" err="1"/>
              <a:t>Questions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answer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588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60512" y="0"/>
            <a:ext cx="8915400" cy="1143000"/>
          </a:xfrm>
          <a:solidFill>
            <a:schemeClr val="bg1"/>
          </a:solidFill>
        </p:spPr>
        <p:txBody>
          <a:bodyPr/>
          <a:lstStyle/>
          <a:p>
            <a:r>
              <a:rPr lang="es-ES" dirty="0" err="1"/>
              <a:t>Boxplot</a:t>
            </a:r>
            <a:r>
              <a:rPr lang="es-ES" dirty="0"/>
              <a:t> TAD,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group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512" y="908720"/>
            <a:ext cx="5517232" cy="551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E:\EBB2017\TestHipotesis_VarQuantitatives\Selection_239.png"/>
          <p:cNvPicPr>
            <a:picLocks noChangeAspect="1" noChangeArrowheads="1"/>
          </p:cNvPicPr>
          <p:nvPr/>
        </p:nvPicPr>
        <p:blipFill>
          <a:blip r:embed="rId3" cstate="print"/>
          <a:srcRect b="6729"/>
          <a:stretch>
            <a:fillRect/>
          </a:stretch>
        </p:blipFill>
        <p:spPr bwMode="auto">
          <a:xfrm>
            <a:off x="5025008" y="1196752"/>
            <a:ext cx="4726908" cy="1512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057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114392"/>
            <a:ext cx="9087058" cy="72390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s-ES_tradnl" sz="2600" dirty="0"/>
              <a:t>Compare a </a:t>
            </a:r>
            <a:r>
              <a:rPr lang="es-ES_tradnl" sz="2600" dirty="0" err="1"/>
              <a:t>Quantitative</a:t>
            </a:r>
            <a:r>
              <a:rPr lang="es-ES_tradnl" sz="2600" dirty="0"/>
              <a:t> variable in </a:t>
            </a:r>
            <a:r>
              <a:rPr lang="es-ES_tradnl" sz="2600" dirty="0" err="1"/>
              <a:t>two</a:t>
            </a:r>
            <a:r>
              <a:rPr lang="es-ES_tradnl" sz="2600" dirty="0"/>
              <a:t> </a:t>
            </a:r>
            <a:r>
              <a:rPr lang="es-ES_tradnl" sz="2600" dirty="0" err="1"/>
              <a:t>groups</a:t>
            </a:r>
            <a:endParaRPr lang="es-ES" sz="2600" dirty="0"/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992560" y="2362200"/>
            <a:ext cx="8280920" cy="584775"/>
          </a:xfrm>
          <a:prstGeom prst="rect">
            <a:avLst/>
          </a:prstGeom>
          <a:solidFill>
            <a:srgbClr val="F0D4EB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u="none" dirty="0" err="1"/>
              <a:t>Samples</a:t>
            </a:r>
            <a:r>
              <a:rPr lang="es-ES_tradnl" sz="3200" u="none" dirty="0"/>
              <a:t> </a:t>
            </a:r>
            <a:r>
              <a:rPr lang="es-ES_tradnl" sz="3200" u="none" dirty="0" err="1"/>
              <a:t>have</a:t>
            </a:r>
            <a:r>
              <a:rPr lang="es-ES_tradnl" sz="3200" u="none" dirty="0"/>
              <a:t> </a:t>
            </a:r>
            <a:r>
              <a:rPr lang="es-ES_tradnl" sz="3200" u="none" dirty="0" err="1"/>
              <a:t>been</a:t>
            </a:r>
            <a:r>
              <a:rPr lang="es-ES_tradnl" sz="3200" u="none" dirty="0"/>
              <a:t> </a:t>
            </a:r>
            <a:r>
              <a:rPr lang="es-ES_tradnl" sz="3200" u="none" dirty="0" err="1"/>
              <a:t>generated</a:t>
            </a:r>
            <a:r>
              <a:rPr lang="es-ES_tradnl" sz="3200" u="none" dirty="0"/>
              <a:t> </a:t>
            </a:r>
            <a:endParaRPr lang="es-ES" sz="3200" u="none" dirty="0"/>
          </a:p>
        </p:txBody>
      </p:sp>
      <p:sp>
        <p:nvSpPr>
          <p:cNvPr id="151561" name="Line 9"/>
          <p:cNvSpPr>
            <a:spLocks noChangeShapeType="1"/>
          </p:cNvSpPr>
          <p:nvPr/>
        </p:nvSpPr>
        <p:spPr bwMode="auto">
          <a:xfrm flipH="1">
            <a:off x="2393950" y="3505200"/>
            <a:ext cx="2559050" cy="914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s-ES" u="none"/>
          </a:p>
        </p:txBody>
      </p:sp>
      <p:sp>
        <p:nvSpPr>
          <p:cNvPr id="151562" name="Line 10"/>
          <p:cNvSpPr>
            <a:spLocks noChangeShapeType="1"/>
          </p:cNvSpPr>
          <p:nvPr/>
        </p:nvSpPr>
        <p:spPr bwMode="auto">
          <a:xfrm>
            <a:off x="4953000" y="3505200"/>
            <a:ext cx="2559050" cy="838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s-ES" u="none"/>
          </a:p>
        </p:txBody>
      </p: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632520" y="4581128"/>
            <a:ext cx="3962400" cy="1651221"/>
          </a:xfrm>
          <a:prstGeom prst="rect">
            <a:avLst/>
          </a:prstGeom>
          <a:solidFill>
            <a:srgbClr val="F0D4EB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u="none" dirty="0"/>
              <a:t>INDEPENDENT</a:t>
            </a:r>
          </a:p>
          <a:p>
            <a:pPr algn="ctr">
              <a:spcBef>
                <a:spcPct val="50000"/>
              </a:spcBef>
            </a:pPr>
            <a:endParaRPr lang="es-ES_tradnl" sz="900" u="none" dirty="0"/>
          </a:p>
          <a:p>
            <a:pPr>
              <a:spcBef>
                <a:spcPct val="10000"/>
              </a:spcBef>
            </a:pPr>
            <a:r>
              <a:rPr lang="es-ES_tradnl" u="none" dirty="0" err="1">
                <a:solidFill>
                  <a:srgbClr val="000066"/>
                </a:solidFill>
              </a:rPr>
              <a:t>Selected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individuals</a:t>
            </a:r>
            <a:r>
              <a:rPr lang="es-ES_tradnl" u="none" dirty="0">
                <a:solidFill>
                  <a:srgbClr val="000066"/>
                </a:solidFill>
              </a:rPr>
              <a:t> in a </a:t>
            </a:r>
            <a:r>
              <a:rPr lang="es-ES_tradnl" u="none" dirty="0" err="1">
                <a:solidFill>
                  <a:srgbClr val="000066"/>
                </a:solidFill>
              </a:rPr>
              <a:t>group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have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nothing</a:t>
            </a:r>
            <a:r>
              <a:rPr lang="es-ES_tradnl" u="none" dirty="0">
                <a:solidFill>
                  <a:srgbClr val="000066"/>
                </a:solidFill>
              </a:rPr>
              <a:t> to do </a:t>
            </a:r>
            <a:r>
              <a:rPr lang="es-ES_tradnl" u="none" dirty="0" err="1">
                <a:solidFill>
                  <a:srgbClr val="000066"/>
                </a:solidFill>
              </a:rPr>
              <a:t>with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selected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individuals</a:t>
            </a:r>
            <a:r>
              <a:rPr lang="es-ES_tradnl" u="none" dirty="0">
                <a:solidFill>
                  <a:srgbClr val="000066"/>
                </a:solidFill>
              </a:rPr>
              <a:t> in </a:t>
            </a:r>
            <a:r>
              <a:rPr lang="es-ES_tradnl" u="none" dirty="0" err="1">
                <a:solidFill>
                  <a:srgbClr val="000066"/>
                </a:solidFill>
              </a:rPr>
              <a:t>the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other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group</a:t>
            </a:r>
            <a:r>
              <a:rPr lang="es-ES_tradnl" u="none" dirty="0">
                <a:solidFill>
                  <a:srgbClr val="000066"/>
                </a:solidFill>
              </a:rPr>
              <a:t>.</a:t>
            </a:r>
            <a:endParaRPr lang="es-ES" u="none" dirty="0">
              <a:solidFill>
                <a:srgbClr val="000066"/>
              </a:solidFill>
            </a:endParaRPr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742950" y="836712"/>
            <a:ext cx="9163050" cy="978729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Hypothesis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difference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in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population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groups</a:t>
            </a:r>
            <a:endParaRPr lang="es-ES" sz="3200" u="none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601072" y="4581128"/>
            <a:ext cx="3962400" cy="1678921"/>
          </a:xfrm>
          <a:prstGeom prst="rect">
            <a:avLst/>
          </a:prstGeom>
          <a:solidFill>
            <a:srgbClr val="F0D4EB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u="none" dirty="0"/>
              <a:t>DEPENDENT</a:t>
            </a:r>
          </a:p>
          <a:p>
            <a:pPr algn="ctr">
              <a:spcBef>
                <a:spcPct val="50000"/>
              </a:spcBef>
            </a:pPr>
            <a:endParaRPr lang="es-ES_tradnl" sz="900" u="none" dirty="0"/>
          </a:p>
          <a:p>
            <a:pPr>
              <a:spcBef>
                <a:spcPct val="10000"/>
              </a:spcBef>
            </a:pPr>
            <a:r>
              <a:rPr lang="es-ES_tradnl" u="none" dirty="0" err="1">
                <a:solidFill>
                  <a:srgbClr val="000066"/>
                </a:solidFill>
              </a:rPr>
              <a:t>Each</a:t>
            </a:r>
            <a:r>
              <a:rPr lang="es-ES_tradnl" u="none" dirty="0">
                <a:solidFill>
                  <a:srgbClr val="000066"/>
                </a:solidFill>
              </a:rPr>
              <a:t> individual in a </a:t>
            </a:r>
            <a:r>
              <a:rPr lang="es-ES_tradnl" u="none" dirty="0" err="1">
                <a:solidFill>
                  <a:srgbClr val="000066"/>
                </a:solidFill>
              </a:rPr>
              <a:t>group</a:t>
            </a:r>
            <a:r>
              <a:rPr lang="es-ES_tradnl" u="none" dirty="0">
                <a:solidFill>
                  <a:srgbClr val="000066"/>
                </a:solidFill>
              </a:rPr>
              <a:t> has  a </a:t>
            </a:r>
            <a:r>
              <a:rPr lang="es-ES_tradnl" u="none" dirty="0" err="1">
                <a:solidFill>
                  <a:srgbClr val="000066"/>
                </a:solidFill>
              </a:rPr>
              <a:t>correspondent</a:t>
            </a:r>
            <a:r>
              <a:rPr lang="es-ES_tradnl" u="none" dirty="0">
                <a:solidFill>
                  <a:srgbClr val="000066"/>
                </a:solidFill>
              </a:rPr>
              <a:t> in </a:t>
            </a:r>
            <a:r>
              <a:rPr lang="es-ES_tradnl" u="none" dirty="0" err="1">
                <a:solidFill>
                  <a:srgbClr val="000066"/>
                </a:solidFill>
              </a:rPr>
              <a:t>other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group</a:t>
            </a:r>
            <a:r>
              <a:rPr lang="es-ES_tradnl" u="none" dirty="0">
                <a:solidFill>
                  <a:srgbClr val="000066"/>
                </a:solidFill>
              </a:rPr>
              <a:t>. </a:t>
            </a:r>
          </a:p>
          <a:p>
            <a:pPr>
              <a:spcBef>
                <a:spcPct val="10000"/>
              </a:spcBef>
            </a:pPr>
            <a:r>
              <a:rPr lang="es-ES_tradnl" u="none" dirty="0" err="1">
                <a:solidFill>
                  <a:srgbClr val="000066"/>
                </a:solidFill>
              </a:rPr>
              <a:t>These</a:t>
            </a:r>
            <a:r>
              <a:rPr lang="es-ES_tradnl" u="none" dirty="0">
                <a:solidFill>
                  <a:srgbClr val="000066"/>
                </a:solidFill>
              </a:rPr>
              <a:t> are </a:t>
            </a:r>
            <a:r>
              <a:rPr lang="es-ES_tradnl" b="1" i="1" u="none" dirty="0" err="1">
                <a:solidFill>
                  <a:srgbClr val="000066"/>
                </a:solidFill>
              </a:rPr>
              <a:t>paired</a:t>
            </a:r>
            <a:r>
              <a:rPr lang="es-ES_tradnl" b="1" i="1" u="none" dirty="0">
                <a:solidFill>
                  <a:srgbClr val="000066"/>
                </a:solidFill>
              </a:rPr>
              <a:t> data</a:t>
            </a:r>
            <a:r>
              <a:rPr lang="es-ES_tradnl" u="none" dirty="0">
                <a:solidFill>
                  <a:srgbClr val="000066"/>
                </a:solidFill>
              </a:rPr>
              <a:t>.</a:t>
            </a:r>
            <a:endParaRPr lang="es-ES" u="none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59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animBg="1" autoUpdateAnimBg="0"/>
      <p:bldP spid="151561" grpId="0" animBg="1"/>
      <p:bldP spid="151562" grpId="0" animBg="1"/>
      <p:bldP spid="151563" grpId="0" animBg="1" autoUpdateAnimBg="0"/>
      <p:bldP spid="9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1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696988" y="6453189"/>
            <a:ext cx="1062831" cy="287337"/>
          </a:xfrm>
          <a:prstGeom prst="rect">
            <a:avLst/>
          </a:prstGeom>
        </p:spPr>
        <p:txBody>
          <a:bodyPr/>
          <a:lstStyle/>
          <a:p>
            <a:fld id="{E73E0CC2-FC77-4699-94A5-4854562D3B63}" type="slidenum">
              <a:rPr lang="ca-ES" u="none"/>
              <a:pPr/>
              <a:t>24</a:t>
            </a:fld>
            <a:endParaRPr lang="ca-ES" u="none"/>
          </a:p>
        </p:txBody>
      </p:sp>
      <p:sp>
        <p:nvSpPr>
          <p:cNvPr id="113666" name="Text Box 2"/>
          <p:cNvSpPr txBox="1">
            <a:spLocks noChangeAspect="1" noChangeArrowheads="1"/>
          </p:cNvSpPr>
          <p:nvPr/>
        </p:nvSpPr>
        <p:spPr bwMode="auto">
          <a:xfrm>
            <a:off x="7728744" y="1222376"/>
            <a:ext cx="2146300" cy="584775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EQUAL VARIANCES T-TEST</a:t>
            </a:r>
            <a:endParaRPr lang="es-ES_tradnl" sz="1600" b="1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sp>
        <p:nvSpPr>
          <p:cNvPr id="113667" name="Text Box 3"/>
          <p:cNvSpPr txBox="1">
            <a:spLocks noChangeAspect="1" noChangeArrowheads="1"/>
          </p:cNvSpPr>
          <p:nvPr/>
        </p:nvSpPr>
        <p:spPr bwMode="auto">
          <a:xfrm>
            <a:off x="5582444" y="3130551"/>
            <a:ext cx="3763044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</a:rPr>
              <a:t>NON-PARAMETRIC </a:t>
            </a:r>
            <a:r>
              <a:rPr lang="es-ES_tradnl" sz="1600" b="1" u="none" dirty="0" err="1">
                <a:solidFill>
                  <a:srgbClr val="003399"/>
                </a:solidFill>
              </a:rPr>
              <a:t>TESt</a:t>
            </a:r>
            <a:r>
              <a:rPr lang="es-ES_tradnl" sz="1600" b="1" u="none" dirty="0">
                <a:solidFill>
                  <a:srgbClr val="003399"/>
                </a:solidFill>
              </a:rPr>
              <a:t> :  MANN-WHITNEY’S U </a:t>
            </a:r>
            <a:r>
              <a:rPr lang="es-ES_tradnl" sz="1600" b="1" u="none" dirty="0" err="1">
                <a:solidFill>
                  <a:srgbClr val="003399"/>
                </a:solidFill>
              </a:rPr>
              <a:t>or</a:t>
            </a:r>
            <a:r>
              <a:rPr lang="es-ES_tradnl" sz="1600" b="1" u="none" dirty="0">
                <a:solidFill>
                  <a:srgbClr val="003399"/>
                </a:solidFill>
              </a:rPr>
              <a:t> WILCOXON  RANK-SUMS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594" y="3355975"/>
            <a:ext cx="2393950" cy="1371600"/>
            <a:chOff x="96" y="1920"/>
            <a:chExt cx="1392" cy="864"/>
          </a:xfrm>
        </p:grpSpPr>
        <p:sp>
          <p:nvSpPr>
            <p:cNvPr id="113669" name="AutoShape 5"/>
            <p:cNvSpPr>
              <a:spLocks noChangeAspect="1" noChangeArrowheads="1"/>
            </p:cNvSpPr>
            <p:nvPr/>
          </p:nvSpPr>
          <p:spPr bwMode="auto">
            <a:xfrm>
              <a:off x="96" y="1920"/>
              <a:ext cx="1392" cy="864"/>
            </a:xfrm>
            <a:prstGeom prst="flowChartDecision">
              <a:avLst/>
            </a:prstGeom>
            <a:noFill/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400" u="none">
                <a:solidFill>
                  <a:srgbClr val="990099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3670" name="Text Box 6"/>
            <p:cNvSpPr txBox="1">
              <a:spLocks noChangeAspect="1" noChangeArrowheads="1"/>
            </p:cNvSpPr>
            <p:nvPr/>
          </p:nvSpPr>
          <p:spPr bwMode="auto">
            <a:xfrm>
              <a:off x="178" y="2233"/>
              <a:ext cx="1219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Independent</a:t>
              </a:r>
              <a:r>
                <a:rPr lang="es-ES_tradnl" sz="16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Groups</a:t>
              </a:r>
              <a:endParaRPr lang="es-ES_tradnl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032794" y="2898775"/>
            <a:ext cx="990600" cy="838200"/>
            <a:chOff x="1248" y="1680"/>
            <a:chExt cx="624" cy="480"/>
          </a:xfrm>
        </p:grpSpPr>
        <p:sp>
          <p:nvSpPr>
            <p:cNvPr id="113672" name="Line 8"/>
            <p:cNvSpPr>
              <a:spLocks noChangeShapeType="1"/>
            </p:cNvSpPr>
            <p:nvPr/>
          </p:nvSpPr>
          <p:spPr bwMode="auto">
            <a:xfrm flipV="1">
              <a:off x="1248" y="1680"/>
              <a:ext cx="624" cy="48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ES" u="none"/>
            </a:p>
          </p:txBody>
        </p:sp>
        <p:sp>
          <p:nvSpPr>
            <p:cNvPr id="113673" name="Text Box 9"/>
            <p:cNvSpPr txBox="1">
              <a:spLocks noChangeAspect="1" noChangeArrowheads="1"/>
            </p:cNvSpPr>
            <p:nvPr/>
          </p:nvSpPr>
          <p:spPr bwMode="auto">
            <a:xfrm>
              <a:off x="1248" y="1776"/>
              <a:ext cx="364" cy="176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3674" name="Text Box 10"/>
          <p:cNvSpPr txBox="1">
            <a:spLocks noChangeAspect="1" noChangeArrowheads="1"/>
          </p:cNvSpPr>
          <p:nvPr/>
        </p:nvSpPr>
        <p:spPr bwMode="auto">
          <a:xfrm>
            <a:off x="5664994" y="4441825"/>
            <a:ext cx="2393950" cy="338554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PAIRED T-TEST</a:t>
            </a:r>
            <a:endParaRPr lang="es-ES_tradnl" sz="1600" b="1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sp>
        <p:nvSpPr>
          <p:cNvPr id="113675" name="Text Box 11"/>
          <p:cNvSpPr txBox="1">
            <a:spLocks noChangeAspect="1" noChangeArrowheads="1"/>
          </p:cNvSpPr>
          <p:nvPr/>
        </p:nvSpPr>
        <p:spPr bwMode="auto">
          <a:xfrm>
            <a:off x="5582444" y="5565776"/>
            <a:ext cx="3054350" cy="584775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NON-PARAMETRIC TEST: </a:t>
            </a:r>
            <a:r>
              <a:rPr lang="es-ES_tradnl" sz="1600" b="1" u="none" dirty="0">
                <a:solidFill>
                  <a:srgbClr val="003399"/>
                </a:solidFill>
              </a:rPr>
              <a:t>WILCOXON SIGNED-RANK</a:t>
            </a:r>
            <a:endParaRPr lang="es-ES_tradnl" sz="1600" b="1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610644" y="2060576"/>
            <a:ext cx="1857375" cy="1096963"/>
            <a:chOff x="1518" y="1298"/>
            <a:chExt cx="1080" cy="691"/>
          </a:xfrm>
        </p:grpSpPr>
        <p:sp>
          <p:nvSpPr>
            <p:cNvPr id="113677" name="AutoShape 13"/>
            <p:cNvSpPr>
              <a:spLocks noChangeAspect="1" noChangeArrowheads="1"/>
            </p:cNvSpPr>
            <p:nvPr/>
          </p:nvSpPr>
          <p:spPr bwMode="auto">
            <a:xfrm>
              <a:off x="1518" y="1298"/>
              <a:ext cx="1080" cy="691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678" name="Text Box 14"/>
            <p:cNvSpPr txBox="1">
              <a:spLocks noChangeAspect="1" noChangeArrowheads="1"/>
            </p:cNvSpPr>
            <p:nvPr/>
          </p:nvSpPr>
          <p:spPr bwMode="auto">
            <a:xfrm>
              <a:off x="1575" y="1497"/>
              <a:ext cx="999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Normality</a:t>
              </a:r>
              <a:endParaRPr lang="es-ES_tradnl" sz="1400" b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or</a:t>
              </a:r>
              <a:r>
                <a:rPr lang="es-ES_tradnl" sz="1400" b="1" u="none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n&gt;30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179094" y="1908175"/>
            <a:ext cx="1188377" cy="547688"/>
            <a:chOff x="2592" y="1015"/>
            <a:chExt cx="691" cy="345"/>
          </a:xfrm>
        </p:grpSpPr>
        <p:sp>
          <p:nvSpPr>
            <p:cNvPr id="113680" name="Line 16"/>
            <p:cNvSpPr>
              <a:spLocks noChangeAspect="1" noChangeShapeType="1"/>
            </p:cNvSpPr>
            <p:nvPr/>
          </p:nvSpPr>
          <p:spPr bwMode="auto">
            <a:xfrm flipV="1">
              <a:off x="2592" y="1015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681" name="Text Box 17"/>
            <p:cNvSpPr txBox="1">
              <a:spLocks noChangeAspect="1" noChangeArrowheads="1"/>
            </p:cNvSpPr>
            <p:nvPr/>
          </p:nvSpPr>
          <p:spPr bwMode="auto">
            <a:xfrm>
              <a:off x="2827" y="1015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211770" y="2833689"/>
            <a:ext cx="1238250" cy="446087"/>
            <a:chOff x="2592" y="1543"/>
            <a:chExt cx="720" cy="281"/>
          </a:xfrm>
        </p:grpSpPr>
        <p:sp>
          <p:nvSpPr>
            <p:cNvPr id="113683" name="Line 19"/>
            <p:cNvSpPr>
              <a:spLocks noChangeAspect="1" noChangeShapeType="1"/>
            </p:cNvSpPr>
            <p:nvPr/>
          </p:nvSpPr>
          <p:spPr bwMode="auto">
            <a:xfrm>
              <a:off x="2592" y="1543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684" name="Text Box 20"/>
            <p:cNvSpPr txBox="1">
              <a:spLocks noChangeAspect="1" noChangeArrowheads="1"/>
            </p:cNvSpPr>
            <p:nvPr/>
          </p:nvSpPr>
          <p:spPr bwMode="auto">
            <a:xfrm>
              <a:off x="2736" y="1591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610644" y="4727576"/>
            <a:ext cx="1933046" cy="1096963"/>
            <a:chOff x="1518" y="2978"/>
            <a:chExt cx="1124" cy="691"/>
          </a:xfrm>
        </p:grpSpPr>
        <p:sp>
          <p:nvSpPr>
            <p:cNvPr id="113686" name="AutoShape 22"/>
            <p:cNvSpPr>
              <a:spLocks noChangeAspect="1" noChangeArrowheads="1"/>
            </p:cNvSpPr>
            <p:nvPr/>
          </p:nvSpPr>
          <p:spPr bwMode="auto">
            <a:xfrm>
              <a:off x="1518" y="2978"/>
              <a:ext cx="1008" cy="691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687" name="Text Box 23"/>
            <p:cNvSpPr txBox="1">
              <a:spLocks noChangeAspect="1" noChangeArrowheads="1"/>
            </p:cNvSpPr>
            <p:nvPr/>
          </p:nvSpPr>
          <p:spPr bwMode="auto">
            <a:xfrm>
              <a:off x="1518" y="3170"/>
              <a:ext cx="1124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Normality</a:t>
              </a:r>
              <a:endParaRPr lang="es-ES_tradnl" sz="1400" b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ó n&gt;30</a:t>
              </a: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4261644" y="4575175"/>
            <a:ext cx="1188377" cy="547688"/>
            <a:chOff x="2592" y="2688"/>
            <a:chExt cx="691" cy="345"/>
          </a:xfrm>
        </p:grpSpPr>
        <p:sp>
          <p:nvSpPr>
            <p:cNvPr id="113689" name="Line 25"/>
            <p:cNvSpPr>
              <a:spLocks noChangeAspect="1" noChangeShapeType="1"/>
            </p:cNvSpPr>
            <p:nvPr/>
          </p:nvSpPr>
          <p:spPr bwMode="auto">
            <a:xfrm flipV="1">
              <a:off x="2592" y="2688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690" name="Text Box 26"/>
            <p:cNvSpPr txBox="1">
              <a:spLocks noChangeAspect="1" noChangeArrowheads="1"/>
            </p:cNvSpPr>
            <p:nvPr/>
          </p:nvSpPr>
          <p:spPr bwMode="auto">
            <a:xfrm>
              <a:off x="2736" y="2688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4261644" y="5413375"/>
            <a:ext cx="1238250" cy="446088"/>
            <a:chOff x="2592" y="3216"/>
            <a:chExt cx="720" cy="281"/>
          </a:xfrm>
        </p:grpSpPr>
        <p:sp>
          <p:nvSpPr>
            <p:cNvPr id="113692" name="Line 28"/>
            <p:cNvSpPr>
              <a:spLocks noChangeAspect="1" noChangeShapeType="1"/>
            </p:cNvSpPr>
            <p:nvPr/>
          </p:nvSpPr>
          <p:spPr bwMode="auto">
            <a:xfrm>
              <a:off x="2592" y="3216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693" name="Text Box 29"/>
            <p:cNvSpPr txBox="1">
              <a:spLocks noChangeAspect="1" noChangeArrowheads="1"/>
            </p:cNvSpPr>
            <p:nvPr/>
          </p:nvSpPr>
          <p:spPr bwMode="auto">
            <a:xfrm>
              <a:off x="2736" y="3264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1424608" y="0"/>
            <a:ext cx="6386686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 u="none" dirty="0" err="1">
                <a:latin typeface="Comic Sans MS" pitchFamily="66" charset="0"/>
              </a:rPr>
              <a:t>Two</a:t>
            </a:r>
            <a:r>
              <a:rPr lang="es-ES" sz="4400" u="none" dirty="0">
                <a:latin typeface="Comic Sans MS" pitchFamily="66" charset="0"/>
              </a:rPr>
              <a:t> </a:t>
            </a:r>
            <a:r>
              <a:rPr lang="es-ES" sz="4400" u="none" dirty="0" err="1">
                <a:latin typeface="Comic Sans MS" pitchFamily="66" charset="0"/>
              </a:rPr>
              <a:t>sample</a:t>
            </a:r>
            <a:r>
              <a:rPr lang="es-ES" sz="4400" u="none" dirty="0">
                <a:latin typeface="Comic Sans MS" pitchFamily="66" charset="0"/>
              </a:rPr>
              <a:t> </a:t>
            </a:r>
            <a:r>
              <a:rPr lang="es-ES" sz="4400" u="none" dirty="0" err="1">
                <a:latin typeface="Comic Sans MS" pitchFamily="66" charset="0"/>
              </a:rPr>
              <a:t>tests</a:t>
            </a:r>
            <a:endParaRPr lang="es-ES" sz="4400" u="none" dirty="0">
              <a:effectLst/>
              <a:latin typeface="Comic Sans MS" pitchFamily="66" charset="0"/>
            </a:endParaRPr>
          </a:p>
        </p:txBody>
      </p: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1950244" y="4346575"/>
            <a:ext cx="1155700" cy="685800"/>
            <a:chOff x="1200" y="2544"/>
            <a:chExt cx="672" cy="432"/>
          </a:xfrm>
        </p:grpSpPr>
        <p:sp>
          <p:nvSpPr>
            <p:cNvPr id="113696" name="Text Box 32"/>
            <p:cNvSpPr txBox="1">
              <a:spLocks noChangeAspect="1" noChangeArrowheads="1"/>
            </p:cNvSpPr>
            <p:nvPr/>
          </p:nvSpPr>
          <p:spPr bwMode="auto">
            <a:xfrm>
              <a:off x="1200" y="2736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3697" name="Line 33"/>
            <p:cNvSpPr>
              <a:spLocks noChangeShapeType="1"/>
            </p:cNvSpPr>
            <p:nvPr/>
          </p:nvSpPr>
          <p:spPr bwMode="auto">
            <a:xfrm>
              <a:off x="1248" y="2544"/>
              <a:ext cx="624" cy="432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ES" u="none"/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5365750" y="1298575"/>
            <a:ext cx="1981200" cy="1593850"/>
            <a:chOff x="3102" y="818"/>
            <a:chExt cx="1152" cy="1004"/>
          </a:xfrm>
        </p:grpSpPr>
        <p:sp>
          <p:nvSpPr>
            <p:cNvPr id="113699" name="AutoShape 35"/>
            <p:cNvSpPr>
              <a:spLocks noChangeAspect="1" noChangeArrowheads="1"/>
            </p:cNvSpPr>
            <p:nvPr/>
          </p:nvSpPr>
          <p:spPr bwMode="auto">
            <a:xfrm>
              <a:off x="3102" y="818"/>
              <a:ext cx="1080" cy="864"/>
            </a:xfrm>
            <a:prstGeom prst="flowChartDecision">
              <a:avLst/>
            </a:prstGeom>
            <a:noFill/>
            <a:ln w="25400" cap="sq">
              <a:solidFill>
                <a:srgbClr val="FF99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700" name="Text Box 36"/>
            <p:cNvSpPr txBox="1">
              <a:spLocks noChangeAspect="1" noChangeArrowheads="1"/>
            </p:cNvSpPr>
            <p:nvPr/>
          </p:nvSpPr>
          <p:spPr bwMode="auto">
            <a:xfrm>
              <a:off x="3130" y="1089"/>
              <a:ext cx="1124" cy="7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200" b="1" u="none" dirty="0">
                  <a:solidFill>
                    <a:schemeClr val="accent2"/>
                  </a:solidFill>
                  <a:effectLst/>
                </a:rPr>
                <a:t>P&gt;,05 </a:t>
              </a:r>
              <a:r>
                <a:rPr lang="es-ES_tradnl" sz="1200" b="1" u="none" dirty="0" err="1">
                  <a:solidFill>
                    <a:schemeClr val="accent2"/>
                  </a:solidFill>
                </a:rPr>
                <a:t>Levene</a:t>
              </a:r>
              <a:r>
                <a:rPr lang="es-ES_tradnl" sz="1200" b="1" u="none" dirty="0">
                  <a:solidFill>
                    <a:schemeClr val="accent2"/>
                  </a:solidFill>
                </a:rPr>
                <a:t> test </a:t>
              </a:r>
              <a:r>
                <a:rPr lang="es-ES_tradnl" sz="1200" b="1" u="none" dirty="0" err="1">
                  <a:solidFill>
                    <a:schemeClr val="accent2"/>
                  </a:solidFill>
                </a:rPr>
                <a:t>for</a:t>
              </a:r>
              <a:r>
                <a:rPr lang="es-ES_tradnl" sz="1200" b="1" u="none" dirty="0">
                  <a:solidFill>
                    <a:schemeClr val="accent2"/>
                  </a:solidFill>
                </a:rPr>
                <a:t> </a:t>
              </a:r>
              <a:r>
                <a:rPr lang="es-ES_tradnl" sz="1200" b="1" u="none" dirty="0" err="1">
                  <a:solidFill>
                    <a:schemeClr val="accent2"/>
                  </a:solidFill>
                </a:rPr>
                <a:t>Homogeneity</a:t>
              </a:r>
              <a:r>
                <a:rPr lang="es-ES_tradnl" sz="1200" b="1" u="none" dirty="0">
                  <a:solidFill>
                    <a:schemeClr val="accent2"/>
                  </a:solidFill>
                </a:rPr>
                <a:t> of </a:t>
              </a:r>
              <a:r>
                <a:rPr lang="es-ES_tradnl" sz="1200" b="1" u="none" dirty="0" err="1">
                  <a:solidFill>
                    <a:schemeClr val="accent2"/>
                  </a:solidFill>
                  <a:effectLst/>
                </a:rPr>
                <a:t>Variances</a:t>
              </a:r>
              <a:endParaRPr lang="es-ES_tradnl" sz="1200" b="1" u="none" dirty="0">
                <a:solidFill>
                  <a:schemeClr val="accent2"/>
                </a:solidFill>
                <a:effectLst/>
              </a:endParaRPr>
            </a:p>
            <a:p>
              <a:pPr algn="ctr" eaLnBrk="0" hangingPunct="0">
                <a:spcBef>
                  <a:spcPct val="20000"/>
                </a:spcBef>
              </a:pPr>
              <a:endParaRPr lang="es-ES_tradnl" sz="1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endParaRPr lang="es-ES_tradnl" sz="1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13701" name="Text Box 37"/>
          <p:cNvSpPr txBox="1">
            <a:spLocks noChangeAspect="1" noChangeArrowheads="1"/>
          </p:cNvSpPr>
          <p:nvPr/>
        </p:nvSpPr>
        <p:spPr bwMode="auto">
          <a:xfrm>
            <a:off x="7728744" y="2139950"/>
            <a:ext cx="2146300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UNEQUAL VARIANCES </a:t>
            </a:r>
            <a:r>
              <a:rPr lang="es-ES_tradnl" sz="1600" b="1" u="none" dirty="0">
                <a:solidFill>
                  <a:srgbClr val="003399"/>
                </a:solidFill>
              </a:rPr>
              <a:t>T--TEST</a:t>
            </a:r>
            <a:r>
              <a:rPr lang="es-ES_tradnl" sz="1600" b="1" u="none" dirty="0">
                <a:solidFill>
                  <a:srgbClr val="003399"/>
                </a:solidFill>
                <a:effectLst/>
              </a:rPr>
              <a:t>(WELCH)</a:t>
            </a:r>
            <a:endParaRPr lang="es-ES_tradnl" sz="1600" b="1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6985794" y="1422400"/>
            <a:ext cx="742950" cy="307975"/>
            <a:chOff x="4080" y="672"/>
            <a:chExt cx="432" cy="194"/>
          </a:xfrm>
        </p:grpSpPr>
        <p:sp>
          <p:nvSpPr>
            <p:cNvPr id="113703" name="Line 39"/>
            <p:cNvSpPr>
              <a:spLocks noChangeAspect="1" noChangeShapeType="1"/>
            </p:cNvSpPr>
            <p:nvPr/>
          </p:nvSpPr>
          <p:spPr bwMode="auto">
            <a:xfrm flipV="1">
              <a:off x="4176" y="672"/>
              <a:ext cx="336" cy="168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704" name="Text Box 40"/>
            <p:cNvSpPr txBox="1">
              <a:spLocks noChangeAspect="1" noChangeArrowheads="1"/>
            </p:cNvSpPr>
            <p:nvPr/>
          </p:nvSpPr>
          <p:spPr bwMode="auto">
            <a:xfrm>
              <a:off x="4080" y="672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6903244" y="2289175"/>
            <a:ext cx="908050" cy="344488"/>
            <a:chOff x="4014" y="1442"/>
            <a:chExt cx="528" cy="217"/>
          </a:xfrm>
        </p:grpSpPr>
        <p:sp>
          <p:nvSpPr>
            <p:cNvPr id="113706" name="Line 42"/>
            <p:cNvSpPr>
              <a:spLocks noChangeAspect="1" noChangeShapeType="1"/>
            </p:cNvSpPr>
            <p:nvPr/>
          </p:nvSpPr>
          <p:spPr bwMode="auto">
            <a:xfrm>
              <a:off x="4110" y="1490"/>
              <a:ext cx="432" cy="169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707" name="Text Box 43"/>
            <p:cNvSpPr txBox="1">
              <a:spLocks noChangeAspect="1" noChangeArrowheads="1"/>
            </p:cNvSpPr>
            <p:nvPr/>
          </p:nvSpPr>
          <p:spPr bwMode="auto">
            <a:xfrm>
              <a:off x="4014" y="1442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0560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632520" y="0"/>
            <a:ext cx="84201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3600" u="none" dirty="0" err="1">
                <a:latin typeface="Comic Sans MS" pitchFamily="66" charset="0"/>
              </a:rPr>
              <a:t>Two</a:t>
            </a:r>
            <a:r>
              <a:rPr lang="es-ES" sz="3600" u="none" dirty="0">
                <a:latin typeface="Comic Sans MS" pitchFamily="66" charset="0"/>
              </a:rPr>
              <a:t> </a:t>
            </a:r>
            <a:r>
              <a:rPr lang="es-ES" sz="3600" u="none" dirty="0" err="1">
                <a:latin typeface="Comic Sans MS" pitchFamily="66" charset="0"/>
              </a:rPr>
              <a:t>sample</a:t>
            </a:r>
            <a:r>
              <a:rPr lang="es-ES" sz="3600" u="none" dirty="0">
                <a:latin typeface="Comic Sans MS" pitchFamily="66" charset="0"/>
              </a:rPr>
              <a:t> </a:t>
            </a:r>
            <a:r>
              <a:rPr lang="es-ES" sz="3600" u="none" dirty="0" err="1">
                <a:latin typeface="Comic Sans MS" pitchFamily="66" charset="0"/>
              </a:rPr>
              <a:t>tests</a:t>
            </a:r>
            <a:r>
              <a:rPr lang="es-ES" sz="3600" u="none" dirty="0">
                <a:latin typeface="Comic Sans MS" pitchFamily="66" charset="0"/>
              </a:rPr>
              <a:t> (1)</a:t>
            </a:r>
            <a:endParaRPr lang="es-ES" sz="3600" u="none" dirty="0">
              <a:effectLst/>
              <a:latin typeface="Comic Sans MS" pitchFamily="66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2144688" y="4861609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normal (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normality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test)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sample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&gt; 30.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good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statistic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homogeneity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variances</a:t>
            </a:r>
            <a:endParaRPr lang="es-ES" sz="2000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Text Box 2"/>
          <p:cNvSpPr txBox="1">
            <a:spLocks noChangeAspect="1" noChangeArrowheads="1"/>
          </p:cNvSpPr>
          <p:nvPr/>
        </p:nvSpPr>
        <p:spPr bwMode="auto">
          <a:xfrm>
            <a:off x="7728744" y="1412776"/>
            <a:ext cx="2146300" cy="584775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EQUAL VARIANCES T-TEST</a:t>
            </a:r>
            <a:endParaRPr lang="es-ES_tradnl" sz="1600" b="1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Text Box 3"/>
          <p:cNvSpPr txBox="1">
            <a:spLocks noChangeAspect="1" noChangeArrowheads="1"/>
          </p:cNvSpPr>
          <p:nvPr/>
        </p:nvSpPr>
        <p:spPr bwMode="auto">
          <a:xfrm>
            <a:off x="5582444" y="3320951"/>
            <a:ext cx="3042964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</a:rPr>
              <a:t>NON-PARAMETRIC TEST :  U DE MANN-WHITNEY O SUM-RANK OF WILCOXON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3425552"/>
            <a:ext cx="2393950" cy="1371600"/>
            <a:chOff x="96" y="1920"/>
            <a:chExt cx="1392" cy="864"/>
          </a:xfrm>
        </p:grpSpPr>
        <p:sp>
          <p:nvSpPr>
            <p:cNvPr id="62" name="AutoShape 5"/>
            <p:cNvSpPr>
              <a:spLocks noChangeAspect="1" noChangeArrowheads="1"/>
            </p:cNvSpPr>
            <p:nvPr/>
          </p:nvSpPr>
          <p:spPr bwMode="auto">
            <a:xfrm>
              <a:off x="96" y="1920"/>
              <a:ext cx="1392" cy="864"/>
            </a:xfrm>
            <a:prstGeom prst="flowChartDecision">
              <a:avLst/>
            </a:prstGeom>
            <a:noFill/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400" u="none">
                <a:solidFill>
                  <a:srgbClr val="990099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Text Box 6"/>
            <p:cNvSpPr txBox="1">
              <a:spLocks noChangeAspect="1" noChangeArrowheads="1"/>
            </p:cNvSpPr>
            <p:nvPr/>
          </p:nvSpPr>
          <p:spPr bwMode="auto">
            <a:xfrm>
              <a:off x="213" y="2240"/>
              <a:ext cx="1219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Independent</a:t>
              </a:r>
              <a:r>
                <a:rPr lang="es-ES_tradnl" sz="16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s-ES_tradnl" sz="1600" b="1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Groups</a:t>
              </a:r>
              <a:endParaRPr lang="es-ES_tradnl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032794" y="3089175"/>
            <a:ext cx="990600" cy="838200"/>
            <a:chOff x="1248" y="1680"/>
            <a:chExt cx="624" cy="480"/>
          </a:xfrm>
        </p:grpSpPr>
        <p:sp>
          <p:nvSpPr>
            <p:cNvPr id="65" name="Line 8"/>
            <p:cNvSpPr>
              <a:spLocks noChangeShapeType="1"/>
            </p:cNvSpPr>
            <p:nvPr/>
          </p:nvSpPr>
          <p:spPr bwMode="auto">
            <a:xfrm flipV="1">
              <a:off x="1248" y="1680"/>
              <a:ext cx="624" cy="48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ES" u="none"/>
            </a:p>
          </p:txBody>
        </p:sp>
        <p:sp>
          <p:nvSpPr>
            <p:cNvPr id="66" name="Text Box 9"/>
            <p:cNvSpPr txBox="1">
              <a:spLocks noChangeAspect="1" noChangeArrowheads="1"/>
            </p:cNvSpPr>
            <p:nvPr/>
          </p:nvSpPr>
          <p:spPr bwMode="auto">
            <a:xfrm>
              <a:off x="1248" y="1776"/>
              <a:ext cx="364" cy="176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610644" y="2250976"/>
            <a:ext cx="1857375" cy="1096963"/>
            <a:chOff x="1518" y="1298"/>
            <a:chExt cx="1080" cy="691"/>
          </a:xfrm>
        </p:grpSpPr>
        <p:sp>
          <p:nvSpPr>
            <p:cNvPr id="68" name="AutoShape 13"/>
            <p:cNvSpPr>
              <a:spLocks noChangeAspect="1" noChangeArrowheads="1"/>
            </p:cNvSpPr>
            <p:nvPr/>
          </p:nvSpPr>
          <p:spPr bwMode="auto">
            <a:xfrm>
              <a:off x="1518" y="1298"/>
              <a:ext cx="1080" cy="691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69" name="Text Box 14"/>
            <p:cNvSpPr txBox="1">
              <a:spLocks noChangeAspect="1" noChangeArrowheads="1"/>
            </p:cNvSpPr>
            <p:nvPr/>
          </p:nvSpPr>
          <p:spPr bwMode="auto">
            <a:xfrm>
              <a:off x="1575" y="1497"/>
              <a:ext cx="999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Normality</a:t>
              </a:r>
              <a:endParaRPr lang="es-ES_tradnl" sz="1400" b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or</a:t>
              </a:r>
              <a:r>
                <a:rPr lang="es-ES_tradnl" sz="1400" b="1" u="none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n&gt;30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179094" y="2098575"/>
            <a:ext cx="1188377" cy="547688"/>
            <a:chOff x="2592" y="1015"/>
            <a:chExt cx="691" cy="345"/>
          </a:xfrm>
        </p:grpSpPr>
        <p:sp>
          <p:nvSpPr>
            <p:cNvPr id="71" name="Line 16"/>
            <p:cNvSpPr>
              <a:spLocks noChangeAspect="1" noChangeShapeType="1"/>
            </p:cNvSpPr>
            <p:nvPr/>
          </p:nvSpPr>
          <p:spPr bwMode="auto">
            <a:xfrm flipV="1">
              <a:off x="2592" y="1015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72" name="Text Box 17"/>
            <p:cNvSpPr txBox="1">
              <a:spLocks noChangeAspect="1" noChangeArrowheads="1"/>
            </p:cNvSpPr>
            <p:nvPr/>
          </p:nvSpPr>
          <p:spPr bwMode="auto">
            <a:xfrm>
              <a:off x="2827" y="1015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211770" y="3024089"/>
            <a:ext cx="1238250" cy="446087"/>
            <a:chOff x="2592" y="1543"/>
            <a:chExt cx="720" cy="281"/>
          </a:xfrm>
        </p:grpSpPr>
        <p:sp>
          <p:nvSpPr>
            <p:cNvPr id="74" name="Line 19"/>
            <p:cNvSpPr>
              <a:spLocks noChangeAspect="1" noChangeShapeType="1"/>
            </p:cNvSpPr>
            <p:nvPr/>
          </p:nvSpPr>
          <p:spPr bwMode="auto">
            <a:xfrm>
              <a:off x="2592" y="1543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75" name="Text Box 20"/>
            <p:cNvSpPr txBox="1">
              <a:spLocks noChangeAspect="1" noChangeArrowheads="1"/>
            </p:cNvSpPr>
            <p:nvPr/>
          </p:nvSpPr>
          <p:spPr bwMode="auto">
            <a:xfrm>
              <a:off x="2736" y="1591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5365750" y="1488975"/>
            <a:ext cx="1981200" cy="1593850"/>
            <a:chOff x="3102" y="818"/>
            <a:chExt cx="1152" cy="1004"/>
          </a:xfrm>
        </p:grpSpPr>
        <p:sp>
          <p:nvSpPr>
            <p:cNvPr id="77" name="AutoShape 35"/>
            <p:cNvSpPr>
              <a:spLocks noChangeAspect="1" noChangeArrowheads="1"/>
            </p:cNvSpPr>
            <p:nvPr/>
          </p:nvSpPr>
          <p:spPr bwMode="auto">
            <a:xfrm>
              <a:off x="3102" y="818"/>
              <a:ext cx="1080" cy="864"/>
            </a:xfrm>
            <a:prstGeom prst="flowChartDecision">
              <a:avLst/>
            </a:prstGeom>
            <a:noFill/>
            <a:ln w="25400" cap="sq">
              <a:solidFill>
                <a:srgbClr val="FF99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78" name="Text Box 36"/>
            <p:cNvSpPr txBox="1">
              <a:spLocks noChangeAspect="1" noChangeArrowheads="1"/>
            </p:cNvSpPr>
            <p:nvPr/>
          </p:nvSpPr>
          <p:spPr bwMode="auto">
            <a:xfrm>
              <a:off x="3130" y="1089"/>
              <a:ext cx="1124" cy="7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200" b="1" u="none" dirty="0">
                  <a:solidFill>
                    <a:schemeClr val="accent2"/>
                  </a:solidFill>
                  <a:effectLst/>
                </a:rPr>
                <a:t>P&gt;,05 </a:t>
              </a:r>
              <a:r>
                <a:rPr lang="es-ES_tradnl" sz="1200" b="1" u="none" dirty="0" err="1">
                  <a:solidFill>
                    <a:schemeClr val="accent2"/>
                  </a:solidFill>
                </a:rPr>
                <a:t>Levene</a:t>
              </a:r>
              <a:r>
                <a:rPr lang="es-ES_tradnl" sz="1200" b="1" u="none" dirty="0">
                  <a:solidFill>
                    <a:schemeClr val="accent2"/>
                  </a:solidFill>
                </a:rPr>
                <a:t> test </a:t>
              </a:r>
              <a:r>
                <a:rPr lang="es-ES_tradnl" sz="1200" b="1" u="none" dirty="0" err="1">
                  <a:solidFill>
                    <a:schemeClr val="accent2"/>
                  </a:solidFill>
                </a:rPr>
                <a:t>for</a:t>
              </a:r>
              <a:r>
                <a:rPr lang="es-ES_tradnl" sz="1200" b="1" u="none" dirty="0">
                  <a:solidFill>
                    <a:schemeClr val="accent2"/>
                  </a:solidFill>
                </a:rPr>
                <a:t> </a:t>
              </a:r>
              <a:r>
                <a:rPr lang="es-ES_tradnl" sz="1200" b="1" u="none" dirty="0" err="1">
                  <a:solidFill>
                    <a:schemeClr val="accent2"/>
                  </a:solidFill>
                </a:rPr>
                <a:t>Homogeneity</a:t>
              </a:r>
              <a:r>
                <a:rPr lang="es-ES_tradnl" sz="1200" b="1" u="none" dirty="0">
                  <a:solidFill>
                    <a:schemeClr val="accent2"/>
                  </a:solidFill>
                </a:rPr>
                <a:t> of </a:t>
              </a:r>
              <a:r>
                <a:rPr lang="es-ES_tradnl" sz="1200" b="1" u="none" dirty="0" err="1">
                  <a:solidFill>
                    <a:schemeClr val="accent2"/>
                  </a:solidFill>
                  <a:effectLst/>
                </a:rPr>
                <a:t>Variances</a:t>
              </a:r>
              <a:endParaRPr lang="es-ES_tradnl" sz="1200" b="1" u="none" dirty="0">
                <a:solidFill>
                  <a:schemeClr val="accent2"/>
                </a:solidFill>
                <a:effectLst/>
              </a:endParaRPr>
            </a:p>
            <a:p>
              <a:pPr algn="ctr" eaLnBrk="0" hangingPunct="0">
                <a:spcBef>
                  <a:spcPct val="20000"/>
                </a:spcBef>
              </a:pPr>
              <a:endParaRPr lang="es-ES_tradnl" sz="1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endParaRPr lang="es-ES_tradnl" sz="1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79" name="Text Box 37"/>
          <p:cNvSpPr txBox="1">
            <a:spLocks noChangeAspect="1" noChangeArrowheads="1"/>
          </p:cNvSpPr>
          <p:nvPr/>
        </p:nvSpPr>
        <p:spPr bwMode="auto">
          <a:xfrm>
            <a:off x="7728744" y="2330350"/>
            <a:ext cx="2146300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</a:rPr>
              <a:t>UNEQUAL VARIANCES T--TEST(WELCH)</a:t>
            </a: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6985794" y="1612800"/>
            <a:ext cx="742950" cy="307975"/>
            <a:chOff x="4080" y="672"/>
            <a:chExt cx="432" cy="194"/>
          </a:xfrm>
        </p:grpSpPr>
        <p:sp>
          <p:nvSpPr>
            <p:cNvPr id="81" name="Line 39"/>
            <p:cNvSpPr>
              <a:spLocks noChangeAspect="1" noChangeShapeType="1"/>
            </p:cNvSpPr>
            <p:nvPr/>
          </p:nvSpPr>
          <p:spPr bwMode="auto">
            <a:xfrm flipV="1">
              <a:off x="4176" y="672"/>
              <a:ext cx="336" cy="168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82" name="Text Box 40"/>
            <p:cNvSpPr txBox="1">
              <a:spLocks noChangeAspect="1" noChangeArrowheads="1"/>
            </p:cNvSpPr>
            <p:nvPr/>
          </p:nvSpPr>
          <p:spPr bwMode="auto">
            <a:xfrm>
              <a:off x="4080" y="672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6903244" y="2479575"/>
            <a:ext cx="908050" cy="344488"/>
            <a:chOff x="4014" y="1442"/>
            <a:chExt cx="528" cy="217"/>
          </a:xfrm>
        </p:grpSpPr>
        <p:sp>
          <p:nvSpPr>
            <p:cNvPr id="84" name="Line 42"/>
            <p:cNvSpPr>
              <a:spLocks noChangeAspect="1" noChangeShapeType="1"/>
            </p:cNvSpPr>
            <p:nvPr/>
          </p:nvSpPr>
          <p:spPr bwMode="auto">
            <a:xfrm>
              <a:off x="4110" y="1490"/>
              <a:ext cx="432" cy="169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85" name="Text Box 43"/>
            <p:cNvSpPr txBox="1">
              <a:spLocks noChangeAspect="1" noChangeArrowheads="1"/>
            </p:cNvSpPr>
            <p:nvPr/>
          </p:nvSpPr>
          <p:spPr bwMode="auto">
            <a:xfrm>
              <a:off x="4014" y="1442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770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4888" y="3251949"/>
            <a:ext cx="5173939" cy="311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3101" t="16279" r="5426" b="2326"/>
          <a:stretch>
            <a:fillRect/>
          </a:stretch>
        </p:blipFill>
        <p:spPr bwMode="auto">
          <a:xfrm>
            <a:off x="632520" y="908720"/>
            <a:ext cx="424847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16496" y="0"/>
            <a:ext cx="9066212" cy="1143000"/>
          </a:xfrm>
          <a:solidFill>
            <a:schemeClr val="bg1"/>
          </a:solidFill>
        </p:spPr>
        <p:txBody>
          <a:bodyPr/>
          <a:lstStyle/>
          <a:p>
            <a:r>
              <a:rPr lang="es-ES_tradnl" dirty="0" err="1"/>
              <a:t>Testing</a:t>
            </a:r>
            <a:r>
              <a:rPr lang="es-ES_tradnl" dirty="0"/>
              <a:t> </a:t>
            </a:r>
            <a:r>
              <a:rPr lang="es-ES_tradnl" dirty="0" err="1"/>
              <a:t>variance</a:t>
            </a:r>
            <a:r>
              <a:rPr lang="es-ES_tradnl" dirty="0"/>
              <a:t> </a:t>
            </a:r>
            <a:r>
              <a:rPr lang="es-ES_tradnl" dirty="0" err="1"/>
              <a:t>homogeneity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10929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b="4815"/>
          <a:stretch>
            <a:fillRect/>
          </a:stretch>
        </p:blipFill>
        <p:spPr bwMode="auto">
          <a:xfrm>
            <a:off x="776536" y="836712"/>
            <a:ext cx="886822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136576" y="4820959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s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</a:t>
            </a:r>
            <a:r>
              <a:rPr lang="es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</a:t>
            </a:r>
            <a:r>
              <a:rPr lang="es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s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</a:t>
            </a:r>
            <a:r>
              <a:rPr lang="es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0.05</a:t>
            </a:r>
          </a:p>
          <a:p>
            <a:pPr algn="just">
              <a:buFont typeface="Arial" pitchFamily="34" charset="0"/>
              <a:buChar char="•"/>
            </a:pPr>
            <a:endParaRPr lang="es-ES" sz="2400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s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</a:t>
            </a:r>
            <a:r>
              <a:rPr lang="es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can </a:t>
            </a:r>
            <a:r>
              <a:rPr lang="es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assume</a:t>
            </a:r>
            <a:r>
              <a:rPr lang="es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homogeneity</a:t>
            </a:r>
            <a:r>
              <a:rPr lang="es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es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variances</a:t>
            </a:r>
            <a:endParaRPr lang="es-ES" sz="2400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652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88504" y="0"/>
            <a:ext cx="8915400" cy="1143000"/>
          </a:xfrm>
          <a:solidFill>
            <a:schemeClr val="bg1"/>
          </a:solidFill>
        </p:spPr>
        <p:txBody>
          <a:bodyPr/>
          <a:lstStyle/>
          <a:p>
            <a:r>
              <a:rPr lang="es-ES" dirty="0"/>
              <a:t>T-test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variances</a:t>
            </a:r>
            <a:r>
              <a:rPr lang="es-ES" dirty="0"/>
              <a:t> are </a:t>
            </a:r>
            <a:r>
              <a:rPr lang="es-ES" dirty="0" err="1"/>
              <a:t>equal</a:t>
            </a:r>
            <a:endParaRPr lang="es-E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 l="1509" t="2690" r="1918" b="5838"/>
          <a:stretch>
            <a:fillRect/>
          </a:stretch>
        </p:blipFill>
        <p:spPr bwMode="auto">
          <a:xfrm>
            <a:off x="5169024" y="1268760"/>
            <a:ext cx="460851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 l="1492" r="3001" b="2778"/>
          <a:stretch>
            <a:fillRect/>
          </a:stretch>
        </p:blipFill>
        <p:spPr bwMode="auto">
          <a:xfrm>
            <a:off x="2720752" y="3933056"/>
            <a:ext cx="460851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 l="3070" t="12195" r="3286" b="9756"/>
          <a:stretch>
            <a:fillRect/>
          </a:stretch>
        </p:blipFill>
        <p:spPr bwMode="auto">
          <a:xfrm>
            <a:off x="488504" y="1340768"/>
            <a:ext cx="439248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1823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568624" y="64029"/>
            <a:ext cx="6264696" cy="979996"/>
          </a:xfrm>
          <a:solidFill>
            <a:schemeClr val="bg1"/>
          </a:solidFill>
        </p:spPr>
        <p:txBody>
          <a:bodyPr/>
          <a:lstStyle/>
          <a:p>
            <a:r>
              <a:rPr lang="es-ES" dirty="0"/>
              <a:t>T-test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variances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are </a:t>
            </a:r>
            <a:r>
              <a:rPr lang="es-ES" dirty="0" err="1"/>
              <a:t>equal</a:t>
            </a:r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1124744"/>
            <a:ext cx="959793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Elipse"/>
          <p:cNvSpPr/>
          <p:nvPr/>
        </p:nvSpPr>
        <p:spPr bwMode="auto">
          <a:xfrm>
            <a:off x="2720752" y="2708920"/>
            <a:ext cx="2376264" cy="648072"/>
          </a:xfrm>
          <a:prstGeom prst="ellipse">
            <a:avLst/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88504" y="5229200"/>
            <a:ext cx="9145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Differences</a:t>
            </a:r>
            <a:r>
              <a:rPr lang="es-ES" sz="3200" i="1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es-ES" sz="32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s-ES" sz="3200" i="1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32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statistically</a:t>
            </a:r>
            <a:r>
              <a:rPr lang="es-ES" sz="3200" i="1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32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significant</a:t>
            </a:r>
            <a:endParaRPr lang="es-ES" sz="3200" i="1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39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88504" y="1166018"/>
            <a:ext cx="8915400" cy="4525963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ca-ES" sz="2000" dirty="0">
                <a:cs typeface="Times New Roman" pitchFamily="18" charset="0"/>
              </a:rPr>
              <a:t>A </a:t>
            </a:r>
            <a:r>
              <a:rPr lang="ca-ES" sz="2000" dirty="0" err="1">
                <a:cs typeface="Times New Roman" pitchFamily="18" charset="0"/>
              </a:rPr>
              <a:t>study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was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designed</a:t>
            </a:r>
            <a:r>
              <a:rPr lang="ca-ES" sz="2000" dirty="0">
                <a:cs typeface="Times New Roman" pitchFamily="18" charset="0"/>
              </a:rPr>
              <a:t> to compare </a:t>
            </a:r>
            <a:r>
              <a:rPr lang="ca-ES" sz="2000" dirty="0" err="1">
                <a:cs typeface="Times New Roman" pitchFamily="18" charset="0"/>
              </a:rPr>
              <a:t>two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distinct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hypertension</a:t>
            </a:r>
            <a:r>
              <a:rPr lang="ca-ES" sz="2000" dirty="0">
                <a:cs typeface="Times New Roman" pitchFamily="18" charset="0"/>
              </a:rPr>
              <a:t> control </a:t>
            </a:r>
            <a:r>
              <a:rPr lang="ca-ES" sz="2000" dirty="0" err="1">
                <a:cs typeface="Times New Roman" pitchFamily="18" charset="0"/>
              </a:rPr>
              <a:t>programs</a:t>
            </a:r>
            <a:r>
              <a:rPr lang="ca-ES" sz="2000" dirty="0"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ca-ES" sz="2000" dirty="0">
                <a:cs typeface="Times New Roman" pitchFamily="18" charset="0"/>
              </a:rPr>
              <a:t>60 individuals </a:t>
            </a:r>
            <a:r>
              <a:rPr lang="ca-ES" sz="2000" dirty="0" err="1">
                <a:cs typeface="Times New Roman" pitchFamily="18" charset="0"/>
              </a:rPr>
              <a:t>with</a:t>
            </a:r>
            <a:r>
              <a:rPr lang="ca-ES" sz="2000" dirty="0">
                <a:cs typeface="Times New Roman" pitchFamily="18" charset="0"/>
              </a:rPr>
              <a:t> HTA </a:t>
            </a:r>
            <a:r>
              <a:rPr lang="ca-ES" sz="2000" dirty="0" err="1">
                <a:cs typeface="Times New Roman" pitchFamily="18" charset="0"/>
              </a:rPr>
              <a:t>were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randomly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assigned</a:t>
            </a:r>
            <a:r>
              <a:rPr lang="ca-ES" sz="2000" dirty="0">
                <a:cs typeface="Times New Roman" pitchFamily="18" charset="0"/>
              </a:rPr>
              <a:t> to </a:t>
            </a:r>
            <a:r>
              <a:rPr lang="ca-ES" sz="2000" dirty="0" err="1">
                <a:cs typeface="Times New Roman" pitchFamily="18" charset="0"/>
              </a:rPr>
              <a:t>either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one</a:t>
            </a:r>
            <a:r>
              <a:rPr lang="ca-ES" sz="2000" dirty="0">
                <a:cs typeface="Times New Roman" pitchFamily="18" charset="0"/>
              </a:rPr>
              <a:t> or </a:t>
            </a:r>
            <a:r>
              <a:rPr lang="ca-ES" sz="2000" dirty="0" err="1">
                <a:cs typeface="Times New Roman" pitchFamily="18" charset="0"/>
              </a:rPr>
              <a:t>the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other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group</a:t>
            </a:r>
            <a:r>
              <a:rPr lang="ca-ES" sz="2000" dirty="0">
                <a:cs typeface="Times New Roman" pitchFamily="18" charset="0"/>
              </a:rPr>
              <a:t> (30 per </a:t>
            </a:r>
            <a:r>
              <a:rPr lang="ca-ES" sz="2000" dirty="0" err="1">
                <a:cs typeface="Times New Roman" pitchFamily="18" charset="0"/>
              </a:rPr>
              <a:t>group</a:t>
            </a:r>
            <a:r>
              <a:rPr lang="ca-ES" sz="2000" dirty="0">
                <a:cs typeface="Times New Roman" pitchFamily="18" charset="0"/>
              </a:rPr>
              <a:t>)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ca-ES" sz="2000" dirty="0" err="1">
                <a:cs typeface="Times New Roman" pitchFamily="18" charset="0"/>
              </a:rPr>
              <a:t>Blood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pressure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was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measured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each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month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during</a:t>
            </a:r>
            <a:r>
              <a:rPr lang="ca-ES" sz="2000" dirty="0">
                <a:cs typeface="Times New Roman" pitchFamily="18" charset="0"/>
              </a:rPr>
              <a:t> a </a:t>
            </a:r>
            <a:r>
              <a:rPr lang="ca-ES" sz="2000" dirty="0" err="1">
                <a:cs typeface="Times New Roman" pitchFamily="18" charset="0"/>
              </a:rPr>
              <a:t>year</a:t>
            </a:r>
            <a:r>
              <a:rPr lang="ca-ES" sz="2000" dirty="0">
                <a:cs typeface="Times New Roman" pitchFamily="18" charset="0"/>
              </a:rPr>
              <a:t>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ca-ES" sz="2000" dirty="0">
              <a:cs typeface="Times New Roman" pitchFamily="18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81708" y="231353"/>
            <a:ext cx="8922196" cy="634082"/>
          </a:xfrm>
        </p:spPr>
        <p:txBody>
          <a:bodyPr/>
          <a:lstStyle/>
          <a:p>
            <a:r>
              <a:rPr lang="ca-ES" dirty="0" err="1"/>
              <a:t>Example</a:t>
            </a:r>
            <a:r>
              <a:rPr lang="ca-ES" dirty="0"/>
              <a:t> Data</a:t>
            </a: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 l="795" b="4582"/>
          <a:stretch>
            <a:fillRect/>
          </a:stretch>
        </p:blipFill>
        <p:spPr bwMode="auto">
          <a:xfrm>
            <a:off x="1012040" y="2957861"/>
            <a:ext cx="8405456" cy="367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667" y="1628800"/>
            <a:ext cx="9388333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208584" y="65786"/>
            <a:ext cx="6624736" cy="978239"/>
          </a:xfrm>
          <a:solidFill>
            <a:schemeClr val="bg1"/>
          </a:solidFill>
        </p:spPr>
        <p:txBody>
          <a:bodyPr/>
          <a:lstStyle/>
          <a:p>
            <a:r>
              <a:rPr lang="es-ES" dirty="0"/>
              <a:t>T-test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variances</a:t>
            </a:r>
            <a:r>
              <a:rPr lang="es-ES" dirty="0"/>
              <a:t> are </a:t>
            </a:r>
            <a:br>
              <a:rPr lang="es-ES" dirty="0"/>
            </a:b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equal</a:t>
            </a:r>
            <a:r>
              <a:rPr lang="es-ES" dirty="0"/>
              <a:t> (Welch)</a:t>
            </a:r>
          </a:p>
        </p:txBody>
      </p:sp>
      <p:sp>
        <p:nvSpPr>
          <p:cNvPr id="6" name="5 Elipse"/>
          <p:cNvSpPr/>
          <p:nvPr/>
        </p:nvSpPr>
        <p:spPr bwMode="auto">
          <a:xfrm>
            <a:off x="3296816" y="2996952"/>
            <a:ext cx="2376264" cy="648072"/>
          </a:xfrm>
          <a:prstGeom prst="ellipse">
            <a:avLst/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6 CuadroTexto"/>
          <p:cNvSpPr txBox="1"/>
          <p:nvPr/>
        </p:nvSpPr>
        <p:spPr>
          <a:xfrm>
            <a:off x="488504" y="5229200"/>
            <a:ext cx="914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Differences</a:t>
            </a:r>
            <a:r>
              <a:rPr lang="es-ES" sz="2800" i="1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es-ES" sz="28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s-ES" sz="2800" i="1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8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statistically</a:t>
            </a:r>
            <a:r>
              <a:rPr lang="es-ES" sz="2800" i="1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8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significant</a:t>
            </a:r>
            <a:endParaRPr lang="es-ES" sz="2800" i="1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321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1843914" y="44624"/>
            <a:ext cx="6048672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3200" u="none" dirty="0" err="1">
                <a:latin typeface="Verdana" panose="020B0604030504040204" pitchFamily="34" charset="0"/>
                <a:ea typeface="Verdana" panose="020B0604030504040204" pitchFamily="34" charset="0"/>
              </a:rPr>
              <a:t>Two</a:t>
            </a:r>
            <a:r>
              <a:rPr lang="es-ES" sz="3200" u="none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groups</a:t>
            </a:r>
            <a:r>
              <a:rPr lang="es-ES" sz="3200" u="none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br>
              <a:rPr lang="es-ES" sz="3200" u="none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3200" u="none" dirty="0">
                <a:latin typeface="Verdana" panose="020B0604030504040204" pitchFamily="34" charset="0"/>
                <a:ea typeface="Verdana" panose="020B0604030504040204" pitchFamily="34" charset="0"/>
              </a:rPr>
              <a:t>data non normal</a:t>
            </a:r>
            <a:endParaRPr lang="es-ES" sz="3200" u="none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Text Box 3"/>
          <p:cNvSpPr txBox="1">
            <a:spLocks noChangeAspect="1" noChangeArrowheads="1"/>
          </p:cNvSpPr>
          <p:nvPr/>
        </p:nvSpPr>
        <p:spPr bwMode="auto">
          <a:xfrm>
            <a:off x="6421562" y="3470176"/>
            <a:ext cx="2923926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</a:rPr>
              <a:t>NON-PARAMETRIC TEST:  MANN-WHITNEY’S U  O WILCOXON SUM-RANK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3540" y="3546375"/>
            <a:ext cx="2393950" cy="1371600"/>
            <a:chOff x="96" y="1920"/>
            <a:chExt cx="1392" cy="864"/>
          </a:xfrm>
        </p:grpSpPr>
        <p:sp>
          <p:nvSpPr>
            <p:cNvPr id="19" name="AutoShape 5"/>
            <p:cNvSpPr>
              <a:spLocks noChangeAspect="1" noChangeArrowheads="1"/>
            </p:cNvSpPr>
            <p:nvPr/>
          </p:nvSpPr>
          <p:spPr bwMode="auto">
            <a:xfrm>
              <a:off x="96" y="1920"/>
              <a:ext cx="1392" cy="864"/>
            </a:xfrm>
            <a:prstGeom prst="flowChartDecision">
              <a:avLst/>
            </a:prstGeom>
            <a:noFill/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400" u="none">
                <a:solidFill>
                  <a:srgbClr val="990099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 Box 6"/>
            <p:cNvSpPr txBox="1">
              <a:spLocks noChangeAspect="1" noChangeArrowheads="1"/>
            </p:cNvSpPr>
            <p:nvPr/>
          </p:nvSpPr>
          <p:spPr bwMode="auto">
            <a:xfrm>
              <a:off x="152" y="2254"/>
              <a:ext cx="1219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Independent</a:t>
              </a:r>
              <a:r>
                <a:rPr lang="es-ES_tradnl" sz="16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Groups</a:t>
              </a:r>
              <a:endParaRPr lang="es-ES_tradnl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04740" y="3089175"/>
            <a:ext cx="990600" cy="838200"/>
            <a:chOff x="1248" y="1680"/>
            <a:chExt cx="624" cy="480"/>
          </a:xfrm>
        </p:grpSpPr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1248" y="1680"/>
              <a:ext cx="624" cy="48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ES" u="none"/>
            </a:p>
          </p:txBody>
        </p:sp>
        <p:sp>
          <p:nvSpPr>
            <p:cNvPr id="23" name="Text Box 9"/>
            <p:cNvSpPr txBox="1">
              <a:spLocks noChangeAspect="1" noChangeArrowheads="1"/>
            </p:cNvSpPr>
            <p:nvPr/>
          </p:nvSpPr>
          <p:spPr bwMode="auto">
            <a:xfrm>
              <a:off x="1248" y="1776"/>
              <a:ext cx="364" cy="176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382590" y="2250976"/>
            <a:ext cx="1857375" cy="1096963"/>
            <a:chOff x="1518" y="1298"/>
            <a:chExt cx="1080" cy="691"/>
          </a:xfrm>
        </p:grpSpPr>
        <p:sp>
          <p:nvSpPr>
            <p:cNvPr id="25" name="AutoShape 13"/>
            <p:cNvSpPr>
              <a:spLocks noChangeAspect="1" noChangeArrowheads="1"/>
            </p:cNvSpPr>
            <p:nvPr/>
          </p:nvSpPr>
          <p:spPr bwMode="auto">
            <a:xfrm>
              <a:off x="1518" y="1298"/>
              <a:ext cx="1080" cy="691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26" name="Text Box 14"/>
            <p:cNvSpPr txBox="1">
              <a:spLocks noChangeAspect="1" noChangeArrowheads="1"/>
            </p:cNvSpPr>
            <p:nvPr/>
          </p:nvSpPr>
          <p:spPr bwMode="auto">
            <a:xfrm>
              <a:off x="1575" y="1497"/>
              <a:ext cx="999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Normality</a:t>
              </a:r>
              <a:endParaRPr lang="es-ES_tradnl" sz="1400" b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or</a:t>
              </a:r>
              <a:r>
                <a:rPr lang="es-ES_tradnl" sz="1400" b="1" u="none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n&gt;30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983716" y="3024089"/>
            <a:ext cx="1238250" cy="446087"/>
            <a:chOff x="2592" y="1543"/>
            <a:chExt cx="720" cy="281"/>
          </a:xfrm>
        </p:grpSpPr>
        <p:sp>
          <p:nvSpPr>
            <p:cNvPr id="28" name="Line 19"/>
            <p:cNvSpPr>
              <a:spLocks noChangeAspect="1" noChangeShapeType="1"/>
            </p:cNvSpPr>
            <p:nvPr/>
          </p:nvSpPr>
          <p:spPr bwMode="auto">
            <a:xfrm>
              <a:off x="2592" y="1543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29" name="Text Box 20"/>
            <p:cNvSpPr txBox="1">
              <a:spLocks noChangeAspect="1" noChangeArrowheads="1"/>
            </p:cNvSpPr>
            <p:nvPr/>
          </p:nvSpPr>
          <p:spPr bwMode="auto">
            <a:xfrm>
              <a:off x="2736" y="1591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2547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7338020" cy="778098"/>
          </a:xfrm>
          <a:solidFill>
            <a:schemeClr val="bg1"/>
          </a:solidFill>
        </p:spPr>
        <p:txBody>
          <a:bodyPr/>
          <a:lstStyle/>
          <a:p>
            <a:r>
              <a:rPr lang="es-ES_tradnl" sz="3600" dirty="0"/>
              <a:t>Non </a:t>
            </a:r>
            <a:r>
              <a:rPr lang="es-ES_tradnl" sz="3600" dirty="0" err="1"/>
              <a:t>parametric</a:t>
            </a:r>
            <a:r>
              <a:rPr lang="es-ES_tradnl" sz="3600" dirty="0"/>
              <a:t> </a:t>
            </a:r>
            <a:r>
              <a:rPr lang="es-ES_tradnl" sz="3600" dirty="0" err="1"/>
              <a:t>tests</a:t>
            </a:r>
            <a:endParaRPr lang="es-ES_tradnl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6496" y="1268760"/>
            <a:ext cx="9145016" cy="4741987"/>
          </a:xfrm>
        </p:spPr>
        <p:txBody>
          <a:bodyPr/>
          <a:lstStyle/>
          <a:p>
            <a:r>
              <a:rPr lang="es-ES_tradnl" dirty="0" err="1"/>
              <a:t>If</a:t>
            </a:r>
            <a:r>
              <a:rPr lang="es-ES_tradnl" dirty="0"/>
              <a:t> data </a:t>
            </a:r>
            <a:r>
              <a:rPr lang="es-ES_tradnl" dirty="0" err="1"/>
              <a:t>distribution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unknown</a:t>
            </a:r>
            <a:r>
              <a:rPr lang="es-ES_tradnl" dirty="0"/>
              <a:t> </a:t>
            </a:r>
            <a:r>
              <a:rPr lang="es-ES_tradnl" dirty="0" err="1"/>
              <a:t>or</a:t>
            </a:r>
            <a:r>
              <a:rPr lang="es-ES_tradnl" dirty="0"/>
              <a:t> mean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not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best</a:t>
            </a:r>
            <a:r>
              <a:rPr lang="es-ES_tradnl" dirty="0"/>
              <a:t> </a:t>
            </a:r>
            <a:r>
              <a:rPr lang="es-ES_tradnl" dirty="0" err="1"/>
              <a:t>way</a:t>
            </a:r>
            <a:r>
              <a:rPr lang="es-ES_tradnl" dirty="0"/>
              <a:t> to </a:t>
            </a:r>
            <a:r>
              <a:rPr lang="es-ES_tradnl" dirty="0" err="1"/>
              <a:t>summarize</a:t>
            </a:r>
            <a:r>
              <a:rPr lang="es-ES_tradnl" dirty="0"/>
              <a:t> data …</a:t>
            </a:r>
          </a:p>
          <a:p>
            <a:pPr lvl="1"/>
            <a:r>
              <a:rPr lang="es-ES_tradnl" dirty="0"/>
              <a:t>Non </a:t>
            </a:r>
            <a:r>
              <a:rPr lang="es-ES_tradnl" dirty="0" err="1"/>
              <a:t>parametric</a:t>
            </a:r>
            <a:r>
              <a:rPr lang="es-ES_tradnl" dirty="0"/>
              <a:t> test are </a:t>
            </a:r>
            <a:r>
              <a:rPr lang="es-ES_tradnl" dirty="0" err="1"/>
              <a:t>not</a:t>
            </a:r>
            <a:r>
              <a:rPr lang="es-ES_tradnl" dirty="0"/>
              <a:t> </a:t>
            </a:r>
            <a:r>
              <a:rPr lang="es-ES_tradnl" dirty="0" err="1"/>
              <a:t>based</a:t>
            </a:r>
            <a:r>
              <a:rPr lang="es-ES_tradnl" dirty="0"/>
              <a:t> </a:t>
            </a:r>
            <a:r>
              <a:rPr lang="es-ES_tradnl" dirty="0" err="1"/>
              <a:t>on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usual </a:t>
            </a:r>
            <a:r>
              <a:rPr lang="es-ES_tradnl" dirty="0" err="1"/>
              <a:t>parameters</a:t>
            </a:r>
            <a:r>
              <a:rPr lang="es-ES_tradnl" dirty="0"/>
              <a:t> </a:t>
            </a:r>
            <a:r>
              <a:rPr lang="es-ES_tradnl" dirty="0" err="1"/>
              <a:t>from</a:t>
            </a:r>
            <a:r>
              <a:rPr lang="es-ES_tradnl" dirty="0"/>
              <a:t> a </a:t>
            </a:r>
            <a:r>
              <a:rPr lang="es-ES_tradnl" dirty="0" err="1"/>
              <a:t>distribution</a:t>
            </a:r>
            <a:r>
              <a:rPr lang="es-ES_tradnl" dirty="0"/>
              <a:t>, </a:t>
            </a:r>
            <a:r>
              <a:rPr lang="es-ES_tradnl" dirty="0" err="1"/>
              <a:t>such</a:t>
            </a:r>
            <a:r>
              <a:rPr lang="es-ES_tradnl" dirty="0"/>
              <a:t> as </a:t>
            </a:r>
            <a:r>
              <a:rPr lang="es-ES_tradnl" dirty="0">
                <a:latin typeface="Symbol" pitchFamily="18" charset="2"/>
              </a:rPr>
              <a:t>m</a:t>
            </a:r>
            <a:r>
              <a:rPr lang="es-ES_tradnl" dirty="0"/>
              <a:t> </a:t>
            </a:r>
            <a:r>
              <a:rPr lang="es-ES_tradnl" dirty="0" err="1"/>
              <a:t>or</a:t>
            </a:r>
            <a:r>
              <a:rPr lang="es-ES_tradnl" dirty="0"/>
              <a:t> </a:t>
            </a:r>
            <a:r>
              <a:rPr lang="es-ES_tradnl" dirty="0">
                <a:latin typeface="Symbol" pitchFamily="18" charset="2"/>
              </a:rPr>
              <a:t>s</a:t>
            </a:r>
            <a:r>
              <a:rPr lang="es-ES_tradnl" baseline="30000" dirty="0"/>
              <a:t>2.</a:t>
            </a:r>
          </a:p>
          <a:p>
            <a:pPr lvl="1"/>
            <a:r>
              <a:rPr lang="es-ES_tradnl" dirty="0" err="1"/>
              <a:t>Instead</a:t>
            </a:r>
            <a:r>
              <a:rPr lang="es-ES_tradnl" dirty="0"/>
              <a:t> </a:t>
            </a:r>
            <a:r>
              <a:rPr lang="es-ES_tradnl" dirty="0" err="1"/>
              <a:t>they</a:t>
            </a:r>
            <a:r>
              <a:rPr lang="es-ES_tradnl" dirty="0"/>
              <a:t> </a:t>
            </a:r>
            <a:r>
              <a:rPr lang="es-ES_tradnl" dirty="0" err="1"/>
              <a:t>may</a:t>
            </a:r>
            <a:r>
              <a:rPr lang="es-ES_tradnl" dirty="0"/>
              <a:t> be </a:t>
            </a:r>
            <a:r>
              <a:rPr lang="es-ES_tradnl" dirty="0" err="1"/>
              <a:t>based</a:t>
            </a:r>
            <a:r>
              <a:rPr lang="es-ES_tradnl" dirty="0"/>
              <a:t> …</a:t>
            </a:r>
          </a:p>
          <a:p>
            <a:pPr lvl="2"/>
            <a:r>
              <a:rPr lang="es-ES_tradnl" dirty="0" err="1"/>
              <a:t>On</a:t>
            </a:r>
            <a:r>
              <a:rPr lang="es-ES_tradnl" dirty="0"/>
              <a:t> </a:t>
            </a:r>
            <a:r>
              <a:rPr lang="es-ES_tradnl" dirty="0" err="1"/>
              <a:t>order</a:t>
            </a:r>
            <a:r>
              <a:rPr lang="es-ES_tradnl" dirty="0"/>
              <a:t> </a:t>
            </a:r>
            <a:r>
              <a:rPr lang="es-ES_tradnl" dirty="0" err="1"/>
              <a:t>statistics</a:t>
            </a:r>
            <a:r>
              <a:rPr lang="es-ES_tradnl" dirty="0"/>
              <a:t>, </a:t>
            </a:r>
            <a:r>
              <a:rPr lang="es-ES_tradnl" dirty="0" err="1"/>
              <a:t>such</a:t>
            </a:r>
            <a:r>
              <a:rPr lang="es-ES_tradnl" dirty="0"/>
              <a:t> as median </a:t>
            </a:r>
            <a:r>
              <a:rPr lang="es-ES_tradnl" dirty="0" err="1"/>
              <a:t>or</a:t>
            </a:r>
            <a:r>
              <a:rPr lang="es-ES_tradnl" dirty="0"/>
              <a:t> percentiles</a:t>
            </a:r>
          </a:p>
          <a:p>
            <a:pPr lvl="1"/>
            <a:r>
              <a:rPr lang="es-ES_tradnl" dirty="0" err="1"/>
              <a:t>They</a:t>
            </a:r>
            <a:r>
              <a:rPr lang="es-ES_tradnl" dirty="0"/>
              <a:t> </a:t>
            </a:r>
            <a:r>
              <a:rPr lang="es-ES_tradnl" dirty="0" err="1"/>
              <a:t>take</a:t>
            </a:r>
            <a:r>
              <a:rPr lang="es-ES_tradnl" dirty="0"/>
              <a:t> </a:t>
            </a:r>
            <a:r>
              <a:rPr lang="es-ES_tradnl" dirty="0" err="1"/>
              <a:t>into</a:t>
            </a:r>
            <a:r>
              <a:rPr lang="es-ES_tradnl" dirty="0"/>
              <a:t> </a:t>
            </a:r>
            <a:r>
              <a:rPr lang="es-ES_tradnl" dirty="0" err="1"/>
              <a:t>account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whole</a:t>
            </a:r>
            <a:r>
              <a:rPr lang="es-ES_tradnl" dirty="0"/>
              <a:t> </a:t>
            </a:r>
            <a:r>
              <a:rPr lang="es-ES_tradnl" dirty="0" err="1"/>
              <a:t>distribution</a:t>
            </a:r>
            <a:r>
              <a:rPr lang="es-ES_tradnl" dirty="0"/>
              <a:t>.</a:t>
            </a:r>
            <a:endParaRPr lang="es-ES_tradnl" sz="2400" dirty="0"/>
          </a:p>
          <a:p>
            <a:pPr lvl="1"/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028214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8504" y="0"/>
            <a:ext cx="8915400" cy="1143000"/>
          </a:xfrm>
          <a:solidFill>
            <a:schemeClr val="bg1"/>
          </a:solidFill>
        </p:spPr>
        <p:txBody>
          <a:bodyPr/>
          <a:lstStyle/>
          <a:p>
            <a:r>
              <a:rPr lang="es-ES" dirty="0"/>
              <a:t>Test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ranks</a:t>
            </a:r>
            <a:r>
              <a:rPr lang="es-ES" dirty="0"/>
              <a:t>(</a:t>
            </a:r>
            <a:r>
              <a:rPr lang="es-ES" dirty="0" err="1"/>
              <a:t>Wilcoxon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88504" y="980728"/>
            <a:ext cx="8915400" cy="4641379"/>
          </a:xfrm>
        </p:spPr>
        <p:txBody>
          <a:bodyPr/>
          <a:lstStyle/>
          <a:p>
            <a:r>
              <a:rPr lang="es-ES" sz="2400" dirty="0" err="1"/>
              <a:t>Based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susbtituting</a:t>
            </a:r>
            <a:r>
              <a:rPr lang="es-ES" sz="2400" dirty="0"/>
              <a:t> original </a:t>
            </a:r>
            <a:r>
              <a:rPr lang="es-ES" sz="2400" dirty="0" err="1"/>
              <a:t>values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“</a:t>
            </a:r>
            <a:r>
              <a:rPr lang="es-ES" sz="2400" dirty="0" err="1"/>
              <a:t>ranks</a:t>
            </a:r>
            <a:r>
              <a:rPr lang="es-ES" sz="2400" dirty="0"/>
              <a:t>” in a </a:t>
            </a:r>
            <a:r>
              <a:rPr lang="es-ES" sz="2400" dirty="0" err="1"/>
              <a:t>joint</a:t>
            </a:r>
            <a:r>
              <a:rPr lang="es-ES" sz="2400" dirty="0"/>
              <a:t> </a:t>
            </a:r>
            <a:r>
              <a:rPr lang="es-ES" sz="2400" dirty="0" err="1"/>
              <a:t>sample</a:t>
            </a:r>
            <a:r>
              <a:rPr lang="es-ES" sz="2400" dirty="0"/>
              <a:t> </a:t>
            </a:r>
          </a:p>
          <a:p>
            <a:pPr lvl="1"/>
            <a:r>
              <a:rPr lang="es-ES" sz="2400" dirty="0"/>
              <a:t>12, 5, 14, 16, 3 </a:t>
            </a:r>
            <a:r>
              <a:rPr lang="es-ES" sz="2400" dirty="0">
                <a:sym typeface="Wingdings" pitchFamily="2" charset="2"/>
              </a:rPr>
              <a:t> </a:t>
            </a:r>
            <a:r>
              <a:rPr lang="es-ES" sz="2400" dirty="0" err="1">
                <a:sym typeface="Wingdings" pitchFamily="2" charset="2"/>
              </a:rPr>
              <a:t>ranks</a:t>
            </a:r>
            <a:r>
              <a:rPr lang="es-ES" sz="2400" dirty="0">
                <a:sym typeface="Wingdings" pitchFamily="2" charset="2"/>
              </a:rPr>
              <a:t> are: </a:t>
            </a:r>
            <a:r>
              <a:rPr lang="es-ES" sz="2400" dirty="0"/>
              <a:t>3, 2, 4, 5, 1</a:t>
            </a:r>
          </a:p>
          <a:p>
            <a:r>
              <a:rPr lang="es-ES" sz="2400" dirty="0" err="1"/>
              <a:t>Ranks</a:t>
            </a:r>
            <a:r>
              <a:rPr lang="es-ES" sz="2400" dirty="0"/>
              <a:t> </a:t>
            </a:r>
            <a:r>
              <a:rPr lang="es-ES" sz="2400" dirty="0" err="1"/>
              <a:t>only</a:t>
            </a:r>
            <a:r>
              <a:rPr lang="es-ES" sz="2400" dirty="0"/>
              <a:t> </a:t>
            </a:r>
            <a:r>
              <a:rPr lang="es-ES" sz="2400" dirty="0" err="1"/>
              <a:t>depend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position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value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ordered</a:t>
            </a:r>
            <a:r>
              <a:rPr lang="es-ES" sz="2400" dirty="0"/>
              <a:t> </a:t>
            </a:r>
            <a:r>
              <a:rPr lang="es-ES" sz="2400" dirty="0" err="1"/>
              <a:t>sample</a:t>
            </a:r>
            <a:r>
              <a:rPr lang="es-ES" sz="2400" dirty="0"/>
              <a:t>.</a:t>
            </a:r>
          </a:p>
          <a:p>
            <a:pPr lvl="1"/>
            <a:r>
              <a:rPr lang="es-ES" sz="2400" dirty="0"/>
              <a:t>120, 95, 121, 130, 3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same</a:t>
            </a:r>
            <a:r>
              <a:rPr lang="es-ES" sz="2400" dirty="0"/>
              <a:t> </a:t>
            </a:r>
            <a:r>
              <a:rPr lang="es-ES" sz="2400" dirty="0" err="1"/>
              <a:t>ranks</a:t>
            </a:r>
            <a:r>
              <a:rPr lang="es-ES" sz="2400" dirty="0"/>
              <a:t> as </a:t>
            </a:r>
            <a:r>
              <a:rPr lang="es-ES" sz="2400" dirty="0" err="1"/>
              <a:t>values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first</a:t>
            </a:r>
            <a:r>
              <a:rPr lang="es-ES" sz="2400" dirty="0"/>
              <a:t> </a:t>
            </a:r>
            <a:r>
              <a:rPr lang="es-ES" sz="2400" dirty="0" err="1"/>
              <a:t>sample</a:t>
            </a:r>
            <a:endParaRPr lang="es-ES" sz="2400" dirty="0"/>
          </a:p>
          <a:p>
            <a:pPr lvl="1"/>
            <a:endParaRPr lang="es-ES" sz="2400" dirty="0"/>
          </a:p>
          <a:p>
            <a:r>
              <a:rPr lang="es-ES" sz="2400" dirty="0">
                <a:sym typeface="Wingdings" pitchFamily="2" charset="2"/>
              </a:rPr>
              <a:t> NP test are more </a:t>
            </a:r>
            <a:r>
              <a:rPr lang="es-ES" sz="2400" dirty="0" err="1">
                <a:sym typeface="Wingdings" pitchFamily="2" charset="2"/>
              </a:rPr>
              <a:t>robust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than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parametrics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ones</a:t>
            </a:r>
            <a:endParaRPr lang="es-ES" sz="2400" dirty="0">
              <a:sym typeface="Wingdings" pitchFamily="2" charset="2"/>
            </a:endParaRPr>
          </a:p>
          <a:p>
            <a:r>
              <a:rPr lang="es-ES" sz="2400" dirty="0">
                <a:sym typeface="Wingdings" pitchFamily="2" charset="2"/>
              </a:rPr>
              <a:t> In </a:t>
            </a:r>
            <a:r>
              <a:rPr lang="es-ES" sz="2400" dirty="0" err="1">
                <a:sym typeface="Wingdings" pitchFamily="2" charset="2"/>
              </a:rPr>
              <a:t>the</a:t>
            </a:r>
            <a:r>
              <a:rPr lang="es-ES" sz="2400" dirty="0">
                <a:sym typeface="Wingdings" pitchFamily="2" charset="2"/>
              </a:rPr>
              <a:t> ideal </a:t>
            </a:r>
            <a:r>
              <a:rPr lang="es-ES" sz="2400" dirty="0" err="1">
                <a:sym typeface="Wingdings" pitchFamily="2" charset="2"/>
              </a:rPr>
              <a:t>situation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where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parametric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tests</a:t>
            </a:r>
            <a:r>
              <a:rPr lang="es-ES" sz="2400" dirty="0">
                <a:sym typeface="Wingdings" pitchFamily="2" charset="2"/>
              </a:rPr>
              <a:t> are </a:t>
            </a:r>
            <a:r>
              <a:rPr lang="es-ES" sz="2400" dirty="0" err="1">
                <a:sym typeface="Wingdings" pitchFamily="2" charset="2"/>
              </a:rPr>
              <a:t>valid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they</a:t>
            </a:r>
            <a:r>
              <a:rPr lang="es-ES" sz="2400" dirty="0">
                <a:sym typeface="Wingdings" pitchFamily="2" charset="2"/>
              </a:rPr>
              <a:t> are </a:t>
            </a:r>
            <a:r>
              <a:rPr lang="es-ES" sz="2400" dirty="0" err="1">
                <a:sym typeface="Wingdings" pitchFamily="2" charset="2"/>
              </a:rPr>
              <a:t>considered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to</a:t>
            </a:r>
            <a:r>
              <a:rPr lang="es-ES" sz="2400" dirty="0">
                <a:sym typeface="Wingdings" pitchFamily="2" charset="2"/>
              </a:rPr>
              <a:t> be </a:t>
            </a:r>
            <a:r>
              <a:rPr lang="es-ES" sz="2400" dirty="0" err="1">
                <a:sym typeface="Wingdings" pitchFamily="2" charset="2"/>
              </a:rPr>
              <a:t>preferable</a:t>
            </a:r>
            <a:r>
              <a:rPr lang="es-ES" sz="2400" dirty="0">
                <a:sym typeface="Wingdings" pitchFamily="2" charset="2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7367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064568" y="53752"/>
            <a:ext cx="6912768" cy="1143000"/>
          </a:xfrm>
          <a:solidFill>
            <a:schemeClr val="bg1"/>
          </a:solidFill>
        </p:spPr>
        <p:txBody>
          <a:bodyPr/>
          <a:lstStyle/>
          <a:p>
            <a:r>
              <a:rPr lang="es-ES" sz="2800" dirty="0"/>
              <a:t>Mann </a:t>
            </a:r>
            <a:r>
              <a:rPr lang="es-ES" sz="2800" dirty="0" err="1"/>
              <a:t>Whitney’s</a:t>
            </a:r>
            <a:r>
              <a:rPr lang="es-ES" sz="2800" dirty="0"/>
              <a:t> U </a:t>
            </a:r>
            <a:br>
              <a:rPr lang="es-ES" sz="2800" dirty="0"/>
            </a:br>
            <a:r>
              <a:rPr lang="es-ES" sz="2800" dirty="0"/>
              <a:t>(Wilcoxon Rank-sum)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 l="1537" t="2554" r="1660" b="2947"/>
          <a:stretch>
            <a:fillRect/>
          </a:stretch>
        </p:blipFill>
        <p:spPr bwMode="auto">
          <a:xfrm>
            <a:off x="5169024" y="1196752"/>
            <a:ext cx="453650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 l="1512" r="1721" b="5819"/>
          <a:stretch>
            <a:fillRect/>
          </a:stretch>
        </p:blipFill>
        <p:spPr bwMode="auto">
          <a:xfrm>
            <a:off x="5025008" y="3933056"/>
            <a:ext cx="460851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 t="10803" r="5816"/>
          <a:stretch>
            <a:fillRect/>
          </a:stretch>
        </p:blipFill>
        <p:spPr bwMode="auto">
          <a:xfrm>
            <a:off x="360040" y="1124744"/>
            <a:ext cx="4664968" cy="297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5863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r="11779" b="40150"/>
          <a:stretch>
            <a:fillRect/>
          </a:stretch>
        </p:blipFill>
        <p:spPr bwMode="auto">
          <a:xfrm>
            <a:off x="488504" y="1340768"/>
            <a:ext cx="923297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064568" y="436510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Differences</a:t>
            </a:r>
            <a:r>
              <a:rPr lang="es-ES" sz="3200" i="1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es-ES" sz="32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s-ES" sz="3200" i="1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32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significant</a:t>
            </a:r>
            <a:endParaRPr lang="es-ES" sz="3200" i="1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5 Elipse"/>
          <p:cNvSpPr/>
          <p:nvPr/>
        </p:nvSpPr>
        <p:spPr bwMode="auto">
          <a:xfrm>
            <a:off x="1352600" y="2132856"/>
            <a:ext cx="2376264" cy="648072"/>
          </a:xfrm>
          <a:prstGeom prst="ellipse">
            <a:avLst/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2 Título">
            <a:extLst>
              <a:ext uri="{FF2B5EF4-FFF2-40B4-BE49-F238E27FC236}">
                <a16:creationId xmlns:a16="http://schemas.microsoft.com/office/drawing/2014/main" xmlns="" id="{FAB340F1-2142-49A5-830F-2C35CF24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568" y="53752"/>
            <a:ext cx="6912768" cy="1143000"/>
          </a:xfrm>
          <a:solidFill>
            <a:schemeClr val="bg1"/>
          </a:solidFill>
        </p:spPr>
        <p:txBody>
          <a:bodyPr/>
          <a:lstStyle/>
          <a:p>
            <a:r>
              <a:rPr lang="es-ES" sz="2800" dirty="0"/>
              <a:t>Mann </a:t>
            </a:r>
            <a:r>
              <a:rPr lang="es-ES" sz="2800" dirty="0" err="1"/>
              <a:t>Whitney’s</a:t>
            </a:r>
            <a:r>
              <a:rPr lang="es-ES" sz="2800" dirty="0"/>
              <a:t> U </a:t>
            </a:r>
            <a:br>
              <a:rPr lang="es-ES" sz="2800" dirty="0"/>
            </a:br>
            <a:r>
              <a:rPr lang="es-ES" sz="2800" dirty="0"/>
              <a:t>(Wilcoxon Rank-sum)</a:t>
            </a:r>
          </a:p>
        </p:txBody>
      </p:sp>
    </p:spTree>
    <p:extLst>
      <p:ext uri="{BB962C8B-B14F-4D97-AF65-F5344CB8AC3E}">
        <p14:creationId xmlns:p14="http://schemas.microsoft.com/office/powerpoint/2010/main" val="380239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32520" y="1628800"/>
            <a:ext cx="8915400" cy="4525963"/>
          </a:xfrm>
        </p:spPr>
        <p:txBody>
          <a:bodyPr/>
          <a:lstStyle/>
          <a:p>
            <a:r>
              <a:rPr lang="es-ES" dirty="0">
                <a:solidFill>
                  <a:srgbClr val="DFA5D4"/>
                </a:solidFill>
              </a:rPr>
              <a:t>Are </a:t>
            </a:r>
            <a:r>
              <a:rPr lang="es-ES" dirty="0" err="1">
                <a:solidFill>
                  <a:srgbClr val="DFA5D4"/>
                </a:solidFill>
              </a:rPr>
              <a:t>samples</a:t>
            </a:r>
            <a:r>
              <a:rPr lang="es-ES" dirty="0">
                <a:solidFill>
                  <a:srgbClr val="DFA5D4"/>
                </a:solidFill>
              </a:rPr>
              <a:t> comparable at </a:t>
            </a:r>
            <a:r>
              <a:rPr lang="es-ES" dirty="0" err="1">
                <a:solidFill>
                  <a:srgbClr val="DFA5D4"/>
                </a:solidFill>
              </a:rPr>
              <a:t>baseline</a:t>
            </a:r>
            <a:r>
              <a:rPr lang="es-ES" dirty="0">
                <a:solidFill>
                  <a:srgbClr val="DFA5D4"/>
                </a:solidFill>
              </a:rPr>
              <a:t> time?</a:t>
            </a:r>
          </a:p>
          <a:p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blood</a:t>
            </a:r>
            <a:r>
              <a:rPr lang="es-ES" dirty="0"/>
              <a:t> </a:t>
            </a:r>
            <a:r>
              <a:rPr lang="es-ES" dirty="0" err="1"/>
              <a:t>pressure</a:t>
            </a:r>
            <a:r>
              <a:rPr lang="es-ES" dirty="0"/>
              <a:t> comparable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and 12th </a:t>
            </a:r>
            <a:r>
              <a:rPr lang="es-ES" dirty="0" err="1"/>
              <a:t>measures</a:t>
            </a:r>
            <a:r>
              <a:rPr lang="es-ES" dirty="0"/>
              <a:t>?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352600" y="116632"/>
            <a:ext cx="6264696" cy="778098"/>
          </a:xfrm>
          <a:solidFill>
            <a:schemeClr val="bg1"/>
          </a:solidFill>
        </p:spPr>
        <p:txBody>
          <a:bodyPr/>
          <a:lstStyle/>
          <a:p>
            <a:r>
              <a:rPr lang="es-ES" dirty="0" err="1"/>
              <a:t>Questions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answer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5069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560" y="1050326"/>
            <a:ext cx="8496944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DFA5D4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TYPES OF TESTS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NORMALITY TESTS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ONE GROUP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0099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990099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MULTIPLE COMPARISONS AND MULTIPLE TESTING</a:t>
            </a: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52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1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843169" y="6570663"/>
            <a:ext cx="1062831" cy="287337"/>
          </a:xfrm>
          <a:prstGeom prst="rect">
            <a:avLst/>
          </a:prstGeom>
        </p:spPr>
        <p:txBody>
          <a:bodyPr/>
          <a:lstStyle/>
          <a:p>
            <a:fld id="{E73E0CC2-FC77-4699-94A5-4854562D3B63}" type="slidenum">
              <a:rPr lang="ca-ES" u="none"/>
              <a:pPr/>
              <a:t>38</a:t>
            </a:fld>
            <a:endParaRPr lang="ca-ES" u="none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1712640" y="0"/>
            <a:ext cx="6192688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3600" u="none" dirty="0" err="1">
                <a:effectLst/>
                <a:latin typeface="+mj-lt"/>
              </a:rPr>
              <a:t>Two</a:t>
            </a:r>
            <a:r>
              <a:rPr lang="es-ES" sz="3600" u="none" dirty="0">
                <a:effectLst/>
                <a:latin typeface="+mj-lt"/>
              </a:rPr>
              <a:t> </a:t>
            </a:r>
            <a:r>
              <a:rPr lang="es-ES" sz="3600" u="none" dirty="0" err="1">
                <a:effectLst/>
                <a:latin typeface="+mj-lt"/>
              </a:rPr>
              <a:t>dependent</a:t>
            </a:r>
            <a:r>
              <a:rPr lang="es-ES" sz="3600" u="none" dirty="0">
                <a:effectLst/>
                <a:latin typeface="+mj-lt"/>
              </a:rPr>
              <a:t> </a:t>
            </a:r>
            <a:r>
              <a:rPr lang="es-ES" sz="3600" u="none" dirty="0" err="1">
                <a:effectLst/>
                <a:latin typeface="+mj-lt"/>
              </a:rPr>
              <a:t>groups</a:t>
            </a:r>
            <a:endParaRPr lang="es-ES" sz="3600" u="none" dirty="0">
              <a:effectLst/>
              <a:latin typeface="+mj-lt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2480" y="1841376"/>
            <a:ext cx="2393950" cy="1371600"/>
            <a:chOff x="96" y="1920"/>
            <a:chExt cx="1392" cy="864"/>
          </a:xfrm>
        </p:grpSpPr>
        <p:sp>
          <p:nvSpPr>
            <p:cNvPr id="24" name="AutoShape 5"/>
            <p:cNvSpPr>
              <a:spLocks noChangeAspect="1" noChangeArrowheads="1"/>
            </p:cNvSpPr>
            <p:nvPr/>
          </p:nvSpPr>
          <p:spPr bwMode="auto">
            <a:xfrm>
              <a:off x="96" y="1920"/>
              <a:ext cx="1392" cy="864"/>
            </a:xfrm>
            <a:prstGeom prst="flowChartDecision">
              <a:avLst/>
            </a:prstGeom>
            <a:noFill/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400" u="none">
                <a:solidFill>
                  <a:srgbClr val="990099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Text Box 6"/>
            <p:cNvSpPr txBox="1">
              <a:spLocks noChangeAspect="1" noChangeArrowheads="1"/>
            </p:cNvSpPr>
            <p:nvPr/>
          </p:nvSpPr>
          <p:spPr bwMode="auto">
            <a:xfrm>
              <a:off x="217" y="2240"/>
              <a:ext cx="1219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Independent</a:t>
              </a:r>
              <a:r>
                <a:rPr lang="es-ES_tradnl" sz="16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Groups</a:t>
              </a:r>
              <a:endParaRPr lang="es-ES_tradnl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6" name="Text Box 10"/>
          <p:cNvSpPr txBox="1">
            <a:spLocks noChangeAspect="1" noChangeArrowheads="1"/>
          </p:cNvSpPr>
          <p:nvPr/>
        </p:nvSpPr>
        <p:spPr bwMode="auto">
          <a:xfrm>
            <a:off x="6389936" y="2642642"/>
            <a:ext cx="2393950" cy="338554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PAIRED T-TEST</a:t>
            </a:r>
            <a:endParaRPr lang="es-ES_tradnl" sz="1600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 Box 11"/>
          <p:cNvSpPr txBox="1">
            <a:spLocks noChangeAspect="1" noChangeArrowheads="1"/>
          </p:cNvSpPr>
          <p:nvPr/>
        </p:nvSpPr>
        <p:spPr bwMode="auto">
          <a:xfrm>
            <a:off x="6307386" y="3766593"/>
            <a:ext cx="3054350" cy="584775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NON-PARAMETRIC TEST: WILCOXON SIGNED RANK</a:t>
            </a:r>
            <a:endParaRPr lang="es-ES_tradnl" sz="1600" b="1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335586" y="2928393"/>
            <a:ext cx="1933046" cy="1096963"/>
            <a:chOff x="1518" y="2978"/>
            <a:chExt cx="1124" cy="691"/>
          </a:xfrm>
        </p:grpSpPr>
        <p:sp>
          <p:nvSpPr>
            <p:cNvPr id="29" name="AutoShape 22"/>
            <p:cNvSpPr>
              <a:spLocks noChangeAspect="1" noChangeArrowheads="1"/>
            </p:cNvSpPr>
            <p:nvPr/>
          </p:nvSpPr>
          <p:spPr bwMode="auto">
            <a:xfrm>
              <a:off x="1518" y="2978"/>
              <a:ext cx="1008" cy="691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30" name="Text Box 23"/>
            <p:cNvSpPr txBox="1">
              <a:spLocks noChangeAspect="1" noChangeArrowheads="1"/>
            </p:cNvSpPr>
            <p:nvPr/>
          </p:nvSpPr>
          <p:spPr bwMode="auto">
            <a:xfrm>
              <a:off x="1518" y="3170"/>
              <a:ext cx="1124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Normality</a:t>
              </a:r>
              <a:endParaRPr lang="es-ES_tradnl" sz="1400" b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ó n&gt;30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986586" y="2775992"/>
            <a:ext cx="1188377" cy="547688"/>
            <a:chOff x="2592" y="2688"/>
            <a:chExt cx="691" cy="345"/>
          </a:xfrm>
        </p:grpSpPr>
        <p:sp>
          <p:nvSpPr>
            <p:cNvPr id="32" name="Line 25"/>
            <p:cNvSpPr>
              <a:spLocks noChangeAspect="1" noChangeShapeType="1"/>
            </p:cNvSpPr>
            <p:nvPr/>
          </p:nvSpPr>
          <p:spPr bwMode="auto">
            <a:xfrm flipV="1">
              <a:off x="2592" y="2688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33" name="Text Box 26"/>
            <p:cNvSpPr txBox="1">
              <a:spLocks noChangeAspect="1" noChangeArrowheads="1"/>
            </p:cNvSpPr>
            <p:nvPr/>
          </p:nvSpPr>
          <p:spPr bwMode="auto">
            <a:xfrm>
              <a:off x="2736" y="2688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4986586" y="3614192"/>
            <a:ext cx="1238250" cy="446088"/>
            <a:chOff x="2592" y="3216"/>
            <a:chExt cx="720" cy="281"/>
          </a:xfrm>
        </p:grpSpPr>
        <p:sp>
          <p:nvSpPr>
            <p:cNvPr id="35" name="Line 28"/>
            <p:cNvSpPr>
              <a:spLocks noChangeAspect="1" noChangeShapeType="1"/>
            </p:cNvSpPr>
            <p:nvPr/>
          </p:nvSpPr>
          <p:spPr bwMode="auto">
            <a:xfrm>
              <a:off x="2592" y="3216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36" name="Text Box 29"/>
            <p:cNvSpPr txBox="1">
              <a:spLocks noChangeAspect="1" noChangeArrowheads="1"/>
            </p:cNvSpPr>
            <p:nvPr/>
          </p:nvSpPr>
          <p:spPr bwMode="auto">
            <a:xfrm>
              <a:off x="2736" y="3264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675186" y="2547392"/>
            <a:ext cx="1155700" cy="685800"/>
            <a:chOff x="1200" y="2544"/>
            <a:chExt cx="672" cy="432"/>
          </a:xfrm>
        </p:grpSpPr>
        <p:sp>
          <p:nvSpPr>
            <p:cNvPr id="38" name="Text Box 32"/>
            <p:cNvSpPr txBox="1">
              <a:spLocks noChangeAspect="1" noChangeArrowheads="1"/>
            </p:cNvSpPr>
            <p:nvPr/>
          </p:nvSpPr>
          <p:spPr bwMode="auto">
            <a:xfrm>
              <a:off x="1200" y="2736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1248" y="2544"/>
              <a:ext cx="624" cy="432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ES" u="none"/>
            </a:p>
          </p:txBody>
        </p:sp>
      </p:grpSp>
    </p:spTree>
    <p:extLst>
      <p:ext uri="{BB962C8B-B14F-4D97-AF65-F5344CB8AC3E}">
        <p14:creationId xmlns:p14="http://schemas.microsoft.com/office/powerpoint/2010/main" val="4148373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01" y="1124744"/>
            <a:ext cx="4899855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2 Título"/>
          <p:cNvSpPr txBox="1">
            <a:spLocks/>
          </p:cNvSpPr>
          <p:nvPr/>
        </p:nvSpPr>
        <p:spPr>
          <a:xfrm>
            <a:off x="1352600" y="274638"/>
            <a:ext cx="6480720" cy="490066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Paired</a:t>
            </a:r>
            <a:r>
              <a:rPr kumimoji="0" lang="es-ES" sz="32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t-test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 t="3166"/>
          <a:stretch>
            <a:fillRect/>
          </a:stretch>
        </p:blipFill>
        <p:spPr bwMode="auto">
          <a:xfrm>
            <a:off x="3816424" y="3501008"/>
            <a:ext cx="603312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955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32520" y="1628800"/>
            <a:ext cx="8915400" cy="4525963"/>
          </a:xfrm>
        </p:spPr>
        <p:txBody>
          <a:bodyPr/>
          <a:lstStyle/>
          <a:p>
            <a:r>
              <a:rPr lang="es-ES" dirty="0"/>
              <a:t>Are </a:t>
            </a:r>
            <a:r>
              <a:rPr lang="es-ES" dirty="0" err="1"/>
              <a:t>samples</a:t>
            </a:r>
            <a:r>
              <a:rPr lang="es-ES" dirty="0"/>
              <a:t> “comparable” at </a:t>
            </a:r>
            <a:r>
              <a:rPr lang="es-ES" dirty="0" err="1"/>
              <a:t>baseline</a:t>
            </a:r>
            <a:r>
              <a:rPr lang="es-ES" dirty="0"/>
              <a:t>?</a:t>
            </a:r>
          </a:p>
          <a:p>
            <a:r>
              <a:rPr lang="es-ES" dirty="0"/>
              <a:t>Has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been</a:t>
            </a:r>
            <a:r>
              <a:rPr lang="es-ES" dirty="0"/>
              <a:t> a </a:t>
            </a:r>
            <a:r>
              <a:rPr lang="es-ES" dirty="0" err="1"/>
              <a:t>change</a:t>
            </a:r>
            <a:r>
              <a:rPr lang="es-ES" dirty="0"/>
              <a:t> in BP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month</a:t>
            </a:r>
            <a:r>
              <a:rPr lang="es-ES" dirty="0"/>
              <a:t> 1 (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measure</a:t>
            </a:r>
            <a:r>
              <a:rPr lang="es-ES" dirty="0"/>
              <a:t>) and </a:t>
            </a:r>
            <a:r>
              <a:rPr lang="es-ES" dirty="0" err="1"/>
              <a:t>month</a:t>
            </a:r>
            <a:r>
              <a:rPr lang="es-ES" dirty="0"/>
              <a:t> 12?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Questions</a:t>
            </a:r>
            <a:r>
              <a:rPr lang="es-ES" dirty="0"/>
              <a:t> to </a:t>
            </a:r>
            <a:r>
              <a:rPr lang="es-ES" dirty="0" err="1"/>
              <a:t>solve</a:t>
            </a:r>
            <a:endParaRPr lang="es-E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r="8782"/>
          <a:stretch>
            <a:fillRect/>
          </a:stretch>
        </p:blipFill>
        <p:spPr bwMode="auto">
          <a:xfrm>
            <a:off x="272480" y="1268760"/>
            <a:ext cx="963352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Elipse"/>
          <p:cNvSpPr/>
          <p:nvPr/>
        </p:nvSpPr>
        <p:spPr bwMode="auto">
          <a:xfrm>
            <a:off x="2288704" y="2348880"/>
            <a:ext cx="2376264" cy="648072"/>
          </a:xfrm>
          <a:prstGeom prst="ellipse">
            <a:avLst/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4 CuadroTexto"/>
          <p:cNvSpPr txBox="1"/>
          <p:nvPr/>
        </p:nvSpPr>
        <p:spPr>
          <a:xfrm>
            <a:off x="848544" y="5517232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Differences</a:t>
            </a:r>
            <a:r>
              <a:rPr lang="es-ES" sz="3200" i="1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es-ES" sz="32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s-ES" sz="3200" i="1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32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significant</a:t>
            </a:r>
            <a:endParaRPr lang="es-ES" sz="3200" i="1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1568624" y="274637"/>
            <a:ext cx="6336704" cy="48135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Paired</a:t>
            </a:r>
            <a:r>
              <a:rPr kumimoji="0" lang="es-ES" sz="36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t-test</a:t>
            </a:r>
          </a:p>
        </p:txBody>
      </p:sp>
    </p:spTree>
    <p:extLst>
      <p:ext uri="{BB962C8B-B14F-4D97-AF65-F5344CB8AC3E}">
        <p14:creationId xmlns:p14="http://schemas.microsoft.com/office/powerpoint/2010/main" val="3888517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 l="1521" r="2649" b="2853"/>
          <a:stretch>
            <a:fillRect/>
          </a:stretch>
        </p:blipFill>
        <p:spPr bwMode="auto">
          <a:xfrm>
            <a:off x="4664968" y="4001219"/>
            <a:ext cx="4536504" cy="2452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t="10000" r="7962" b="2500"/>
          <a:stretch>
            <a:fillRect/>
          </a:stretch>
        </p:blipFill>
        <p:spPr bwMode="auto">
          <a:xfrm>
            <a:off x="575223" y="1268760"/>
            <a:ext cx="416175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2 Título"/>
          <p:cNvSpPr txBox="1">
            <a:spLocks/>
          </p:cNvSpPr>
          <p:nvPr/>
        </p:nvSpPr>
        <p:spPr>
          <a:xfrm>
            <a:off x="1568624" y="188640"/>
            <a:ext cx="6048672" cy="764704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lvl="0" algn="ctr" eaLnBrk="0" hangingPunct="0">
              <a:defRPr/>
            </a:pPr>
            <a:r>
              <a:rPr lang="es-ES" sz="3600" u="none" kern="0" dirty="0">
                <a:solidFill>
                  <a:schemeClr val="bg2">
                    <a:lumMod val="10000"/>
                  </a:schemeClr>
                </a:solidFill>
              </a:rPr>
              <a:t>Wilcoxon </a:t>
            </a:r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</a:rPr>
              <a:t>s</a:t>
            </a:r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igned-rank</a:t>
            </a:r>
            <a:r>
              <a:rPr lang="es-ES" sz="3600" u="none" kern="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test</a:t>
            </a:r>
            <a:endParaRPr kumimoji="0" lang="es-ES" sz="36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7901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370" y="2708920"/>
            <a:ext cx="891412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Elipse"/>
          <p:cNvSpPr/>
          <p:nvPr/>
        </p:nvSpPr>
        <p:spPr bwMode="auto">
          <a:xfrm>
            <a:off x="1424608" y="3501008"/>
            <a:ext cx="2376264" cy="648072"/>
          </a:xfrm>
          <a:prstGeom prst="ellipse">
            <a:avLst/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2 Título">
            <a:extLst>
              <a:ext uri="{FF2B5EF4-FFF2-40B4-BE49-F238E27FC236}">
                <a16:creationId xmlns:a16="http://schemas.microsoft.com/office/drawing/2014/main" xmlns="" id="{BDF55C47-4774-4FB3-B2A2-E67864E3898D}"/>
              </a:ext>
            </a:extLst>
          </p:cNvPr>
          <p:cNvSpPr txBox="1">
            <a:spLocks/>
          </p:cNvSpPr>
          <p:nvPr/>
        </p:nvSpPr>
        <p:spPr>
          <a:xfrm>
            <a:off x="1712640" y="50976"/>
            <a:ext cx="6048672" cy="764704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lvl="0" algn="ctr" eaLnBrk="0" hangingPunct="0">
              <a:defRPr/>
            </a:pPr>
            <a:r>
              <a:rPr lang="es-ES" sz="3600" u="none" kern="0" dirty="0">
                <a:solidFill>
                  <a:schemeClr val="bg2">
                    <a:lumMod val="10000"/>
                  </a:schemeClr>
                </a:solidFill>
              </a:rPr>
              <a:t>Wilcoxon </a:t>
            </a:r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</a:rPr>
              <a:t>s</a:t>
            </a:r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igned-rank</a:t>
            </a:r>
            <a:r>
              <a:rPr lang="es-ES" sz="3600" u="none" kern="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test</a:t>
            </a:r>
            <a:endParaRPr kumimoji="0" lang="es-ES" sz="36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2541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560" y="1050326"/>
            <a:ext cx="8424936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DFA5D4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TYPE OF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NORMALITY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ONE GROUP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0099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990099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MULTIPLE COMPARISONS AND MULTIPLE TESTING</a:t>
            </a: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325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1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696988" y="6453189"/>
            <a:ext cx="1062831" cy="287337"/>
          </a:xfrm>
          <a:prstGeom prst="rect">
            <a:avLst/>
          </a:prstGeom>
        </p:spPr>
        <p:txBody>
          <a:bodyPr/>
          <a:lstStyle/>
          <a:p>
            <a:pPr algn="ctr"/>
            <a:fld id="{04AC632E-CA9A-4BE8-A6A9-87F7DAD48217}" type="slidenum">
              <a:rPr lang="ca-ES" u="none"/>
              <a:pPr algn="ctr"/>
              <a:t>44</a:t>
            </a:fld>
            <a:endParaRPr lang="ca-ES" u="none"/>
          </a:p>
        </p:txBody>
      </p:sp>
      <p:sp>
        <p:nvSpPr>
          <p:cNvPr id="115714" name="Text Box 2"/>
          <p:cNvSpPr txBox="1">
            <a:spLocks noChangeAspect="1" noChangeArrowheads="1"/>
          </p:cNvSpPr>
          <p:nvPr/>
        </p:nvSpPr>
        <p:spPr bwMode="auto">
          <a:xfrm>
            <a:off x="7429500" y="1295400"/>
            <a:ext cx="1403350" cy="338554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00CC"/>
                </a:solidFill>
              </a:rPr>
              <a:t>   ANOVA</a:t>
            </a:r>
            <a:endParaRPr lang="es-ES_tradnl" sz="1600" u="none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15715" name="Text Box 3"/>
          <p:cNvSpPr txBox="1">
            <a:spLocks noChangeAspect="1" noChangeArrowheads="1"/>
          </p:cNvSpPr>
          <p:nvPr/>
        </p:nvSpPr>
        <p:spPr bwMode="auto">
          <a:xfrm>
            <a:off x="7429500" y="2590801"/>
            <a:ext cx="1403350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00CC"/>
                </a:solidFill>
              </a:rPr>
              <a:t>KRUSKAL- WALLIS TEST</a:t>
            </a:r>
            <a:endParaRPr lang="es-ES_tradnl" sz="1600" b="1" u="none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0400" y="3048000"/>
            <a:ext cx="2393950" cy="1371600"/>
            <a:chOff x="384" y="1920"/>
            <a:chExt cx="1392" cy="864"/>
          </a:xfrm>
        </p:grpSpPr>
        <p:sp>
          <p:nvSpPr>
            <p:cNvPr id="115717" name="AutoShape 5"/>
            <p:cNvSpPr>
              <a:spLocks noChangeAspect="1" noChangeArrowheads="1"/>
            </p:cNvSpPr>
            <p:nvPr/>
          </p:nvSpPr>
          <p:spPr bwMode="auto">
            <a:xfrm>
              <a:off x="384" y="1920"/>
              <a:ext cx="1392" cy="864"/>
            </a:xfrm>
            <a:prstGeom prst="flowChartDecision">
              <a:avLst/>
            </a:prstGeom>
            <a:noFill/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400" u="none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  <p:sp>
          <p:nvSpPr>
            <p:cNvPr id="115718" name="Text Box 6"/>
            <p:cNvSpPr txBox="1">
              <a:spLocks noChangeAspect="1" noChangeArrowheads="1"/>
            </p:cNvSpPr>
            <p:nvPr/>
          </p:nvSpPr>
          <p:spPr bwMode="auto">
            <a:xfrm>
              <a:off x="447" y="2246"/>
              <a:ext cx="1219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 u="none" dirty="0" err="1">
                  <a:solidFill>
                    <a:srgbClr val="990099"/>
                  </a:solidFill>
                </a:rPr>
                <a:t>Independent</a:t>
              </a:r>
              <a:r>
                <a:rPr lang="es-ES_tradnl" sz="1600" b="1" u="none" dirty="0">
                  <a:solidFill>
                    <a:srgbClr val="990099"/>
                  </a:solidFill>
                </a:rPr>
                <a:t> </a:t>
              </a:r>
              <a:r>
                <a:rPr lang="es-ES_tradnl" sz="1600" b="1" u="none" dirty="0" err="1">
                  <a:solidFill>
                    <a:srgbClr val="990099"/>
                  </a:solidFill>
                </a:rPr>
                <a:t>Groups</a:t>
              </a:r>
              <a:endParaRPr lang="es-ES_tradnl" b="1" u="none" dirty="0">
                <a:solidFill>
                  <a:srgbClr val="990099"/>
                </a:solidFill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559050" y="2590801"/>
            <a:ext cx="1559852" cy="823913"/>
            <a:chOff x="1488" y="1632"/>
            <a:chExt cx="907" cy="519"/>
          </a:xfrm>
        </p:grpSpPr>
        <p:sp>
          <p:nvSpPr>
            <p:cNvPr id="115720" name="Line 8"/>
            <p:cNvSpPr>
              <a:spLocks noChangeAspect="1" noChangeShapeType="1"/>
            </p:cNvSpPr>
            <p:nvPr/>
          </p:nvSpPr>
          <p:spPr bwMode="auto">
            <a:xfrm flipV="1">
              <a:off x="1488" y="1632"/>
              <a:ext cx="907" cy="519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21" name="Text Box 9"/>
            <p:cNvSpPr txBox="1">
              <a:spLocks noChangeAspect="1" noChangeArrowheads="1"/>
            </p:cNvSpPr>
            <p:nvPr/>
          </p:nvSpPr>
          <p:spPr bwMode="auto">
            <a:xfrm>
              <a:off x="1728" y="1680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615803" y="4024313"/>
            <a:ext cx="1559851" cy="615950"/>
            <a:chOff x="1521" y="2535"/>
            <a:chExt cx="907" cy="388"/>
          </a:xfrm>
        </p:grpSpPr>
        <p:sp>
          <p:nvSpPr>
            <p:cNvPr id="115723" name="Line 11"/>
            <p:cNvSpPr>
              <a:spLocks noChangeAspect="1" noChangeShapeType="1"/>
            </p:cNvSpPr>
            <p:nvPr/>
          </p:nvSpPr>
          <p:spPr bwMode="auto">
            <a:xfrm>
              <a:off x="1521" y="2535"/>
              <a:ext cx="907" cy="388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24" name="Text Box 12"/>
            <p:cNvSpPr txBox="1">
              <a:spLocks noChangeAspect="1" noChangeArrowheads="1"/>
            </p:cNvSpPr>
            <p:nvPr/>
          </p:nvSpPr>
          <p:spPr bwMode="auto">
            <a:xfrm>
              <a:off x="1728" y="2688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sp>
        <p:nvSpPr>
          <p:cNvPr id="115725" name="Text Box 13"/>
          <p:cNvSpPr txBox="1">
            <a:spLocks noChangeAspect="1" noChangeArrowheads="1"/>
          </p:cNvSpPr>
          <p:nvPr/>
        </p:nvSpPr>
        <p:spPr bwMode="auto">
          <a:xfrm>
            <a:off x="7264400" y="4038600"/>
            <a:ext cx="1568450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00CC"/>
                </a:solidFill>
              </a:rPr>
              <a:t>REPEATED MEASURES ANOVA</a:t>
            </a:r>
            <a:endParaRPr lang="es-ES_tradnl" sz="1600" u="none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15726" name="Text Box 14"/>
          <p:cNvSpPr txBox="1">
            <a:spLocks noChangeAspect="1" noChangeArrowheads="1"/>
          </p:cNvSpPr>
          <p:nvPr/>
        </p:nvSpPr>
        <p:spPr bwMode="auto">
          <a:xfrm>
            <a:off x="7264400" y="5410201"/>
            <a:ext cx="1568450" cy="584775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00CC"/>
                </a:solidFill>
              </a:rPr>
              <a:t>FRIEDMAN TEST</a:t>
            </a:r>
            <a:endParaRPr lang="es-ES_tradnl" sz="1600" b="1" u="none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632200" y="1524000"/>
            <a:ext cx="2393950" cy="1460500"/>
            <a:chOff x="2112" y="960"/>
            <a:chExt cx="1392" cy="920"/>
          </a:xfrm>
        </p:grpSpPr>
        <p:sp>
          <p:nvSpPr>
            <p:cNvPr id="115728" name="AutoShape 16"/>
            <p:cNvSpPr>
              <a:spLocks noChangeAspect="1" noChangeArrowheads="1"/>
            </p:cNvSpPr>
            <p:nvPr/>
          </p:nvSpPr>
          <p:spPr bwMode="auto">
            <a:xfrm>
              <a:off x="2112" y="960"/>
              <a:ext cx="1392" cy="920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29" name="Text Box 17"/>
            <p:cNvSpPr txBox="1">
              <a:spLocks noChangeAspect="1" noChangeArrowheads="1"/>
            </p:cNvSpPr>
            <p:nvPr/>
          </p:nvSpPr>
          <p:spPr bwMode="auto">
            <a:xfrm>
              <a:off x="2158" y="1284"/>
              <a:ext cx="1286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</a:rPr>
                <a:t>Normality</a:t>
              </a:r>
              <a:r>
                <a:rPr lang="es-ES_tradnl" sz="1400" b="1" u="none" dirty="0">
                  <a:solidFill>
                    <a:srgbClr val="FF0000"/>
                  </a:solidFill>
                </a:rPr>
                <a:t> </a:t>
              </a: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</a:rPr>
                <a:t>Homocedasticity</a:t>
              </a:r>
              <a:endParaRPr lang="es-ES_tradnl" sz="1400" b="1" u="none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6026150" y="1524000"/>
            <a:ext cx="1188377" cy="547688"/>
            <a:chOff x="3504" y="960"/>
            <a:chExt cx="691" cy="345"/>
          </a:xfrm>
        </p:grpSpPr>
        <p:sp>
          <p:nvSpPr>
            <p:cNvPr id="115731" name="Line 19"/>
            <p:cNvSpPr>
              <a:spLocks noChangeAspect="1" noChangeShapeType="1"/>
            </p:cNvSpPr>
            <p:nvPr/>
          </p:nvSpPr>
          <p:spPr bwMode="auto">
            <a:xfrm flipV="1">
              <a:off x="3504" y="960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32" name="Text Box 20"/>
            <p:cNvSpPr txBox="1">
              <a:spLocks noChangeAspect="1" noChangeArrowheads="1"/>
            </p:cNvSpPr>
            <p:nvPr/>
          </p:nvSpPr>
          <p:spPr bwMode="auto">
            <a:xfrm>
              <a:off x="3648" y="960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6026150" y="2438400"/>
            <a:ext cx="1238250" cy="446088"/>
            <a:chOff x="3504" y="1536"/>
            <a:chExt cx="720" cy="281"/>
          </a:xfrm>
        </p:grpSpPr>
        <p:sp>
          <p:nvSpPr>
            <p:cNvPr id="115734" name="Line 22"/>
            <p:cNvSpPr>
              <a:spLocks noChangeAspect="1" noChangeShapeType="1"/>
            </p:cNvSpPr>
            <p:nvPr/>
          </p:nvSpPr>
          <p:spPr bwMode="auto">
            <a:xfrm>
              <a:off x="3504" y="1536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35" name="Text Box 23"/>
            <p:cNvSpPr txBox="1">
              <a:spLocks noChangeAspect="1" noChangeArrowheads="1"/>
            </p:cNvSpPr>
            <p:nvPr/>
          </p:nvSpPr>
          <p:spPr bwMode="auto">
            <a:xfrm>
              <a:off x="3648" y="1536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5861050" y="4343400"/>
            <a:ext cx="1188377" cy="547688"/>
            <a:chOff x="3408" y="2736"/>
            <a:chExt cx="691" cy="345"/>
          </a:xfrm>
        </p:grpSpPr>
        <p:sp>
          <p:nvSpPr>
            <p:cNvPr id="115737" name="Line 25"/>
            <p:cNvSpPr>
              <a:spLocks noChangeAspect="1" noChangeShapeType="1"/>
            </p:cNvSpPr>
            <p:nvPr/>
          </p:nvSpPr>
          <p:spPr bwMode="auto">
            <a:xfrm flipV="1">
              <a:off x="3408" y="2736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38" name="Text Box 26"/>
            <p:cNvSpPr txBox="1">
              <a:spLocks noChangeAspect="1" noChangeArrowheads="1"/>
            </p:cNvSpPr>
            <p:nvPr/>
          </p:nvSpPr>
          <p:spPr bwMode="auto">
            <a:xfrm>
              <a:off x="3609" y="2736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5861050" y="5257800"/>
            <a:ext cx="1238250" cy="446088"/>
            <a:chOff x="3408" y="3312"/>
            <a:chExt cx="720" cy="281"/>
          </a:xfrm>
        </p:grpSpPr>
        <p:sp>
          <p:nvSpPr>
            <p:cNvPr id="115740" name="Line 28"/>
            <p:cNvSpPr>
              <a:spLocks noChangeAspect="1" noChangeShapeType="1"/>
            </p:cNvSpPr>
            <p:nvPr/>
          </p:nvSpPr>
          <p:spPr bwMode="auto">
            <a:xfrm>
              <a:off x="3408" y="3312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41" name="Text Box 29"/>
            <p:cNvSpPr txBox="1">
              <a:spLocks noChangeAspect="1" noChangeArrowheads="1"/>
            </p:cNvSpPr>
            <p:nvPr/>
          </p:nvSpPr>
          <p:spPr bwMode="auto">
            <a:xfrm>
              <a:off x="3552" y="3312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3632200" y="4343400"/>
            <a:ext cx="2393950" cy="1460500"/>
            <a:chOff x="2112" y="2736"/>
            <a:chExt cx="1392" cy="920"/>
          </a:xfrm>
        </p:grpSpPr>
        <p:sp>
          <p:nvSpPr>
            <p:cNvPr id="115743" name="AutoShape 31"/>
            <p:cNvSpPr>
              <a:spLocks noChangeAspect="1" noChangeArrowheads="1"/>
            </p:cNvSpPr>
            <p:nvPr/>
          </p:nvSpPr>
          <p:spPr bwMode="auto">
            <a:xfrm>
              <a:off x="2112" y="2736"/>
              <a:ext cx="1392" cy="920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44" name="Text Box 32"/>
            <p:cNvSpPr txBox="1">
              <a:spLocks noChangeAspect="1" noChangeArrowheads="1"/>
            </p:cNvSpPr>
            <p:nvPr/>
          </p:nvSpPr>
          <p:spPr bwMode="auto">
            <a:xfrm>
              <a:off x="2170" y="2963"/>
              <a:ext cx="1286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</a:rPr>
                <a:t>Normality</a:t>
              </a:r>
              <a:r>
                <a:rPr lang="es-ES_tradnl" sz="1400" b="1" u="none" dirty="0">
                  <a:solidFill>
                    <a:srgbClr val="FF0000"/>
                  </a:solidFill>
                </a:rPr>
                <a:t> </a:t>
              </a:r>
              <a:r>
                <a:rPr lang="es-ES_tradnl" sz="1400" b="1" u="none" dirty="0" err="1">
                  <a:solidFill>
                    <a:srgbClr val="FF0000"/>
                  </a:solidFill>
                </a:rPr>
                <a:t>Homocedasticity</a:t>
              </a:r>
              <a:endParaRPr lang="es-ES_tradnl" sz="1400" b="1" u="none" dirty="0">
                <a:solidFill>
                  <a:srgbClr val="FF0000"/>
                </a:solidFill>
              </a:endParaRPr>
            </a:p>
          </p:txBody>
        </p:sp>
      </p:grpSp>
      <p:sp>
        <p:nvSpPr>
          <p:cNvPr id="115745" name="Rectangle 33"/>
          <p:cNvSpPr>
            <a:spLocks noChangeArrowheads="1"/>
          </p:cNvSpPr>
          <p:nvPr/>
        </p:nvSpPr>
        <p:spPr bwMode="auto">
          <a:xfrm>
            <a:off x="1568624" y="0"/>
            <a:ext cx="6048672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Three</a:t>
            </a:r>
            <a:r>
              <a:rPr lang="es-ES" sz="3600" u="none" kern="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sz="3600" u="none" kern="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more </a:t>
            </a:r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groups</a:t>
            </a:r>
            <a:endParaRPr lang="es-ES" sz="3600" u="none" kern="0" dirty="0">
              <a:solidFill>
                <a:schemeClr val="bg2">
                  <a:lumMod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487541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1752600"/>
            <a:ext cx="8420100" cy="22860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s-ES_tradnl" altLang="ca-E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Null</a:t>
            </a:r>
            <a:r>
              <a:rPr lang="es-ES_tradnl" altLang="ca-ES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_tradnl" altLang="ca-E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Hypothesis</a:t>
            </a:r>
            <a:endParaRPr lang="es-ES_tradnl" altLang="ca-ES" sz="2800" dirty="0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859171" y="2387752"/>
            <a:ext cx="866775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_tradnl" altLang="ca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s-ES_tradnl" altLang="ca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means</a:t>
            </a:r>
            <a:r>
              <a:rPr lang="es-ES_tradnl" altLang="ca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</a:t>
            </a:r>
            <a:r>
              <a:rPr lang="es-ES_tradnl" altLang="ca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population</a:t>
            </a:r>
            <a:r>
              <a:rPr lang="es-ES_tradnl" altLang="ca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equal</a:t>
            </a:r>
            <a:endParaRPr lang="es-ES_tradnl" altLang="ca-ES" sz="2400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H</a:t>
            </a:r>
            <a:r>
              <a:rPr lang="es-ES_tradnl" altLang="ca-ES" sz="2600" b="1" u="none" baseline="-25000" dirty="0">
                <a:solidFill>
                  <a:srgbClr val="000066"/>
                </a:solidFill>
                <a:latin typeface="CG Times" pitchFamily="18" charset="0"/>
              </a:rPr>
              <a:t>0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    </a:t>
            </a:r>
            <a:r>
              <a:rPr lang="es-ES_tradnl" altLang="ca-ES" sz="2600" b="1" u="none" dirty="0">
                <a:solidFill>
                  <a:srgbClr val="000066"/>
                </a:solidFill>
                <a:latin typeface="Symbol" pitchFamily="18" charset="2"/>
              </a:rPr>
              <a:t>m</a:t>
            </a:r>
            <a:r>
              <a:rPr lang="es-ES_tradnl" altLang="ca-ES" sz="2600" b="1" u="none" baseline="-25000" dirty="0">
                <a:solidFill>
                  <a:srgbClr val="000066"/>
                </a:solidFill>
                <a:latin typeface="CG Times" pitchFamily="18" charset="0"/>
              </a:rPr>
              <a:t>1 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=</a:t>
            </a:r>
            <a:r>
              <a:rPr lang="es-ES_tradnl" altLang="ca-ES" sz="2600" b="1" u="none" dirty="0">
                <a:solidFill>
                  <a:srgbClr val="000066"/>
                </a:solidFill>
                <a:latin typeface="Symbol" pitchFamily="18" charset="2"/>
              </a:rPr>
              <a:t>m</a:t>
            </a:r>
            <a:r>
              <a:rPr lang="es-ES_tradnl" altLang="ca-ES" sz="2600" b="1" u="none" baseline="-25000" dirty="0">
                <a:solidFill>
                  <a:srgbClr val="000066"/>
                </a:solidFill>
                <a:latin typeface="CG Times" pitchFamily="18" charset="0"/>
              </a:rPr>
              <a:t>2 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=....  =</a:t>
            </a:r>
            <a:r>
              <a:rPr lang="es-ES_tradnl" altLang="ca-ES" sz="2600" b="1" u="none" dirty="0" err="1">
                <a:solidFill>
                  <a:srgbClr val="000066"/>
                </a:solidFill>
                <a:latin typeface="Symbol" pitchFamily="18" charset="2"/>
              </a:rPr>
              <a:t>m</a:t>
            </a:r>
            <a:r>
              <a:rPr lang="es-ES_tradnl" altLang="ca-ES" sz="2600" b="1" u="none" baseline="-25000" dirty="0" err="1">
                <a:solidFill>
                  <a:srgbClr val="000066"/>
                </a:solidFill>
                <a:latin typeface="CG Times" pitchFamily="18" charset="0"/>
              </a:rPr>
              <a:t>k</a:t>
            </a:r>
            <a:endParaRPr lang="en-US" altLang="ca-ES" sz="2600" u="none" dirty="0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859171" y="3746212"/>
            <a:ext cx="44875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</a:pPr>
            <a:r>
              <a:rPr lang="es-ES_tradnl" altLang="ca-ES" sz="2800" u="none" dirty="0" err="1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Alternative</a:t>
            </a:r>
            <a:r>
              <a:rPr lang="es-ES_tradnl" altLang="ca-ES" sz="3200" u="none" dirty="0">
                <a:latin typeface="CG Times" pitchFamily="18" charset="0"/>
                <a:cs typeface="+mn-cs"/>
              </a:rPr>
              <a:t> </a:t>
            </a:r>
            <a:r>
              <a:rPr lang="es-ES_tradnl" altLang="ca-ES" sz="2800" u="none" dirty="0" err="1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Hypothesis</a:t>
            </a:r>
            <a:endParaRPr lang="en-US" altLang="ca-ES" sz="2800" u="none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495300" y="4400082"/>
            <a:ext cx="883285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90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381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2"/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means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equal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At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least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different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means</a:t>
            </a:r>
            <a:endParaRPr lang="es-ES_tradnl" altLang="ca-ES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/>
            <a:r>
              <a:rPr lang="es-ES_tradnl" altLang="ca-ES" sz="2600" b="1" u="none" dirty="0">
                <a:solidFill>
                  <a:srgbClr val="CC0000"/>
                </a:solidFill>
                <a:latin typeface="CG Times" pitchFamily="18" charset="0"/>
              </a:rPr>
              <a:t>      				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H</a:t>
            </a:r>
            <a:r>
              <a:rPr lang="es-ES_tradnl" altLang="ca-ES" sz="2600" b="1" u="none" baseline="-25000" dirty="0">
                <a:solidFill>
                  <a:srgbClr val="000066"/>
                </a:solidFill>
                <a:latin typeface="CG Times" pitchFamily="18" charset="0"/>
              </a:rPr>
              <a:t>a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	</a:t>
            </a:r>
            <a:r>
              <a:rPr lang="es-ES_tradnl" altLang="ca-ES" sz="2600" b="1" u="none" dirty="0">
                <a:solidFill>
                  <a:srgbClr val="000066"/>
                </a:solidFill>
                <a:latin typeface="Symbol" pitchFamily="18" charset="2"/>
              </a:rPr>
              <a:t>$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 </a:t>
            </a:r>
            <a:r>
              <a:rPr lang="es-ES_tradnl" altLang="ca-ES" sz="2600" b="1" u="none" dirty="0" err="1">
                <a:solidFill>
                  <a:srgbClr val="000066"/>
                </a:solidFill>
                <a:latin typeface="CG Times" pitchFamily="18" charset="0"/>
              </a:rPr>
              <a:t>i,j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  </a:t>
            </a:r>
            <a:r>
              <a:rPr lang="es-ES_tradnl" altLang="ca-ES" sz="2600" b="1" u="none" dirty="0">
                <a:solidFill>
                  <a:srgbClr val="000066"/>
                </a:solidFill>
                <a:latin typeface="Symbol" pitchFamily="18" charset="2"/>
              </a:rPr>
              <a:t>m</a:t>
            </a:r>
            <a:r>
              <a:rPr lang="es-ES_tradnl" altLang="ca-ES" sz="2600" b="1" u="none" baseline="-25000" dirty="0">
                <a:solidFill>
                  <a:srgbClr val="000066"/>
                </a:solidFill>
                <a:latin typeface="CG Times" pitchFamily="18" charset="0"/>
              </a:rPr>
              <a:t>i </a:t>
            </a:r>
            <a:r>
              <a:rPr lang="es-ES_tradnl" altLang="ca-ES" sz="2600" b="1" u="none" dirty="0">
                <a:solidFill>
                  <a:srgbClr val="000066"/>
                </a:solidFill>
                <a:latin typeface="Symbol" pitchFamily="18" charset="2"/>
              </a:rPr>
              <a:t>¹m</a:t>
            </a:r>
            <a:r>
              <a:rPr lang="es-ES_tradnl" altLang="ca-ES" sz="2600" b="1" u="none" baseline="-25000" dirty="0">
                <a:solidFill>
                  <a:srgbClr val="000066"/>
                </a:solidFill>
                <a:latin typeface="CG Times" pitchFamily="18" charset="0"/>
              </a:rPr>
              <a:t>j  </a:t>
            </a:r>
            <a:endParaRPr lang="en-US" altLang="ca-ES" sz="2600" b="1" u="none" baseline="-25000" dirty="0">
              <a:solidFill>
                <a:srgbClr val="000066"/>
              </a:solidFill>
              <a:latin typeface="CG Times" pitchFamily="18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8DE232B0-DFC0-4267-B014-CAEF0EAA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050" y="106674"/>
            <a:ext cx="8420100" cy="823675"/>
          </a:xfrm>
        </p:spPr>
        <p:txBody>
          <a:bodyPr/>
          <a:lstStyle/>
          <a:p>
            <a:r>
              <a:rPr lang="ca-ES" dirty="0" err="1"/>
              <a:t>Analysis</a:t>
            </a:r>
            <a:r>
              <a:rPr lang="ca-ES" dirty="0"/>
              <a:t> of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variance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09137733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  <p:bldP spid="11268" grpId="0" autoUpdateAnimBg="0"/>
      <p:bldP spid="11270" grpId="0" autoUpdateAnimBg="0"/>
      <p:bldP spid="11272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o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Anova</a:t>
            </a:r>
            <a:r>
              <a:rPr lang="ca-ES" dirty="0"/>
              <a:t> in R </a:t>
            </a:r>
            <a:r>
              <a:rPr lang="ca-ES" dirty="0" err="1"/>
              <a:t>Commander</a:t>
            </a:r>
            <a:endParaRPr lang="ca-ES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16" y="3140968"/>
            <a:ext cx="6725421" cy="371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472" y="764704"/>
            <a:ext cx="490977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27913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804708"/>
            <a:ext cx="8784976" cy="539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3 Elipse"/>
          <p:cNvSpPr/>
          <p:nvPr/>
        </p:nvSpPr>
        <p:spPr bwMode="auto">
          <a:xfrm>
            <a:off x="4088904" y="1988840"/>
            <a:ext cx="2376264" cy="648072"/>
          </a:xfrm>
          <a:prstGeom prst="ellipse">
            <a:avLst/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314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o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332656"/>
            <a:ext cx="7998668" cy="547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3167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o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3190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75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560" y="1077699"/>
            <a:ext cx="864096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DFA5D4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0099"/>
                </a:solidFill>
                <a:latin typeface="Verdana" pitchFamily="34" charset="0"/>
              </a:rPr>
              <a:t>TYPE OF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NORMALITY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ONE GROUP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MULTIPLE COMPARISONS AND MULTIPLE TESTING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endParaRPr lang="ca-ES" altLang="ca-ES" sz="2400" u="none" dirty="0">
              <a:solidFill>
                <a:srgbClr val="DFA5D4"/>
              </a:solidFill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endParaRPr lang="ca-ES" altLang="ca-ES" sz="2400" u="none" dirty="0">
              <a:solidFill>
                <a:srgbClr val="DFA5D4"/>
              </a:solidFill>
              <a:latin typeface="Verdana" pitchFamily="34" charset="0"/>
            </a:endParaRP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Kruskal</a:t>
            </a:r>
            <a:r>
              <a:rPr lang="es-ES_tradnl" dirty="0"/>
              <a:t>-Wallis test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88504" y="980729"/>
            <a:ext cx="8915400" cy="1152128"/>
          </a:xfrm>
        </p:spPr>
        <p:txBody>
          <a:bodyPr/>
          <a:lstStyle/>
          <a:p>
            <a:r>
              <a:rPr lang="es-ES_tradnl" sz="2800" dirty="0" err="1"/>
              <a:t>Is</a:t>
            </a:r>
            <a:r>
              <a:rPr lang="es-ES_tradnl" sz="2800" dirty="0"/>
              <a:t> </a:t>
            </a:r>
            <a:r>
              <a:rPr lang="es-ES_tradnl" sz="2800" dirty="0" err="1"/>
              <a:t>the</a:t>
            </a:r>
            <a:r>
              <a:rPr lang="es-ES_tradnl" sz="2800" dirty="0"/>
              <a:t> non-</a:t>
            </a:r>
            <a:r>
              <a:rPr lang="es-ES_tradnl" sz="2800" dirty="0" err="1"/>
              <a:t>parametric</a:t>
            </a:r>
            <a:r>
              <a:rPr lang="es-ES_tradnl" sz="2800" dirty="0"/>
              <a:t> versión of ANOVA </a:t>
            </a:r>
            <a:r>
              <a:rPr lang="es-ES_tradnl" sz="2800" dirty="0" err="1"/>
              <a:t>based</a:t>
            </a:r>
            <a:r>
              <a:rPr lang="es-ES_tradnl" sz="2800" dirty="0"/>
              <a:t> </a:t>
            </a:r>
            <a:r>
              <a:rPr lang="es-ES_tradnl" sz="2800" dirty="0" err="1"/>
              <a:t>on</a:t>
            </a:r>
            <a:r>
              <a:rPr lang="es-ES_tradnl" sz="2800" dirty="0"/>
              <a:t> </a:t>
            </a:r>
            <a:r>
              <a:rPr lang="es-ES_tradnl" sz="2800" dirty="0" err="1"/>
              <a:t>ranks</a:t>
            </a:r>
            <a:endParaRPr lang="es-ES_tradnl" sz="2800" dirty="0">
              <a:latin typeface="Courier New" pitchFamily="49" charset="0"/>
              <a:cs typeface="Courier New" pitchFamily="49" charset="0"/>
            </a:endParaRPr>
          </a:p>
          <a:p>
            <a:endParaRPr lang="es-ES_tradnl" sz="2800" dirty="0"/>
          </a:p>
          <a:p>
            <a:pPr>
              <a:buNone/>
            </a:pPr>
            <a:endParaRPr lang="es-ES_tradnl" sz="2800" dirty="0"/>
          </a:p>
          <a:p>
            <a:endParaRPr lang="es-ES_tradnl" sz="2800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968" y="4471026"/>
            <a:ext cx="5132065" cy="2427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496" y="1988840"/>
            <a:ext cx="422138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53647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06" y="989989"/>
            <a:ext cx="9439547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3 Elipse"/>
          <p:cNvSpPr/>
          <p:nvPr/>
        </p:nvSpPr>
        <p:spPr bwMode="auto">
          <a:xfrm>
            <a:off x="6033120" y="5210594"/>
            <a:ext cx="3024336" cy="648072"/>
          </a:xfrm>
          <a:prstGeom prst="ellipse">
            <a:avLst/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s-ES_tradnl" dirty="0" err="1"/>
              <a:t>Kruskal</a:t>
            </a:r>
            <a:r>
              <a:rPr lang="es-ES_tradnl" dirty="0"/>
              <a:t>-Wallis Test</a:t>
            </a:r>
          </a:p>
        </p:txBody>
      </p:sp>
    </p:spTree>
    <p:extLst>
      <p:ext uri="{BB962C8B-B14F-4D97-AF65-F5344CB8AC3E}">
        <p14:creationId xmlns:p14="http://schemas.microsoft.com/office/powerpoint/2010/main" val="32686100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560" y="1050326"/>
            <a:ext cx="8424936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DFA5D4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TYPE OF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NORMALITY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ONE GROUP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</a:t>
            </a:r>
            <a:r>
              <a:rPr lang="ca-ES" altLang="ca-ES" sz="2400" u="none" dirty="0" smtClean="0">
                <a:solidFill>
                  <a:srgbClr val="DFA5D4"/>
                </a:solidFill>
                <a:latin typeface="Verdana" pitchFamily="34" charset="0"/>
              </a:rPr>
              <a:t>SAMPLES</a:t>
            </a:r>
            <a:endParaRPr lang="ca-ES" altLang="ca-ES" sz="2400" u="none" dirty="0">
              <a:solidFill>
                <a:srgbClr val="DFA5D4"/>
              </a:solidFill>
              <a:latin typeface="Verdana" pitchFamily="34" charset="0"/>
            </a:endParaRP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87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6536" y="0"/>
            <a:ext cx="8420100" cy="7239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 dirty="0" err="1"/>
              <a:t>Type</a:t>
            </a:r>
            <a:r>
              <a:rPr lang="es-ES_tradnl" altLang="ca-ES" dirty="0"/>
              <a:t> of </a:t>
            </a:r>
            <a:r>
              <a:rPr lang="es-ES_tradnl" altLang="ca-ES" dirty="0" err="1"/>
              <a:t>Hypothesis</a:t>
            </a:r>
            <a:endParaRPr lang="es-ES" altLang="ca-ES" dirty="0"/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271462" y="1126907"/>
            <a:ext cx="7777881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Confirmation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endParaRPr lang="es-ES" altLang="ca-ES" sz="36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0D0A50BC-83FC-4834-85BD-6D2452500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1773238"/>
            <a:ext cx="8585200" cy="4462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ca-ES" sz="2800" u="none" dirty="0">
                <a:solidFill>
                  <a:srgbClr val="990099"/>
                </a:solidFill>
              </a:rPr>
              <a:t>Aim is to confirm hypothesis about parameters or distributions.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a-ES" sz="2400" u="none" dirty="0">
                <a:solidFill>
                  <a:srgbClr val="000066"/>
                </a:solidFill>
              </a:rPr>
              <a:t>Goodness of fit test to verify hypothesis about the distribution of variable in population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 dirty="0">
                <a:solidFill>
                  <a:srgbClr val="7D468C"/>
                </a:solidFill>
              </a:rPr>
              <a:t>Does arterial pressure in the population follow a normal distribution?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a-ES" sz="2400" u="none" dirty="0">
                <a:solidFill>
                  <a:srgbClr val="000066"/>
                </a:solidFill>
              </a:rPr>
              <a:t>Test to verify values about a parameter.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 dirty="0">
                <a:solidFill>
                  <a:srgbClr val="7D468C"/>
                </a:solidFill>
              </a:rPr>
              <a:t>Is the average ''</a:t>
            </a:r>
            <a:r>
              <a:rPr lang="en-GB" altLang="ca-ES" sz="2400" u="none" dirty="0" err="1">
                <a:solidFill>
                  <a:srgbClr val="7D468C"/>
                </a:solidFill>
              </a:rPr>
              <a:t>bua</a:t>
            </a:r>
            <a:r>
              <a:rPr lang="en-GB" altLang="ca-ES" sz="2400" u="none" dirty="0">
                <a:solidFill>
                  <a:srgbClr val="7D468C"/>
                </a:solidFill>
              </a:rPr>
              <a:t>'' value in our population equal to  70?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 dirty="0">
                <a:solidFill>
                  <a:srgbClr val="7D468C"/>
                </a:solidFill>
              </a:rPr>
              <a:t>Is the proportion of lung cancer cases equal to 2.6%?       </a:t>
            </a:r>
          </a:p>
        </p:txBody>
      </p:sp>
    </p:spTree>
    <p:extLst>
      <p:ext uri="{BB962C8B-B14F-4D97-AF65-F5344CB8AC3E}">
        <p14:creationId xmlns:p14="http://schemas.microsoft.com/office/powerpoint/2010/main" val="83637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 autoUpdateAnimBg="0"/>
      <p:bldP spid="5" grpId="0" build="p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115888"/>
            <a:ext cx="8420100" cy="7239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 dirty="0" err="1"/>
              <a:t>Type</a:t>
            </a:r>
            <a:r>
              <a:rPr lang="es-ES_tradnl" altLang="ca-ES" dirty="0"/>
              <a:t> of </a:t>
            </a:r>
            <a:r>
              <a:rPr lang="es-ES_tradnl" altLang="ca-ES" dirty="0" err="1"/>
              <a:t>Hypothesis</a:t>
            </a:r>
            <a:endParaRPr lang="es-ES" altLang="ca-ES" dirty="0"/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415924" y="1206500"/>
            <a:ext cx="6121251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altLang="ca-ES" sz="32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Independence </a:t>
            </a: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endParaRPr lang="es-ES" altLang="ca-ES" sz="32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660400" y="3733800"/>
            <a:ext cx="48704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altLang="ca-E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Pruebas de independencia</a:t>
            </a:r>
            <a:endParaRPr lang="es-ES" altLang="ca-E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685800" y="1809750"/>
            <a:ext cx="8875712" cy="440120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800" u="none" dirty="0" err="1">
                <a:solidFill>
                  <a:srgbClr val="990099"/>
                </a:solidFill>
              </a:rPr>
              <a:t>Aim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is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to</a:t>
            </a:r>
            <a:r>
              <a:rPr lang="es-ES_tradnl" altLang="ca-ES" sz="2800" u="none" dirty="0">
                <a:solidFill>
                  <a:srgbClr val="990099"/>
                </a:solidFill>
              </a:rPr>
              <a:t> test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hypothesis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about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</a:p>
          <a:p>
            <a:pPr marL="91440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 err="1">
                <a:solidFill>
                  <a:srgbClr val="990099"/>
                </a:solidFill>
              </a:rPr>
              <a:t>relation</a:t>
            </a:r>
            <a:r>
              <a:rPr lang="es-ES_tradnl" altLang="ca-ES" sz="2400" u="none" dirty="0">
                <a:solidFill>
                  <a:srgbClr val="990099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</a:rPr>
              <a:t>among</a:t>
            </a:r>
            <a:r>
              <a:rPr lang="es-ES_tradnl" altLang="ca-ES" sz="2400" u="none" dirty="0">
                <a:solidFill>
                  <a:srgbClr val="990099"/>
                </a:solidFill>
              </a:rPr>
              <a:t> variables in a </a:t>
            </a:r>
            <a:r>
              <a:rPr lang="es-ES_tradnl" altLang="ca-ES" sz="2400" u="none" dirty="0" err="1">
                <a:solidFill>
                  <a:srgbClr val="990099"/>
                </a:solidFill>
              </a:rPr>
              <a:t>population</a:t>
            </a:r>
            <a:endParaRPr lang="es-ES_tradnl" altLang="ca-ES" sz="2400" u="none" dirty="0">
              <a:solidFill>
                <a:srgbClr val="990099"/>
              </a:solidFill>
            </a:endParaRPr>
          </a:p>
          <a:p>
            <a:pPr marL="1371600" lvl="2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 err="1">
                <a:solidFill>
                  <a:srgbClr val="7D468C"/>
                </a:solidFill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</a:rPr>
              <a:t> CD4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lymphocytes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count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related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with</a:t>
            </a:r>
            <a:r>
              <a:rPr lang="es-ES_tradnl" altLang="ca-ES" sz="2400" u="none" dirty="0">
                <a:solidFill>
                  <a:srgbClr val="7D468C"/>
                </a:solidFill>
              </a:rPr>
              <a:t> CD8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count</a:t>
            </a:r>
            <a:r>
              <a:rPr lang="es-ES_tradnl" altLang="ca-ES" sz="2400" u="none" dirty="0">
                <a:solidFill>
                  <a:srgbClr val="7D468C"/>
                </a:solidFill>
              </a:rPr>
              <a:t> in HIV positive?    </a:t>
            </a:r>
          </a:p>
          <a:p>
            <a:pPr marL="91440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 err="1">
                <a:solidFill>
                  <a:srgbClr val="990099"/>
                </a:solidFill>
              </a:rPr>
              <a:t>differences</a:t>
            </a:r>
            <a:r>
              <a:rPr lang="es-ES_tradnl" altLang="ca-ES" sz="2400" u="none" dirty="0">
                <a:solidFill>
                  <a:srgbClr val="990099"/>
                </a:solidFill>
              </a:rPr>
              <a:t> in a variable </a:t>
            </a:r>
            <a:r>
              <a:rPr lang="es-ES_tradnl" altLang="ca-ES" sz="2400" u="none" dirty="0" err="1">
                <a:solidFill>
                  <a:srgbClr val="990099"/>
                </a:solidFill>
              </a:rPr>
              <a:t>among</a:t>
            </a:r>
            <a:r>
              <a:rPr lang="es-ES_tradnl" altLang="ca-ES" sz="2400" u="none" dirty="0">
                <a:solidFill>
                  <a:srgbClr val="990099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</a:rPr>
              <a:t>two</a:t>
            </a:r>
            <a:r>
              <a:rPr lang="es-ES_tradnl" altLang="ca-ES" sz="2400" u="none" dirty="0">
                <a:solidFill>
                  <a:srgbClr val="990099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</a:rPr>
              <a:t>or</a:t>
            </a:r>
            <a:r>
              <a:rPr lang="es-ES_tradnl" altLang="ca-ES" sz="2400" u="none" dirty="0">
                <a:solidFill>
                  <a:srgbClr val="990099"/>
                </a:solidFill>
              </a:rPr>
              <a:t> more </a:t>
            </a:r>
            <a:r>
              <a:rPr lang="es-ES_tradnl" altLang="ca-ES" sz="2400" u="none" dirty="0" err="1">
                <a:solidFill>
                  <a:srgbClr val="990099"/>
                </a:solidFill>
              </a:rPr>
              <a:t>populations</a:t>
            </a:r>
            <a:r>
              <a:rPr lang="es-ES_tradnl" altLang="ca-ES" sz="2400" u="none" dirty="0">
                <a:solidFill>
                  <a:srgbClr val="990099"/>
                </a:solidFill>
              </a:rPr>
              <a:t>.</a:t>
            </a:r>
          </a:p>
          <a:p>
            <a:pPr marL="1371600" lvl="2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" altLang="ca-ES" sz="2400" u="none" dirty="0" err="1">
                <a:solidFill>
                  <a:srgbClr val="7D468C"/>
                </a:solidFill>
              </a:rPr>
              <a:t>Is</a:t>
            </a:r>
            <a:r>
              <a:rPr lang="es-ES" altLang="ca-ES" sz="2400" u="none" dirty="0">
                <a:solidFill>
                  <a:srgbClr val="7D468C"/>
                </a:solidFill>
              </a:rPr>
              <a:t> </a:t>
            </a:r>
            <a:r>
              <a:rPr lang="es-ES" altLang="ca-ES" sz="2400" u="none" dirty="0" err="1">
                <a:solidFill>
                  <a:srgbClr val="7D468C"/>
                </a:solidFill>
              </a:rPr>
              <a:t>the</a:t>
            </a:r>
            <a:r>
              <a:rPr lang="es-ES" altLang="ca-ES" sz="2400" u="none" dirty="0">
                <a:solidFill>
                  <a:srgbClr val="7D468C"/>
                </a:solidFill>
              </a:rPr>
              <a:t> </a:t>
            </a:r>
            <a:r>
              <a:rPr lang="es-ES" altLang="ca-ES" sz="2400" u="none" dirty="0" err="1">
                <a:solidFill>
                  <a:srgbClr val="7D468C"/>
                </a:solidFill>
              </a:rPr>
              <a:t>average</a:t>
            </a:r>
            <a:r>
              <a:rPr lang="es-ES" altLang="ca-ES" sz="2400" u="none" dirty="0">
                <a:solidFill>
                  <a:srgbClr val="7D468C"/>
                </a:solidFill>
              </a:rPr>
              <a:t> ''</a:t>
            </a:r>
            <a:r>
              <a:rPr lang="es-ES" altLang="ca-ES" sz="2400" u="none" dirty="0" err="1">
                <a:solidFill>
                  <a:srgbClr val="7D468C"/>
                </a:solidFill>
              </a:rPr>
              <a:t>bua</a:t>
            </a:r>
            <a:r>
              <a:rPr lang="es-ES" altLang="ca-ES" sz="2400" u="none" dirty="0">
                <a:solidFill>
                  <a:srgbClr val="7D468C"/>
                </a:solidFill>
              </a:rPr>
              <a:t>'' </a:t>
            </a:r>
            <a:r>
              <a:rPr lang="es-ES" altLang="ca-ES" sz="2400" u="none" dirty="0" err="1">
                <a:solidFill>
                  <a:srgbClr val="7D468C"/>
                </a:solidFill>
              </a:rPr>
              <a:t>value</a:t>
            </a:r>
            <a:r>
              <a:rPr lang="es-ES" altLang="ca-ES" sz="2400" u="none" dirty="0">
                <a:solidFill>
                  <a:srgbClr val="7D468C"/>
                </a:solidFill>
              </a:rPr>
              <a:t>  </a:t>
            </a:r>
            <a:r>
              <a:rPr lang="es-ES" altLang="ca-ES" sz="2400" u="none" dirty="0" err="1">
                <a:solidFill>
                  <a:srgbClr val="7D468C"/>
                </a:solidFill>
              </a:rPr>
              <a:t>the</a:t>
            </a:r>
            <a:r>
              <a:rPr lang="es-ES" altLang="ca-ES" sz="2400" u="none" dirty="0">
                <a:solidFill>
                  <a:srgbClr val="7D468C"/>
                </a:solidFill>
              </a:rPr>
              <a:t> </a:t>
            </a:r>
            <a:r>
              <a:rPr lang="es-ES" altLang="ca-ES" sz="2400" u="none" dirty="0" err="1">
                <a:solidFill>
                  <a:srgbClr val="7D468C"/>
                </a:solidFill>
              </a:rPr>
              <a:t>same</a:t>
            </a:r>
            <a:r>
              <a:rPr lang="es-ES" altLang="ca-ES" sz="2400" u="none" dirty="0">
                <a:solidFill>
                  <a:srgbClr val="7D468C"/>
                </a:solidFill>
              </a:rPr>
              <a:t> in </a:t>
            </a:r>
            <a:r>
              <a:rPr lang="es-ES" altLang="ca-ES" sz="2400" u="none" dirty="0" err="1">
                <a:solidFill>
                  <a:srgbClr val="7D468C"/>
                </a:solidFill>
              </a:rPr>
              <a:t>menopausic</a:t>
            </a:r>
            <a:r>
              <a:rPr lang="es-ES" altLang="ca-ES" sz="2400" u="none" dirty="0">
                <a:solidFill>
                  <a:srgbClr val="7D468C"/>
                </a:solidFill>
              </a:rPr>
              <a:t> and in no </a:t>
            </a:r>
            <a:r>
              <a:rPr lang="es-ES" altLang="ca-ES" sz="2400" u="none" dirty="0" err="1">
                <a:solidFill>
                  <a:srgbClr val="7D468C"/>
                </a:solidFill>
              </a:rPr>
              <a:t>menopausic</a:t>
            </a:r>
            <a:r>
              <a:rPr lang="es-ES" altLang="ca-ES" sz="2400" u="none" dirty="0">
                <a:solidFill>
                  <a:srgbClr val="7D468C"/>
                </a:solidFill>
              </a:rPr>
              <a:t> </a:t>
            </a:r>
            <a:r>
              <a:rPr lang="es-ES" altLang="ca-ES" sz="2400" u="none" dirty="0" err="1">
                <a:solidFill>
                  <a:srgbClr val="7D468C"/>
                </a:solidFill>
              </a:rPr>
              <a:t>population</a:t>
            </a:r>
            <a:r>
              <a:rPr lang="es-ES_tradnl" altLang="ca-ES" sz="2400" u="none" dirty="0">
                <a:solidFill>
                  <a:srgbClr val="7D468C"/>
                </a:solidFill>
              </a:rPr>
              <a:t>?</a:t>
            </a:r>
          </a:p>
          <a:p>
            <a:pPr marL="1371600" lvl="2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 err="1">
                <a:solidFill>
                  <a:srgbClr val="7D468C"/>
                </a:solidFill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the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proportion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of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lung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cancer</a:t>
            </a:r>
            <a:r>
              <a:rPr lang="es-ES_tradnl" altLang="ca-ES" sz="2400" u="none" dirty="0">
                <a:solidFill>
                  <a:srgbClr val="7D468C"/>
                </a:solidFill>
              </a:rPr>
              <a:t> cases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the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same</a:t>
            </a:r>
            <a:r>
              <a:rPr lang="es-ES_tradnl" altLang="ca-ES" sz="2400" u="none" dirty="0">
                <a:solidFill>
                  <a:srgbClr val="7D468C"/>
                </a:solidFill>
              </a:rPr>
              <a:t> in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people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with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high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or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low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fruit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consumption</a:t>
            </a:r>
            <a:r>
              <a:rPr lang="es-ES_tradnl" altLang="ca-ES" sz="2400" u="none" dirty="0">
                <a:solidFill>
                  <a:srgbClr val="7D468C"/>
                </a:solidFill>
              </a:rPr>
              <a:t>?   </a:t>
            </a:r>
          </a:p>
        </p:txBody>
      </p:sp>
    </p:spTree>
    <p:extLst>
      <p:ext uri="{BB962C8B-B14F-4D97-AF65-F5344CB8AC3E}">
        <p14:creationId xmlns:p14="http://schemas.microsoft.com/office/powerpoint/2010/main" val="114436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 autoUpdateAnimBg="0"/>
      <p:bldP spid="110598" grpId="0" build="p" autoUpdateAnimBg="0"/>
      <p:bldP spid="110599" grpId="0" build="p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876407" y="1697038"/>
            <a:ext cx="8775130" cy="54845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60000"/>
              </a:spcBef>
              <a:buFont typeface="Arial" panose="020B0604020202020204" pitchFamily="34" charset="0"/>
              <a:buChar char="•"/>
            </a:pPr>
            <a:r>
              <a:rPr lang="es-ES_tradnl" altLang="ca-ES" sz="2800" u="none" dirty="0" err="1">
                <a:solidFill>
                  <a:srgbClr val="990099"/>
                </a:solidFill>
              </a:rPr>
              <a:t>Assumes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that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the</a:t>
            </a:r>
            <a:r>
              <a:rPr lang="es-ES_tradnl" altLang="ca-ES" sz="2800" u="none" dirty="0">
                <a:solidFill>
                  <a:srgbClr val="990099"/>
                </a:solidFill>
              </a:rPr>
              <a:t> variable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under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study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follows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a particular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distribution</a:t>
            </a:r>
            <a:r>
              <a:rPr lang="es-ES_tradnl" altLang="ca-ES" sz="2800" u="none" dirty="0">
                <a:solidFill>
                  <a:srgbClr val="990099"/>
                </a:solidFill>
              </a:rPr>
              <a:t> and </a:t>
            </a:r>
            <a:br>
              <a:rPr lang="es-ES_tradnl" altLang="ca-ES" sz="2800" u="none" dirty="0">
                <a:solidFill>
                  <a:srgbClr val="990099"/>
                </a:solidFill>
              </a:rPr>
            </a:br>
            <a:r>
              <a:rPr lang="es-ES_tradnl" altLang="ca-ES" sz="2800" u="none" dirty="0" err="1">
                <a:solidFill>
                  <a:srgbClr val="990099"/>
                </a:solidFill>
              </a:rPr>
              <a:t>Values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about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parameters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are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tested</a:t>
            </a:r>
            <a:endParaRPr lang="es-ES_tradnl" altLang="ca-ES" sz="2400" dirty="0">
              <a:solidFill>
                <a:srgbClr val="993489"/>
              </a:solidFill>
              <a:latin typeface="Times New Roman" pitchFamily="18" charset="0"/>
            </a:endParaRPr>
          </a:p>
          <a:p>
            <a:pPr marL="800100" lvl="1" indent="-342900">
              <a:spcBef>
                <a:spcPct val="30000"/>
              </a:spcBef>
              <a:buFont typeface="Arial" pitchFamily="34" charset="0"/>
              <a:buChar char="•"/>
            </a:pP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Distribution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of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proportion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of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lung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cancer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binomial</a:t>
            </a:r>
          </a:p>
          <a:p>
            <a:pPr marL="457200" indent="-457200" algn="ctr">
              <a:spcBef>
                <a:spcPct val="30000"/>
              </a:spcBef>
            </a:pP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H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Times New Roman" pitchFamily="18" charset="0"/>
              </a:rPr>
              <a:t>0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: p= 3%</a:t>
            </a:r>
          </a:p>
          <a:p>
            <a:pPr marL="800100" lvl="1" indent="-342900">
              <a:spcBef>
                <a:spcPct val="30000"/>
              </a:spcBef>
              <a:buFont typeface="Arial" pitchFamily="34" charset="0"/>
              <a:buChar char="•"/>
            </a:pP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Mean BUA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value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the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same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in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menopausic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and non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menopausic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(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assuming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variable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normal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or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symmetric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)</a:t>
            </a:r>
          </a:p>
          <a:p>
            <a:pPr marL="457200" indent="-457200" algn="ctr">
              <a:spcBef>
                <a:spcPct val="30000"/>
              </a:spcBef>
            </a:pP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H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Times New Roman" pitchFamily="18" charset="0"/>
              </a:rPr>
              <a:t>0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: 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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Menopausic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= 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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Non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menopausic</a:t>
            </a:r>
            <a:endParaRPr lang="es-ES_tradnl" altLang="ca-ES" sz="2400" u="none" dirty="0">
              <a:solidFill>
                <a:srgbClr val="990099"/>
              </a:solidFill>
              <a:latin typeface="Times New Roman" pitchFamily="18" charset="0"/>
            </a:endParaRPr>
          </a:p>
          <a:p>
            <a:pPr marL="800100" lvl="1" indent="-342900">
              <a:spcBef>
                <a:spcPct val="30000"/>
              </a:spcBef>
              <a:buFont typeface="Arial" pitchFamily="34" charset="0"/>
              <a:buChar char="•"/>
            </a:pP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Proportion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of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lung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cancer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the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same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in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high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and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low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fruit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consummers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(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assuming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distribution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of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counts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binomial). </a:t>
            </a:r>
          </a:p>
          <a:p>
            <a:pPr marL="457200" indent="-457200" algn="ctr">
              <a:spcBef>
                <a:spcPct val="30000"/>
              </a:spcBef>
            </a:pP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H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Times New Roman" pitchFamily="18" charset="0"/>
              </a:rPr>
              <a:t>0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: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High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fruit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=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Low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fruit</a:t>
            </a:r>
            <a:endParaRPr lang="es-ES_tradnl" altLang="ca-ES" sz="2400" u="none" baseline="-25000" dirty="0">
              <a:solidFill>
                <a:srgbClr val="990099"/>
              </a:solidFill>
              <a:latin typeface="Times New Roman" pitchFamily="18" charset="0"/>
              <a:sym typeface="Symbol" pitchFamily="18" charset="2"/>
            </a:endParaRPr>
          </a:p>
          <a:p>
            <a:pPr marL="457200" indent="-457200" algn="ctr">
              <a:spcBef>
                <a:spcPct val="30000"/>
              </a:spcBef>
            </a:pPr>
            <a:endParaRPr lang="es-ES_tradnl" altLang="ca-ES" sz="2400" dirty="0">
              <a:solidFill>
                <a:srgbClr val="990099"/>
              </a:solidFill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0"/>
            <a:ext cx="8420100" cy="7239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 dirty="0" err="1"/>
              <a:t>Type</a:t>
            </a:r>
            <a:r>
              <a:rPr lang="es-ES_tradnl" altLang="ca-ES" dirty="0"/>
              <a:t> of Test</a:t>
            </a:r>
            <a:endParaRPr lang="es-ES" altLang="ca-ES" dirty="0"/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704850" y="950913"/>
            <a:ext cx="487045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altLang="ca-ES" sz="28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Parametric</a:t>
            </a: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Test</a:t>
            </a:r>
            <a:endParaRPr lang="es-ES" altLang="ca-ES" sz="28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769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build="p" bldLvl="2" animBg="1" autoUpdateAnimBg="0"/>
      <p:bldP spid="11571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776536" y="1697038"/>
            <a:ext cx="8834636" cy="31331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60000"/>
              </a:spcBef>
              <a:buFont typeface="Arial" panose="020B0604020202020204" pitchFamily="34" charset="0"/>
              <a:buChar char="•"/>
            </a:pPr>
            <a:r>
              <a:rPr lang="es-ES_tradnl" altLang="ca-ES" sz="2800" u="none" dirty="0">
                <a:solidFill>
                  <a:srgbClr val="990099"/>
                </a:solidFill>
              </a:rPr>
              <a:t>No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distribution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is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assumed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for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the</a:t>
            </a:r>
            <a:r>
              <a:rPr lang="es-ES_tradnl" altLang="ca-ES" sz="2800" u="none" dirty="0">
                <a:solidFill>
                  <a:srgbClr val="990099"/>
                </a:solidFill>
              </a:rPr>
              <a:t> data, </a:t>
            </a:r>
          </a:p>
          <a:p>
            <a:pPr marL="457200" indent="-457200">
              <a:spcBef>
                <a:spcPct val="60000"/>
              </a:spcBef>
              <a:buFont typeface="Arial" panose="020B0604020202020204" pitchFamily="34" charset="0"/>
              <a:buChar char="•"/>
            </a:pPr>
            <a:r>
              <a:rPr lang="es-ES_tradnl" altLang="ca-ES" sz="2800" u="none" dirty="0" err="1">
                <a:solidFill>
                  <a:srgbClr val="990099"/>
                </a:solidFill>
              </a:rPr>
              <a:t>Tests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are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about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distribution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not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about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is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parameters</a:t>
            </a:r>
            <a:endParaRPr lang="es-ES_tradnl" altLang="ca-ES" sz="2400" dirty="0">
              <a:solidFill>
                <a:srgbClr val="993489"/>
              </a:solidFill>
              <a:latin typeface="Times New Roman" pitchFamily="18" charset="0"/>
            </a:endParaRPr>
          </a:p>
          <a:p>
            <a:pPr marL="800100" lvl="1" indent="-342900">
              <a:spcBef>
                <a:spcPct val="6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BUA 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distr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. in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Menopausic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 = BUA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distr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. in non-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menopausic</a:t>
            </a:r>
            <a:endParaRPr lang="es-ES_tradnl" altLang="ca-ES" sz="2400" u="none" dirty="0">
              <a:solidFill>
                <a:srgbClr val="990099"/>
              </a:solidFill>
              <a:latin typeface="Times New Roman" pitchFamily="18" charset="0"/>
            </a:endParaRPr>
          </a:p>
          <a:p>
            <a:pPr marL="800100" lvl="1" indent="-342900">
              <a:spcBef>
                <a:spcPct val="30000"/>
              </a:spcBef>
              <a:buFont typeface="Arial" pitchFamily="34" charset="0"/>
              <a:buChar char="•"/>
            </a:pP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Lung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cancer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is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not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related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to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fruit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consumption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. 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They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 are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independent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.</a:t>
            </a:r>
          </a:p>
          <a:p>
            <a:pPr marL="457200" indent="-457200" algn="ctr">
              <a:spcBef>
                <a:spcPct val="30000"/>
              </a:spcBef>
            </a:pPr>
            <a:endParaRPr lang="es-ES_tradnl" altLang="ca-ES" sz="2400" u="none" dirty="0">
              <a:solidFill>
                <a:srgbClr val="990099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0"/>
            <a:ext cx="8420100" cy="7239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Test</a:t>
            </a:r>
            <a:endParaRPr lang="es-ES" altLang="ca-ES"/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704850" y="950913"/>
            <a:ext cx="487045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Non-</a:t>
            </a:r>
            <a:r>
              <a:rPr lang="es-ES_tradnl" altLang="ca-ES" sz="28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Parametric</a:t>
            </a: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Test</a:t>
            </a:r>
            <a:endParaRPr lang="es-ES" altLang="ca-ES" sz="28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04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build="p" bldLvl="2" animBg="1" autoUpdateAnimBg="0"/>
      <p:bldP spid="115715" grpId="0" build="p" autoUpdateAnimBg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000" u="none" dirty="0">
            <a:latin typeface="Calibri" pitchFamily="34" charset="0"/>
          </a:defRPr>
        </a:defPPr>
      </a:lst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14369</TotalTime>
  <Words>1383</Words>
  <Application>Microsoft Office PowerPoint</Application>
  <PresentationFormat>A4 (210 x 297 mm)</PresentationFormat>
  <Paragraphs>317</Paragraphs>
  <Slides>52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66" baseType="lpstr">
      <vt:lpstr>MS PGothic</vt:lpstr>
      <vt:lpstr>Arial</vt:lpstr>
      <vt:lpstr>Calibri</vt:lpstr>
      <vt:lpstr>CG Times</vt:lpstr>
      <vt:lpstr>Comic Sans MS</vt:lpstr>
      <vt:lpstr>Courier New</vt:lpstr>
      <vt:lpstr>DejaVu Sans</vt:lpstr>
      <vt:lpstr>Droid Sans Fallback</vt:lpstr>
      <vt:lpstr>Monotype Sorts</vt:lpstr>
      <vt:lpstr>Symbol</vt:lpstr>
      <vt:lpstr>Times New Roman</vt:lpstr>
      <vt:lpstr>Verdana</vt:lpstr>
      <vt:lpstr>Wingdings</vt:lpstr>
      <vt:lpstr>Diseño predeterminado</vt:lpstr>
      <vt:lpstr>Presentación de PowerPoint</vt:lpstr>
      <vt:lpstr>Presentación de PowerPoint</vt:lpstr>
      <vt:lpstr>Example Data</vt:lpstr>
      <vt:lpstr>Questions to solve</vt:lpstr>
      <vt:lpstr>Presentación de PowerPoint</vt:lpstr>
      <vt:lpstr>Type of Hypothesis</vt:lpstr>
      <vt:lpstr>Type of Hypothesis</vt:lpstr>
      <vt:lpstr>Type of Test</vt:lpstr>
      <vt:lpstr>Type of Test</vt:lpstr>
      <vt:lpstr>Presentación de PowerPoint</vt:lpstr>
      <vt:lpstr>Normality test</vt:lpstr>
      <vt:lpstr>Testing normality</vt:lpstr>
      <vt:lpstr>Histograms and QQ-plots</vt:lpstr>
      <vt:lpstr>Normality test</vt:lpstr>
      <vt:lpstr>Presentación de PowerPoint</vt:lpstr>
      <vt:lpstr>Presentación de PowerPoint</vt:lpstr>
      <vt:lpstr>One sample t-test </vt:lpstr>
      <vt:lpstr>Presentación de PowerPoint</vt:lpstr>
      <vt:lpstr>Presentación de PowerPoint</vt:lpstr>
      <vt:lpstr>Presentación de PowerPoint</vt:lpstr>
      <vt:lpstr>Questions to answer</vt:lpstr>
      <vt:lpstr>Boxplot TAD, by group</vt:lpstr>
      <vt:lpstr>Compare a Quantitative variable in two groups</vt:lpstr>
      <vt:lpstr>Presentación de PowerPoint</vt:lpstr>
      <vt:lpstr>Presentación de PowerPoint</vt:lpstr>
      <vt:lpstr>Testing variance homogeneity</vt:lpstr>
      <vt:lpstr>Presentación de PowerPoint</vt:lpstr>
      <vt:lpstr>T-test when variances are equal</vt:lpstr>
      <vt:lpstr>T-test when variances  are equal</vt:lpstr>
      <vt:lpstr>T-test when variances are  not equal (Welch)</vt:lpstr>
      <vt:lpstr>Presentación de PowerPoint</vt:lpstr>
      <vt:lpstr>Non parametric tests</vt:lpstr>
      <vt:lpstr>Test based on ranks(Wilcoxon)</vt:lpstr>
      <vt:lpstr>Mann Whitney’s U  (Wilcoxon Rank-sum)</vt:lpstr>
      <vt:lpstr>Mann Whitney’s U  (Wilcoxon Rank-sum)</vt:lpstr>
      <vt:lpstr>Questions to answer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Analysis of the variance</vt:lpstr>
      <vt:lpstr>Anova in R Commander</vt:lpstr>
      <vt:lpstr>Presentación de PowerPoint</vt:lpstr>
      <vt:lpstr>Presentación de PowerPoint</vt:lpstr>
      <vt:lpstr>Presentación de PowerPoint</vt:lpstr>
      <vt:lpstr>Kruskal-Wallis test</vt:lpstr>
      <vt:lpstr>Kruskal-Wallis Test</vt:lpstr>
      <vt:lpstr>Presentación de PowerPoint</vt:lpstr>
    </vt:vector>
  </TitlesOfParts>
  <Company>Institut Recerca HUVH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Institut Recerca HUVH</dc:creator>
  <cp:lastModifiedBy>Alex Sanchez Pla</cp:lastModifiedBy>
  <cp:revision>1808</cp:revision>
  <cp:lastPrinted>2018-03-12T07:02:30Z</cp:lastPrinted>
  <dcterms:created xsi:type="dcterms:W3CDTF">2009-01-26T07:32:14Z</dcterms:created>
  <dcterms:modified xsi:type="dcterms:W3CDTF">2019-02-11T12:36:23Z</dcterms:modified>
</cp:coreProperties>
</file>