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46" r:id="rId1"/>
    <p:sldMasterId id="2147484133" r:id="rId2"/>
    <p:sldMasterId id="2147484161" r:id="rId3"/>
  </p:sldMasterIdLst>
  <p:notesMasterIdLst>
    <p:notesMasterId r:id="rId65"/>
  </p:notesMasterIdLst>
  <p:handoutMasterIdLst>
    <p:handoutMasterId r:id="rId66"/>
  </p:handoutMasterIdLst>
  <p:sldIdLst>
    <p:sldId id="256" r:id="rId4"/>
    <p:sldId id="257" r:id="rId5"/>
    <p:sldId id="361" r:id="rId6"/>
    <p:sldId id="265" r:id="rId7"/>
    <p:sldId id="335" r:id="rId8"/>
    <p:sldId id="336" r:id="rId9"/>
    <p:sldId id="334" r:id="rId10"/>
    <p:sldId id="337" r:id="rId11"/>
    <p:sldId id="385" r:id="rId12"/>
    <p:sldId id="362" r:id="rId13"/>
    <p:sldId id="341" r:id="rId14"/>
    <p:sldId id="392" r:id="rId15"/>
    <p:sldId id="365" r:id="rId16"/>
    <p:sldId id="366" r:id="rId17"/>
    <p:sldId id="367" r:id="rId18"/>
    <p:sldId id="364" r:id="rId19"/>
    <p:sldId id="384" r:id="rId20"/>
    <p:sldId id="343" r:id="rId21"/>
    <p:sldId id="393" r:id="rId22"/>
    <p:sldId id="346" r:id="rId23"/>
    <p:sldId id="266" r:id="rId24"/>
    <p:sldId id="347" r:id="rId25"/>
    <p:sldId id="389" r:id="rId26"/>
    <p:sldId id="388" r:id="rId27"/>
    <p:sldId id="349" r:id="rId28"/>
    <p:sldId id="390" r:id="rId29"/>
    <p:sldId id="338" r:id="rId30"/>
    <p:sldId id="344" r:id="rId31"/>
    <p:sldId id="351" r:id="rId32"/>
    <p:sldId id="394" r:id="rId33"/>
    <p:sldId id="352" r:id="rId34"/>
    <p:sldId id="372" r:id="rId35"/>
    <p:sldId id="373" r:id="rId36"/>
    <p:sldId id="391" r:id="rId37"/>
    <p:sldId id="369" r:id="rId38"/>
    <p:sldId id="370" r:id="rId39"/>
    <p:sldId id="348" r:id="rId40"/>
    <p:sldId id="360" r:id="rId41"/>
    <p:sldId id="377" r:id="rId42"/>
    <p:sldId id="387" r:id="rId43"/>
    <p:sldId id="353" r:id="rId44"/>
    <p:sldId id="378" r:id="rId45"/>
    <p:sldId id="379" r:id="rId46"/>
    <p:sldId id="380" r:id="rId47"/>
    <p:sldId id="381" r:id="rId48"/>
    <p:sldId id="371" r:id="rId49"/>
    <p:sldId id="269" r:id="rId50"/>
    <p:sldId id="382" r:id="rId51"/>
    <p:sldId id="270" r:id="rId52"/>
    <p:sldId id="271" r:id="rId53"/>
    <p:sldId id="355" r:id="rId54"/>
    <p:sldId id="272" r:id="rId55"/>
    <p:sldId id="354" r:id="rId56"/>
    <p:sldId id="273" r:id="rId57"/>
    <p:sldId id="383" r:id="rId58"/>
    <p:sldId id="284" r:id="rId59"/>
    <p:sldId id="275" r:id="rId60"/>
    <p:sldId id="276" r:id="rId61"/>
    <p:sldId id="277" r:id="rId62"/>
    <p:sldId id="278" r:id="rId63"/>
    <p:sldId id="282" r:id="rId64"/>
  </p:sldIdLst>
  <p:sldSz cx="9906000" cy="6858000" type="A4"/>
  <p:notesSz cx="6797675" cy="9928225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7D468C"/>
    <a:srgbClr val="3366FF"/>
    <a:srgbClr val="0070C0"/>
    <a:srgbClr val="993489"/>
    <a:srgbClr val="800080"/>
    <a:srgbClr val="5D6BD5"/>
    <a:srgbClr val="3E97F8"/>
    <a:srgbClr val="E5E0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47" autoAdjust="0"/>
    <p:restoredTop sz="46655" autoAdjust="0"/>
  </p:normalViewPr>
  <p:slideViewPr>
    <p:cSldViewPr snapToGrid="0">
      <p:cViewPr varScale="1">
        <p:scale>
          <a:sx n="103" d="100"/>
          <a:sy n="103" d="100"/>
        </p:scale>
        <p:origin x="120" y="15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algn="l" defTabSz="914472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algn="r" defTabSz="914472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B776130-B63C-48F8-AF2B-3500AA0F05BC}" type="datetime1">
              <a:rPr lang="es-ES"/>
              <a:pPr>
                <a:defRPr/>
              </a:pPr>
              <a:t>21/01/2019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algn="l" defTabSz="914472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algn="r" defTabSz="914472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39EC04EC-DA29-4DBC-9C13-38D329E2AA4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65699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algn="l" defTabSz="914472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algn="r" defTabSz="914472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FB0F96-3DD7-4FFE-9F50-051CCC474F10}" type="datetime1">
              <a:rPr lang="ca-ES"/>
              <a:pPr>
                <a:defRPr/>
              </a:pPr>
              <a:t>21/1/2019</a:t>
            </a:fld>
            <a:endParaRPr lang="ca-E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4538"/>
            <a:ext cx="537686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a-ES" noProof="0" smtClean="0"/>
              <a:t>Haga clic para modificar el estilo de texto del patrón</a:t>
            </a:r>
          </a:p>
          <a:p>
            <a:pPr lvl="1"/>
            <a:r>
              <a:rPr lang="ca-ES" noProof="0" smtClean="0"/>
              <a:t>Segundo nivel</a:t>
            </a:r>
          </a:p>
          <a:p>
            <a:pPr lvl="2"/>
            <a:r>
              <a:rPr lang="ca-ES" noProof="0" smtClean="0"/>
              <a:t>Tercer nivel</a:t>
            </a:r>
          </a:p>
          <a:p>
            <a:pPr lvl="3"/>
            <a:r>
              <a:rPr lang="ca-ES" noProof="0" smtClean="0"/>
              <a:t>Cuarto nivel</a:t>
            </a:r>
          </a:p>
          <a:p>
            <a:pPr lvl="4"/>
            <a:r>
              <a:rPr lang="ca-ES" noProof="0" smtClean="0"/>
              <a:t>Quinto nivel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algn="l" defTabSz="914472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algn="r" defTabSz="914472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7623C31-BEF5-4952-A931-53BD9F353CC8}" type="slidenum">
              <a:rPr lang="ca-ES"/>
              <a:pPr>
                <a:defRPr/>
              </a:pPr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541580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pitchFamily="34" charset="-128"/>
        <a:cs typeface="MS PGothic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pitchFamily="34" charset="-128"/>
        <a:cs typeface="MS PGothic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pitchFamily="34" charset="-128"/>
        <a:cs typeface="MS PGothic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pitchFamily="34" charset="-128"/>
        <a:cs typeface="MS PGothic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pitchFamily="34" charset="-128"/>
        <a:cs typeface="MS PGothic" pitchFamily="34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tge amb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527526" y="1484644"/>
            <a:ext cx="4597378" cy="48842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a-ES" noProof="0"/>
          </a:p>
        </p:txBody>
      </p:sp>
      <p:sp>
        <p:nvSpPr>
          <p:cNvPr id="4" name="6 Marcador de texto"/>
          <p:cNvSpPr>
            <a:spLocks noGrp="1"/>
          </p:cNvSpPr>
          <p:nvPr>
            <p:ph type="body" sz="quarter" idx="11"/>
          </p:nvPr>
        </p:nvSpPr>
        <p:spPr>
          <a:xfrm>
            <a:off x="5331992" y="1489224"/>
            <a:ext cx="4130991" cy="41947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5" name="10 Marcador de texto"/>
          <p:cNvSpPr>
            <a:spLocks noGrp="1"/>
          </p:cNvSpPr>
          <p:nvPr>
            <p:ph type="body" sz="quarter" idx="12"/>
          </p:nvPr>
        </p:nvSpPr>
        <p:spPr>
          <a:xfrm>
            <a:off x="5337552" y="2062940"/>
            <a:ext cx="4125432" cy="4316595"/>
          </a:xfrm>
          <a:prstGeom prst="rect">
            <a:avLst/>
          </a:prstGeom>
        </p:spPr>
        <p:txBody>
          <a:bodyPr/>
          <a:lstStyle>
            <a:lvl1pPr>
              <a:defRPr sz="2200" b="0"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 sz="2000"/>
            </a:lvl2pPr>
            <a:lvl3pPr>
              <a:defRPr sz="2000"/>
            </a:lvl3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6" name="5 Título"/>
          <p:cNvSpPr>
            <a:spLocks noGrp="1"/>
          </p:cNvSpPr>
          <p:nvPr>
            <p:ph type="title" hasCustomPrompt="1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</a:lstStyle>
          <a:p>
            <a:r>
              <a:rPr lang="es-ES" dirty="0" smtClean="0"/>
              <a:t>Posar el </a:t>
            </a:r>
            <a:r>
              <a:rPr lang="es-ES" dirty="0" err="1" smtClean="0"/>
              <a:t>títol</a:t>
            </a:r>
            <a:r>
              <a:rPr lang="es-ES" dirty="0" smtClean="0"/>
              <a:t> de la diapositiva </a:t>
            </a:r>
            <a:r>
              <a:rPr lang="es-ES" dirty="0" err="1" smtClean="0"/>
              <a:t>amb</a:t>
            </a:r>
            <a:r>
              <a:rPr lang="es-ES" dirty="0" smtClean="0"/>
              <a:t> el número de </a:t>
            </a:r>
            <a:r>
              <a:rPr lang="es-ES" dirty="0" err="1" smtClean="0"/>
              <a:t>l’índex</a:t>
            </a:r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quarter" idx="10"/>
          </p:nvPr>
        </p:nvSpPr>
        <p:spPr>
          <a:xfrm>
            <a:off x="4943192" y="4526733"/>
            <a:ext cx="4209783" cy="16386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/>
            </a:lvl1pPr>
            <a:lvl4pPr algn="r">
              <a:buNone/>
              <a:defRPr sz="1800"/>
            </a:lvl4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profess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Marcador de contenido"/>
          <p:cNvSpPr>
            <a:spLocks noGrp="1"/>
          </p:cNvSpPr>
          <p:nvPr>
            <p:ph sz="quarter" idx="10"/>
          </p:nvPr>
        </p:nvSpPr>
        <p:spPr>
          <a:xfrm>
            <a:off x="4062413" y="1222375"/>
            <a:ext cx="5665787" cy="52641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576000">
              <a:buFont typeface="Wingdings" pitchFamily="2" charset="2"/>
              <a:buChar char="§"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</p:txBody>
      </p:sp>
      <p:sp>
        <p:nvSpPr>
          <p:cNvPr id="4" name="3 Título"/>
          <p:cNvSpPr>
            <a:spLocks noGrp="1"/>
          </p:cNvSpPr>
          <p:nvPr>
            <p:ph type="title" hasCustomPrompt="1"/>
          </p:nvPr>
        </p:nvSpPr>
        <p:spPr>
          <a:xfrm>
            <a:off x="4074056" y="510031"/>
            <a:ext cx="5423029" cy="59449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7D468C"/>
                </a:solidFill>
                <a:sym typeface="Wingdings" pitchFamily="2" charset="2"/>
              </a:defRPr>
            </a:lvl1pPr>
          </a:lstStyle>
          <a:p>
            <a:r>
              <a:rPr lang="es-ES" dirty="0" smtClean="0"/>
              <a:t>Posar aquí el CV del </a:t>
            </a:r>
            <a:r>
              <a:rPr lang="es-ES" dirty="0" err="1" smtClean="0"/>
              <a:t>professor</a:t>
            </a:r>
            <a:r>
              <a:rPr lang="es-ES" dirty="0" smtClean="0"/>
              <a:t> (</a:t>
            </a:r>
            <a:r>
              <a:rPr lang="es-ES" dirty="0" err="1" smtClean="0"/>
              <a:t>escurçat</a:t>
            </a:r>
            <a:r>
              <a:rPr lang="es-ES" dirty="0" smtClean="0"/>
              <a:t>, </a:t>
            </a:r>
            <a:r>
              <a:rPr lang="es-ES" dirty="0" err="1" smtClean="0"/>
              <a:t>només</a:t>
            </a:r>
            <a:r>
              <a:rPr lang="es-ES" dirty="0" smtClean="0"/>
              <a:t> en 1 diapositiva)  OPCIONAL</a:t>
            </a:r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ó sess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Marcador de texto"/>
          <p:cNvSpPr>
            <a:spLocks noGrp="1"/>
          </p:cNvSpPr>
          <p:nvPr>
            <p:ph type="body" sz="quarter" idx="10" hasCustomPrompt="1"/>
          </p:nvPr>
        </p:nvSpPr>
        <p:spPr>
          <a:xfrm>
            <a:off x="3903254" y="578918"/>
            <a:ext cx="6002746" cy="5351102"/>
          </a:xfrm>
          <a:prstGeom prst="rect">
            <a:avLst/>
          </a:prstGeom>
        </p:spPr>
        <p:txBody>
          <a:bodyPr/>
          <a:lstStyle>
            <a:lvl1pPr marL="360000" indent="-360000">
              <a:buFont typeface="+mj-lt"/>
              <a:buAutoNum type="arabicPeriod"/>
              <a:defRPr baseline="0"/>
            </a:lvl1pPr>
            <a:lvl2pPr>
              <a:defRPr sz="2000" baseline="0"/>
            </a:lvl2pPr>
            <a:lvl3pPr>
              <a:buFont typeface="Wingdings" pitchFamily="2" charset="2"/>
              <a:buChar char="§"/>
              <a:defRPr sz="1600"/>
            </a:lvl3pPr>
            <a:lvl4pPr>
              <a:defRPr sz="1600"/>
            </a:lvl4pPr>
          </a:lstStyle>
          <a:p>
            <a:pPr lvl="0"/>
            <a:r>
              <a:rPr lang="es-ES" dirty="0" smtClean="0"/>
              <a:t>Posar </a:t>
            </a:r>
            <a:r>
              <a:rPr lang="es-ES" dirty="0" err="1" smtClean="0"/>
              <a:t>l’índex</a:t>
            </a:r>
            <a:r>
              <a:rPr lang="es-ES" dirty="0" smtClean="0"/>
              <a:t> en </a:t>
            </a:r>
            <a:r>
              <a:rPr lang="es-ES" dirty="0" err="1" smtClean="0"/>
              <a:t>aquesta</a:t>
            </a:r>
            <a:r>
              <a:rPr lang="es-ES" dirty="0" smtClean="0"/>
              <a:t> diapositiva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ol d'apar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6 Marcador de texto"/>
          <p:cNvSpPr>
            <a:spLocks noGrp="1"/>
          </p:cNvSpPr>
          <p:nvPr>
            <p:ph type="body" sz="quarter" idx="11" hasCustomPrompt="1"/>
          </p:nvPr>
        </p:nvSpPr>
        <p:spPr>
          <a:xfrm>
            <a:off x="520514" y="2754497"/>
            <a:ext cx="8751075" cy="1679280"/>
          </a:xfrm>
          <a:prstGeom prst="rect">
            <a:avLst/>
          </a:prstGeom>
        </p:spPr>
        <p:txBody>
          <a:bodyPr/>
          <a:lstStyle>
            <a:lvl1pPr algn="ctr">
              <a:defRPr sz="4000" baseline="0">
                <a:sym typeface="Wingdings" pitchFamily="2" charset="2"/>
              </a:defRPr>
            </a:lvl1pPr>
          </a:lstStyle>
          <a:p>
            <a:pPr lvl="0"/>
            <a:r>
              <a:rPr lang="es-ES" dirty="0" err="1" smtClean="0"/>
              <a:t>Títol</a:t>
            </a:r>
            <a:r>
              <a:rPr lang="es-ES" dirty="0" smtClean="0"/>
              <a:t> </a:t>
            </a:r>
            <a:r>
              <a:rPr lang="es-ES" dirty="0" err="1" smtClean="0"/>
              <a:t>d’apartatOPCIONAL</a:t>
            </a:r>
            <a:endParaRPr lang="es-E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ol amb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436059"/>
            <a:ext cx="8751075" cy="424638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1" name="10 Marcador de texto"/>
          <p:cNvSpPr>
            <a:spLocks noGrp="1"/>
          </p:cNvSpPr>
          <p:nvPr>
            <p:ph type="body" sz="quarter" idx="12"/>
          </p:nvPr>
        </p:nvSpPr>
        <p:spPr>
          <a:xfrm>
            <a:off x="542925" y="2009775"/>
            <a:ext cx="8739298" cy="4369760"/>
          </a:xfrm>
          <a:prstGeom prst="rect">
            <a:avLst/>
          </a:prstGeom>
        </p:spPr>
        <p:txBody>
          <a:bodyPr/>
          <a:lstStyle>
            <a:lvl1pPr>
              <a:defRPr sz="2200" b="0">
                <a:solidFill>
                  <a:schemeClr val="bg2">
                    <a:lumMod val="50000"/>
                  </a:schemeClr>
                </a:solidFill>
              </a:defRPr>
            </a:lvl1pPr>
            <a:lvl2pPr>
              <a:buFont typeface="Wingdings" pitchFamily="2" charset="2"/>
              <a:buChar char="§"/>
              <a:defRPr sz="2000"/>
            </a:lvl2pPr>
            <a:lvl3pPr>
              <a:defRPr sz="2000"/>
            </a:lvl3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4 Título"/>
          <p:cNvSpPr>
            <a:spLocks noGrp="1"/>
          </p:cNvSpPr>
          <p:nvPr>
            <p:ph type="title" hasCustomPrompt="1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rabicPeriod"/>
              <a:defRPr sz="2400" baseline="0"/>
            </a:lvl1pPr>
          </a:lstStyle>
          <a:p>
            <a:r>
              <a:rPr lang="es-ES" dirty="0" smtClean="0"/>
              <a:t>Posar el </a:t>
            </a:r>
            <a:r>
              <a:rPr lang="es-ES" dirty="0" err="1" smtClean="0"/>
              <a:t>títol</a:t>
            </a:r>
            <a:r>
              <a:rPr lang="es-ES" dirty="0" smtClean="0"/>
              <a:t> de la diapositiva </a:t>
            </a:r>
            <a:r>
              <a:rPr lang="es-ES" dirty="0" err="1" smtClean="0"/>
              <a:t>amb</a:t>
            </a:r>
            <a:r>
              <a:rPr lang="es-ES" dirty="0" smtClean="0"/>
              <a:t> el número de </a:t>
            </a:r>
            <a:r>
              <a:rPr lang="es-ES" dirty="0" err="1" smtClean="0"/>
              <a:t>l’índex</a:t>
            </a:r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títols amb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436059"/>
            <a:ext cx="8751075" cy="424638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1" name="10 Marcador de texto"/>
          <p:cNvSpPr>
            <a:spLocks noGrp="1"/>
          </p:cNvSpPr>
          <p:nvPr>
            <p:ph type="body" sz="quarter" idx="12"/>
          </p:nvPr>
        </p:nvSpPr>
        <p:spPr>
          <a:xfrm>
            <a:off x="542925" y="2009775"/>
            <a:ext cx="8739298" cy="1817946"/>
          </a:xfrm>
          <a:prstGeom prst="rect">
            <a:avLst/>
          </a:prstGeom>
        </p:spPr>
        <p:txBody>
          <a:bodyPr/>
          <a:lstStyle>
            <a:lvl1pPr>
              <a:defRPr sz="2200" b="0">
                <a:solidFill>
                  <a:schemeClr val="bg2">
                    <a:lumMod val="50000"/>
                  </a:schemeClr>
                </a:solidFill>
              </a:defRPr>
            </a:lvl1pPr>
            <a:lvl2pPr>
              <a:buFont typeface="Wingdings" pitchFamily="2" charset="2"/>
              <a:buChar char="§"/>
              <a:defRPr sz="2000"/>
            </a:lvl2pPr>
            <a:lvl3pPr>
              <a:defRPr sz="2000"/>
            </a:lvl3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</p:txBody>
      </p:sp>
      <p:sp>
        <p:nvSpPr>
          <p:cNvPr id="4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534691" y="4097743"/>
            <a:ext cx="8751075" cy="424638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5" name="10 Marcador de texto"/>
          <p:cNvSpPr>
            <a:spLocks noGrp="1"/>
          </p:cNvSpPr>
          <p:nvPr>
            <p:ph type="body" sz="quarter" idx="14"/>
          </p:nvPr>
        </p:nvSpPr>
        <p:spPr>
          <a:xfrm>
            <a:off x="546469" y="4671459"/>
            <a:ext cx="8739298" cy="1817946"/>
          </a:xfrm>
          <a:prstGeom prst="rect">
            <a:avLst/>
          </a:prstGeom>
        </p:spPr>
        <p:txBody>
          <a:bodyPr/>
          <a:lstStyle>
            <a:lvl1pPr>
              <a:defRPr sz="2200" b="0">
                <a:solidFill>
                  <a:schemeClr val="bg2">
                    <a:lumMod val="50000"/>
                  </a:schemeClr>
                </a:solidFill>
              </a:defRPr>
            </a:lvl1pPr>
            <a:lvl2pPr>
              <a:buFont typeface="Wingdings" pitchFamily="2" charset="2"/>
              <a:buChar char="§"/>
              <a:defRPr sz="2000"/>
            </a:lvl2pPr>
            <a:lvl3pPr>
              <a:defRPr sz="2000"/>
            </a:lvl3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</p:txBody>
      </p:sp>
      <p:sp>
        <p:nvSpPr>
          <p:cNvPr id="8" name="7 Título"/>
          <p:cNvSpPr>
            <a:spLocks noGrp="1"/>
          </p:cNvSpPr>
          <p:nvPr>
            <p:ph type="title" hasCustomPrompt="1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</a:lstStyle>
          <a:p>
            <a:r>
              <a:rPr lang="es-ES" dirty="0" smtClean="0"/>
              <a:t>Posar el </a:t>
            </a:r>
            <a:r>
              <a:rPr lang="es-ES" dirty="0" err="1" smtClean="0"/>
              <a:t>títol</a:t>
            </a:r>
            <a:r>
              <a:rPr lang="es-ES" dirty="0" smtClean="0"/>
              <a:t> de la diapositiva </a:t>
            </a:r>
            <a:r>
              <a:rPr lang="es-ES" dirty="0" err="1" smtClean="0"/>
              <a:t>amb</a:t>
            </a:r>
            <a:r>
              <a:rPr lang="es-ES" dirty="0" smtClean="0"/>
              <a:t> el número de </a:t>
            </a:r>
            <a:r>
              <a:rPr lang="es-ES" dirty="0" err="1" smtClean="0"/>
              <a:t>l’índex</a:t>
            </a:r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tiv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texto"/>
          <p:cNvSpPr>
            <a:spLocks noGrp="1"/>
          </p:cNvSpPr>
          <p:nvPr>
            <p:ph type="body" sz="quarter" idx="11"/>
          </p:nvPr>
        </p:nvSpPr>
        <p:spPr>
          <a:xfrm>
            <a:off x="5331992" y="1489224"/>
            <a:ext cx="4130991" cy="41947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10 Marcador de texto"/>
          <p:cNvSpPr>
            <a:spLocks noGrp="1"/>
          </p:cNvSpPr>
          <p:nvPr>
            <p:ph type="body" sz="quarter" idx="12"/>
          </p:nvPr>
        </p:nvSpPr>
        <p:spPr>
          <a:xfrm>
            <a:off x="5337552" y="2062940"/>
            <a:ext cx="4125432" cy="4316595"/>
          </a:xfrm>
          <a:prstGeom prst="rect">
            <a:avLst/>
          </a:prstGeom>
        </p:spPr>
        <p:txBody>
          <a:bodyPr/>
          <a:lstStyle>
            <a:lvl1pPr>
              <a:defRPr sz="2200" b="0"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 sz="2000"/>
            </a:lvl2pPr>
            <a:lvl3pPr>
              <a:defRPr sz="2000"/>
            </a:lvl3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5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593415" y="1482136"/>
            <a:ext cx="4130991" cy="41947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10 Marcador de texto"/>
          <p:cNvSpPr>
            <a:spLocks noGrp="1"/>
          </p:cNvSpPr>
          <p:nvPr>
            <p:ph type="body" sz="quarter" idx="14"/>
          </p:nvPr>
        </p:nvSpPr>
        <p:spPr>
          <a:xfrm>
            <a:off x="598975" y="2055852"/>
            <a:ext cx="4125432" cy="4316595"/>
          </a:xfrm>
          <a:prstGeom prst="rect">
            <a:avLst/>
          </a:prstGeom>
        </p:spPr>
        <p:txBody>
          <a:bodyPr/>
          <a:lstStyle>
            <a:lvl1pPr>
              <a:defRPr sz="2200" b="0"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 sz="2000"/>
            </a:lvl2pPr>
            <a:lvl3pPr>
              <a:defRPr sz="2000"/>
            </a:lvl3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10" name="9 Título"/>
          <p:cNvSpPr>
            <a:spLocks noGrp="1"/>
          </p:cNvSpPr>
          <p:nvPr>
            <p:ph type="title" hasCustomPrompt="1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</a:lstStyle>
          <a:p>
            <a:r>
              <a:rPr lang="es-ES" dirty="0" smtClean="0"/>
              <a:t>Posar el </a:t>
            </a:r>
            <a:r>
              <a:rPr lang="es-ES" dirty="0" err="1" smtClean="0"/>
              <a:t>títol</a:t>
            </a:r>
            <a:r>
              <a:rPr lang="es-ES" dirty="0" smtClean="0"/>
              <a:t> de la diapositiva </a:t>
            </a:r>
            <a:r>
              <a:rPr lang="es-ES" dirty="0" err="1" smtClean="0"/>
              <a:t>amb</a:t>
            </a:r>
            <a:r>
              <a:rPr lang="es-ES" dirty="0" smtClean="0"/>
              <a:t> el número de </a:t>
            </a:r>
            <a:r>
              <a:rPr lang="es-ES" dirty="0" err="1" smtClean="0"/>
              <a:t>l’índex</a:t>
            </a:r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tge gr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548792" y="1484645"/>
            <a:ext cx="7819044" cy="47065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a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48792" y="6180729"/>
            <a:ext cx="5943600" cy="4646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Título"/>
          <p:cNvSpPr>
            <a:spLocks noGrp="1"/>
          </p:cNvSpPr>
          <p:nvPr>
            <p:ph type="title" hasCustomPrompt="1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</a:lstStyle>
          <a:p>
            <a:r>
              <a:rPr lang="es-ES" dirty="0" smtClean="0"/>
              <a:t>Posar el </a:t>
            </a:r>
            <a:r>
              <a:rPr lang="es-ES" dirty="0" err="1" smtClean="0"/>
              <a:t>títol</a:t>
            </a:r>
            <a:r>
              <a:rPr lang="es-ES" dirty="0" smtClean="0"/>
              <a:t> de la diapositiva </a:t>
            </a:r>
            <a:r>
              <a:rPr lang="es-ES" dirty="0" err="1" smtClean="0"/>
              <a:t>amb</a:t>
            </a:r>
            <a:r>
              <a:rPr lang="es-ES" dirty="0" smtClean="0"/>
              <a:t> el número de </a:t>
            </a:r>
            <a:r>
              <a:rPr lang="es-ES" dirty="0" err="1" smtClean="0"/>
              <a:t>l’índex</a:t>
            </a:r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jpeg"/><Relationship Id="rId9" Type="http://schemas.openxmlformats.org/officeDocument/2006/relationships/image" Target="../media/image6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 descr="diapo_horizontale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27" name="9 Grupo"/>
          <p:cNvGrpSpPr>
            <a:grpSpLocks/>
          </p:cNvGrpSpPr>
          <p:nvPr/>
        </p:nvGrpSpPr>
        <p:grpSpPr bwMode="auto">
          <a:xfrm>
            <a:off x="200025" y="6376988"/>
            <a:ext cx="6515100" cy="334962"/>
            <a:chOff x="200571" y="6377181"/>
            <a:chExt cx="6514038" cy="335249"/>
          </a:xfrm>
        </p:grpSpPr>
        <p:grpSp>
          <p:nvGrpSpPr>
            <p:cNvPr id="1028" name="17 Grupo"/>
            <p:cNvGrpSpPr>
              <a:grpSpLocks/>
            </p:cNvGrpSpPr>
            <p:nvPr/>
          </p:nvGrpSpPr>
          <p:grpSpPr bwMode="auto">
            <a:xfrm>
              <a:off x="4247708" y="6415939"/>
              <a:ext cx="2466901" cy="261979"/>
              <a:chOff x="4247708" y="6415939"/>
              <a:chExt cx="2466901" cy="261979"/>
            </a:xfrm>
          </p:grpSpPr>
          <p:pic>
            <p:nvPicPr>
              <p:cNvPr id="1036" name="Imagen 1"/>
              <p:cNvPicPr>
                <a:picLocks noChangeAspect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854059" y="6415939"/>
                <a:ext cx="1860550" cy="2447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37" name="Imagen 13"/>
              <p:cNvPicPr>
                <a:picLocks noChangeAspect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247708" y="6422534"/>
                <a:ext cx="485700" cy="255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029" name="12 Grupo"/>
            <p:cNvGrpSpPr>
              <a:grpSpLocks/>
            </p:cNvGrpSpPr>
            <p:nvPr/>
          </p:nvGrpSpPr>
          <p:grpSpPr bwMode="auto">
            <a:xfrm>
              <a:off x="200571" y="6377181"/>
              <a:ext cx="4069911" cy="335249"/>
              <a:chOff x="200571" y="6377181"/>
              <a:chExt cx="4069911" cy="335249"/>
            </a:xfrm>
          </p:grpSpPr>
          <p:grpSp>
            <p:nvGrpSpPr>
              <p:cNvPr id="1030" name="Agrupar 14"/>
              <p:cNvGrpSpPr>
                <a:grpSpLocks/>
              </p:cNvGrpSpPr>
              <p:nvPr/>
            </p:nvGrpSpPr>
            <p:grpSpPr bwMode="auto">
              <a:xfrm>
                <a:off x="814971" y="6377181"/>
                <a:ext cx="3455511" cy="335249"/>
                <a:chOff x="4732227" y="4143388"/>
                <a:chExt cx="5019615" cy="495049"/>
              </a:xfrm>
            </p:grpSpPr>
            <p:pic>
              <p:nvPicPr>
                <p:cNvPr id="1032" name="Imagen 5"/>
                <p:cNvPicPr>
                  <a:picLocks noChangeAspect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4732227" y="4155962"/>
                  <a:ext cx="1409700" cy="4699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033" name="Imagen 6"/>
                <p:cNvPicPr>
                  <a:picLocks noChangeAspect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6140134" y="4168537"/>
                  <a:ext cx="1511300" cy="4699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034" name="Imagen 7"/>
                <p:cNvPicPr>
                  <a:picLocks noChangeAspect="1"/>
                </p:cNvPicPr>
                <p:nvPr/>
              </p:nvPicPr>
              <p:blipFill>
                <a:blip r:embed="rId9" cstate="print"/>
                <a:srcRect/>
                <a:stretch>
                  <a:fillRect/>
                </a:stretch>
              </p:blipFill>
              <p:spPr bwMode="auto">
                <a:xfrm>
                  <a:off x="7413087" y="4155962"/>
                  <a:ext cx="939800" cy="4699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035" name="Imagen 8"/>
                <p:cNvPicPr>
                  <a:picLocks noChangeAspect="1"/>
                </p:cNvPicPr>
                <p:nvPr/>
              </p:nvPicPr>
              <p:blipFill>
                <a:blip r:embed="rId10" cstate="print"/>
                <a:srcRect/>
                <a:stretch>
                  <a:fillRect/>
                </a:stretch>
              </p:blipFill>
              <p:spPr bwMode="auto">
                <a:xfrm>
                  <a:off x="8177042" y="4143388"/>
                  <a:ext cx="1574800" cy="4699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pic>
            <p:nvPicPr>
              <p:cNvPr id="1031" name="Imagen 15"/>
              <p:cNvPicPr>
                <a:picLocks noChangeAspect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200571" y="6400698"/>
                <a:ext cx="672867" cy="3012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14" name="13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3E192-06A8-4597-BE46-D113F9CFBA2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8" r:id="rId1"/>
    <p:sldLayoutId id="2147484519" r:id="rId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75700" y="6526213"/>
            <a:ext cx="1063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7D468C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fld id="{7CE8679B-3567-4070-9B36-F7AB56206DC1}" type="slidenum">
              <a:rPr lang="ca-ES"/>
              <a:pPr>
                <a:defRPr/>
              </a:pPr>
              <a:t>‹Nº›</a:t>
            </a:fld>
            <a:r>
              <a:rPr lang="ca-ES"/>
              <a:t>1</a:t>
            </a:r>
          </a:p>
        </p:txBody>
      </p:sp>
      <p:pic>
        <p:nvPicPr>
          <p:cNvPr id="2051" name="Picture 2" descr="diapos_verticale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0102850" cy="699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21" r:id="rId1"/>
    <p:sldLayoutId id="2147484522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Char char="•"/>
        <a:defRPr sz="2300" b="1">
          <a:solidFill>
            <a:srgbClr val="7D468C"/>
          </a:solidFill>
          <a:latin typeface="+mn-lt"/>
          <a:ea typeface="ＭＳ Ｐゴシック" charset="0"/>
          <a:cs typeface="ＭＳ Ｐゴシック" charset="0"/>
        </a:defRPr>
      </a:lvl1pPr>
      <a:lvl2pPr marL="800100" indent="-3429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4D4D4D"/>
          </a:solidFill>
          <a:latin typeface="+mn-lt"/>
          <a:ea typeface="ＭＳ Ｐゴシック" charset="0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ＭＳ Ｐゴシック" charset="0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4D4D4D"/>
          </a:solidFill>
          <a:latin typeface="Arial" charset="0"/>
          <a:ea typeface="ＭＳ Ｐゴシック" charset="0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ＭＳ Ｐゴシック" charset="0"/>
        </a:defRPr>
      </a:lvl5pPr>
      <a:lvl6pPr marL="2667000" indent="-381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6pPr>
      <a:lvl7pPr marL="3124200" indent="-381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7pPr>
      <a:lvl8pPr marL="3581400" indent="-381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8pPr>
      <a:lvl9pPr marL="4038600" indent="-381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 descr="diapo_texto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693E6-05C7-4835-B090-7C06735099B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8" r:id="rId1"/>
    <p:sldLayoutId id="2147484523" r:id="rId2"/>
    <p:sldLayoutId id="2147484524" r:id="rId3"/>
    <p:sldLayoutId id="2147484525" r:id="rId4"/>
    <p:sldLayoutId id="2147484526" r:id="rId5"/>
    <p:sldLayoutId id="2147484527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defRPr sz="2300" b="1">
          <a:solidFill>
            <a:srgbClr val="7D468C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20000"/>
        </a:spcBef>
        <a:spcAft>
          <a:spcPct val="0"/>
        </a:spcAft>
        <a:defRPr>
          <a:solidFill>
            <a:srgbClr val="4D4D4D"/>
          </a:solidFill>
          <a:latin typeface="+mn-lt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defRPr>
          <a:solidFill>
            <a:srgbClr val="4D4D4D"/>
          </a:solidFill>
          <a:latin typeface="Arial" charset="0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5pPr>
      <a:lvl6pPr marL="2667000" indent="-381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6pPr>
      <a:lvl7pPr marL="3124200" indent="-381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7pPr>
      <a:lvl8pPr marL="3581400" indent="-381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8pPr>
      <a:lvl9pPr marL="4038600" indent="-381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iriam.mota@vhir.org" TargetMode="External"/><Relationship Id="rId2" Type="http://schemas.openxmlformats.org/officeDocument/2006/relationships/hyperlink" Target="mailto:ricardo.gonzalo@vhir.or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9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7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3832699" y="4911725"/>
            <a:ext cx="5871690" cy="1620838"/>
          </a:xfrm>
          <a:prstGeom prst="rect">
            <a:avLst/>
          </a:prstGeom>
        </p:spPr>
        <p:txBody>
          <a:bodyPr/>
          <a:lstStyle>
            <a:lvl1pPr>
              <a:buNone/>
              <a:defRPr lang="ca-ES" sz="3200" b="0" baseline="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457200" indent="-457200" algn="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600" dirty="0" smtClean="0">
                <a:latin typeface="+mj-lt"/>
              </a:rPr>
              <a:t>Curs </a:t>
            </a:r>
            <a:r>
              <a:rPr sz="1600" dirty="0" err="1" smtClean="0">
                <a:latin typeface="+mj-lt"/>
              </a:rPr>
              <a:t>d'Estadística</a:t>
            </a:r>
            <a:r>
              <a:rPr sz="1600" dirty="0" smtClean="0">
                <a:latin typeface="+mj-lt"/>
              </a:rPr>
              <a:t> </a:t>
            </a:r>
            <a:r>
              <a:rPr sz="1600" dirty="0" err="1" smtClean="0">
                <a:latin typeface="+mj-lt"/>
              </a:rPr>
              <a:t>Bàsica</a:t>
            </a:r>
            <a:r>
              <a:rPr sz="1600" dirty="0" smtClean="0">
                <a:latin typeface="+mj-lt"/>
              </a:rPr>
              <a:t> per a la </a:t>
            </a:r>
            <a:r>
              <a:rPr sz="1600" dirty="0" err="1" smtClean="0">
                <a:latin typeface="+mj-lt"/>
              </a:rPr>
              <a:t>Recerca</a:t>
            </a:r>
            <a:r>
              <a:rPr sz="1600" dirty="0" smtClean="0">
                <a:latin typeface="+mj-lt"/>
              </a:rPr>
              <a:t> </a:t>
            </a:r>
            <a:r>
              <a:rPr sz="1600" dirty="0" err="1" smtClean="0">
                <a:latin typeface="+mj-lt"/>
              </a:rPr>
              <a:t>Biomèdica</a:t>
            </a:r>
            <a:endParaRPr sz="1600" dirty="0">
              <a:latin typeface="+mj-lt"/>
            </a:endParaRPr>
          </a:p>
          <a:p>
            <a:pPr marL="457200" indent="-457200" algn="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600" dirty="0" smtClean="0">
                <a:latin typeface="+mj-lt"/>
              </a:rPr>
              <a:t>UEB </a:t>
            </a:r>
            <a:r>
              <a:rPr lang="en-GB" sz="1600" dirty="0" smtClean="0">
                <a:latin typeface="+mj-lt"/>
              </a:rPr>
              <a:t>–</a:t>
            </a:r>
            <a:r>
              <a:rPr sz="1600" dirty="0" smtClean="0">
                <a:latin typeface="+mj-lt"/>
              </a:rPr>
              <a:t> VHIR</a:t>
            </a:r>
            <a:endParaRPr sz="1600" dirty="0">
              <a:latin typeface="+mj-lt"/>
            </a:endParaRPr>
          </a:p>
          <a:p>
            <a:pPr marL="457200" indent="-457200" algn="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600" b="1" dirty="0" smtClean="0">
                <a:latin typeface="+mj-lt"/>
              </a:rPr>
              <a:t>Ricardo Gonzalo </a:t>
            </a:r>
            <a:r>
              <a:rPr sz="1600" b="1" dirty="0" err="1" smtClean="0">
                <a:latin typeface="+mj-lt"/>
              </a:rPr>
              <a:t>Sanz</a:t>
            </a:r>
            <a:r>
              <a:rPr sz="1600" b="1" dirty="0" smtClean="0">
                <a:latin typeface="+mj-lt"/>
              </a:rPr>
              <a:t>		Miriam </a:t>
            </a:r>
            <a:r>
              <a:rPr sz="1600" b="1" dirty="0" err="1" smtClean="0">
                <a:latin typeface="+mj-lt"/>
              </a:rPr>
              <a:t>Mota</a:t>
            </a:r>
            <a:r>
              <a:rPr sz="1600" b="1" dirty="0" smtClean="0">
                <a:latin typeface="+mj-lt"/>
              </a:rPr>
              <a:t> </a:t>
            </a:r>
            <a:r>
              <a:rPr sz="1600" b="1" dirty="0" err="1" smtClean="0">
                <a:latin typeface="+mj-lt"/>
              </a:rPr>
              <a:t>Foix</a:t>
            </a:r>
            <a:endParaRPr sz="1600" b="1" dirty="0">
              <a:latin typeface="+mj-lt"/>
            </a:endParaRPr>
          </a:p>
          <a:p>
            <a:pPr marL="457200" indent="-457200" algn="r" eaLnBrk="1" hangingPunct="1">
              <a:spcBef>
                <a:spcPts val="0"/>
              </a:spcBef>
              <a:spcAft>
                <a:spcPts val="0"/>
              </a:spcAft>
              <a:tabLst>
                <a:tab pos="1439863" algn="l"/>
              </a:tabLst>
              <a:defRPr/>
            </a:pPr>
            <a:r>
              <a:rPr lang="es-ES" sz="1200" b="1" dirty="0" smtClean="0">
                <a:latin typeface="+mj-lt"/>
              </a:rPr>
              <a:t>	           </a:t>
            </a:r>
            <a:r>
              <a:rPr lang="en-GB" sz="1200" b="1" dirty="0" smtClean="0">
                <a:latin typeface="+mj-lt"/>
                <a:hlinkClick r:id="rId2"/>
              </a:rPr>
              <a:t>ricardo.gonzalo@vhir.org</a:t>
            </a:r>
            <a:r>
              <a:rPr sz="1200" b="1" dirty="0" smtClean="0">
                <a:latin typeface="+mj-lt"/>
              </a:rPr>
              <a:t>        		</a:t>
            </a:r>
            <a:r>
              <a:rPr sz="1200" b="1" dirty="0" smtClean="0">
                <a:latin typeface="+mj-lt"/>
                <a:hlinkClick r:id="rId3"/>
              </a:rPr>
              <a:t>miriam.mota@vhir.org</a:t>
            </a:r>
            <a:endParaRPr sz="1200" b="1" dirty="0">
              <a:latin typeface="+mj-lt"/>
            </a:endParaRPr>
          </a:p>
          <a:p>
            <a:pPr marL="457200" indent="-457200" algn="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sz="1600" dirty="0" smtClean="0">
              <a:latin typeface="+mj-lt"/>
            </a:endParaRPr>
          </a:p>
          <a:p>
            <a:pPr marL="457200" indent="-457200" algn="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600" dirty="0" smtClean="0">
                <a:latin typeface="+mj-lt"/>
              </a:rPr>
              <a:t>23</a:t>
            </a:r>
            <a:r>
              <a:rPr sz="1600" dirty="0" smtClean="0">
                <a:latin typeface="+mj-lt"/>
              </a:rPr>
              <a:t>/01/2019</a:t>
            </a:r>
            <a:endParaRPr sz="1600" dirty="0">
              <a:latin typeface="+mj-lt"/>
            </a:endParaRPr>
          </a:p>
          <a:p>
            <a:pPr eaLnBrk="1" hangingPunct="1">
              <a:defRPr/>
            </a:pPr>
            <a:endParaRPr lang="es-ES" dirty="0"/>
          </a:p>
        </p:txBody>
      </p:sp>
      <p:sp>
        <p:nvSpPr>
          <p:cNvPr id="6" name="4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171451" y="4317476"/>
            <a:ext cx="9575800" cy="848413"/>
          </a:xfrm>
          <a:prstGeom prst="rect">
            <a:avLst/>
          </a:prstGeom>
        </p:spPr>
        <p:txBody>
          <a:bodyPr/>
          <a:lstStyle>
            <a:lvl1pPr>
              <a:buNone/>
              <a:defRPr lang="ca-ES" sz="3200" b="0" baseline="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457200" indent="-457200" algn="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400" b="1" dirty="0" smtClean="0">
                <a:solidFill>
                  <a:srgbClr val="7D468C"/>
                </a:solidFill>
                <a:latin typeface="+mj-lt"/>
              </a:rPr>
              <a:t>ESTADÍSTICA DESCRIPTIVA II: ESTADÍSTICA DESCRIPTIVA BIVARIANT</a:t>
            </a:r>
          </a:p>
          <a:p>
            <a:pPr eaLnBrk="1" hangingPunct="1">
              <a:defRPr/>
            </a:pPr>
            <a:endParaRPr lang="es-E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Marcador de texto"/>
          <p:cNvSpPr>
            <a:spLocks noGrp="1"/>
          </p:cNvSpPr>
          <p:nvPr>
            <p:ph type="body" sz="quarter" idx="10"/>
          </p:nvPr>
        </p:nvSpPr>
        <p:spPr bwMode="auto">
          <a:xfrm>
            <a:off x="3903663" y="654852"/>
            <a:ext cx="6002337" cy="5953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From </a:t>
            </a:r>
            <a:r>
              <a:rPr lang="en-GB" dirty="0" err="1" smtClean="0">
                <a:solidFill>
                  <a:srgbClr val="FF0000"/>
                </a:solidFill>
                <a:ea typeface="ＭＳ Ｐゴシック" pitchFamily="34" charset="-128"/>
              </a:rPr>
              <a:t>univariate</a:t>
            </a:r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 to </a:t>
            </a:r>
            <a:r>
              <a:rPr lang="en-GB" dirty="0" err="1" smtClean="0">
                <a:solidFill>
                  <a:srgbClr val="FF0000"/>
                </a:solidFill>
                <a:ea typeface="ＭＳ Ｐゴシック" pitchFamily="34" charset="-128"/>
              </a:rPr>
              <a:t>bivariate</a:t>
            </a:r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 analysis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 err="1" smtClean="0">
                <a:solidFill>
                  <a:srgbClr val="FF0000"/>
                </a:solidFill>
                <a:ea typeface="ＭＳ Ｐゴシック" pitchFamily="34" charset="-128"/>
              </a:rPr>
              <a:t>Bivariate</a:t>
            </a:r>
            <a:r>
              <a:rPr lang="en-US" dirty="0" smtClean="0">
                <a:solidFill>
                  <a:srgbClr val="FF0000"/>
                </a:solidFill>
                <a:ea typeface="ＭＳ Ｐゴシック" pitchFamily="34" charset="-128"/>
              </a:rPr>
              <a:t> analysis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 smtClean="0">
                <a:solidFill>
                  <a:srgbClr val="FF0000"/>
                </a:solidFill>
                <a:ea typeface="ＭＳ Ｐゴシック" pitchFamily="34" charset="-128"/>
              </a:rPr>
              <a:t>Qualitative </a:t>
            </a:r>
            <a:r>
              <a:rPr lang="en-US" dirty="0" err="1" smtClean="0">
                <a:solidFill>
                  <a:srgbClr val="FF0000"/>
                </a:solidFill>
                <a:ea typeface="ＭＳ Ｐゴシック" pitchFamily="34" charset="-128"/>
              </a:rPr>
              <a:t>vs</a:t>
            </a:r>
            <a:r>
              <a:rPr lang="en-US" dirty="0" smtClean="0">
                <a:solidFill>
                  <a:srgbClr val="FF0000"/>
                </a:solidFill>
                <a:ea typeface="ＭＳ Ｐゴシック" pitchFamily="34" charset="-128"/>
              </a:rPr>
              <a:t> Qualitative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 smtClean="0">
                <a:solidFill>
                  <a:srgbClr val="FF0000"/>
                </a:solidFill>
                <a:ea typeface="ＭＳ Ｐゴシック" pitchFamily="34" charset="-128"/>
              </a:rPr>
              <a:t>Qualitative </a:t>
            </a:r>
            <a:r>
              <a:rPr lang="en-US" dirty="0" err="1" smtClean="0">
                <a:solidFill>
                  <a:srgbClr val="FF0000"/>
                </a:solidFill>
                <a:ea typeface="ＭＳ Ｐゴシック" pitchFamily="34" charset="-128"/>
              </a:rPr>
              <a:t>vs</a:t>
            </a:r>
            <a:r>
              <a:rPr lang="en-US" dirty="0" smtClean="0">
                <a:solidFill>
                  <a:srgbClr val="FF0000"/>
                </a:solidFill>
                <a:ea typeface="ＭＳ Ｐゴシック" pitchFamily="34" charset="-128"/>
              </a:rPr>
              <a:t> Quantitative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 smtClean="0">
                <a:solidFill>
                  <a:srgbClr val="FF0000"/>
                </a:solidFill>
                <a:ea typeface="ＭＳ Ｐゴシック" pitchFamily="34" charset="-128"/>
              </a:rPr>
              <a:t>Quantitative </a:t>
            </a:r>
            <a:r>
              <a:rPr lang="en-US" dirty="0" err="1" smtClean="0">
                <a:solidFill>
                  <a:srgbClr val="FF0000"/>
                </a:solidFill>
                <a:ea typeface="ＭＳ Ｐゴシック" pitchFamily="34" charset="-128"/>
              </a:rPr>
              <a:t>vs</a:t>
            </a:r>
            <a:r>
              <a:rPr lang="en-US" dirty="0" smtClean="0">
                <a:solidFill>
                  <a:srgbClr val="FF0000"/>
                </a:solidFill>
                <a:ea typeface="ＭＳ Ｐゴシック" pitchFamily="34" charset="-128"/>
              </a:rPr>
              <a:t> Quantitative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ea typeface="ＭＳ Ｐゴシック" pitchFamily="34" charset="-128"/>
              </a:rPr>
              <a:t>Correlation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ea typeface="ＭＳ Ｐゴシック" pitchFamily="34" charset="-128"/>
              </a:rPr>
              <a:t>Definition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ea typeface="ＭＳ Ｐゴシック" pitchFamily="34" charset="-128"/>
              </a:rPr>
              <a:t>Types of correlation (Pearson, Spearman)</a:t>
            </a:r>
          </a:p>
          <a:p>
            <a:pPr marL="358775" indent="-358775">
              <a:buNone/>
            </a:pPr>
            <a:endParaRPr lang="en-GB" dirty="0" smtClean="0">
              <a:ea typeface="ＭＳ Ｐゴシック" pitchFamily="34" charset="-128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912124" y="113122"/>
            <a:ext cx="555238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b="1" u="sng" dirty="0" smtClean="0">
                <a:solidFill>
                  <a:srgbClr val="7D468C"/>
                </a:solidFill>
                <a:latin typeface="+mn-lt"/>
                <a:cs typeface="ＭＳ Ｐゴシック" charset="0"/>
              </a:rPr>
              <a:t>TABLE OF CONTENTS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12293" y="1238096"/>
            <a:ext cx="8751075" cy="424638"/>
          </a:xfrm>
        </p:spPr>
        <p:txBody>
          <a:bodyPr/>
          <a:lstStyle/>
          <a:p>
            <a:r>
              <a:rPr lang="en-US" dirty="0" err="1" smtClean="0"/>
              <a:t>Bivariate</a:t>
            </a:r>
            <a:r>
              <a:rPr lang="en-US" dirty="0" smtClean="0"/>
              <a:t> analysis</a:t>
            </a:r>
            <a:endParaRPr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179388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Involves the analysis of </a:t>
            </a:r>
            <a:r>
              <a:rPr lang="en-US" b="1" dirty="0" smtClean="0"/>
              <a:t>two</a:t>
            </a:r>
            <a:r>
              <a:rPr lang="en-US" dirty="0" smtClean="0"/>
              <a:t> variables for the purpose of determining the empirical relationship between them. </a:t>
            </a:r>
          </a:p>
          <a:p>
            <a:pPr marL="179388" indent="-179388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1790700" lvl="1" indent="-1790700">
              <a:lnSpc>
                <a:spcPct val="150000"/>
              </a:lnSpc>
              <a:buNone/>
            </a:pPr>
            <a:r>
              <a:rPr lang="en-US" dirty="0" smtClean="0"/>
              <a:t>	easiest way is to measure how those two variables simultaneously change together</a:t>
            </a:r>
          </a:p>
          <a:p>
            <a:pPr marL="1790700" lvl="1" indent="-1790700">
              <a:lnSpc>
                <a:spcPct val="150000"/>
              </a:lnSpc>
              <a:buNone/>
            </a:pPr>
            <a:endParaRPr lang="en-US" dirty="0" smtClean="0"/>
          </a:p>
          <a:p>
            <a:pPr marL="1790700" lvl="1" indent="-1790700">
              <a:lnSpc>
                <a:spcPct val="150000"/>
              </a:lnSpc>
              <a:buNone/>
            </a:pPr>
            <a:endParaRPr lang="en-US" dirty="0" smtClean="0"/>
          </a:p>
        </p:txBody>
      </p:sp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 smtClean="0">
                <a:ea typeface="ＭＳ Ｐゴシック" pitchFamily="34" charset="-128"/>
              </a:rPr>
              <a:t>2. </a:t>
            </a:r>
            <a:r>
              <a:rPr lang="en-GB" dirty="0" err="1" smtClean="0">
                <a:ea typeface="ＭＳ Ｐゴシック" pitchFamily="34" charset="-128"/>
              </a:rPr>
              <a:t>Bivariate</a:t>
            </a:r>
            <a:r>
              <a:rPr lang="en-GB" dirty="0" smtClean="0">
                <a:ea typeface="ＭＳ Ｐゴシック" pitchFamily="34" charset="-128"/>
              </a:rPr>
              <a:t> analysis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6" name="5 Flecha abajo"/>
          <p:cNvSpPr/>
          <p:nvPr/>
        </p:nvSpPr>
        <p:spPr bwMode="auto">
          <a:xfrm>
            <a:off x="3364888" y="3032642"/>
            <a:ext cx="348792" cy="509047"/>
          </a:xfrm>
          <a:prstGeom prst="down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12293" y="1238096"/>
            <a:ext cx="8751075" cy="424638"/>
          </a:xfrm>
        </p:spPr>
        <p:txBody>
          <a:bodyPr/>
          <a:lstStyle/>
          <a:p>
            <a:r>
              <a:rPr lang="en-US" dirty="0" err="1" smtClean="0"/>
              <a:t>Bivariate</a:t>
            </a:r>
            <a:r>
              <a:rPr lang="en-US" dirty="0" smtClean="0"/>
              <a:t> analysis</a:t>
            </a:r>
            <a:endParaRPr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179388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Involves the analysis of </a:t>
            </a:r>
            <a:r>
              <a:rPr lang="en-US" b="1" dirty="0" smtClean="0"/>
              <a:t>two</a:t>
            </a:r>
            <a:r>
              <a:rPr lang="en-US" dirty="0" smtClean="0"/>
              <a:t> variables for the purpose of determining the empirical relationship between them. </a:t>
            </a:r>
          </a:p>
          <a:p>
            <a:pPr marL="179388" indent="-179388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1790700" lvl="1" indent="-1790700">
              <a:lnSpc>
                <a:spcPct val="150000"/>
              </a:lnSpc>
              <a:buNone/>
            </a:pPr>
            <a:r>
              <a:rPr lang="en-US" dirty="0" smtClean="0"/>
              <a:t>	easiest way is to measure how those two variables simultaneously change </a:t>
            </a:r>
            <a:r>
              <a:rPr lang="en-US" dirty="0" smtClean="0"/>
              <a:t>together</a:t>
            </a:r>
          </a:p>
          <a:p>
            <a:pPr marL="1790700" lvl="1" indent="-1790700">
              <a:lnSpc>
                <a:spcPct val="150000"/>
              </a:lnSpc>
              <a:buNone/>
            </a:pPr>
            <a:endParaRPr lang="en-US" dirty="0"/>
          </a:p>
          <a:p>
            <a:pPr marL="177800" lvl="1" indent="-177800"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Major differentiating point between </a:t>
            </a:r>
            <a:r>
              <a:rPr lang="en-US" i="1" dirty="0" err="1">
                <a:solidFill>
                  <a:schemeClr val="bg2">
                    <a:lumMod val="50000"/>
                  </a:schemeClr>
                </a:solidFill>
              </a:rPr>
              <a:t>univariate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 and bivariate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analysis (a part from the number of variables implicated) is that bivariate analysis goes beyond simply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descriptive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since it study the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relationship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between the two variables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dirty="0" smtClean="0"/>
          </a:p>
          <a:p>
            <a:pPr marL="1790700" lvl="1" indent="-1790700">
              <a:lnSpc>
                <a:spcPct val="150000"/>
              </a:lnSpc>
              <a:buNone/>
            </a:pPr>
            <a:endParaRPr lang="en-US" dirty="0" smtClean="0"/>
          </a:p>
          <a:p>
            <a:pPr marL="1790700" lvl="1" indent="-1790700">
              <a:lnSpc>
                <a:spcPct val="150000"/>
              </a:lnSpc>
              <a:buNone/>
            </a:pPr>
            <a:endParaRPr lang="en-US" dirty="0" smtClean="0"/>
          </a:p>
        </p:txBody>
      </p:sp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 smtClean="0">
                <a:ea typeface="ＭＳ Ｐゴシック" pitchFamily="34" charset="-128"/>
              </a:rPr>
              <a:t>2. </a:t>
            </a:r>
            <a:r>
              <a:rPr lang="en-GB" dirty="0" err="1" smtClean="0">
                <a:ea typeface="ＭＳ Ｐゴシック" pitchFamily="34" charset="-128"/>
              </a:rPr>
              <a:t>Bivariate</a:t>
            </a:r>
            <a:r>
              <a:rPr lang="en-GB" dirty="0" smtClean="0">
                <a:ea typeface="ＭＳ Ｐゴシック" pitchFamily="34" charset="-128"/>
              </a:rPr>
              <a:t> analysis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6" name="5 Flecha abajo"/>
          <p:cNvSpPr/>
          <p:nvPr/>
        </p:nvSpPr>
        <p:spPr bwMode="auto">
          <a:xfrm>
            <a:off x="3364888" y="3032642"/>
            <a:ext cx="348792" cy="509047"/>
          </a:xfrm>
          <a:prstGeom prst="down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10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 smtClean="0">
                <a:ea typeface="ＭＳ Ｐゴシック" pitchFamily="34" charset="-128"/>
              </a:rPr>
              <a:t>2. </a:t>
            </a:r>
            <a:r>
              <a:rPr lang="en-GB" dirty="0" err="1" smtClean="0">
                <a:ea typeface="ＭＳ Ｐゴシック" pitchFamily="34" charset="-128"/>
              </a:rPr>
              <a:t>Bivariate</a:t>
            </a:r>
            <a:r>
              <a:rPr lang="en-GB" dirty="0" smtClean="0">
                <a:ea typeface="ＭＳ Ｐゴシック" pitchFamily="34" charset="-128"/>
              </a:rPr>
              <a:t> analysis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9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12293" y="1238096"/>
            <a:ext cx="8751075" cy="424638"/>
          </a:xfrm>
        </p:spPr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bivariate</a:t>
            </a:r>
            <a:r>
              <a:rPr lang="en-US" dirty="0" smtClean="0"/>
              <a:t> analysis?</a:t>
            </a:r>
            <a:endParaRPr lang="en-US" dirty="0"/>
          </a:p>
        </p:txBody>
      </p:sp>
      <p:sp>
        <p:nvSpPr>
          <p:cNvPr id="10" name="9 CuadroTexto"/>
          <p:cNvSpPr txBox="1"/>
          <p:nvPr/>
        </p:nvSpPr>
        <p:spPr>
          <a:xfrm>
            <a:off x="554476" y="1760707"/>
            <a:ext cx="83657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Let’s begin by asking if: </a:t>
            </a:r>
          </a:p>
          <a:p>
            <a:pPr algn="just"/>
            <a:endParaRPr lang="en-GB" sz="20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algn="just"/>
            <a:endParaRPr lang="en-GB" sz="20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algn="just"/>
            <a:endParaRPr lang="en-GB" sz="20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algn="just"/>
            <a:r>
              <a:rPr lang="en-GB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Our experience tells us “yes”, but how good is the correspondence?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2267" y="3945312"/>
            <a:ext cx="40386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12 CuadroTexto"/>
          <p:cNvSpPr txBox="1"/>
          <p:nvPr/>
        </p:nvSpPr>
        <p:spPr>
          <a:xfrm>
            <a:off x="525294" y="6361889"/>
            <a:ext cx="3988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Onlinestatbook</a:t>
            </a:r>
            <a:r>
              <a:rPr lang="en-GB" sz="1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(Authors: Rudy Guerra and David M. Lane)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2178091" y="4655025"/>
            <a:ext cx="413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4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Sample of spousal ages of 10 White American Couples</a:t>
            </a:r>
          </a:p>
        </p:txBody>
      </p:sp>
      <p:sp>
        <p:nvSpPr>
          <p:cNvPr id="8" name="7 Rectángulo redondeado"/>
          <p:cNvSpPr/>
          <p:nvPr/>
        </p:nvSpPr>
        <p:spPr bwMode="auto">
          <a:xfrm>
            <a:off x="1190846" y="2328530"/>
            <a:ext cx="6283842" cy="376984"/>
          </a:xfrm>
          <a:prstGeom prst="roundRect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lvl="1" algn="just"/>
            <a:r>
              <a:rPr lang="en-GB" sz="1600" dirty="0" smtClean="0">
                <a:solidFill>
                  <a:schemeClr val="bg1"/>
                </a:solidFill>
              </a:rPr>
              <a:t>People tend to marry other people of about the same age?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 smtClean="0">
                <a:ea typeface="ＭＳ Ｐゴシック" pitchFamily="34" charset="-128"/>
              </a:rPr>
              <a:t>2. </a:t>
            </a:r>
            <a:r>
              <a:rPr lang="en-GB" dirty="0" err="1" smtClean="0">
                <a:ea typeface="ＭＳ Ｐゴシック" pitchFamily="34" charset="-128"/>
              </a:rPr>
              <a:t>Bivariate</a:t>
            </a:r>
            <a:r>
              <a:rPr lang="en-GB" dirty="0" smtClean="0">
                <a:ea typeface="ＭＳ Ｐゴシック" pitchFamily="34" charset="-128"/>
              </a:rPr>
              <a:t> analysis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1654" y="1996501"/>
            <a:ext cx="617220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1759" y="4671406"/>
            <a:ext cx="33909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12293" y="1238096"/>
            <a:ext cx="8751075" cy="424638"/>
          </a:xfrm>
        </p:spPr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bivariate</a:t>
            </a:r>
            <a:r>
              <a:rPr lang="en-US" dirty="0" smtClean="0"/>
              <a:t> analysis?</a:t>
            </a:r>
            <a:endParaRPr lang="en-US" dirty="0"/>
          </a:p>
        </p:txBody>
      </p:sp>
      <p:sp>
        <p:nvSpPr>
          <p:cNvPr id="6" name="5 CuadroTexto"/>
          <p:cNvSpPr txBox="1"/>
          <p:nvPr/>
        </p:nvSpPr>
        <p:spPr>
          <a:xfrm>
            <a:off x="525294" y="6361889"/>
            <a:ext cx="3988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Onlinestatbook</a:t>
            </a:r>
            <a:r>
              <a:rPr lang="en-GB" sz="1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(Authors: Rudy Guerra and David M. Lane)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12293" y="1238096"/>
            <a:ext cx="8751075" cy="424638"/>
          </a:xfrm>
        </p:spPr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bivariate</a:t>
            </a:r>
            <a:r>
              <a:rPr lang="en-US" dirty="0" smtClean="0"/>
              <a:t> analysis?</a:t>
            </a:r>
            <a:endParaRPr lang="en-US" dirty="0"/>
          </a:p>
        </p:txBody>
      </p:sp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 smtClean="0">
                <a:ea typeface="ＭＳ Ｐゴシック" pitchFamily="34" charset="-128"/>
              </a:rPr>
              <a:t>2. </a:t>
            </a:r>
            <a:r>
              <a:rPr lang="en-GB" dirty="0" err="1" smtClean="0">
                <a:ea typeface="ＭＳ Ｐゴシック" pitchFamily="34" charset="-128"/>
              </a:rPr>
              <a:t>Bivariate</a:t>
            </a:r>
            <a:r>
              <a:rPr lang="en-GB" dirty="0" smtClean="0">
                <a:ea typeface="ＭＳ Ｐゴシック" pitchFamily="34" charset="-128"/>
              </a:rPr>
              <a:t> analysis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541" y="1804583"/>
            <a:ext cx="5476875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11 CuadroTexto"/>
          <p:cNvSpPr txBox="1"/>
          <p:nvPr/>
        </p:nvSpPr>
        <p:spPr>
          <a:xfrm>
            <a:off x="6643992" y="2519464"/>
            <a:ext cx="30155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The older the husband the older the wife.</a:t>
            </a:r>
          </a:p>
          <a:p>
            <a:pPr algn="just"/>
            <a:endParaRPr lang="en-GB" sz="20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algn="just"/>
            <a:r>
              <a:rPr lang="en-GB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It is possible to know age of wives for an husband age.</a:t>
            </a:r>
          </a:p>
        </p:txBody>
      </p:sp>
      <p:sp>
        <p:nvSpPr>
          <p:cNvPr id="13" name="12 Flecha derecha"/>
          <p:cNvSpPr/>
          <p:nvPr/>
        </p:nvSpPr>
        <p:spPr bwMode="auto">
          <a:xfrm>
            <a:off x="6245157" y="2636196"/>
            <a:ext cx="291830" cy="184825"/>
          </a:xfrm>
          <a:prstGeom prst="right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4" name="13 Flecha derecha"/>
          <p:cNvSpPr/>
          <p:nvPr/>
        </p:nvSpPr>
        <p:spPr bwMode="auto">
          <a:xfrm>
            <a:off x="6241914" y="3547354"/>
            <a:ext cx="291830" cy="184825"/>
          </a:xfrm>
          <a:prstGeom prst="right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525294" y="6361889"/>
            <a:ext cx="3988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Onlinestatbook</a:t>
            </a:r>
            <a:r>
              <a:rPr lang="en-GB" sz="1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(Authors: Rudy Guerra and David M. Lane)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 smtClean="0">
                <a:ea typeface="ＭＳ Ｐゴシック" pitchFamily="34" charset="-128"/>
              </a:rPr>
              <a:t>2. </a:t>
            </a:r>
            <a:r>
              <a:rPr lang="en-GB" dirty="0" err="1" smtClean="0">
                <a:ea typeface="ＭＳ Ｐゴシック" pitchFamily="34" charset="-128"/>
              </a:rPr>
              <a:t>Bivariate</a:t>
            </a:r>
            <a:r>
              <a:rPr lang="en-GB" dirty="0" smtClean="0">
                <a:ea typeface="ＭＳ Ｐゴシック" pitchFamily="34" charset="-128"/>
              </a:rPr>
              <a:t> analysis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Some plots to study the relationship between two variables...</a:t>
            </a:r>
            <a:endParaRPr lang="en-GB" dirty="0"/>
          </a:p>
        </p:txBody>
      </p:sp>
      <p:sp>
        <p:nvSpPr>
          <p:cNvPr id="13" name="12 Flecha izquierda y derecha"/>
          <p:cNvSpPr/>
          <p:nvPr/>
        </p:nvSpPr>
        <p:spPr bwMode="auto">
          <a:xfrm>
            <a:off x="3698993" y="4111370"/>
            <a:ext cx="1595336" cy="554476"/>
          </a:xfrm>
          <a:prstGeom prst="leftRight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4174" y="2881312"/>
            <a:ext cx="17049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123" y="2231249"/>
            <a:ext cx="1636712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5163" y="2165687"/>
            <a:ext cx="23129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33524" y="2350513"/>
            <a:ext cx="18288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4525935" flipH="1">
            <a:off x="6905340" y="2376565"/>
            <a:ext cx="1632837" cy="171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33770" y="3257923"/>
            <a:ext cx="2078038" cy="205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53826" y="4082036"/>
            <a:ext cx="157956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81515" y="3351957"/>
            <a:ext cx="2078038" cy="205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11 CuadroTexto"/>
          <p:cNvSpPr txBox="1"/>
          <p:nvPr/>
        </p:nvSpPr>
        <p:spPr>
          <a:xfrm>
            <a:off x="5710137" y="4173165"/>
            <a:ext cx="17996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200" b="1" dirty="0" smtClean="0">
                <a:solidFill>
                  <a:schemeClr val="bg1"/>
                </a:solidFill>
                <a:latin typeface="+mn-lt"/>
              </a:rPr>
              <a:t>Quantitative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7416" y="1329786"/>
            <a:ext cx="667702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Rectángulo"/>
          <p:cNvSpPr/>
          <p:nvPr/>
        </p:nvSpPr>
        <p:spPr bwMode="auto">
          <a:xfrm>
            <a:off x="3949830" y="1593129"/>
            <a:ext cx="716438" cy="478800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" name="5 Rectángulo"/>
          <p:cNvSpPr/>
          <p:nvPr/>
        </p:nvSpPr>
        <p:spPr bwMode="auto">
          <a:xfrm>
            <a:off x="6572055" y="1556994"/>
            <a:ext cx="972000" cy="478800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" name="3 Título"/>
          <p:cNvSpPr>
            <a:spLocks noGrp="1"/>
          </p:cNvSpPr>
          <p:nvPr>
            <p:ph type="title"/>
          </p:nvPr>
        </p:nvSpPr>
        <p:spPr>
          <a:xfrm>
            <a:off x="504727" y="0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 smtClean="0">
                <a:ea typeface="ＭＳ Ｐゴシック" pitchFamily="34" charset="-128"/>
              </a:rPr>
              <a:t>2. </a:t>
            </a:r>
            <a:r>
              <a:rPr lang="en-GB" dirty="0" err="1" smtClean="0">
                <a:ea typeface="ＭＳ Ｐゴシック" pitchFamily="34" charset="-128"/>
              </a:rPr>
              <a:t>Bivariate</a:t>
            </a:r>
            <a:r>
              <a:rPr lang="en-GB" dirty="0" smtClean="0">
                <a:ea typeface="ＭＳ Ｐゴシック" pitchFamily="34" charset="-128"/>
              </a:rPr>
              <a:t> analysis</a:t>
            </a:r>
            <a:br>
              <a:rPr lang="en-GB" dirty="0" smtClean="0">
                <a:ea typeface="ＭＳ Ｐゴシック" pitchFamily="34" charset="-128"/>
              </a:rPr>
            </a:br>
            <a:r>
              <a:rPr lang="en-GB" dirty="0" smtClean="0">
                <a:ea typeface="ＭＳ Ｐゴシック" pitchFamily="34" charset="-128"/>
              </a:rPr>
              <a:t> 2.1 Qualitative versus qualitative 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12293" y="1238096"/>
            <a:ext cx="8751075" cy="424638"/>
          </a:xfrm>
        </p:spPr>
        <p:txBody>
          <a:bodyPr/>
          <a:lstStyle/>
          <a:p>
            <a:r>
              <a:rPr lang="en-GB" dirty="0" smtClean="0"/>
              <a:t>The way to study the relation will depend on the variable types:</a:t>
            </a:r>
            <a:endParaRPr lang="en-GB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>
          <a:xfrm>
            <a:off x="533499" y="1764678"/>
            <a:ext cx="8739298" cy="4369760"/>
          </a:xfrm>
        </p:spPr>
        <p:txBody>
          <a:bodyPr/>
          <a:lstStyle/>
          <a:p>
            <a:pPr marL="179388" indent="-179388">
              <a:buFont typeface="Arial" pitchFamily="34" charset="0"/>
              <a:buChar char="•"/>
            </a:pPr>
            <a:r>
              <a:rPr lang="en-GB" dirty="0" smtClean="0"/>
              <a:t>Two </a:t>
            </a:r>
            <a:r>
              <a:rPr lang="en-GB" b="1" dirty="0" smtClean="0"/>
              <a:t>qualitative</a:t>
            </a:r>
            <a:r>
              <a:rPr lang="en-GB" dirty="0" smtClean="0"/>
              <a:t> variables: </a:t>
            </a:r>
            <a:r>
              <a:rPr lang="en-GB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contingency table</a:t>
            </a:r>
          </a:p>
          <a:p>
            <a:pPr marL="179388" indent="-179388">
              <a:buFont typeface="Arial" pitchFamily="34" charset="0"/>
              <a:buChar char="•"/>
            </a:pPr>
            <a:endParaRPr lang="en-GB" dirty="0" smtClean="0"/>
          </a:p>
          <a:p>
            <a:pPr marL="763588" lvl="2" indent="-1588"/>
            <a:r>
              <a:rPr lang="en-GB" sz="18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Used for organizing categorical variables and testing hypothesis with the chi-squared test for independence</a:t>
            </a:r>
          </a:p>
          <a:p>
            <a:pPr marL="179388" indent="-179388">
              <a:buFont typeface="Arial" pitchFamily="34" charset="0"/>
              <a:buChar char="•"/>
            </a:pPr>
            <a:endParaRPr lang="en-GB" dirty="0" smtClean="0"/>
          </a:p>
          <a:p>
            <a:pPr marL="179388" indent="-179388">
              <a:buFont typeface="Arial" pitchFamily="34" charset="0"/>
              <a:buChar char="•"/>
            </a:pPr>
            <a:endParaRPr lang="en-GB" dirty="0" smtClean="0"/>
          </a:p>
          <a:p>
            <a:pPr marL="179388" indent="-179388"/>
            <a:endParaRPr lang="en-US" sz="2200" dirty="0" smtClean="0">
              <a:solidFill>
                <a:schemeClr val="bg2">
                  <a:lumMod val="50000"/>
                </a:schemeClr>
              </a:solidFill>
              <a:ea typeface="+mn-ea"/>
              <a:cs typeface="+mn-cs"/>
            </a:endParaRPr>
          </a:p>
          <a:p>
            <a:pPr marL="179388" indent="-179388">
              <a:buFont typeface="Arial" pitchFamily="34" charset="0"/>
              <a:buChar char="•"/>
            </a:pPr>
            <a:endParaRPr lang="en-US" dirty="0" smtClean="0"/>
          </a:p>
          <a:p>
            <a:pPr marL="179388" indent="-179388">
              <a:buFont typeface="Arial" pitchFamily="34" charset="0"/>
              <a:buChar char="•"/>
            </a:pPr>
            <a:endParaRPr lang="en-US" sz="2200" dirty="0" smtClean="0">
              <a:solidFill>
                <a:schemeClr val="bg2">
                  <a:lumMod val="50000"/>
                </a:schemeClr>
              </a:solidFill>
              <a:ea typeface="+mn-ea"/>
              <a:cs typeface="+mn-cs"/>
            </a:endParaRPr>
          </a:p>
          <a:p>
            <a:pPr marL="179388" indent="-179388">
              <a:buFont typeface="Arial" pitchFamily="34" charset="0"/>
              <a:buChar char="•"/>
            </a:pPr>
            <a:endParaRPr lang="en-US" dirty="0" smtClean="0"/>
          </a:p>
          <a:p>
            <a:pPr marL="179388" indent="-179388">
              <a:buFont typeface="Arial" pitchFamily="34" charset="0"/>
              <a:buChar char="•"/>
            </a:pPr>
            <a:endParaRPr lang="en-US" sz="2200" dirty="0" smtClean="0">
              <a:solidFill>
                <a:schemeClr val="bg2">
                  <a:lumMod val="50000"/>
                </a:schemeClr>
              </a:solidFill>
              <a:ea typeface="+mn-ea"/>
              <a:cs typeface="+mn-cs"/>
            </a:endParaRPr>
          </a:p>
        </p:txBody>
      </p:sp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504727" y="0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 smtClean="0">
                <a:ea typeface="ＭＳ Ｐゴシック" pitchFamily="34" charset="-128"/>
              </a:rPr>
              <a:t>2. </a:t>
            </a:r>
            <a:r>
              <a:rPr lang="en-GB" dirty="0" err="1" smtClean="0">
                <a:ea typeface="ＭＳ Ｐゴシック" pitchFamily="34" charset="-128"/>
              </a:rPr>
              <a:t>Bivariate</a:t>
            </a:r>
            <a:r>
              <a:rPr lang="en-GB" dirty="0" smtClean="0">
                <a:ea typeface="ＭＳ Ｐゴシック" pitchFamily="34" charset="-128"/>
              </a:rPr>
              <a:t> analysis</a:t>
            </a:r>
            <a:br>
              <a:rPr lang="en-GB" dirty="0" smtClean="0">
                <a:ea typeface="ＭＳ Ｐゴシック" pitchFamily="34" charset="-128"/>
              </a:rPr>
            </a:br>
            <a:r>
              <a:rPr lang="en-GB" dirty="0" smtClean="0">
                <a:ea typeface="ＭＳ Ｐゴシック" pitchFamily="34" charset="-128"/>
              </a:rPr>
              <a:t> 2.1 Qualitative versus qualitative 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8" name="7 Flecha abajo"/>
          <p:cNvSpPr/>
          <p:nvPr/>
        </p:nvSpPr>
        <p:spPr bwMode="auto">
          <a:xfrm>
            <a:off x="1621411" y="2205872"/>
            <a:ext cx="348791" cy="432000"/>
          </a:xfrm>
          <a:prstGeom prst="down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12293" y="1238096"/>
            <a:ext cx="8751075" cy="424638"/>
          </a:xfrm>
        </p:spPr>
        <p:txBody>
          <a:bodyPr/>
          <a:lstStyle/>
          <a:p>
            <a:r>
              <a:rPr lang="en-GB" dirty="0" smtClean="0"/>
              <a:t>The way to study the relation will depend on the variable types:</a:t>
            </a:r>
            <a:endParaRPr lang="en-GB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>
          <a:xfrm>
            <a:off x="533499" y="1764678"/>
            <a:ext cx="8739298" cy="4369760"/>
          </a:xfrm>
        </p:spPr>
        <p:txBody>
          <a:bodyPr/>
          <a:lstStyle/>
          <a:p>
            <a:pPr marL="179388" indent="-179388">
              <a:buFont typeface="Arial" pitchFamily="34" charset="0"/>
              <a:buChar char="•"/>
            </a:pPr>
            <a:r>
              <a:rPr lang="en-GB" dirty="0" smtClean="0"/>
              <a:t>Two </a:t>
            </a:r>
            <a:r>
              <a:rPr lang="en-GB" b="1" dirty="0" smtClean="0"/>
              <a:t>qualitative</a:t>
            </a:r>
            <a:r>
              <a:rPr lang="en-GB" dirty="0" smtClean="0"/>
              <a:t> variables: </a:t>
            </a:r>
            <a:r>
              <a:rPr lang="en-GB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contingency table</a:t>
            </a:r>
          </a:p>
          <a:p>
            <a:pPr marL="179388" indent="-179388">
              <a:buFont typeface="Arial" pitchFamily="34" charset="0"/>
              <a:buChar char="•"/>
            </a:pPr>
            <a:endParaRPr lang="en-GB" dirty="0" smtClean="0"/>
          </a:p>
          <a:p>
            <a:pPr marL="763588" lvl="2" indent="-1588"/>
            <a:r>
              <a:rPr lang="en-GB" sz="18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Used for organizing categorical variables and testing hypothesis with the chi-squared test for independence</a:t>
            </a:r>
          </a:p>
          <a:p>
            <a:pPr marL="763588" lvl="2" indent="-1588"/>
            <a:endParaRPr lang="en-GB" sz="1800" dirty="0" smtClean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GB" dirty="0" smtClean="0"/>
              <a:t>Count of individuals that simultaneously presents variable 1 (x) and variable 2 (y)</a:t>
            </a:r>
          </a:p>
          <a:p>
            <a:pPr marL="179388" indent="-179388">
              <a:buFont typeface="Arial" pitchFamily="34" charset="0"/>
              <a:buChar char="•"/>
            </a:pPr>
            <a:endParaRPr lang="en-GB" dirty="0" smtClean="0"/>
          </a:p>
          <a:p>
            <a:pPr marL="179388" indent="-179388">
              <a:buFont typeface="Arial" pitchFamily="34" charset="0"/>
              <a:buChar char="•"/>
            </a:pPr>
            <a:endParaRPr lang="en-GB" dirty="0" smtClean="0"/>
          </a:p>
          <a:p>
            <a:pPr marL="179388" indent="-179388"/>
            <a:endParaRPr lang="en-US" sz="2200" dirty="0" smtClean="0">
              <a:solidFill>
                <a:schemeClr val="bg2">
                  <a:lumMod val="50000"/>
                </a:schemeClr>
              </a:solidFill>
              <a:ea typeface="+mn-ea"/>
              <a:cs typeface="+mn-cs"/>
            </a:endParaRPr>
          </a:p>
          <a:p>
            <a:pPr marL="179388" indent="-179388">
              <a:buFont typeface="Arial" pitchFamily="34" charset="0"/>
              <a:buChar char="•"/>
            </a:pPr>
            <a:endParaRPr lang="en-US" dirty="0" smtClean="0"/>
          </a:p>
          <a:p>
            <a:pPr marL="179388" indent="-179388">
              <a:buFont typeface="Arial" pitchFamily="34" charset="0"/>
              <a:buChar char="•"/>
            </a:pPr>
            <a:endParaRPr lang="en-US" sz="2200" dirty="0" smtClean="0">
              <a:solidFill>
                <a:schemeClr val="bg2">
                  <a:lumMod val="50000"/>
                </a:schemeClr>
              </a:solidFill>
              <a:ea typeface="+mn-ea"/>
              <a:cs typeface="+mn-cs"/>
            </a:endParaRPr>
          </a:p>
          <a:p>
            <a:pPr marL="179388" indent="-179388">
              <a:buFont typeface="Arial" pitchFamily="34" charset="0"/>
              <a:buChar char="•"/>
            </a:pPr>
            <a:endParaRPr lang="en-US" dirty="0" smtClean="0"/>
          </a:p>
          <a:p>
            <a:pPr marL="179388" indent="-179388">
              <a:buFont typeface="Arial" pitchFamily="34" charset="0"/>
              <a:buChar char="•"/>
            </a:pPr>
            <a:endParaRPr lang="en-US" sz="2200" dirty="0" smtClean="0">
              <a:solidFill>
                <a:schemeClr val="bg2">
                  <a:lumMod val="50000"/>
                </a:schemeClr>
              </a:solidFill>
              <a:ea typeface="+mn-ea"/>
              <a:cs typeface="+mn-cs"/>
            </a:endParaRPr>
          </a:p>
        </p:txBody>
      </p:sp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504727" y="0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 smtClean="0">
                <a:ea typeface="ＭＳ Ｐゴシック" pitchFamily="34" charset="-128"/>
              </a:rPr>
              <a:t>2. </a:t>
            </a:r>
            <a:r>
              <a:rPr lang="en-GB" dirty="0" err="1" smtClean="0">
                <a:ea typeface="ＭＳ Ｐゴシック" pitchFamily="34" charset="-128"/>
              </a:rPr>
              <a:t>Bivariate</a:t>
            </a:r>
            <a:r>
              <a:rPr lang="en-GB" dirty="0" smtClean="0">
                <a:ea typeface="ＭＳ Ｐゴシック" pitchFamily="34" charset="-128"/>
              </a:rPr>
              <a:t> analysis</a:t>
            </a:r>
            <a:br>
              <a:rPr lang="en-GB" dirty="0" smtClean="0">
                <a:ea typeface="ＭＳ Ｐゴシック" pitchFamily="34" charset="-128"/>
              </a:rPr>
            </a:br>
            <a:r>
              <a:rPr lang="en-GB" dirty="0" smtClean="0">
                <a:ea typeface="ＭＳ Ｐゴシック" pitchFamily="34" charset="-128"/>
              </a:rPr>
              <a:t> 2.1 Qualitative versus qualitative 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8" name="7 Flecha abajo"/>
          <p:cNvSpPr/>
          <p:nvPr/>
        </p:nvSpPr>
        <p:spPr bwMode="auto">
          <a:xfrm>
            <a:off x="1621411" y="2205872"/>
            <a:ext cx="348791" cy="432000"/>
          </a:xfrm>
          <a:prstGeom prst="down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pic>
        <p:nvPicPr>
          <p:cNvPr id="839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3765" y="4443049"/>
            <a:ext cx="3325109" cy="1842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10 Conector recto de flecha"/>
          <p:cNvCxnSpPr/>
          <p:nvPr/>
        </p:nvCxnSpPr>
        <p:spPr bwMode="auto">
          <a:xfrm>
            <a:off x="4826524" y="5326144"/>
            <a:ext cx="1093509" cy="1588"/>
          </a:xfrm>
          <a:prstGeom prst="straightConnector1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8397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1464" y="4553147"/>
            <a:ext cx="867739" cy="5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397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310" y="4420521"/>
            <a:ext cx="3148995" cy="1927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CuadroTexto"/>
          <p:cNvSpPr txBox="1"/>
          <p:nvPr/>
        </p:nvSpPr>
        <p:spPr>
          <a:xfrm>
            <a:off x="2057399" y="623885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ca-ES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Absolute</a:t>
            </a:r>
            <a:endParaRPr lang="ca-ES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7212106" y="6292642"/>
            <a:ext cx="1111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ca-ES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relative</a:t>
            </a:r>
            <a:endParaRPr lang="ca-ES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887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Marcador de texto"/>
          <p:cNvSpPr>
            <a:spLocks noGrp="1"/>
          </p:cNvSpPr>
          <p:nvPr>
            <p:ph type="body" sz="quarter" idx="10"/>
          </p:nvPr>
        </p:nvSpPr>
        <p:spPr bwMode="auto">
          <a:xfrm>
            <a:off x="3903663" y="654852"/>
            <a:ext cx="6002337" cy="5953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ea typeface="ＭＳ Ｐゴシック" pitchFamily="34" charset="-128"/>
              </a:rPr>
              <a:t>From </a:t>
            </a:r>
            <a:r>
              <a:rPr lang="en-GB" dirty="0" err="1" smtClean="0">
                <a:ea typeface="ＭＳ Ｐゴシック" pitchFamily="34" charset="-128"/>
              </a:rPr>
              <a:t>univariate</a:t>
            </a:r>
            <a:r>
              <a:rPr lang="en-GB" dirty="0" smtClean="0">
                <a:ea typeface="ＭＳ Ｐゴシック" pitchFamily="34" charset="-128"/>
              </a:rPr>
              <a:t> to </a:t>
            </a:r>
            <a:r>
              <a:rPr lang="en-GB" dirty="0" err="1" smtClean="0">
                <a:ea typeface="ＭＳ Ｐゴシック" pitchFamily="34" charset="-128"/>
              </a:rPr>
              <a:t>bivariate</a:t>
            </a:r>
            <a:r>
              <a:rPr lang="en-GB" dirty="0" smtClean="0">
                <a:ea typeface="ＭＳ Ｐゴシック" pitchFamily="34" charset="-128"/>
              </a:rPr>
              <a:t> analysis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 err="1" smtClean="0">
                <a:ea typeface="ＭＳ Ｐゴシック" pitchFamily="34" charset="-128"/>
              </a:rPr>
              <a:t>Bivariate</a:t>
            </a:r>
            <a:r>
              <a:rPr lang="en-US" dirty="0" smtClean="0">
                <a:ea typeface="ＭＳ Ｐゴシック" pitchFamily="34" charset="-128"/>
              </a:rPr>
              <a:t> analysis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 smtClean="0">
                <a:ea typeface="ＭＳ Ｐゴシック" pitchFamily="34" charset="-128"/>
              </a:rPr>
              <a:t>Qualitative </a:t>
            </a:r>
            <a:r>
              <a:rPr lang="en-US" dirty="0" err="1" smtClean="0">
                <a:ea typeface="ＭＳ Ｐゴシック" pitchFamily="34" charset="-128"/>
              </a:rPr>
              <a:t>vs</a:t>
            </a:r>
            <a:r>
              <a:rPr lang="en-US" dirty="0" smtClean="0">
                <a:ea typeface="ＭＳ Ｐゴシック" pitchFamily="34" charset="-128"/>
              </a:rPr>
              <a:t> Qualitative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 smtClean="0">
                <a:ea typeface="ＭＳ Ｐゴシック" pitchFamily="34" charset="-128"/>
              </a:rPr>
              <a:t>Qualitative </a:t>
            </a:r>
            <a:r>
              <a:rPr lang="en-US" dirty="0" err="1" smtClean="0">
                <a:ea typeface="ＭＳ Ｐゴシック" pitchFamily="34" charset="-128"/>
              </a:rPr>
              <a:t>vs</a:t>
            </a:r>
            <a:r>
              <a:rPr lang="en-US" dirty="0" smtClean="0">
                <a:ea typeface="ＭＳ Ｐゴシック" pitchFamily="34" charset="-128"/>
              </a:rPr>
              <a:t> Quantitative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 smtClean="0">
                <a:ea typeface="ＭＳ Ｐゴシック" pitchFamily="34" charset="-128"/>
              </a:rPr>
              <a:t>Quantitative </a:t>
            </a:r>
            <a:r>
              <a:rPr lang="en-US" dirty="0" err="1" smtClean="0">
                <a:ea typeface="ＭＳ Ｐゴシック" pitchFamily="34" charset="-128"/>
              </a:rPr>
              <a:t>vs</a:t>
            </a:r>
            <a:r>
              <a:rPr lang="en-US" dirty="0" smtClean="0">
                <a:ea typeface="ＭＳ Ｐゴシック" pitchFamily="34" charset="-128"/>
              </a:rPr>
              <a:t> Quantitative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ea typeface="ＭＳ Ｐゴシック" pitchFamily="34" charset="-128"/>
              </a:rPr>
              <a:t>Correlation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ea typeface="ＭＳ Ｐゴシック" pitchFamily="34" charset="-128"/>
              </a:rPr>
              <a:t>Definition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ea typeface="ＭＳ Ｐゴシック" pitchFamily="34" charset="-128"/>
              </a:rPr>
              <a:t>Types of correlation (Pearson, Spearman)</a:t>
            </a:r>
          </a:p>
          <a:p>
            <a:pPr marL="358775" indent="-358775">
              <a:buNone/>
            </a:pPr>
            <a:endParaRPr lang="en-GB" dirty="0" smtClean="0">
              <a:ea typeface="ＭＳ Ｐゴシック" pitchFamily="34" charset="-128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912124" y="113122"/>
            <a:ext cx="555238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b="1" u="sng" dirty="0" smtClean="0">
                <a:solidFill>
                  <a:srgbClr val="7D468C"/>
                </a:solidFill>
                <a:latin typeface="+mn-lt"/>
                <a:cs typeface="ＭＳ Ｐゴシック" charset="0"/>
              </a:rPr>
              <a:t>TABLE OF CONTENTS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>
          <a:xfrm>
            <a:off x="410950" y="1255631"/>
            <a:ext cx="8739298" cy="4369760"/>
          </a:xfrm>
        </p:spPr>
        <p:txBody>
          <a:bodyPr/>
          <a:lstStyle/>
          <a:p>
            <a:pPr marL="0" indent="0"/>
            <a:r>
              <a:rPr lang="en-GB" dirty="0" smtClean="0">
                <a:solidFill>
                  <a:srgbClr val="0070C0"/>
                </a:solidFill>
              </a:rPr>
              <a:t>An study wants to know if there are differences about smoking habits in men and women.</a:t>
            </a:r>
          </a:p>
          <a:p>
            <a:pPr marL="179388" indent="-179388">
              <a:buFont typeface="Arial" pitchFamily="34" charset="0"/>
              <a:buChar char="•"/>
            </a:pPr>
            <a:endParaRPr lang="en-GB" dirty="0" smtClean="0"/>
          </a:p>
          <a:p>
            <a:pPr marL="179388" indent="-179388">
              <a:buFont typeface="Arial" pitchFamily="34" charset="0"/>
              <a:buChar char="•"/>
            </a:pPr>
            <a:endParaRPr lang="en-GB" dirty="0" smtClean="0"/>
          </a:p>
          <a:p>
            <a:pPr marL="179388" indent="-179388"/>
            <a:endParaRPr lang="en-US" sz="2200" dirty="0" smtClean="0">
              <a:solidFill>
                <a:schemeClr val="bg2">
                  <a:lumMod val="50000"/>
                </a:schemeClr>
              </a:solidFill>
              <a:ea typeface="+mn-ea"/>
              <a:cs typeface="+mn-cs"/>
            </a:endParaRPr>
          </a:p>
          <a:p>
            <a:pPr marL="179388" indent="-179388">
              <a:buFont typeface="Arial" pitchFamily="34" charset="0"/>
              <a:buChar char="•"/>
            </a:pPr>
            <a:endParaRPr lang="en-US" dirty="0" smtClean="0"/>
          </a:p>
          <a:p>
            <a:pPr marL="179388" indent="-179388">
              <a:buFont typeface="Arial" pitchFamily="34" charset="0"/>
              <a:buChar char="•"/>
            </a:pPr>
            <a:endParaRPr lang="en-US" sz="2200" dirty="0" smtClean="0">
              <a:solidFill>
                <a:schemeClr val="bg2">
                  <a:lumMod val="50000"/>
                </a:schemeClr>
              </a:solidFill>
              <a:ea typeface="+mn-ea"/>
              <a:cs typeface="+mn-cs"/>
            </a:endParaRPr>
          </a:p>
          <a:p>
            <a:pPr marL="179388" indent="-179388">
              <a:buFont typeface="Arial" pitchFamily="34" charset="0"/>
              <a:buChar char="•"/>
            </a:pPr>
            <a:endParaRPr lang="en-US" dirty="0" smtClean="0"/>
          </a:p>
          <a:p>
            <a:pPr marL="179388" indent="-179388">
              <a:buFont typeface="Arial" pitchFamily="34" charset="0"/>
              <a:buChar char="•"/>
            </a:pPr>
            <a:endParaRPr lang="en-US" sz="2200" dirty="0" smtClean="0">
              <a:solidFill>
                <a:schemeClr val="bg2">
                  <a:lumMod val="50000"/>
                </a:schemeClr>
              </a:solidFill>
              <a:ea typeface="+mn-ea"/>
              <a:cs typeface="+mn-cs"/>
            </a:endParaRPr>
          </a:p>
        </p:txBody>
      </p:sp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504727" y="0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 smtClean="0">
                <a:ea typeface="ＭＳ Ｐゴシック" pitchFamily="34" charset="-128"/>
              </a:rPr>
              <a:t>2. </a:t>
            </a:r>
            <a:r>
              <a:rPr lang="en-GB" dirty="0" err="1" smtClean="0">
                <a:ea typeface="ＭＳ Ｐゴシック" pitchFamily="34" charset="-128"/>
              </a:rPr>
              <a:t>Bivariate</a:t>
            </a:r>
            <a:r>
              <a:rPr lang="en-GB" dirty="0" smtClean="0">
                <a:ea typeface="ＭＳ Ｐゴシック" pitchFamily="34" charset="-128"/>
              </a:rPr>
              <a:t> analysis</a:t>
            </a:r>
            <a:br>
              <a:rPr lang="en-GB" dirty="0" smtClean="0">
                <a:ea typeface="ＭＳ Ｐゴシック" pitchFamily="34" charset="-128"/>
              </a:rPr>
            </a:br>
            <a:r>
              <a:rPr lang="en-GB" dirty="0" smtClean="0">
                <a:ea typeface="ＭＳ Ｐゴシック" pitchFamily="34" charset="-128"/>
              </a:rPr>
              <a:t> 2.1 Qualitative versus qualitative 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3625588" y="2051439"/>
          <a:ext cx="4039236" cy="1229645"/>
        </p:xfrm>
        <a:graphic>
          <a:graphicData uri="http://schemas.openxmlformats.org/drawingml/2006/table">
            <a:tbl>
              <a:tblPr/>
              <a:tblGrid>
                <a:gridCol w="974988"/>
                <a:gridCol w="928560"/>
                <a:gridCol w="1207128"/>
                <a:gridCol w="928560"/>
              </a:tblGrid>
              <a:tr h="290984">
                <a:tc>
                  <a:txBody>
                    <a:bodyPr/>
                    <a:lstStyle/>
                    <a:p>
                      <a:pPr algn="ctr" fontAlgn="b"/>
                      <a:endParaRPr lang="en-GB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Smokers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Non Smoking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</a:tr>
              <a:tr h="31288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Men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88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Women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88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497541" y="2099879"/>
          <a:ext cx="2198525" cy="2957613"/>
        </p:xfrm>
        <a:graphic>
          <a:graphicData uri="http://schemas.openxmlformats.org/drawingml/2006/table">
            <a:tbl>
              <a:tblPr/>
              <a:tblGrid>
                <a:gridCol w="897357"/>
                <a:gridCol w="1301168"/>
              </a:tblGrid>
              <a:tr h="3075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Gender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Smoking habits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075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5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5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5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5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5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5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5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...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...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9 Flecha derecha"/>
          <p:cNvSpPr/>
          <p:nvPr/>
        </p:nvSpPr>
        <p:spPr bwMode="auto">
          <a:xfrm>
            <a:off x="2884602" y="2620652"/>
            <a:ext cx="414779" cy="358218"/>
          </a:xfrm>
          <a:prstGeom prst="right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99651" y="3443878"/>
            <a:ext cx="4126537" cy="3172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11 Flecha derecha"/>
          <p:cNvSpPr/>
          <p:nvPr/>
        </p:nvSpPr>
        <p:spPr bwMode="auto">
          <a:xfrm>
            <a:off x="2886172" y="4469877"/>
            <a:ext cx="414779" cy="358218"/>
          </a:xfrm>
          <a:prstGeom prst="right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275803"/>
            <a:ext cx="8751075" cy="424638"/>
          </a:xfrm>
        </p:spPr>
        <p:txBody>
          <a:bodyPr/>
          <a:lstStyle/>
          <a:p>
            <a:r>
              <a:rPr lang="en-GB" dirty="0" err="1" smtClean="0"/>
              <a:t>Let´s</a:t>
            </a:r>
            <a:r>
              <a:rPr lang="en-GB" dirty="0" smtClean="0"/>
              <a:t> do in R Commander:</a:t>
            </a:r>
            <a:endParaRPr lang="en-GB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>
          <a:xfrm>
            <a:off x="552351" y="1736398"/>
            <a:ext cx="8739298" cy="4369760"/>
          </a:xfrm>
        </p:spPr>
        <p:txBody>
          <a:bodyPr/>
          <a:lstStyle/>
          <a:p>
            <a:pPr marL="179388" indent="-179388"/>
            <a:r>
              <a:rPr lang="en-GB" sz="1800" dirty="0" smtClean="0">
                <a:solidFill>
                  <a:srgbClr val="3366FF"/>
                </a:solidFill>
                <a:latin typeface="+mn-lt"/>
                <a:ea typeface="+mn-ea"/>
                <a:cs typeface="+mn-cs"/>
              </a:rPr>
              <a:t>Study if the group age (</a:t>
            </a:r>
            <a:r>
              <a:rPr lang="en-GB" sz="1800" i="1" dirty="0" err="1" smtClean="0">
                <a:solidFill>
                  <a:srgbClr val="3366FF"/>
                </a:solidFill>
                <a:latin typeface="+mn-lt"/>
                <a:ea typeface="+mn-ea"/>
                <a:cs typeface="+mn-cs"/>
              </a:rPr>
              <a:t>grupedad</a:t>
            </a:r>
            <a:r>
              <a:rPr lang="en-GB" sz="1800" dirty="0" smtClean="0">
                <a:solidFill>
                  <a:srgbClr val="3366FF"/>
                </a:solidFill>
                <a:latin typeface="+mn-lt"/>
                <a:ea typeface="+mn-ea"/>
                <a:cs typeface="+mn-cs"/>
              </a:rPr>
              <a:t>) of patients, influence in the illness type </a:t>
            </a:r>
            <a:r>
              <a:rPr lang="en-GB" sz="1800" i="1" dirty="0" smtClean="0">
                <a:solidFill>
                  <a:srgbClr val="3366FF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GB" sz="1800" i="1" dirty="0" err="1" smtClean="0">
                <a:solidFill>
                  <a:srgbClr val="3366FF"/>
                </a:solidFill>
                <a:latin typeface="+mn-lt"/>
                <a:ea typeface="+mn-ea"/>
                <a:cs typeface="+mn-cs"/>
              </a:rPr>
              <a:t>classific</a:t>
            </a:r>
            <a:r>
              <a:rPr lang="en-GB" sz="1800" i="1" dirty="0" smtClean="0">
                <a:solidFill>
                  <a:srgbClr val="3366FF"/>
                </a:solidFill>
                <a:latin typeface="+mn-lt"/>
                <a:ea typeface="+mn-ea"/>
                <a:cs typeface="+mn-cs"/>
              </a:rPr>
              <a:t>):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0104" y="2351029"/>
            <a:ext cx="4121643" cy="2324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7 Conector recto de flecha"/>
          <p:cNvCxnSpPr/>
          <p:nvPr/>
        </p:nvCxnSpPr>
        <p:spPr bwMode="auto">
          <a:xfrm rot="10800000">
            <a:off x="3081672" y="2929310"/>
            <a:ext cx="1951341" cy="942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13 Flecha derecha"/>
          <p:cNvSpPr/>
          <p:nvPr/>
        </p:nvSpPr>
        <p:spPr bwMode="auto">
          <a:xfrm>
            <a:off x="5165889" y="3157979"/>
            <a:ext cx="273377" cy="329938"/>
          </a:xfrm>
          <a:prstGeom prst="right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52688" y="2257874"/>
            <a:ext cx="3335518" cy="1959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15 CuadroTexto"/>
          <p:cNvSpPr txBox="1"/>
          <p:nvPr/>
        </p:nvSpPr>
        <p:spPr>
          <a:xfrm>
            <a:off x="3949831" y="1319752"/>
            <a:ext cx="265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4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Osteoporosis dataset</a:t>
            </a:r>
          </a:p>
        </p:txBody>
      </p:sp>
      <p:sp>
        <p:nvSpPr>
          <p:cNvPr id="13" name="3 Título"/>
          <p:cNvSpPr>
            <a:spLocks noGrp="1"/>
          </p:cNvSpPr>
          <p:nvPr>
            <p:ph type="title"/>
          </p:nvPr>
        </p:nvSpPr>
        <p:spPr>
          <a:xfrm>
            <a:off x="504727" y="0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 smtClean="0">
                <a:ea typeface="ＭＳ Ｐゴシック" pitchFamily="34" charset="-128"/>
              </a:rPr>
              <a:t>2. </a:t>
            </a:r>
            <a:r>
              <a:rPr lang="en-GB" dirty="0" err="1" smtClean="0">
                <a:ea typeface="ＭＳ Ｐゴシック" pitchFamily="34" charset="-128"/>
              </a:rPr>
              <a:t>Bivariate</a:t>
            </a:r>
            <a:r>
              <a:rPr lang="en-GB" dirty="0" smtClean="0">
                <a:ea typeface="ＭＳ Ｐゴシック" pitchFamily="34" charset="-128"/>
              </a:rPr>
              <a:t> analysis</a:t>
            </a:r>
            <a:br>
              <a:rPr lang="en-GB" dirty="0" smtClean="0">
                <a:ea typeface="ＭＳ Ｐゴシック" pitchFamily="34" charset="-128"/>
              </a:rPr>
            </a:br>
            <a:r>
              <a:rPr lang="en-GB" dirty="0" smtClean="0">
                <a:ea typeface="ＭＳ Ｐゴシック" pitchFamily="34" charset="-128"/>
              </a:rPr>
              <a:t> 2.1 Qualitative versus qualitative 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17" name="16 Flecha derecha"/>
          <p:cNvSpPr/>
          <p:nvPr/>
        </p:nvSpPr>
        <p:spPr bwMode="auto">
          <a:xfrm rot="5400000">
            <a:off x="6993252" y="4256173"/>
            <a:ext cx="273377" cy="329938"/>
          </a:xfrm>
          <a:prstGeom prst="right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pic>
        <p:nvPicPr>
          <p:cNvPr id="33793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3677" y="4672780"/>
            <a:ext cx="3414408" cy="18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>
          <a:xfrm>
            <a:off x="1031359" y="1420595"/>
            <a:ext cx="8874642" cy="4369760"/>
          </a:xfrm>
        </p:spPr>
        <p:txBody>
          <a:bodyPr/>
          <a:lstStyle/>
          <a:p>
            <a:r>
              <a:rPr lang="en-US" sz="1600" b="1" dirty="0" smtClean="0">
                <a:solidFill>
                  <a:srgbClr val="3366FF"/>
                </a:solidFill>
                <a:latin typeface="Consolas" pitchFamily="49" charset="0"/>
              </a:rPr>
              <a:t>Frequency table:</a:t>
            </a:r>
          </a:p>
          <a:p>
            <a:r>
              <a:rPr lang="en-US" sz="1600" b="1" dirty="0" smtClean="0">
                <a:solidFill>
                  <a:srgbClr val="3366FF"/>
                </a:solidFill>
                <a:latin typeface="Consolas" pitchFamily="49" charset="0"/>
              </a:rPr>
              <a:t>         </a:t>
            </a:r>
            <a:r>
              <a:rPr lang="en-US" sz="1600" b="1" dirty="0" err="1" smtClean="0">
                <a:solidFill>
                  <a:srgbClr val="3366FF"/>
                </a:solidFill>
                <a:latin typeface="Consolas" pitchFamily="49" charset="0"/>
              </a:rPr>
              <a:t>clasific</a:t>
            </a:r>
            <a:endParaRPr lang="en-US" sz="1600" b="1" dirty="0" smtClean="0">
              <a:solidFill>
                <a:srgbClr val="3366FF"/>
              </a:solidFill>
              <a:latin typeface="Consolas" pitchFamily="49" charset="0"/>
            </a:endParaRPr>
          </a:p>
          <a:p>
            <a:r>
              <a:rPr lang="en-US" sz="1600" b="1" dirty="0" err="1" smtClean="0">
                <a:solidFill>
                  <a:srgbClr val="3366FF"/>
                </a:solidFill>
                <a:latin typeface="Consolas" pitchFamily="49" charset="0"/>
              </a:rPr>
              <a:t>grupedad</a:t>
            </a:r>
            <a:r>
              <a:rPr lang="en-US" sz="1600" b="1" dirty="0" smtClean="0">
                <a:solidFill>
                  <a:srgbClr val="3366FF"/>
                </a:solidFill>
                <a:latin typeface="Consolas" pitchFamily="49" charset="0"/>
              </a:rPr>
              <a:t>  NORMAL OSTEOPENIA OSTEOPOROSIS</a:t>
            </a:r>
          </a:p>
          <a:p>
            <a:r>
              <a:rPr lang="en-US" sz="1600" b="1" dirty="0" smtClean="0">
                <a:solidFill>
                  <a:srgbClr val="3366FF"/>
                </a:solidFill>
                <a:latin typeface="Consolas" pitchFamily="49" charset="0"/>
              </a:rPr>
              <a:t>  45 - 49    233        138            7</a:t>
            </a:r>
          </a:p>
          <a:p>
            <a:r>
              <a:rPr lang="en-US" sz="1600" b="1" dirty="0" smtClean="0">
                <a:solidFill>
                  <a:srgbClr val="3366FF"/>
                </a:solidFill>
                <a:latin typeface="Consolas" pitchFamily="49" charset="0"/>
              </a:rPr>
              <a:t>  50 - 54    113        113            7</a:t>
            </a:r>
          </a:p>
          <a:p>
            <a:r>
              <a:rPr lang="en-US" sz="1600" b="1" dirty="0" smtClean="0">
                <a:solidFill>
                  <a:srgbClr val="3366FF"/>
                </a:solidFill>
                <a:latin typeface="Consolas" pitchFamily="49" charset="0"/>
              </a:rPr>
              <a:t>  55 - 59     67        100            9</a:t>
            </a:r>
          </a:p>
          <a:p>
            <a:r>
              <a:rPr lang="en-US" sz="1600" b="1" dirty="0" smtClean="0">
                <a:solidFill>
                  <a:srgbClr val="3366FF"/>
                </a:solidFill>
                <a:latin typeface="Consolas" pitchFamily="49" charset="0"/>
              </a:rPr>
              <a:t>  60 - 64     38         74           17</a:t>
            </a:r>
          </a:p>
          <a:p>
            <a:r>
              <a:rPr lang="en-US" sz="1600" b="1" dirty="0" smtClean="0">
                <a:solidFill>
                  <a:srgbClr val="3366FF"/>
                </a:solidFill>
                <a:latin typeface="Consolas" pitchFamily="49" charset="0"/>
              </a:rPr>
              <a:t>  65 - 69     18         42           24</a:t>
            </a:r>
          </a:p>
          <a:p>
            <a:endParaRPr lang="en-US" sz="1600" b="1" dirty="0" smtClean="0">
              <a:solidFill>
                <a:srgbClr val="3366FF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3366FF"/>
                </a:solidFill>
                <a:latin typeface="Consolas" pitchFamily="49" charset="0"/>
              </a:rPr>
              <a:t>Total percentages:</a:t>
            </a:r>
          </a:p>
          <a:p>
            <a:r>
              <a:rPr lang="en-US" sz="1600" b="1" dirty="0" smtClean="0">
                <a:solidFill>
                  <a:srgbClr val="3366FF"/>
                </a:solidFill>
                <a:latin typeface="Consolas" pitchFamily="49" charset="0"/>
              </a:rPr>
              <a:t>        NORMAL OSTEOPENIA OSTEOPOROSIS Total</a:t>
            </a:r>
          </a:p>
          <a:p>
            <a:r>
              <a:rPr lang="en-US" sz="1600" b="1" dirty="0" smtClean="0">
                <a:solidFill>
                  <a:srgbClr val="3366FF"/>
                </a:solidFill>
                <a:latin typeface="Consolas" pitchFamily="49" charset="0"/>
              </a:rPr>
              <a:t>45 - 49   23.3       13.8          0.7  37.8</a:t>
            </a:r>
          </a:p>
          <a:p>
            <a:r>
              <a:rPr lang="en-US" sz="1600" b="1" dirty="0" smtClean="0">
                <a:solidFill>
                  <a:srgbClr val="3366FF"/>
                </a:solidFill>
                <a:latin typeface="Consolas" pitchFamily="49" charset="0"/>
              </a:rPr>
              <a:t>50 - 54   11.3       11.3          0.7  23.3</a:t>
            </a:r>
          </a:p>
          <a:p>
            <a:r>
              <a:rPr lang="en-US" sz="1600" b="1" dirty="0" smtClean="0">
                <a:solidFill>
                  <a:srgbClr val="3366FF"/>
                </a:solidFill>
                <a:latin typeface="Consolas" pitchFamily="49" charset="0"/>
              </a:rPr>
              <a:t>55 - 59    6.7       10.0          0.9  17.6</a:t>
            </a:r>
          </a:p>
          <a:p>
            <a:r>
              <a:rPr lang="en-US" sz="1600" b="1" dirty="0" smtClean="0">
                <a:solidFill>
                  <a:srgbClr val="3366FF"/>
                </a:solidFill>
                <a:latin typeface="Consolas" pitchFamily="49" charset="0"/>
              </a:rPr>
              <a:t>60 - 64    3.8        7.4          1.7  12.9</a:t>
            </a:r>
          </a:p>
          <a:p>
            <a:r>
              <a:rPr lang="en-US" sz="1600" b="1" dirty="0" smtClean="0">
                <a:solidFill>
                  <a:srgbClr val="3366FF"/>
                </a:solidFill>
                <a:latin typeface="Consolas" pitchFamily="49" charset="0"/>
              </a:rPr>
              <a:t>65 - 69    1.8        4.2          2.4   8.4</a:t>
            </a:r>
          </a:p>
          <a:p>
            <a:r>
              <a:rPr lang="en-US" sz="1600" b="1" dirty="0" smtClean="0">
                <a:solidFill>
                  <a:srgbClr val="3366FF"/>
                </a:solidFill>
                <a:latin typeface="Consolas" pitchFamily="49" charset="0"/>
              </a:rPr>
              <a:t>Total     46.9       46.7          6.4 100.0</a:t>
            </a:r>
          </a:p>
          <a:p>
            <a:endParaRPr lang="en-US" sz="1400" dirty="0" smtClean="0">
              <a:solidFill>
                <a:srgbClr val="3366FF"/>
              </a:solidFill>
              <a:latin typeface="Consolas" pitchFamily="49" charset="0"/>
            </a:endParaRPr>
          </a:p>
          <a:p>
            <a:r>
              <a:rPr lang="en-US" sz="1400" dirty="0" smtClean="0">
                <a:solidFill>
                  <a:srgbClr val="3366FF"/>
                </a:solidFill>
                <a:latin typeface="Consolas" pitchFamily="49" charset="0"/>
              </a:rPr>
              <a:t>	</a:t>
            </a:r>
            <a:endParaRPr lang="en-US" sz="1400" dirty="0">
              <a:solidFill>
                <a:srgbClr val="3366FF"/>
              </a:solidFill>
              <a:latin typeface="Consolas" pitchFamily="49" charset="0"/>
            </a:endParaRPr>
          </a:p>
        </p:txBody>
      </p:sp>
      <p:sp>
        <p:nvSpPr>
          <p:cNvPr id="6" name="3 Título"/>
          <p:cNvSpPr>
            <a:spLocks noGrp="1"/>
          </p:cNvSpPr>
          <p:nvPr>
            <p:ph type="title"/>
          </p:nvPr>
        </p:nvSpPr>
        <p:spPr>
          <a:xfrm>
            <a:off x="504727" y="0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 smtClean="0">
                <a:ea typeface="ＭＳ Ｐゴシック" pitchFamily="34" charset="-128"/>
              </a:rPr>
              <a:t>2. </a:t>
            </a:r>
            <a:r>
              <a:rPr lang="en-GB" dirty="0" err="1" smtClean="0">
                <a:ea typeface="ＭＳ Ｐゴシック" pitchFamily="34" charset="-128"/>
              </a:rPr>
              <a:t>Bivariate</a:t>
            </a:r>
            <a:r>
              <a:rPr lang="en-GB" dirty="0" smtClean="0">
                <a:ea typeface="ＭＳ Ｐゴシック" pitchFamily="34" charset="-128"/>
              </a:rPr>
              <a:t> analysis</a:t>
            </a:r>
            <a:br>
              <a:rPr lang="en-GB" dirty="0" smtClean="0">
                <a:ea typeface="ＭＳ Ｐゴシック" pitchFamily="34" charset="-128"/>
              </a:rPr>
            </a:br>
            <a:r>
              <a:rPr lang="en-GB" dirty="0" smtClean="0">
                <a:ea typeface="ＭＳ Ｐゴシック" pitchFamily="34" charset="-128"/>
              </a:rPr>
              <a:t> 2.1 Qualitative versus qualitative 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Título"/>
          <p:cNvSpPr>
            <a:spLocks noGrp="1"/>
          </p:cNvSpPr>
          <p:nvPr>
            <p:ph type="title"/>
          </p:nvPr>
        </p:nvSpPr>
        <p:spPr>
          <a:xfrm>
            <a:off x="504727" y="0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 smtClean="0">
                <a:ea typeface="ＭＳ Ｐゴシック" pitchFamily="34" charset="-128"/>
              </a:rPr>
              <a:t>2. </a:t>
            </a:r>
            <a:r>
              <a:rPr lang="en-GB" dirty="0" err="1" smtClean="0">
                <a:ea typeface="ＭＳ Ｐゴシック" pitchFamily="34" charset="-128"/>
              </a:rPr>
              <a:t>Bivariate</a:t>
            </a:r>
            <a:r>
              <a:rPr lang="en-GB" dirty="0" smtClean="0">
                <a:ea typeface="ＭＳ Ｐゴシック" pitchFamily="34" charset="-128"/>
              </a:rPr>
              <a:t> analysis</a:t>
            </a:r>
            <a:br>
              <a:rPr lang="en-GB" dirty="0" smtClean="0">
                <a:ea typeface="ＭＳ Ｐゴシック" pitchFamily="34" charset="-128"/>
              </a:rPr>
            </a:br>
            <a:r>
              <a:rPr lang="en-GB" dirty="0" smtClean="0">
                <a:ea typeface="ＭＳ Ｐゴシック" pitchFamily="34" charset="-128"/>
              </a:rPr>
              <a:t> 2.1 Qualitative versus qualitative 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974" y="1284642"/>
            <a:ext cx="4188904" cy="3150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19805" y="1433063"/>
            <a:ext cx="4733925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Flecha derecha"/>
          <p:cNvSpPr/>
          <p:nvPr/>
        </p:nvSpPr>
        <p:spPr bwMode="auto">
          <a:xfrm>
            <a:off x="4176215" y="2483892"/>
            <a:ext cx="655093" cy="464024"/>
          </a:xfrm>
          <a:prstGeom prst="right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" name="6 Flecha derecha"/>
          <p:cNvSpPr/>
          <p:nvPr/>
        </p:nvSpPr>
        <p:spPr bwMode="auto">
          <a:xfrm rot="5400000">
            <a:off x="5011004" y="4451447"/>
            <a:ext cx="655093" cy="464024"/>
          </a:xfrm>
          <a:prstGeom prst="right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88088" y="5076848"/>
            <a:ext cx="1962150" cy="171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Título"/>
          <p:cNvSpPr>
            <a:spLocks noGrp="1"/>
          </p:cNvSpPr>
          <p:nvPr>
            <p:ph type="title"/>
          </p:nvPr>
        </p:nvSpPr>
        <p:spPr>
          <a:xfrm>
            <a:off x="504727" y="0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 smtClean="0">
                <a:ea typeface="ＭＳ Ｐゴシック" pitchFamily="34" charset="-128"/>
              </a:rPr>
              <a:t>2. </a:t>
            </a:r>
            <a:r>
              <a:rPr lang="en-GB" dirty="0" err="1" smtClean="0">
                <a:ea typeface="ＭＳ Ｐゴシック" pitchFamily="34" charset="-128"/>
              </a:rPr>
              <a:t>Bivariate</a:t>
            </a:r>
            <a:r>
              <a:rPr lang="en-GB" dirty="0" smtClean="0">
                <a:ea typeface="ＭＳ Ｐゴシック" pitchFamily="34" charset="-128"/>
              </a:rPr>
              <a:t> analysis</a:t>
            </a:r>
            <a:br>
              <a:rPr lang="en-GB" dirty="0" smtClean="0">
                <a:ea typeface="ＭＳ Ｐゴシック" pitchFamily="34" charset="-128"/>
              </a:rPr>
            </a:br>
            <a:r>
              <a:rPr lang="en-GB" dirty="0" smtClean="0">
                <a:ea typeface="ＭＳ Ｐゴシック" pitchFamily="34" charset="-128"/>
              </a:rPr>
              <a:t> 2.1 Qualitative versus qualitative 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4724" y="1392072"/>
            <a:ext cx="6219825" cy="4751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Título"/>
          <p:cNvSpPr>
            <a:spLocks noGrp="1"/>
          </p:cNvSpPr>
          <p:nvPr>
            <p:ph type="title"/>
          </p:nvPr>
        </p:nvSpPr>
        <p:spPr>
          <a:xfrm>
            <a:off x="504727" y="0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 smtClean="0">
                <a:ea typeface="ＭＳ Ｐゴシック" pitchFamily="34" charset="-128"/>
              </a:rPr>
              <a:t>2. </a:t>
            </a:r>
            <a:r>
              <a:rPr lang="en-GB" dirty="0" err="1" smtClean="0">
                <a:ea typeface="ＭＳ Ｐゴシック" pitchFamily="34" charset="-128"/>
              </a:rPr>
              <a:t>Bivariate</a:t>
            </a:r>
            <a:r>
              <a:rPr lang="en-GB" dirty="0" smtClean="0">
                <a:ea typeface="ＭＳ Ｐゴシック" pitchFamily="34" charset="-128"/>
              </a:rPr>
              <a:t> analysis</a:t>
            </a:r>
            <a:br>
              <a:rPr lang="en-GB" dirty="0" smtClean="0">
                <a:ea typeface="ＭＳ Ｐゴシック" pitchFamily="34" charset="-128"/>
              </a:rPr>
            </a:br>
            <a:r>
              <a:rPr lang="en-GB" dirty="0" smtClean="0">
                <a:ea typeface="ＭＳ Ｐゴシック" pitchFamily="34" charset="-128"/>
              </a:rPr>
              <a:t> 2.1 Qualitative versus qualitative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2"/>
          </p:nvPr>
        </p:nvSpPr>
        <p:spPr>
          <a:xfrm>
            <a:off x="222414" y="1283911"/>
            <a:ext cx="8739298" cy="544889"/>
          </a:xfrm>
        </p:spPr>
        <p:txBody>
          <a:bodyPr/>
          <a:lstStyle/>
          <a:p>
            <a:r>
              <a:rPr lang="en-US" dirty="0" smtClean="0"/>
              <a:t>Another way to introduce the data:</a:t>
            </a:r>
            <a:endParaRPr lang="en-US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702725" y="1873161"/>
          <a:ext cx="4178557" cy="1013460"/>
        </p:xfrm>
        <a:graphic>
          <a:graphicData uri="http://schemas.openxmlformats.org/drawingml/2006/table">
            <a:tbl>
              <a:tblPr/>
              <a:tblGrid>
                <a:gridCol w="1008617"/>
                <a:gridCol w="960588"/>
                <a:gridCol w="1248764"/>
                <a:gridCol w="960588"/>
              </a:tblGrid>
              <a:tr h="117699">
                <a:tc>
                  <a:txBody>
                    <a:bodyPr/>
                    <a:lstStyle/>
                    <a:p>
                      <a:pPr algn="ctr" fontAlgn="b"/>
                      <a:endParaRPr lang="en-GB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Smokers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Non Smoking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Men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Women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22" y="3602577"/>
            <a:ext cx="4076504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42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56408" y="3099722"/>
            <a:ext cx="3541580" cy="2386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Flecha derecha"/>
          <p:cNvSpPr/>
          <p:nvPr/>
        </p:nvSpPr>
        <p:spPr bwMode="auto">
          <a:xfrm>
            <a:off x="4935071" y="4141694"/>
            <a:ext cx="497541" cy="430306"/>
          </a:xfrm>
          <a:prstGeom prst="right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" name="Rectángulo redondeado 1"/>
          <p:cNvSpPr/>
          <p:nvPr/>
        </p:nvSpPr>
        <p:spPr bwMode="auto">
          <a:xfrm>
            <a:off x="2743200" y="4572000"/>
            <a:ext cx="1866122" cy="167951"/>
          </a:xfrm>
          <a:prstGeom prst="roundRect">
            <a:avLst/>
          </a:prstGeom>
          <a:noFill/>
          <a:ln w="2857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Título"/>
          <p:cNvSpPr>
            <a:spLocks noGrp="1"/>
          </p:cNvSpPr>
          <p:nvPr>
            <p:ph type="title"/>
          </p:nvPr>
        </p:nvSpPr>
        <p:spPr>
          <a:xfrm>
            <a:off x="504727" y="0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 smtClean="0">
                <a:ea typeface="ＭＳ Ｐゴシック" pitchFamily="34" charset="-128"/>
              </a:rPr>
              <a:t>2. </a:t>
            </a:r>
            <a:r>
              <a:rPr lang="en-GB" dirty="0" err="1" smtClean="0">
                <a:ea typeface="ＭＳ Ｐゴシック" pitchFamily="34" charset="-128"/>
              </a:rPr>
              <a:t>Bivariate</a:t>
            </a:r>
            <a:r>
              <a:rPr lang="en-GB" dirty="0" smtClean="0">
                <a:ea typeface="ＭＳ Ｐゴシック" pitchFamily="34" charset="-128"/>
              </a:rPr>
              <a:t> analysis</a:t>
            </a:r>
            <a:br>
              <a:rPr lang="en-GB" dirty="0" smtClean="0">
                <a:ea typeface="ＭＳ Ｐゴシック" pitchFamily="34" charset="-128"/>
              </a:rPr>
            </a:br>
            <a:r>
              <a:rPr lang="en-GB" dirty="0" smtClean="0">
                <a:ea typeface="ＭＳ Ｐゴシック" pitchFamily="34" charset="-128"/>
              </a:rPr>
              <a:t> 2.1 Qualitative versus qualitative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2"/>
          </p:nvPr>
        </p:nvSpPr>
        <p:spPr>
          <a:xfrm>
            <a:off x="222414" y="1283911"/>
            <a:ext cx="8739298" cy="544889"/>
          </a:xfrm>
        </p:spPr>
        <p:txBody>
          <a:bodyPr/>
          <a:lstStyle/>
          <a:p>
            <a:r>
              <a:rPr lang="en-US" dirty="0" smtClean="0"/>
              <a:t>Another way to introduce the data:</a:t>
            </a:r>
            <a:endParaRPr lang="en-US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702725" y="1873161"/>
          <a:ext cx="4178557" cy="1013460"/>
        </p:xfrm>
        <a:graphic>
          <a:graphicData uri="http://schemas.openxmlformats.org/drawingml/2006/table">
            <a:tbl>
              <a:tblPr/>
              <a:tblGrid>
                <a:gridCol w="1008617"/>
                <a:gridCol w="960588"/>
                <a:gridCol w="1248764"/>
                <a:gridCol w="960588"/>
              </a:tblGrid>
              <a:tr h="117699">
                <a:tc>
                  <a:txBody>
                    <a:bodyPr/>
                    <a:lstStyle/>
                    <a:p>
                      <a:pPr algn="ctr" fontAlgn="b"/>
                      <a:endParaRPr lang="en-GB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Smokers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Non Smoking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Men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Women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33223" y="3574411"/>
            <a:ext cx="5500832" cy="237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7416" y="1329786"/>
            <a:ext cx="667702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Rectángulo"/>
          <p:cNvSpPr/>
          <p:nvPr/>
        </p:nvSpPr>
        <p:spPr bwMode="auto">
          <a:xfrm>
            <a:off x="3949830" y="1593129"/>
            <a:ext cx="716438" cy="478800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" name="5 Rectángulo"/>
          <p:cNvSpPr/>
          <p:nvPr/>
        </p:nvSpPr>
        <p:spPr bwMode="auto">
          <a:xfrm>
            <a:off x="5521177" y="1529698"/>
            <a:ext cx="347360" cy="486000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" name="3 Título"/>
          <p:cNvSpPr txBox="1">
            <a:spLocks/>
          </p:cNvSpPr>
          <p:nvPr/>
        </p:nvSpPr>
        <p:spPr>
          <a:xfrm>
            <a:off x="504727" y="0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lvl="0" indent="-457200" eaLnBrk="0" hangingPunct="0"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2. </a:t>
            </a:r>
            <a:r>
              <a:rPr kumimoji="0" lang="en-GB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Bivariate</a:t>
            </a: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analysis</a:t>
            </a:r>
            <a:b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2.2 </a:t>
            </a:r>
            <a:r>
              <a:rPr lang="en-GB" sz="2400" b="1" kern="0" dirty="0" smtClean="0">
                <a:solidFill>
                  <a:schemeClr val="bg1"/>
                </a:solidFill>
              </a:rPr>
              <a:t>Qualitative versus quantitative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12293" y="1238096"/>
            <a:ext cx="8751075" cy="424638"/>
          </a:xfrm>
        </p:spPr>
        <p:txBody>
          <a:bodyPr/>
          <a:lstStyle/>
          <a:p>
            <a:r>
              <a:rPr lang="en-GB" dirty="0" smtClean="0"/>
              <a:t>The way to study the relation will depend on the variable types:</a:t>
            </a:r>
            <a:endParaRPr lang="en-GB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179388" indent="-179388">
              <a:buFont typeface="Arial" pitchFamily="34" charset="0"/>
              <a:buChar char="•"/>
            </a:pPr>
            <a:r>
              <a:rPr lang="en-GB" dirty="0" smtClean="0"/>
              <a:t>One </a:t>
            </a:r>
            <a:r>
              <a:rPr lang="en-GB" b="1" dirty="0" smtClean="0"/>
              <a:t>qualitative</a:t>
            </a:r>
            <a:r>
              <a:rPr lang="en-GB" dirty="0" smtClean="0"/>
              <a:t> variable and one </a:t>
            </a:r>
            <a:r>
              <a:rPr lang="en-GB" b="1" dirty="0" smtClean="0"/>
              <a:t>quantitative</a:t>
            </a:r>
            <a:r>
              <a:rPr lang="en-GB" dirty="0" smtClean="0"/>
              <a:t> variable: </a:t>
            </a:r>
            <a:r>
              <a:rPr lang="en-GB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of statistics</a:t>
            </a:r>
          </a:p>
          <a:p>
            <a:pPr marL="179388" indent="-179388">
              <a:buFont typeface="Arial" pitchFamily="34" charset="0"/>
              <a:buChar char="•"/>
            </a:pPr>
            <a:endParaRPr lang="en-GB" sz="2200" dirty="0" smtClean="0">
              <a:solidFill>
                <a:schemeClr val="bg2">
                  <a:lumMod val="50000"/>
                </a:schemeClr>
              </a:solidFill>
              <a:ea typeface="+mn-ea"/>
              <a:cs typeface="+mn-cs"/>
            </a:endParaRPr>
          </a:p>
          <a:p>
            <a:pPr marL="179388" indent="-179388">
              <a:buFont typeface="Arial" pitchFamily="34" charset="0"/>
              <a:buChar char="•"/>
            </a:pPr>
            <a:endParaRPr lang="en-GB" dirty="0" smtClean="0"/>
          </a:p>
          <a:p>
            <a:pPr marL="941388" lvl="2" indent="-179388"/>
            <a:r>
              <a:rPr lang="en-GB" sz="2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Mean value of the variable in each category for each individual</a:t>
            </a:r>
          </a:p>
          <a:p>
            <a:pPr marL="179388" indent="-179388">
              <a:buFont typeface="Arial" pitchFamily="34" charset="0"/>
              <a:buChar char="•"/>
            </a:pPr>
            <a:endParaRPr lang="en-US" dirty="0" smtClean="0"/>
          </a:p>
          <a:p>
            <a:pPr marL="179388" indent="-179388"/>
            <a:endParaRPr lang="en-US" dirty="0" smtClean="0"/>
          </a:p>
          <a:p>
            <a:pPr marL="179388" indent="-179388">
              <a:buFont typeface="Arial" pitchFamily="34" charset="0"/>
              <a:buChar char="•"/>
            </a:pPr>
            <a:endParaRPr lang="en-US" sz="2200" dirty="0" smtClean="0">
              <a:solidFill>
                <a:schemeClr val="bg2">
                  <a:lumMod val="50000"/>
                </a:schemeClr>
              </a:solidFill>
              <a:ea typeface="+mn-ea"/>
              <a:cs typeface="+mn-cs"/>
            </a:endParaRPr>
          </a:p>
        </p:txBody>
      </p:sp>
      <p:sp>
        <p:nvSpPr>
          <p:cNvPr id="8" name="7 Flecha abajo"/>
          <p:cNvSpPr/>
          <p:nvPr/>
        </p:nvSpPr>
        <p:spPr bwMode="auto">
          <a:xfrm>
            <a:off x="2347274" y="2648932"/>
            <a:ext cx="405352" cy="480767"/>
          </a:xfrm>
          <a:prstGeom prst="down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0" name="3 Título"/>
          <p:cNvSpPr txBox="1">
            <a:spLocks/>
          </p:cNvSpPr>
          <p:nvPr/>
        </p:nvSpPr>
        <p:spPr>
          <a:xfrm>
            <a:off x="504727" y="0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lvl="0" indent="-457200" eaLnBrk="0" hangingPunct="0"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2. </a:t>
            </a:r>
            <a:r>
              <a:rPr kumimoji="0" lang="en-GB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Bivariate</a:t>
            </a: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analysis</a:t>
            </a:r>
            <a:b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2.2 </a:t>
            </a:r>
            <a:r>
              <a:rPr lang="en-GB" sz="2400" b="1" kern="0" dirty="0" smtClean="0">
                <a:solidFill>
                  <a:schemeClr val="bg1"/>
                </a:solidFill>
              </a:rPr>
              <a:t>Qualitative versus quantitative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465159" y="1313510"/>
            <a:ext cx="8751075" cy="424638"/>
          </a:xfrm>
        </p:spPr>
        <p:txBody>
          <a:bodyPr/>
          <a:lstStyle/>
          <a:p>
            <a:r>
              <a:rPr lang="en-GB" dirty="0" err="1" smtClean="0"/>
              <a:t>Let´s</a:t>
            </a:r>
            <a:r>
              <a:rPr lang="en-GB" dirty="0" smtClean="0"/>
              <a:t> do in R Commander:</a:t>
            </a:r>
            <a:endParaRPr lang="en-GB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>
          <a:xfrm>
            <a:off x="505216" y="1887226"/>
            <a:ext cx="8893307" cy="4369760"/>
          </a:xfrm>
        </p:spPr>
        <p:txBody>
          <a:bodyPr/>
          <a:lstStyle/>
          <a:p>
            <a:pPr marL="0" indent="0"/>
            <a:r>
              <a:rPr lang="en-US" sz="2000" dirty="0" smtClean="0">
                <a:solidFill>
                  <a:srgbClr val="3366FF"/>
                </a:solidFill>
              </a:rPr>
              <a:t>Study if bone density (</a:t>
            </a:r>
            <a:r>
              <a:rPr lang="en-US" sz="2000" i="1" dirty="0" err="1" smtClean="0">
                <a:solidFill>
                  <a:srgbClr val="3366FF"/>
                </a:solidFill>
              </a:rPr>
              <a:t>bua</a:t>
            </a:r>
            <a:r>
              <a:rPr lang="en-US" sz="2000" i="1" dirty="0" smtClean="0">
                <a:solidFill>
                  <a:srgbClr val="3366FF"/>
                </a:solidFill>
              </a:rPr>
              <a:t>) </a:t>
            </a:r>
            <a:r>
              <a:rPr lang="en-US" sz="2000" dirty="0" smtClean="0">
                <a:solidFill>
                  <a:srgbClr val="3366FF"/>
                </a:solidFill>
              </a:rPr>
              <a:t>how change  in each group of age</a:t>
            </a:r>
            <a:endParaRPr lang="en-US" sz="2000" dirty="0">
              <a:solidFill>
                <a:srgbClr val="3366FF"/>
              </a:solidFill>
            </a:endParaRPr>
          </a:p>
        </p:txBody>
      </p:sp>
      <p:sp>
        <p:nvSpPr>
          <p:cNvPr id="5" name="3 Título"/>
          <p:cNvSpPr txBox="1">
            <a:spLocks/>
          </p:cNvSpPr>
          <p:nvPr/>
        </p:nvSpPr>
        <p:spPr>
          <a:xfrm>
            <a:off x="504727" y="0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lvl="0" indent="-457200" eaLnBrk="0" hangingPunct="0"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2. </a:t>
            </a:r>
            <a:r>
              <a:rPr kumimoji="0" lang="en-GB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Bivariate</a:t>
            </a: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analysis</a:t>
            </a:r>
            <a:b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2.2 </a:t>
            </a:r>
            <a:r>
              <a:rPr lang="en-GB" sz="2400" b="1" kern="0" dirty="0" smtClean="0">
                <a:solidFill>
                  <a:schemeClr val="bg1"/>
                </a:solidFill>
              </a:rPr>
              <a:t>Qualitative versus quantitative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921551" y="1385739"/>
            <a:ext cx="265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4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Osteoporosis dataset</a:t>
            </a:r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1643" y="2355441"/>
            <a:ext cx="3981291" cy="202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52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25765" y="2324738"/>
            <a:ext cx="3210859" cy="1993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8 Flecha derecha"/>
          <p:cNvSpPr/>
          <p:nvPr/>
        </p:nvSpPr>
        <p:spPr bwMode="auto">
          <a:xfrm>
            <a:off x="4826524" y="3091992"/>
            <a:ext cx="452486" cy="424206"/>
          </a:xfrm>
          <a:prstGeom prst="right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Marcador de texto"/>
          <p:cNvSpPr>
            <a:spLocks noGrp="1"/>
          </p:cNvSpPr>
          <p:nvPr>
            <p:ph type="body" sz="quarter" idx="10"/>
          </p:nvPr>
        </p:nvSpPr>
        <p:spPr bwMode="auto">
          <a:xfrm>
            <a:off x="3903663" y="654852"/>
            <a:ext cx="6002337" cy="5953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From </a:t>
            </a:r>
            <a:r>
              <a:rPr lang="en-GB" dirty="0" err="1" smtClean="0">
                <a:solidFill>
                  <a:srgbClr val="FF0000"/>
                </a:solidFill>
                <a:ea typeface="ＭＳ Ｐゴシック" pitchFamily="34" charset="-128"/>
              </a:rPr>
              <a:t>univariate</a:t>
            </a:r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 to </a:t>
            </a:r>
            <a:r>
              <a:rPr lang="en-GB" dirty="0" err="1" smtClean="0">
                <a:solidFill>
                  <a:srgbClr val="FF0000"/>
                </a:solidFill>
                <a:ea typeface="ＭＳ Ｐゴシック" pitchFamily="34" charset="-128"/>
              </a:rPr>
              <a:t>bivariate</a:t>
            </a:r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 analysis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 err="1" smtClean="0">
                <a:ea typeface="ＭＳ Ｐゴシック" pitchFamily="34" charset="-128"/>
              </a:rPr>
              <a:t>Bivariate</a:t>
            </a:r>
            <a:r>
              <a:rPr lang="en-US" dirty="0" smtClean="0">
                <a:ea typeface="ＭＳ Ｐゴシック" pitchFamily="34" charset="-128"/>
              </a:rPr>
              <a:t> analysis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 smtClean="0">
                <a:ea typeface="ＭＳ Ｐゴシック" pitchFamily="34" charset="-128"/>
              </a:rPr>
              <a:t>Qualitative </a:t>
            </a:r>
            <a:r>
              <a:rPr lang="en-US" dirty="0" err="1" smtClean="0">
                <a:ea typeface="ＭＳ Ｐゴシック" pitchFamily="34" charset="-128"/>
              </a:rPr>
              <a:t>vs</a:t>
            </a:r>
            <a:r>
              <a:rPr lang="en-US" dirty="0" smtClean="0">
                <a:ea typeface="ＭＳ Ｐゴシック" pitchFamily="34" charset="-128"/>
              </a:rPr>
              <a:t> Qualitative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 smtClean="0">
                <a:ea typeface="ＭＳ Ｐゴシック" pitchFamily="34" charset="-128"/>
              </a:rPr>
              <a:t>Qualitative </a:t>
            </a:r>
            <a:r>
              <a:rPr lang="en-US" dirty="0" err="1" smtClean="0">
                <a:ea typeface="ＭＳ Ｐゴシック" pitchFamily="34" charset="-128"/>
              </a:rPr>
              <a:t>vs</a:t>
            </a:r>
            <a:r>
              <a:rPr lang="en-US" dirty="0" smtClean="0">
                <a:ea typeface="ＭＳ Ｐゴシック" pitchFamily="34" charset="-128"/>
              </a:rPr>
              <a:t> Quantitative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 smtClean="0">
                <a:ea typeface="ＭＳ Ｐゴシック" pitchFamily="34" charset="-128"/>
              </a:rPr>
              <a:t>Quantitative </a:t>
            </a:r>
            <a:r>
              <a:rPr lang="en-US" dirty="0" err="1" smtClean="0">
                <a:ea typeface="ＭＳ Ｐゴシック" pitchFamily="34" charset="-128"/>
              </a:rPr>
              <a:t>vs</a:t>
            </a:r>
            <a:r>
              <a:rPr lang="en-US" dirty="0" smtClean="0">
                <a:ea typeface="ＭＳ Ｐゴシック" pitchFamily="34" charset="-128"/>
              </a:rPr>
              <a:t> Quantitative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ea typeface="ＭＳ Ｐゴシック" pitchFamily="34" charset="-128"/>
              </a:rPr>
              <a:t>Correlation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ea typeface="ＭＳ Ｐゴシック" pitchFamily="34" charset="-128"/>
              </a:rPr>
              <a:t>Definition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ea typeface="ＭＳ Ｐゴシック" pitchFamily="34" charset="-128"/>
              </a:rPr>
              <a:t>Types of correlation (Pearson, Spearman)</a:t>
            </a:r>
          </a:p>
          <a:p>
            <a:pPr marL="358775" indent="-358775">
              <a:buNone/>
            </a:pPr>
            <a:endParaRPr lang="en-GB" dirty="0" smtClean="0">
              <a:ea typeface="ＭＳ Ｐゴシック" pitchFamily="34" charset="-128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912124" y="113122"/>
            <a:ext cx="555238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b="1" u="sng" dirty="0" smtClean="0">
                <a:solidFill>
                  <a:srgbClr val="7D468C"/>
                </a:solidFill>
                <a:latin typeface="+mn-lt"/>
                <a:cs typeface="ＭＳ Ｐゴシック" charset="0"/>
              </a:rPr>
              <a:t>TABLE OF CONTENTS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465159" y="1313510"/>
            <a:ext cx="8751075" cy="424638"/>
          </a:xfrm>
        </p:spPr>
        <p:txBody>
          <a:bodyPr/>
          <a:lstStyle/>
          <a:p>
            <a:r>
              <a:rPr lang="en-GB" dirty="0" err="1" smtClean="0"/>
              <a:t>Let´s</a:t>
            </a:r>
            <a:r>
              <a:rPr lang="en-GB" dirty="0" smtClean="0"/>
              <a:t> do in R Commander:</a:t>
            </a:r>
            <a:endParaRPr lang="en-GB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>
          <a:xfrm>
            <a:off x="505216" y="1887226"/>
            <a:ext cx="8893307" cy="4369760"/>
          </a:xfrm>
        </p:spPr>
        <p:txBody>
          <a:bodyPr/>
          <a:lstStyle/>
          <a:p>
            <a:pPr marL="0" indent="0"/>
            <a:r>
              <a:rPr lang="en-US" sz="2000" dirty="0" smtClean="0">
                <a:solidFill>
                  <a:srgbClr val="3366FF"/>
                </a:solidFill>
              </a:rPr>
              <a:t>Study if bone density (</a:t>
            </a:r>
            <a:r>
              <a:rPr lang="en-US" sz="2000" i="1" dirty="0" err="1" smtClean="0">
                <a:solidFill>
                  <a:srgbClr val="3366FF"/>
                </a:solidFill>
              </a:rPr>
              <a:t>bua</a:t>
            </a:r>
            <a:r>
              <a:rPr lang="en-US" sz="2000" i="1" dirty="0" smtClean="0">
                <a:solidFill>
                  <a:srgbClr val="3366FF"/>
                </a:solidFill>
              </a:rPr>
              <a:t>) </a:t>
            </a:r>
            <a:r>
              <a:rPr lang="en-US" sz="2000" dirty="0" smtClean="0">
                <a:solidFill>
                  <a:srgbClr val="3366FF"/>
                </a:solidFill>
              </a:rPr>
              <a:t>how change  in each group of age</a:t>
            </a:r>
            <a:endParaRPr lang="en-US" sz="2000" dirty="0">
              <a:solidFill>
                <a:srgbClr val="3366FF"/>
              </a:solidFill>
            </a:endParaRPr>
          </a:p>
        </p:txBody>
      </p:sp>
      <p:sp>
        <p:nvSpPr>
          <p:cNvPr id="5" name="3 Título"/>
          <p:cNvSpPr txBox="1">
            <a:spLocks/>
          </p:cNvSpPr>
          <p:nvPr/>
        </p:nvSpPr>
        <p:spPr>
          <a:xfrm>
            <a:off x="504727" y="0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lvl="0" indent="-457200" eaLnBrk="0" hangingPunct="0"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2. </a:t>
            </a:r>
            <a:r>
              <a:rPr kumimoji="0" lang="en-GB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Bivariate</a:t>
            </a: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analysis</a:t>
            </a:r>
            <a:b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2.2 </a:t>
            </a:r>
            <a:r>
              <a:rPr lang="en-GB" sz="2400" b="1" kern="0" dirty="0" smtClean="0">
                <a:solidFill>
                  <a:schemeClr val="bg1"/>
                </a:solidFill>
              </a:rPr>
              <a:t>Qualitative versus quantitative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921551" y="1385739"/>
            <a:ext cx="265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4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Osteoporosis dataset</a:t>
            </a:r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1643" y="2355441"/>
            <a:ext cx="3981291" cy="202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52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25765" y="2324738"/>
            <a:ext cx="3210859" cy="1993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8 Flecha derecha"/>
          <p:cNvSpPr/>
          <p:nvPr/>
        </p:nvSpPr>
        <p:spPr bwMode="auto">
          <a:xfrm>
            <a:off x="4826524" y="3091992"/>
            <a:ext cx="452486" cy="424206"/>
          </a:xfrm>
          <a:prstGeom prst="right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921078" y="4641684"/>
            <a:ext cx="79118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3366FF"/>
                </a:solidFill>
                <a:latin typeface="Consolas" pitchFamily="49" charset="0"/>
              </a:rPr>
              <a:t>&gt; with(</a:t>
            </a:r>
            <a:r>
              <a:rPr lang="en-GB" dirty="0" err="1" smtClean="0">
                <a:solidFill>
                  <a:srgbClr val="3366FF"/>
                </a:solidFill>
                <a:latin typeface="Consolas" pitchFamily="49" charset="0"/>
              </a:rPr>
              <a:t>osteo</a:t>
            </a:r>
            <a:r>
              <a:rPr lang="en-GB" dirty="0" smtClean="0">
                <a:solidFill>
                  <a:srgbClr val="3366FF"/>
                </a:solidFill>
                <a:latin typeface="Consolas" pitchFamily="49" charset="0"/>
              </a:rPr>
              <a:t>, </a:t>
            </a:r>
            <a:r>
              <a:rPr lang="en-GB" dirty="0" err="1" smtClean="0">
                <a:solidFill>
                  <a:srgbClr val="3366FF"/>
                </a:solidFill>
                <a:latin typeface="Consolas" pitchFamily="49" charset="0"/>
              </a:rPr>
              <a:t>tapply</a:t>
            </a:r>
            <a:r>
              <a:rPr lang="en-GB" dirty="0" smtClean="0">
                <a:solidFill>
                  <a:srgbClr val="3366FF"/>
                </a:solidFill>
                <a:latin typeface="Consolas" pitchFamily="49" charset="0"/>
              </a:rPr>
              <a:t>(</a:t>
            </a:r>
            <a:r>
              <a:rPr lang="en-GB" dirty="0" err="1" smtClean="0">
                <a:solidFill>
                  <a:srgbClr val="3366FF"/>
                </a:solidFill>
                <a:latin typeface="Consolas" pitchFamily="49" charset="0"/>
              </a:rPr>
              <a:t>bua</a:t>
            </a:r>
            <a:r>
              <a:rPr lang="en-GB" dirty="0" smtClean="0">
                <a:solidFill>
                  <a:srgbClr val="3366FF"/>
                </a:solidFill>
                <a:latin typeface="Consolas" pitchFamily="49" charset="0"/>
              </a:rPr>
              <a:t>, list(</a:t>
            </a:r>
            <a:r>
              <a:rPr lang="en-GB" dirty="0" err="1" smtClean="0">
                <a:solidFill>
                  <a:srgbClr val="3366FF"/>
                </a:solidFill>
                <a:latin typeface="Consolas" pitchFamily="49" charset="0"/>
              </a:rPr>
              <a:t>grupedad</a:t>
            </a:r>
            <a:r>
              <a:rPr lang="en-GB" dirty="0" smtClean="0">
                <a:solidFill>
                  <a:srgbClr val="3366FF"/>
                </a:solidFill>
                <a:latin typeface="Consolas" pitchFamily="49" charset="0"/>
              </a:rPr>
              <a:t>), mean, </a:t>
            </a:r>
            <a:r>
              <a:rPr lang="en-GB" dirty="0" err="1" smtClean="0">
                <a:solidFill>
                  <a:srgbClr val="3366FF"/>
                </a:solidFill>
                <a:latin typeface="Consolas" pitchFamily="49" charset="0"/>
              </a:rPr>
              <a:t>na.rm</a:t>
            </a:r>
            <a:r>
              <a:rPr lang="en-GB" dirty="0" smtClean="0">
                <a:solidFill>
                  <a:srgbClr val="3366FF"/>
                </a:solidFill>
                <a:latin typeface="Consolas" pitchFamily="49" charset="0"/>
              </a:rPr>
              <a:t>=TRUE))</a:t>
            </a:r>
          </a:p>
          <a:p>
            <a:r>
              <a:rPr lang="en-GB" dirty="0" smtClean="0">
                <a:solidFill>
                  <a:srgbClr val="3366FF"/>
                </a:solidFill>
                <a:latin typeface="Consolas" pitchFamily="49" charset="0"/>
              </a:rPr>
              <a:t> </a:t>
            </a:r>
            <a:r>
              <a:rPr lang="en-GB" b="1" dirty="0" smtClean="0">
                <a:solidFill>
                  <a:srgbClr val="3366FF"/>
                </a:solidFill>
                <a:latin typeface="Consolas" pitchFamily="49" charset="0"/>
              </a:rPr>
              <a:t>45-49    50-54    55-59    60-64    65-69 </a:t>
            </a:r>
          </a:p>
          <a:p>
            <a:r>
              <a:rPr lang="en-GB" dirty="0" smtClean="0">
                <a:solidFill>
                  <a:srgbClr val="3366FF"/>
                </a:solidFill>
                <a:latin typeface="Consolas" pitchFamily="49" charset="0"/>
              </a:rPr>
              <a:t>78.75926 75.05150 71.43182 64.89147 60.66667</a:t>
            </a:r>
            <a:endParaRPr lang="en-US" dirty="0">
              <a:solidFill>
                <a:srgbClr val="3366FF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08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 txBox="1">
            <a:spLocks/>
          </p:cNvSpPr>
          <p:nvPr/>
        </p:nvSpPr>
        <p:spPr>
          <a:xfrm>
            <a:off x="504727" y="0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lvl="0" indent="-457200" eaLnBrk="0" hangingPunct="0"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2. </a:t>
            </a:r>
            <a:r>
              <a:rPr kumimoji="0" lang="en-GB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Bivariate</a:t>
            </a: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analysis</a:t>
            </a:r>
            <a:b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2.2 </a:t>
            </a:r>
            <a:r>
              <a:rPr lang="en-GB" sz="2400" b="1" kern="0" dirty="0" smtClean="0">
                <a:solidFill>
                  <a:schemeClr val="bg1"/>
                </a:solidFill>
              </a:rPr>
              <a:t>Qualitative versus quantitative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461913" y="1371303"/>
            <a:ext cx="67130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/>
            <a:r>
              <a:rPr lang="en-US" dirty="0" smtClean="0">
                <a:solidFill>
                  <a:srgbClr val="3366FF"/>
                </a:solidFill>
                <a:latin typeface="+mn-lt"/>
              </a:rPr>
              <a:t>Study if bone density (</a:t>
            </a:r>
            <a:r>
              <a:rPr lang="en-US" i="1" dirty="0" err="1" smtClean="0">
                <a:solidFill>
                  <a:srgbClr val="3366FF"/>
                </a:solidFill>
                <a:latin typeface="+mn-lt"/>
              </a:rPr>
              <a:t>bua</a:t>
            </a:r>
            <a:r>
              <a:rPr lang="en-US" i="1" dirty="0" smtClean="0">
                <a:solidFill>
                  <a:srgbClr val="3366FF"/>
                </a:solidFill>
                <a:latin typeface="+mn-lt"/>
              </a:rPr>
              <a:t>) </a:t>
            </a:r>
            <a:r>
              <a:rPr lang="en-US" dirty="0" smtClean="0">
                <a:solidFill>
                  <a:srgbClr val="3366FF"/>
                </a:solidFill>
                <a:latin typeface="+mn-lt"/>
              </a:rPr>
              <a:t>is different in each group of age</a:t>
            </a:r>
            <a:endParaRPr lang="en-US" dirty="0">
              <a:solidFill>
                <a:srgbClr val="3366FF"/>
              </a:solidFill>
              <a:latin typeface="+mn-lt"/>
            </a:endParaRPr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849" y="1866507"/>
            <a:ext cx="3431480" cy="2167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62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2615" y="1885360"/>
            <a:ext cx="4707117" cy="470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3453" y="4398625"/>
            <a:ext cx="231457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Flecha abajo"/>
          <p:cNvSpPr/>
          <p:nvPr/>
        </p:nvSpPr>
        <p:spPr bwMode="auto">
          <a:xfrm>
            <a:off x="1332689" y="4143983"/>
            <a:ext cx="262647" cy="165370"/>
          </a:xfrm>
          <a:prstGeom prst="down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 txBox="1">
            <a:spLocks/>
          </p:cNvSpPr>
          <p:nvPr/>
        </p:nvSpPr>
        <p:spPr>
          <a:xfrm>
            <a:off x="504727" y="0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2. </a:t>
            </a:r>
            <a:r>
              <a:rPr kumimoji="0" lang="en-GB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Bivariate</a:t>
            </a: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analysis</a:t>
            </a:r>
            <a:b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2.2 Qualitative versus quantitative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461913" y="1371303"/>
            <a:ext cx="67130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/>
            <a:r>
              <a:rPr lang="en-US" dirty="0" smtClean="0">
                <a:solidFill>
                  <a:srgbClr val="3366FF"/>
                </a:solidFill>
                <a:latin typeface="+mn-lt"/>
              </a:rPr>
              <a:t>Study if bone density (</a:t>
            </a:r>
            <a:r>
              <a:rPr lang="en-US" i="1" dirty="0" err="1" smtClean="0">
                <a:solidFill>
                  <a:srgbClr val="3366FF"/>
                </a:solidFill>
                <a:latin typeface="+mn-lt"/>
              </a:rPr>
              <a:t>bua</a:t>
            </a:r>
            <a:r>
              <a:rPr lang="en-US" i="1" dirty="0" smtClean="0">
                <a:solidFill>
                  <a:srgbClr val="3366FF"/>
                </a:solidFill>
                <a:latin typeface="+mn-lt"/>
              </a:rPr>
              <a:t>) </a:t>
            </a:r>
            <a:r>
              <a:rPr lang="en-US" dirty="0" smtClean="0">
                <a:solidFill>
                  <a:srgbClr val="3366FF"/>
                </a:solidFill>
                <a:latin typeface="+mn-lt"/>
              </a:rPr>
              <a:t>is different in each group of age</a:t>
            </a:r>
            <a:endParaRPr lang="en-US" dirty="0">
              <a:solidFill>
                <a:srgbClr val="3366FF"/>
              </a:solidFill>
              <a:latin typeface="+mn-lt"/>
            </a:endParaRPr>
          </a:p>
        </p:txBody>
      </p:sp>
      <p:sp>
        <p:nvSpPr>
          <p:cNvPr id="10" name="9 Flecha derecha"/>
          <p:cNvSpPr/>
          <p:nvPr/>
        </p:nvSpPr>
        <p:spPr bwMode="auto">
          <a:xfrm>
            <a:off x="4494178" y="2548647"/>
            <a:ext cx="214009" cy="282102"/>
          </a:xfrm>
          <a:prstGeom prst="right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491" y="1802454"/>
            <a:ext cx="3686175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12468" y="2320775"/>
            <a:ext cx="3948653" cy="240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 txBox="1">
            <a:spLocks/>
          </p:cNvSpPr>
          <p:nvPr/>
        </p:nvSpPr>
        <p:spPr>
          <a:xfrm>
            <a:off x="504727" y="0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2. </a:t>
            </a:r>
            <a:r>
              <a:rPr kumimoji="0" lang="en-GB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Bivariate</a:t>
            </a: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analysis</a:t>
            </a:r>
            <a:b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2.2 Qualitative versus quantitative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461913" y="1371303"/>
            <a:ext cx="67130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/>
            <a:r>
              <a:rPr lang="en-US" dirty="0" smtClean="0">
                <a:solidFill>
                  <a:srgbClr val="3366FF"/>
                </a:solidFill>
                <a:latin typeface="+mn-lt"/>
              </a:rPr>
              <a:t>Study if bone density (</a:t>
            </a:r>
            <a:r>
              <a:rPr lang="en-US" i="1" dirty="0" err="1" smtClean="0">
                <a:solidFill>
                  <a:srgbClr val="3366FF"/>
                </a:solidFill>
                <a:latin typeface="+mn-lt"/>
              </a:rPr>
              <a:t>bua</a:t>
            </a:r>
            <a:r>
              <a:rPr lang="en-US" i="1" dirty="0" smtClean="0">
                <a:solidFill>
                  <a:srgbClr val="3366FF"/>
                </a:solidFill>
                <a:latin typeface="+mn-lt"/>
              </a:rPr>
              <a:t>) </a:t>
            </a:r>
            <a:r>
              <a:rPr lang="en-US" dirty="0" smtClean="0">
                <a:solidFill>
                  <a:srgbClr val="3366FF"/>
                </a:solidFill>
                <a:latin typeface="+mn-lt"/>
              </a:rPr>
              <a:t>is different in each group of age</a:t>
            </a:r>
            <a:endParaRPr lang="en-US" dirty="0">
              <a:solidFill>
                <a:srgbClr val="3366FF"/>
              </a:solidFill>
              <a:latin typeface="+mn-lt"/>
            </a:endParaRPr>
          </a:p>
        </p:txBody>
      </p:sp>
      <p:sp>
        <p:nvSpPr>
          <p:cNvPr id="10" name="9 Flecha derecha"/>
          <p:cNvSpPr/>
          <p:nvPr/>
        </p:nvSpPr>
        <p:spPr bwMode="auto">
          <a:xfrm>
            <a:off x="4494178" y="2548647"/>
            <a:ext cx="214009" cy="282102"/>
          </a:xfrm>
          <a:prstGeom prst="right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491" y="1802454"/>
            <a:ext cx="3686175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12468" y="2320775"/>
            <a:ext cx="3948653" cy="240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9588" y="379379"/>
            <a:ext cx="6391275" cy="623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 txBox="1">
            <a:spLocks/>
          </p:cNvSpPr>
          <p:nvPr/>
        </p:nvSpPr>
        <p:spPr>
          <a:xfrm>
            <a:off x="504727" y="0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2. </a:t>
            </a:r>
            <a:r>
              <a:rPr kumimoji="0" lang="en-GB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Bivariate</a:t>
            </a: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analysis</a:t>
            </a:r>
            <a:b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2.2 Qualitative versus quantitative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831" y="2038255"/>
            <a:ext cx="5476875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8 CuadroTexto"/>
          <p:cNvSpPr txBox="1"/>
          <p:nvPr/>
        </p:nvSpPr>
        <p:spPr>
          <a:xfrm>
            <a:off x="545910" y="1392072"/>
            <a:ext cx="66464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Graphics with KMggplots2: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72885" y="3803366"/>
            <a:ext cx="300990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10 Flecha derecha"/>
          <p:cNvSpPr/>
          <p:nvPr/>
        </p:nvSpPr>
        <p:spPr bwMode="auto">
          <a:xfrm rot="1594965">
            <a:off x="5172500" y="3589362"/>
            <a:ext cx="805218" cy="627797"/>
          </a:xfrm>
          <a:prstGeom prst="right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 txBox="1">
            <a:spLocks/>
          </p:cNvSpPr>
          <p:nvPr/>
        </p:nvSpPr>
        <p:spPr>
          <a:xfrm>
            <a:off x="504727" y="0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lvl="0" indent="-457200" eaLnBrk="0" hangingPunct="0"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2. </a:t>
            </a:r>
            <a:r>
              <a:rPr kumimoji="0" lang="en-GB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Bivariate</a:t>
            </a: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analysis</a:t>
            </a:r>
            <a:b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2.2 </a:t>
            </a:r>
            <a:r>
              <a:rPr lang="en-GB" sz="2400" b="1" kern="0" dirty="0" smtClean="0">
                <a:solidFill>
                  <a:schemeClr val="bg1"/>
                </a:solidFill>
              </a:rPr>
              <a:t>Qualitative versus quantitative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461913" y="1371303"/>
            <a:ext cx="8149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/>
            <a:r>
              <a:rPr lang="en-US" dirty="0" smtClean="0">
                <a:solidFill>
                  <a:srgbClr val="3366FF"/>
                </a:solidFill>
                <a:latin typeface="+mn-lt"/>
              </a:rPr>
              <a:t>Study if bone density (</a:t>
            </a:r>
            <a:r>
              <a:rPr lang="en-US" i="1" dirty="0" err="1" smtClean="0">
                <a:solidFill>
                  <a:srgbClr val="3366FF"/>
                </a:solidFill>
                <a:latin typeface="+mn-lt"/>
              </a:rPr>
              <a:t>bua</a:t>
            </a:r>
            <a:r>
              <a:rPr lang="en-US" i="1" dirty="0" smtClean="0">
                <a:solidFill>
                  <a:srgbClr val="3366FF"/>
                </a:solidFill>
                <a:latin typeface="+mn-lt"/>
              </a:rPr>
              <a:t>) </a:t>
            </a:r>
            <a:r>
              <a:rPr lang="en-US" dirty="0" smtClean="0">
                <a:solidFill>
                  <a:srgbClr val="3366FF"/>
                </a:solidFill>
                <a:latin typeface="+mn-lt"/>
              </a:rPr>
              <a:t>is different in each group of age </a:t>
            </a:r>
            <a:r>
              <a:rPr lang="en-US" b="1" dirty="0" smtClean="0">
                <a:solidFill>
                  <a:srgbClr val="3366FF"/>
                </a:solidFill>
                <a:latin typeface="+mn-lt"/>
              </a:rPr>
              <a:t>(with KMggplot2)</a:t>
            </a:r>
            <a:endParaRPr lang="en-US" b="1" dirty="0">
              <a:solidFill>
                <a:srgbClr val="3366FF"/>
              </a:solidFill>
              <a:latin typeface="+mn-lt"/>
            </a:endParaRPr>
          </a:p>
        </p:txBody>
      </p:sp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224" y="1857680"/>
            <a:ext cx="4047585" cy="2683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4102" y="1950816"/>
            <a:ext cx="4903078" cy="4164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Flecha derecha"/>
          <p:cNvSpPr/>
          <p:nvPr/>
        </p:nvSpPr>
        <p:spPr bwMode="auto">
          <a:xfrm>
            <a:off x="4503906" y="3579779"/>
            <a:ext cx="214009" cy="282102"/>
          </a:xfrm>
          <a:prstGeom prst="right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 txBox="1">
            <a:spLocks/>
          </p:cNvSpPr>
          <p:nvPr/>
        </p:nvSpPr>
        <p:spPr>
          <a:xfrm>
            <a:off x="504727" y="0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2. </a:t>
            </a:r>
            <a:r>
              <a:rPr kumimoji="0" lang="en-GB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Bivariate</a:t>
            </a: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analysis</a:t>
            </a:r>
            <a:b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2.2 Qualitative versus quantitative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461913" y="1371303"/>
            <a:ext cx="67130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/>
            <a:r>
              <a:rPr lang="en-US" dirty="0" smtClean="0">
                <a:solidFill>
                  <a:srgbClr val="3366FF"/>
                </a:solidFill>
                <a:latin typeface="+mn-lt"/>
              </a:rPr>
              <a:t>Study if bone density (</a:t>
            </a:r>
            <a:r>
              <a:rPr lang="en-US" i="1" dirty="0" err="1" smtClean="0">
                <a:solidFill>
                  <a:srgbClr val="3366FF"/>
                </a:solidFill>
                <a:latin typeface="+mn-lt"/>
              </a:rPr>
              <a:t>bua</a:t>
            </a:r>
            <a:r>
              <a:rPr lang="en-US" i="1" dirty="0" smtClean="0">
                <a:solidFill>
                  <a:srgbClr val="3366FF"/>
                </a:solidFill>
                <a:latin typeface="+mn-lt"/>
              </a:rPr>
              <a:t>) </a:t>
            </a:r>
            <a:r>
              <a:rPr lang="en-US" dirty="0" smtClean="0">
                <a:solidFill>
                  <a:srgbClr val="3366FF"/>
                </a:solidFill>
                <a:latin typeface="+mn-lt"/>
              </a:rPr>
              <a:t>is different in each group of age</a:t>
            </a:r>
            <a:endParaRPr lang="en-US" dirty="0">
              <a:solidFill>
                <a:srgbClr val="3366FF"/>
              </a:solidFill>
              <a:latin typeface="+mn-lt"/>
            </a:endParaRPr>
          </a:p>
        </p:txBody>
      </p:sp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224" y="1857680"/>
            <a:ext cx="4047585" cy="2683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4102" y="1950816"/>
            <a:ext cx="4903078" cy="4164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Flecha derecha"/>
          <p:cNvSpPr/>
          <p:nvPr/>
        </p:nvSpPr>
        <p:spPr bwMode="auto">
          <a:xfrm>
            <a:off x="4503906" y="3579779"/>
            <a:ext cx="214009" cy="282102"/>
          </a:xfrm>
          <a:prstGeom prst="right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92925" y="505838"/>
            <a:ext cx="6372225" cy="6062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Título"/>
          <p:cNvSpPr>
            <a:spLocks noGrp="1"/>
          </p:cNvSpPr>
          <p:nvPr>
            <p:ph type="title"/>
          </p:nvPr>
        </p:nvSpPr>
        <p:spPr>
          <a:xfrm>
            <a:off x="504727" y="0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 smtClean="0">
                <a:ea typeface="ＭＳ Ｐゴシック" pitchFamily="34" charset="-128"/>
              </a:rPr>
              <a:t>2. </a:t>
            </a:r>
            <a:r>
              <a:rPr lang="en-GB" dirty="0" err="1" smtClean="0">
                <a:ea typeface="ＭＳ Ｐゴシック" pitchFamily="34" charset="-128"/>
              </a:rPr>
              <a:t>Bivariate</a:t>
            </a:r>
            <a:r>
              <a:rPr lang="en-GB" dirty="0" smtClean="0">
                <a:ea typeface="ＭＳ Ｐゴシック" pitchFamily="34" charset="-128"/>
              </a:rPr>
              <a:t> analysis</a:t>
            </a:r>
            <a:br>
              <a:rPr lang="en-GB" dirty="0" smtClean="0">
                <a:ea typeface="ＭＳ Ｐゴシック" pitchFamily="34" charset="-128"/>
              </a:rPr>
            </a:br>
            <a:r>
              <a:rPr lang="en-GB" dirty="0" smtClean="0">
                <a:ea typeface="ＭＳ Ｐゴシック" pitchFamily="34" charset="-128"/>
              </a:rPr>
              <a:t> 2.1 Qualitative versus qualitative 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317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3763" y="1946257"/>
            <a:ext cx="4779086" cy="3812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91051" y="1909091"/>
            <a:ext cx="4623881" cy="4331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Rectángulo"/>
          <p:cNvSpPr/>
          <p:nvPr/>
        </p:nvSpPr>
        <p:spPr>
          <a:xfrm>
            <a:off x="243385" y="1277033"/>
            <a:ext cx="96626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/>
            <a:r>
              <a:rPr lang="en-GB" dirty="0" smtClean="0">
                <a:solidFill>
                  <a:srgbClr val="3366FF"/>
                </a:solidFill>
              </a:rPr>
              <a:t>Study if </a:t>
            </a:r>
            <a:r>
              <a:rPr lang="en-GB" i="1" dirty="0" err="1" smtClean="0">
                <a:solidFill>
                  <a:srgbClr val="3366FF"/>
                </a:solidFill>
              </a:rPr>
              <a:t>grupedad</a:t>
            </a:r>
            <a:r>
              <a:rPr lang="en-GB" dirty="0" smtClean="0">
                <a:solidFill>
                  <a:srgbClr val="3366FF"/>
                </a:solidFill>
              </a:rPr>
              <a:t>, influence in the illness type </a:t>
            </a:r>
            <a:r>
              <a:rPr lang="en-GB" i="1" dirty="0" smtClean="0">
                <a:solidFill>
                  <a:srgbClr val="3366FF"/>
                </a:solidFill>
              </a:rPr>
              <a:t>(</a:t>
            </a:r>
            <a:r>
              <a:rPr lang="en-GB" i="1" dirty="0" err="1" smtClean="0">
                <a:solidFill>
                  <a:srgbClr val="3366FF"/>
                </a:solidFill>
              </a:rPr>
              <a:t>classific</a:t>
            </a:r>
            <a:r>
              <a:rPr lang="en-GB" i="1" dirty="0" smtClean="0">
                <a:solidFill>
                  <a:srgbClr val="3366FF"/>
                </a:solidFill>
              </a:rPr>
              <a:t>) </a:t>
            </a:r>
            <a:r>
              <a:rPr lang="en-GB" b="1" dirty="0" smtClean="0">
                <a:solidFill>
                  <a:srgbClr val="3366FF"/>
                </a:solidFill>
              </a:rPr>
              <a:t>(with KMgglplots2)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>
          <a:xfrm>
            <a:off x="430306" y="1418104"/>
            <a:ext cx="8757787" cy="4369760"/>
          </a:xfrm>
        </p:spPr>
        <p:txBody>
          <a:bodyPr/>
          <a:lstStyle/>
          <a:p>
            <a:r>
              <a:rPr lang="ca-ES" dirty="0" err="1" smtClean="0"/>
              <a:t>Exercise</a:t>
            </a:r>
            <a:endParaRPr lang="ca-ES" dirty="0" smtClean="0"/>
          </a:p>
          <a:p>
            <a:endParaRPr lang="ca-ES" dirty="0" smtClean="0"/>
          </a:p>
          <a:p>
            <a:r>
              <a:rPr lang="en-GB" dirty="0" smtClean="0">
                <a:solidFill>
                  <a:srgbClr val="3366FF"/>
                </a:solidFill>
              </a:rPr>
              <a:t>Study if the relationship between </a:t>
            </a:r>
            <a:r>
              <a:rPr lang="en-GB" i="1" dirty="0" err="1" smtClean="0">
                <a:solidFill>
                  <a:srgbClr val="3366FF"/>
                </a:solidFill>
              </a:rPr>
              <a:t>menop</a:t>
            </a:r>
            <a:r>
              <a:rPr lang="en-GB" i="1" dirty="0" smtClean="0">
                <a:solidFill>
                  <a:srgbClr val="3366FF"/>
                </a:solidFill>
              </a:rPr>
              <a:t> </a:t>
            </a:r>
            <a:r>
              <a:rPr lang="en-GB" dirty="0" smtClean="0">
                <a:solidFill>
                  <a:srgbClr val="3366FF"/>
                </a:solidFill>
              </a:rPr>
              <a:t> and group of illness (</a:t>
            </a:r>
            <a:r>
              <a:rPr lang="en-GB" i="1" dirty="0" err="1" smtClean="0">
                <a:solidFill>
                  <a:srgbClr val="3366FF"/>
                </a:solidFill>
              </a:rPr>
              <a:t>classific</a:t>
            </a:r>
            <a:r>
              <a:rPr lang="en-GB" dirty="0" smtClean="0">
                <a:solidFill>
                  <a:srgbClr val="3366FF"/>
                </a:solidFill>
              </a:rPr>
              <a:t>)</a:t>
            </a:r>
          </a:p>
          <a:p>
            <a:endParaRPr lang="en-GB" i="1" dirty="0" smtClean="0">
              <a:solidFill>
                <a:srgbClr val="3366FF"/>
              </a:solidFill>
            </a:endParaRPr>
          </a:p>
          <a:p>
            <a:endParaRPr lang="en-GB" sz="2000" i="1" dirty="0" smtClean="0">
              <a:solidFill>
                <a:srgbClr val="3366FF"/>
              </a:solidFill>
            </a:endParaRPr>
          </a:p>
          <a:p>
            <a:r>
              <a:rPr lang="en-US" dirty="0" smtClean="0">
                <a:solidFill>
                  <a:srgbClr val="3366FF"/>
                </a:solidFill>
              </a:rPr>
              <a:t>Study if </a:t>
            </a:r>
            <a:r>
              <a:rPr lang="en-US" i="1" dirty="0" smtClean="0">
                <a:solidFill>
                  <a:srgbClr val="3366FF"/>
                </a:solidFill>
              </a:rPr>
              <a:t>peso</a:t>
            </a:r>
            <a:r>
              <a:rPr lang="en-US" dirty="0" smtClean="0">
                <a:solidFill>
                  <a:srgbClr val="3366FF"/>
                </a:solidFill>
              </a:rPr>
              <a:t> is different in each group of illness</a:t>
            </a:r>
            <a:r>
              <a:rPr lang="en-GB" dirty="0" smtClean="0">
                <a:solidFill>
                  <a:srgbClr val="3366FF"/>
                </a:solidFill>
              </a:rPr>
              <a:t> (</a:t>
            </a:r>
            <a:r>
              <a:rPr lang="en-GB" i="1" dirty="0" err="1" smtClean="0">
                <a:solidFill>
                  <a:srgbClr val="3366FF"/>
                </a:solidFill>
              </a:rPr>
              <a:t>classific</a:t>
            </a:r>
            <a:r>
              <a:rPr lang="en-GB" dirty="0" smtClean="0">
                <a:solidFill>
                  <a:srgbClr val="3366FF"/>
                </a:solidFill>
              </a:rPr>
              <a:t>).</a:t>
            </a:r>
            <a:endParaRPr lang="en-US" dirty="0" smtClean="0">
              <a:solidFill>
                <a:srgbClr val="3366FF"/>
              </a:solidFill>
            </a:endParaRPr>
          </a:p>
          <a:p>
            <a:endParaRPr lang="ca-ES" dirty="0" smtClean="0"/>
          </a:p>
          <a:p>
            <a:endParaRPr lang="ca-ES" dirty="0" smtClean="0"/>
          </a:p>
          <a:p>
            <a:endParaRPr lang="ca-ES" dirty="0"/>
          </a:p>
        </p:txBody>
      </p:sp>
      <p:sp>
        <p:nvSpPr>
          <p:cNvPr id="5" name="3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2. </a:t>
            </a:r>
            <a:r>
              <a:rPr kumimoji="0" lang="en-GB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Bivariate</a:t>
            </a: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analysis</a:t>
            </a:r>
            <a:b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174625" indent="-174625">
              <a:buFont typeface="Arial" pitchFamily="34" charset="0"/>
              <a:buChar char="•"/>
            </a:pPr>
            <a:r>
              <a:rPr lang="en-GB" dirty="0" smtClean="0"/>
              <a:t>Two </a:t>
            </a:r>
            <a:r>
              <a:rPr lang="en-GB" b="1" dirty="0" err="1" smtClean="0"/>
              <a:t>quantitatives</a:t>
            </a:r>
            <a:r>
              <a:rPr lang="en-GB" dirty="0" smtClean="0"/>
              <a:t> variables:</a:t>
            </a:r>
            <a:endParaRPr lang="en-US" dirty="0"/>
          </a:p>
        </p:txBody>
      </p:sp>
      <p:sp>
        <p:nvSpPr>
          <p:cNvPr id="5" name="3 Título"/>
          <p:cNvSpPr txBox="1">
            <a:spLocks/>
          </p:cNvSpPr>
          <p:nvPr/>
        </p:nvSpPr>
        <p:spPr>
          <a:xfrm>
            <a:off x="504727" y="0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2. </a:t>
            </a:r>
            <a:r>
              <a:rPr kumimoji="0" lang="en-GB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Bivariate</a:t>
            </a: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analysis</a:t>
            </a:r>
            <a:b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2.3 Quantitative</a:t>
            </a:r>
            <a:r>
              <a:rPr kumimoji="0" lang="en-GB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versus Quantitative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1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The way to study the relation will depend on the variable types: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On Monday we learned…</a:t>
            </a:r>
            <a:endParaRPr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179388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 smtClean="0"/>
              <a:t>We can analyse and describe each variable one by one:</a:t>
            </a:r>
          </a:p>
          <a:p>
            <a:pPr marL="1219200" lvl="2">
              <a:lnSpc>
                <a:spcPct val="150000"/>
              </a:lnSpc>
              <a:buFont typeface="+mj-lt"/>
              <a:buAutoNum type="arabicPeriod"/>
            </a:pPr>
            <a:r>
              <a:rPr lang="en-GB" sz="2200" b="1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With some measures:</a:t>
            </a:r>
          </a:p>
          <a:p>
            <a:pPr marL="941388" lvl="2" indent="-179388">
              <a:lnSpc>
                <a:spcPct val="150000"/>
              </a:lnSpc>
            </a:pPr>
            <a:r>
              <a:rPr lang="en-GB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Measures of central tendency		</a:t>
            </a:r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Measures of dispersion</a:t>
            </a:r>
          </a:p>
          <a:p>
            <a:pPr marL="1447800" lvl="3">
              <a:lnSpc>
                <a:spcPct val="150000"/>
              </a:lnSpc>
              <a:buFont typeface="+mj-lt"/>
              <a:buAutoNum type="arabicPeriod"/>
            </a:pPr>
            <a:endParaRPr lang="en-GB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1284288" lvl="3" indent="-179388">
              <a:lnSpc>
                <a:spcPct val="150000"/>
              </a:lnSpc>
              <a:buFont typeface="Wingdings" pitchFamily="2" charset="2"/>
              <a:buChar char="ü"/>
            </a:pPr>
            <a:endParaRPr lang="en-GB" dirty="0" smtClean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941388" lvl="2" indent="-179388">
              <a:lnSpc>
                <a:spcPct val="150000"/>
              </a:lnSpc>
              <a:buFont typeface="Wingdings" pitchFamily="2" charset="2"/>
              <a:buChar char="ü"/>
            </a:pPr>
            <a:endParaRPr lang="en-GB" sz="2200" dirty="0" smtClean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179388" indent="-179388"/>
            <a:endParaRPr lang="en-GB" dirty="0" smtClean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a typeface="ＭＳ Ｐゴシック" pitchFamily="34" charset="-128"/>
              </a:rPr>
              <a:t>From </a:t>
            </a:r>
            <a:r>
              <a:rPr lang="en-GB" dirty="0" err="1" smtClean="0">
                <a:ea typeface="ＭＳ Ｐゴシック" pitchFamily="34" charset="-128"/>
              </a:rPr>
              <a:t>univariate</a:t>
            </a:r>
            <a:r>
              <a:rPr lang="en-GB" dirty="0" smtClean="0">
                <a:ea typeface="ＭＳ Ｐゴシック" pitchFamily="34" charset="-128"/>
              </a:rPr>
              <a:t> to </a:t>
            </a:r>
            <a:r>
              <a:rPr lang="en-GB" dirty="0" err="1" smtClean="0">
                <a:ea typeface="ＭＳ Ｐゴシック" pitchFamily="34" charset="-128"/>
              </a:rPr>
              <a:t>Bivariate</a:t>
            </a:r>
            <a:r>
              <a:rPr lang="en-GB" dirty="0" smtClean="0">
                <a:ea typeface="ＭＳ Ｐゴシック" pitchFamily="34" charset="-128"/>
              </a:rPr>
              <a:t> analysis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63496" name="Picture 8" descr="http://gbuconecta.org/GBUConecta/wp-content/uploads/2013/11/800px-Cruce_de_caminos-El_Hierr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0173" y="4119513"/>
            <a:ext cx="2730629" cy="2047972"/>
          </a:xfrm>
          <a:prstGeom prst="rect">
            <a:avLst/>
          </a:prstGeom>
          <a:noFill/>
        </p:spPr>
      </p:pic>
      <p:pic>
        <p:nvPicPr>
          <p:cNvPr id="5734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4340" y="3629690"/>
            <a:ext cx="315277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65102" y="5291913"/>
            <a:ext cx="34575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174625" indent="-174625">
              <a:buFont typeface="Arial" pitchFamily="34" charset="0"/>
              <a:buChar char="•"/>
            </a:pPr>
            <a:r>
              <a:rPr lang="en-GB" dirty="0" smtClean="0"/>
              <a:t>Two </a:t>
            </a:r>
            <a:r>
              <a:rPr lang="en-GB" b="1" dirty="0" err="1" smtClean="0"/>
              <a:t>quantitatives</a:t>
            </a:r>
            <a:r>
              <a:rPr lang="en-GB" dirty="0" smtClean="0"/>
              <a:t> variables:</a:t>
            </a:r>
            <a:endParaRPr lang="en-US" dirty="0"/>
          </a:p>
        </p:txBody>
      </p:sp>
      <p:sp>
        <p:nvSpPr>
          <p:cNvPr id="5" name="3 Título"/>
          <p:cNvSpPr txBox="1">
            <a:spLocks/>
          </p:cNvSpPr>
          <p:nvPr/>
        </p:nvSpPr>
        <p:spPr>
          <a:xfrm>
            <a:off x="504727" y="0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2. </a:t>
            </a:r>
            <a:r>
              <a:rPr kumimoji="0" lang="en-GB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Bivariate</a:t>
            </a: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analysis</a:t>
            </a:r>
            <a:b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2.3 Quantitative</a:t>
            </a:r>
            <a:r>
              <a:rPr kumimoji="0" lang="en-GB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versus Quantitative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1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The way to study the relation will depend on the variable types:</a:t>
            </a:r>
            <a:endParaRPr lang="en-GB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7416" y="1329786"/>
            <a:ext cx="667702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Rectángulo"/>
          <p:cNvSpPr/>
          <p:nvPr/>
        </p:nvSpPr>
        <p:spPr bwMode="auto">
          <a:xfrm>
            <a:off x="3591612" y="1574276"/>
            <a:ext cx="386500" cy="478800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" name="8 Rectángulo"/>
          <p:cNvSpPr/>
          <p:nvPr/>
        </p:nvSpPr>
        <p:spPr bwMode="auto">
          <a:xfrm>
            <a:off x="4667839" y="1566421"/>
            <a:ext cx="386500" cy="478800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174625" indent="-174625">
              <a:buFont typeface="Arial" pitchFamily="34" charset="0"/>
              <a:buChar char="•"/>
            </a:pPr>
            <a:r>
              <a:rPr lang="en-GB" dirty="0" smtClean="0"/>
              <a:t>Two </a:t>
            </a:r>
            <a:r>
              <a:rPr lang="en-GB" b="1" dirty="0" err="1" smtClean="0"/>
              <a:t>quantitatives</a:t>
            </a:r>
            <a:r>
              <a:rPr lang="en-GB" dirty="0" smtClean="0"/>
              <a:t> variables</a:t>
            </a:r>
            <a:endParaRPr lang="en-GB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5" name="3 Título"/>
          <p:cNvSpPr txBox="1">
            <a:spLocks/>
          </p:cNvSpPr>
          <p:nvPr/>
        </p:nvSpPr>
        <p:spPr>
          <a:xfrm>
            <a:off x="504727" y="0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2. </a:t>
            </a:r>
            <a:r>
              <a:rPr kumimoji="0" lang="en-GB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Bivariate</a:t>
            </a: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analysis</a:t>
            </a:r>
            <a:b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2.3 Quantitative</a:t>
            </a:r>
            <a:r>
              <a:rPr kumimoji="0" lang="en-GB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versus Quantitative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1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The way to study the relation will depend on the variable types:</a:t>
            </a:r>
            <a:endParaRPr lang="en-GB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5321" y="2393815"/>
            <a:ext cx="35433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Flecha derecha"/>
          <p:cNvSpPr/>
          <p:nvPr/>
        </p:nvSpPr>
        <p:spPr bwMode="auto">
          <a:xfrm>
            <a:off x="4912468" y="4095345"/>
            <a:ext cx="359923" cy="321012"/>
          </a:xfrm>
          <a:prstGeom prst="right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3477" y="2574487"/>
            <a:ext cx="4114800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174625" indent="-174625">
              <a:buFont typeface="Arial" pitchFamily="34" charset="0"/>
              <a:buChar char="•"/>
            </a:pPr>
            <a:r>
              <a:rPr lang="en-GB" dirty="0" smtClean="0"/>
              <a:t>Two </a:t>
            </a:r>
            <a:r>
              <a:rPr lang="en-GB" b="1" dirty="0" err="1" smtClean="0"/>
              <a:t>quantitatives</a:t>
            </a:r>
            <a:r>
              <a:rPr lang="en-GB" dirty="0" smtClean="0"/>
              <a:t> variables:</a:t>
            </a:r>
            <a:endParaRPr lang="en-US" dirty="0"/>
          </a:p>
        </p:txBody>
      </p:sp>
      <p:sp>
        <p:nvSpPr>
          <p:cNvPr id="5" name="3 Título"/>
          <p:cNvSpPr txBox="1">
            <a:spLocks/>
          </p:cNvSpPr>
          <p:nvPr/>
        </p:nvSpPr>
        <p:spPr>
          <a:xfrm>
            <a:off x="504727" y="0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2. </a:t>
            </a:r>
            <a:r>
              <a:rPr kumimoji="0" lang="en-GB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Bivariate</a:t>
            </a: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analysis</a:t>
            </a:r>
            <a:b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2.3 Quantitative</a:t>
            </a:r>
            <a:r>
              <a:rPr kumimoji="0" lang="en-GB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versus Quantitative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1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The way to study the relation will depend on the variable types:</a:t>
            </a:r>
            <a:endParaRPr lang="en-GB" dirty="0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009" y="1955260"/>
            <a:ext cx="4171749" cy="4346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174625" indent="-174625">
              <a:buFont typeface="Arial" pitchFamily="34" charset="0"/>
              <a:buChar char="•"/>
            </a:pPr>
            <a:r>
              <a:rPr lang="en-GB" dirty="0" smtClean="0"/>
              <a:t>Two </a:t>
            </a:r>
            <a:r>
              <a:rPr lang="en-GB" b="1" dirty="0" err="1" smtClean="0"/>
              <a:t>quantitatives</a:t>
            </a:r>
            <a:r>
              <a:rPr lang="en-GB" dirty="0" smtClean="0"/>
              <a:t> variables:</a:t>
            </a:r>
            <a:endParaRPr lang="en-US" dirty="0"/>
          </a:p>
        </p:txBody>
      </p:sp>
      <p:sp>
        <p:nvSpPr>
          <p:cNvPr id="5" name="3 Título"/>
          <p:cNvSpPr txBox="1">
            <a:spLocks/>
          </p:cNvSpPr>
          <p:nvPr/>
        </p:nvSpPr>
        <p:spPr>
          <a:xfrm>
            <a:off x="504727" y="0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2. </a:t>
            </a:r>
            <a:r>
              <a:rPr kumimoji="0" lang="en-GB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Bivariate</a:t>
            </a: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analysis</a:t>
            </a:r>
            <a:b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2.3 Quantitative</a:t>
            </a:r>
            <a:r>
              <a:rPr kumimoji="0" lang="en-GB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versus Quantitative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1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The way to study the relation will depend on the variable types:</a:t>
            </a:r>
            <a:endParaRPr lang="en-GB" dirty="0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009" y="1955260"/>
            <a:ext cx="4171749" cy="4346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48034" y="2046918"/>
            <a:ext cx="4619136" cy="4295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174625" indent="-174625">
              <a:buFont typeface="Arial" pitchFamily="34" charset="0"/>
              <a:buChar char="•"/>
            </a:pPr>
            <a:r>
              <a:rPr lang="en-GB" dirty="0" smtClean="0"/>
              <a:t>Two </a:t>
            </a:r>
            <a:r>
              <a:rPr lang="en-GB" b="1" dirty="0" err="1" smtClean="0"/>
              <a:t>quantitatives</a:t>
            </a:r>
            <a:r>
              <a:rPr lang="en-GB" dirty="0" smtClean="0"/>
              <a:t> variables:</a:t>
            </a:r>
            <a:endParaRPr lang="en-US" dirty="0"/>
          </a:p>
        </p:txBody>
      </p:sp>
      <p:sp>
        <p:nvSpPr>
          <p:cNvPr id="5" name="3 Título"/>
          <p:cNvSpPr txBox="1">
            <a:spLocks/>
          </p:cNvSpPr>
          <p:nvPr/>
        </p:nvSpPr>
        <p:spPr>
          <a:xfrm>
            <a:off x="504727" y="0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2. </a:t>
            </a:r>
            <a:r>
              <a:rPr kumimoji="0" lang="en-GB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Bivariate</a:t>
            </a: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analysis</a:t>
            </a:r>
            <a:b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2.3 Quantitative</a:t>
            </a:r>
            <a:r>
              <a:rPr kumimoji="0" lang="en-GB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versus Quantitative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1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The way to study the relation will depend on the variable types:</a:t>
            </a:r>
            <a:endParaRPr lang="en-GB" dirty="0"/>
          </a:p>
        </p:txBody>
      </p:sp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" y="2448615"/>
            <a:ext cx="35814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8 Flecha derecha"/>
          <p:cNvSpPr/>
          <p:nvPr/>
        </p:nvSpPr>
        <p:spPr bwMode="auto">
          <a:xfrm>
            <a:off x="4289898" y="4319081"/>
            <a:ext cx="301558" cy="311285"/>
          </a:xfrm>
          <a:prstGeom prst="right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2622" y="3054790"/>
            <a:ext cx="1971675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174625" indent="-174625">
              <a:buFont typeface="Arial" pitchFamily="34" charset="0"/>
              <a:buChar char="•"/>
            </a:pPr>
            <a:r>
              <a:rPr lang="en-GB" dirty="0" smtClean="0"/>
              <a:t>Two </a:t>
            </a:r>
            <a:r>
              <a:rPr lang="en-GB" b="1" dirty="0" err="1" smtClean="0"/>
              <a:t>quantitatives</a:t>
            </a:r>
            <a:r>
              <a:rPr lang="en-GB" dirty="0" smtClean="0"/>
              <a:t> variables:</a:t>
            </a:r>
            <a:endParaRPr lang="en-US" dirty="0"/>
          </a:p>
        </p:txBody>
      </p:sp>
      <p:sp>
        <p:nvSpPr>
          <p:cNvPr id="5" name="3 Título"/>
          <p:cNvSpPr txBox="1">
            <a:spLocks/>
          </p:cNvSpPr>
          <p:nvPr/>
        </p:nvSpPr>
        <p:spPr>
          <a:xfrm>
            <a:off x="504727" y="0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2. </a:t>
            </a:r>
            <a:r>
              <a:rPr kumimoji="0" lang="en-GB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Bivariate</a:t>
            </a: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analysis</a:t>
            </a:r>
            <a:b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2.3 Quantitative</a:t>
            </a:r>
            <a:r>
              <a:rPr kumimoji="0" lang="en-GB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versus Quantitative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1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The way to study the relation will depend on the variable types:</a:t>
            </a:r>
            <a:endParaRPr lang="en-GB" dirty="0"/>
          </a:p>
        </p:txBody>
      </p:sp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3155" y="2355309"/>
            <a:ext cx="35814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8 Flecha derecha"/>
          <p:cNvSpPr/>
          <p:nvPr/>
        </p:nvSpPr>
        <p:spPr bwMode="auto">
          <a:xfrm>
            <a:off x="4289898" y="4319081"/>
            <a:ext cx="301558" cy="311285"/>
          </a:xfrm>
          <a:prstGeom prst="right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2622" y="3054790"/>
            <a:ext cx="1971675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7277" y="171450"/>
            <a:ext cx="640080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Marcador de texto"/>
          <p:cNvSpPr>
            <a:spLocks noGrp="1"/>
          </p:cNvSpPr>
          <p:nvPr>
            <p:ph type="body" sz="quarter" idx="10"/>
          </p:nvPr>
        </p:nvSpPr>
        <p:spPr bwMode="auto">
          <a:xfrm>
            <a:off x="3903663" y="654852"/>
            <a:ext cx="6002337" cy="5953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From </a:t>
            </a:r>
            <a:r>
              <a:rPr lang="en-GB" dirty="0" err="1" smtClean="0">
                <a:solidFill>
                  <a:srgbClr val="FF0000"/>
                </a:solidFill>
                <a:ea typeface="ＭＳ Ｐゴシック" pitchFamily="34" charset="-128"/>
              </a:rPr>
              <a:t>univariate</a:t>
            </a:r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 to </a:t>
            </a:r>
            <a:r>
              <a:rPr lang="en-GB" dirty="0" err="1" smtClean="0">
                <a:solidFill>
                  <a:srgbClr val="FF0000"/>
                </a:solidFill>
                <a:ea typeface="ＭＳ Ｐゴシック" pitchFamily="34" charset="-128"/>
              </a:rPr>
              <a:t>bivariate</a:t>
            </a:r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 analysis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 err="1" smtClean="0">
                <a:solidFill>
                  <a:srgbClr val="FF0000"/>
                </a:solidFill>
                <a:ea typeface="ＭＳ Ｐゴシック" pitchFamily="34" charset="-128"/>
              </a:rPr>
              <a:t>Bivariate</a:t>
            </a:r>
            <a:r>
              <a:rPr lang="en-US" dirty="0" smtClean="0">
                <a:solidFill>
                  <a:srgbClr val="FF0000"/>
                </a:solidFill>
                <a:ea typeface="ＭＳ Ｐゴシック" pitchFamily="34" charset="-128"/>
              </a:rPr>
              <a:t> analysis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 smtClean="0">
                <a:solidFill>
                  <a:srgbClr val="FF0000"/>
                </a:solidFill>
                <a:ea typeface="ＭＳ Ｐゴシック" pitchFamily="34" charset="-128"/>
              </a:rPr>
              <a:t>Qualitative </a:t>
            </a:r>
            <a:r>
              <a:rPr lang="en-US" dirty="0" err="1" smtClean="0">
                <a:solidFill>
                  <a:srgbClr val="FF0000"/>
                </a:solidFill>
                <a:ea typeface="ＭＳ Ｐゴシック" pitchFamily="34" charset="-128"/>
              </a:rPr>
              <a:t>vs</a:t>
            </a:r>
            <a:r>
              <a:rPr lang="en-US" dirty="0" smtClean="0">
                <a:solidFill>
                  <a:srgbClr val="FF0000"/>
                </a:solidFill>
                <a:ea typeface="ＭＳ Ｐゴシック" pitchFamily="34" charset="-128"/>
              </a:rPr>
              <a:t> Qualitative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 smtClean="0">
                <a:solidFill>
                  <a:srgbClr val="FF0000"/>
                </a:solidFill>
                <a:ea typeface="ＭＳ Ｐゴシック" pitchFamily="34" charset="-128"/>
              </a:rPr>
              <a:t>Qualitative </a:t>
            </a:r>
            <a:r>
              <a:rPr lang="en-US" dirty="0" err="1" smtClean="0">
                <a:solidFill>
                  <a:srgbClr val="FF0000"/>
                </a:solidFill>
                <a:ea typeface="ＭＳ Ｐゴシック" pitchFamily="34" charset="-128"/>
              </a:rPr>
              <a:t>vs</a:t>
            </a:r>
            <a:r>
              <a:rPr lang="en-US" dirty="0" smtClean="0">
                <a:solidFill>
                  <a:srgbClr val="FF0000"/>
                </a:solidFill>
                <a:ea typeface="ＭＳ Ｐゴシック" pitchFamily="34" charset="-128"/>
              </a:rPr>
              <a:t> Quantitative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 smtClean="0">
                <a:solidFill>
                  <a:srgbClr val="FF0000"/>
                </a:solidFill>
                <a:ea typeface="ＭＳ Ｐゴシック" pitchFamily="34" charset="-128"/>
              </a:rPr>
              <a:t>Quantitative </a:t>
            </a:r>
            <a:r>
              <a:rPr lang="en-US" dirty="0" err="1" smtClean="0">
                <a:solidFill>
                  <a:srgbClr val="FF0000"/>
                </a:solidFill>
                <a:ea typeface="ＭＳ Ｐゴシック" pitchFamily="34" charset="-128"/>
              </a:rPr>
              <a:t>vs</a:t>
            </a:r>
            <a:r>
              <a:rPr lang="en-US" dirty="0" smtClean="0">
                <a:solidFill>
                  <a:srgbClr val="FF0000"/>
                </a:solidFill>
                <a:ea typeface="ＭＳ Ｐゴシック" pitchFamily="34" charset="-128"/>
              </a:rPr>
              <a:t> Quantitative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Correlation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Definition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Types of correlation (Pearson, Spearman)</a:t>
            </a:r>
          </a:p>
          <a:p>
            <a:pPr marL="358775" indent="-358775">
              <a:buNone/>
            </a:pPr>
            <a:endParaRPr lang="en-GB" dirty="0" smtClean="0">
              <a:ea typeface="ＭＳ Ｐゴシック" pitchFamily="34" charset="-128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912124" y="113122"/>
            <a:ext cx="555238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b="1" u="sng" dirty="0" smtClean="0">
                <a:solidFill>
                  <a:srgbClr val="7D468C"/>
                </a:solidFill>
                <a:latin typeface="+mn-lt"/>
                <a:cs typeface="ＭＳ Ｐゴシック" charset="0"/>
              </a:rPr>
              <a:t>TABLE OF CONTENTS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275803"/>
            <a:ext cx="8751075" cy="424638"/>
          </a:xfrm>
        </p:spPr>
        <p:txBody>
          <a:bodyPr/>
          <a:lstStyle/>
          <a:p>
            <a:r>
              <a:rPr lang="en-GB" dirty="0" smtClean="0"/>
              <a:t>Main characteristics of correlation analysis:</a:t>
            </a:r>
            <a:endParaRPr lang="en-GB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>
          <a:xfrm>
            <a:off x="552351" y="1736398"/>
            <a:ext cx="8739298" cy="4369760"/>
          </a:xfrm>
        </p:spPr>
        <p:txBody>
          <a:bodyPr/>
          <a:lstStyle/>
          <a:p>
            <a:pPr marL="179388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 smtClean="0"/>
              <a:t>Correlation analysis allow: </a:t>
            </a:r>
          </a:p>
          <a:p>
            <a:pPr marL="941388" lvl="2" indent="-179388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Study the </a:t>
            </a:r>
            <a:r>
              <a:rPr lang="en-GB" sz="22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way</a:t>
            </a:r>
            <a:r>
              <a:rPr lang="en-GB" sz="2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of </a:t>
            </a:r>
            <a:r>
              <a:rPr lang="en-GB" sz="2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relation </a:t>
            </a:r>
            <a:r>
              <a:rPr lang="en-GB" sz="2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between the two variables</a:t>
            </a:r>
          </a:p>
          <a:p>
            <a:pPr marL="941388" lvl="2" indent="-179388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2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Quantify</a:t>
            </a:r>
            <a:r>
              <a:rPr lang="en-GB" sz="2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the intensity of relation</a:t>
            </a:r>
          </a:p>
          <a:p>
            <a:pPr marL="179388" indent="-179388">
              <a:lnSpc>
                <a:spcPct val="150000"/>
              </a:lnSpc>
              <a:buFont typeface="Arial" pitchFamily="34" charset="0"/>
              <a:buChar char="•"/>
              <a:tabLst>
                <a:tab pos="3856038" algn="l"/>
              </a:tabLst>
            </a:pPr>
            <a:r>
              <a:rPr lang="en-GB" dirty="0" smtClean="0"/>
              <a:t>Correlation is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causation</a:t>
            </a:r>
            <a:r>
              <a:rPr lang="en-GB" dirty="0" smtClean="0"/>
              <a:t>	one thing does not causes the other</a:t>
            </a:r>
          </a:p>
          <a:p>
            <a:pPr marL="179388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 smtClean="0"/>
              <a:t>In the correlation analysis, the two variables have the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same weigh</a:t>
            </a:r>
          </a:p>
          <a:p>
            <a:pPr marL="179388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 smtClean="0"/>
              <a:t>The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correlation coefficient</a:t>
            </a:r>
            <a:r>
              <a:rPr lang="en-GB" dirty="0" smtClean="0"/>
              <a:t> measures the strength of the relation</a:t>
            </a:r>
          </a:p>
          <a:p>
            <a:pPr marL="179388" indent="-179388">
              <a:lnSpc>
                <a:spcPct val="150000"/>
              </a:lnSpc>
            </a:pPr>
            <a:endParaRPr lang="en-GB" dirty="0" smtClean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3"/>
            </a:pPr>
            <a:r>
              <a:rPr lang="en-GB" dirty="0" smtClean="0">
                <a:ea typeface="ＭＳ Ｐゴシック" pitchFamily="34" charset="-128"/>
              </a:rPr>
              <a:t>Correlation</a:t>
            </a:r>
            <a:br>
              <a:rPr lang="en-GB" dirty="0" smtClean="0">
                <a:ea typeface="ＭＳ Ｐゴシック" pitchFamily="34" charset="-128"/>
              </a:rPr>
            </a:br>
            <a:r>
              <a:rPr lang="en-GB" dirty="0" smtClean="0">
                <a:ea typeface="ＭＳ Ｐゴシック" pitchFamily="34" charset="-128"/>
              </a:rPr>
              <a:t>1. Definition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10" name="9 Flecha derecha"/>
          <p:cNvSpPr/>
          <p:nvPr/>
        </p:nvSpPr>
        <p:spPr bwMode="auto">
          <a:xfrm>
            <a:off x="4025245" y="3648173"/>
            <a:ext cx="386499" cy="292231"/>
          </a:xfrm>
          <a:prstGeom prst="right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275803"/>
            <a:ext cx="8751075" cy="424638"/>
          </a:xfrm>
        </p:spPr>
        <p:txBody>
          <a:bodyPr/>
          <a:lstStyle/>
          <a:p>
            <a:r>
              <a:rPr lang="en-GB" dirty="0" smtClean="0"/>
              <a:t>Main characteristics of correlation analysis:</a:t>
            </a:r>
            <a:endParaRPr lang="en-GB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>
          <a:xfrm>
            <a:off x="552351" y="1736398"/>
            <a:ext cx="8739298" cy="4369760"/>
          </a:xfrm>
        </p:spPr>
        <p:txBody>
          <a:bodyPr/>
          <a:lstStyle/>
          <a:p>
            <a:pPr marL="179388" indent="-179388">
              <a:lnSpc>
                <a:spcPct val="150000"/>
              </a:lnSpc>
              <a:tabLst>
                <a:tab pos="1787525" algn="l"/>
                <a:tab pos="3856038" algn="l"/>
              </a:tabLst>
            </a:pPr>
            <a:r>
              <a:rPr lang="en-GB" sz="3200" b="1" dirty="0" smtClean="0"/>
              <a:t>		</a:t>
            </a:r>
            <a:r>
              <a:rPr lang="en-GB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Correlation</a:t>
            </a:r>
            <a:r>
              <a:rPr lang="en-GB" sz="3200" b="1" dirty="0" smtClean="0"/>
              <a:t> is </a:t>
            </a:r>
            <a:r>
              <a:rPr lang="en-GB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causation</a:t>
            </a:r>
            <a:r>
              <a:rPr lang="en-GB" dirty="0" smtClean="0"/>
              <a:t>		</a:t>
            </a:r>
          </a:p>
          <a:p>
            <a:pPr marL="179388" indent="-179388">
              <a:lnSpc>
                <a:spcPct val="150000"/>
              </a:lnSpc>
            </a:pPr>
            <a:endParaRPr lang="en-GB" dirty="0" smtClean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3"/>
            </a:pPr>
            <a:r>
              <a:rPr lang="en-GB" dirty="0" smtClean="0">
                <a:ea typeface="ＭＳ Ｐゴシック" pitchFamily="34" charset="-128"/>
              </a:rPr>
              <a:t>Correlation</a:t>
            </a:r>
            <a:br>
              <a:rPr lang="en-GB" dirty="0" smtClean="0">
                <a:ea typeface="ＭＳ Ｐゴシック" pitchFamily="34" charset="-128"/>
              </a:rPr>
            </a:br>
            <a:r>
              <a:rPr lang="en-GB" dirty="0" smtClean="0">
                <a:ea typeface="ＭＳ Ｐゴシック" pitchFamily="34" charset="-128"/>
              </a:rPr>
              <a:t>1. Definition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23138" y="2766526"/>
            <a:ext cx="4176679" cy="2841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 descr="Image result for correlation is not causation examp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51" y="2766526"/>
            <a:ext cx="4151151" cy="284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275803"/>
            <a:ext cx="8751075" cy="424638"/>
          </a:xfrm>
        </p:spPr>
        <p:txBody>
          <a:bodyPr/>
          <a:lstStyle/>
          <a:p>
            <a:r>
              <a:rPr lang="en-GB" dirty="0" smtClean="0"/>
              <a:t>Pearson correlation coefficient</a:t>
            </a:r>
            <a:endParaRPr lang="en-GB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3"/>
            </a:pPr>
            <a:r>
              <a:rPr lang="en-GB" dirty="0" smtClean="0">
                <a:ea typeface="ＭＳ Ｐゴシック" pitchFamily="34" charset="-128"/>
              </a:rPr>
              <a:t>Correlation</a:t>
            </a:r>
            <a:br>
              <a:rPr lang="en-GB" dirty="0" smtClean="0">
                <a:ea typeface="ＭＳ Ｐゴシック" pitchFamily="34" charset="-128"/>
              </a:rPr>
            </a:br>
            <a:r>
              <a:rPr lang="en-GB" dirty="0" smtClean="0">
                <a:ea typeface="ＭＳ Ｐゴシック" pitchFamily="34" charset="-128"/>
              </a:rPr>
              <a:t>2. Types of correlation</a:t>
            </a:r>
            <a:endParaRPr lang="en-GB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179388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 smtClean="0"/>
              <a:t>It is represented by letter “r”. It has no dimensions (no units)</a:t>
            </a:r>
          </a:p>
          <a:p>
            <a:pPr marL="179388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 smtClean="0"/>
              <a:t>Values go from </a:t>
            </a:r>
            <a:r>
              <a:rPr lang="en-GB" b="1" dirty="0" smtClean="0"/>
              <a:t>-1</a:t>
            </a:r>
            <a:r>
              <a:rPr lang="en-GB" dirty="0" smtClean="0"/>
              <a:t> to </a:t>
            </a:r>
            <a:r>
              <a:rPr lang="en-GB" b="1" dirty="0" smtClean="0"/>
              <a:t>+1</a:t>
            </a:r>
          </a:p>
          <a:p>
            <a:pPr marL="941388" lvl="2" indent="-179388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200" b="1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r=0</a:t>
            </a:r>
            <a:r>
              <a:rPr lang="en-GB" sz="2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indicates no linear relation between the variables</a:t>
            </a:r>
          </a:p>
          <a:p>
            <a:pPr marL="941388" lvl="2" indent="-179388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200" b="1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r&gt;0</a:t>
            </a:r>
            <a:r>
              <a:rPr lang="en-GB" sz="2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indicates direct relation between the variables</a:t>
            </a:r>
          </a:p>
          <a:p>
            <a:pPr marL="941388" lvl="2" indent="-179388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200" b="1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r&lt;0</a:t>
            </a:r>
            <a:r>
              <a:rPr lang="en-GB" sz="2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indicates indirect relation between the variables</a:t>
            </a:r>
          </a:p>
          <a:p>
            <a:pPr marL="941388" lvl="2" indent="-179388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200" b="1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r=1/-1 </a:t>
            </a:r>
            <a:r>
              <a:rPr lang="en-GB" sz="2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indicates a perfect relation between the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>
          <a:xfrm>
            <a:off x="0" y="1208497"/>
            <a:ext cx="4679524" cy="723998"/>
          </a:xfrm>
        </p:spPr>
        <p:txBody>
          <a:bodyPr/>
          <a:lstStyle/>
          <a:p>
            <a:pPr marL="1219200" lvl="2">
              <a:lnSpc>
                <a:spcPct val="150000"/>
              </a:lnSpc>
              <a:buFont typeface="+mj-lt"/>
              <a:buAutoNum type="arabicPeriod" startAt="2"/>
            </a:pPr>
            <a:r>
              <a:rPr lang="en-GB" sz="2200" b="1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Some graphics</a:t>
            </a:r>
          </a:p>
          <a:p>
            <a:endParaRPr lang="en-US" dirty="0"/>
          </a:p>
        </p:txBody>
      </p:sp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r>
              <a:rPr lang="en-GB" dirty="0" smtClean="0">
                <a:ea typeface="ＭＳ Ｐゴシック" pitchFamily="34" charset="-128"/>
              </a:rPr>
              <a:t>From </a:t>
            </a:r>
            <a:r>
              <a:rPr lang="en-GB" dirty="0" err="1" smtClean="0">
                <a:ea typeface="ＭＳ Ｐゴシック" pitchFamily="34" charset="-128"/>
              </a:rPr>
              <a:t>univariate</a:t>
            </a:r>
            <a:r>
              <a:rPr lang="en-GB" dirty="0" smtClean="0">
                <a:ea typeface="ＭＳ Ｐゴシック" pitchFamily="34" charset="-128"/>
              </a:rPr>
              <a:t> to </a:t>
            </a:r>
            <a:r>
              <a:rPr lang="en-GB" dirty="0" err="1" smtClean="0">
                <a:ea typeface="ＭＳ Ｐゴシック" pitchFamily="34" charset="-128"/>
              </a:rPr>
              <a:t>Bivariate</a:t>
            </a:r>
            <a:r>
              <a:rPr lang="en-GB" dirty="0" smtClean="0">
                <a:ea typeface="ＭＳ Ｐゴシック" pitchFamily="34" charset="-128"/>
              </a:rPr>
              <a:t> analysis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6" name="Picture 2" descr="http://upload.wikimedia.org/wikipedia/commons/thumb/8/8e/Histogram_example.svg/250px-Histogram_example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0865" y="2055043"/>
            <a:ext cx="2381250" cy="1905000"/>
          </a:xfrm>
          <a:prstGeom prst="rect">
            <a:avLst/>
          </a:prstGeom>
          <a:noFill/>
        </p:spPr>
      </p:pic>
      <p:pic>
        <p:nvPicPr>
          <p:cNvPr id="7" name="Picture 4" descr="http://www.ni.com/cms/images/devzone/tut/a/458074b480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4228" y="1462938"/>
            <a:ext cx="2511883" cy="2585762"/>
          </a:xfrm>
          <a:prstGeom prst="rect">
            <a:avLst/>
          </a:prstGeom>
          <a:noFill/>
        </p:spPr>
      </p:pic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91367" y="4512419"/>
            <a:ext cx="2645102" cy="1550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275803"/>
            <a:ext cx="8751075" cy="424638"/>
          </a:xfrm>
        </p:spPr>
        <p:txBody>
          <a:bodyPr/>
          <a:lstStyle/>
          <a:p>
            <a:r>
              <a:rPr lang="en-GB" dirty="0" smtClean="0"/>
              <a:t>Pearson correlation coefficient. Examples</a:t>
            </a:r>
            <a:endParaRPr lang="en-GB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3"/>
            </a:pPr>
            <a:r>
              <a:rPr lang="en-GB" dirty="0" smtClean="0">
                <a:ea typeface="ＭＳ Ｐゴシック" pitchFamily="34" charset="-128"/>
              </a:rPr>
              <a:t>Correlation</a:t>
            </a:r>
            <a:br>
              <a:rPr lang="en-GB" dirty="0" smtClean="0">
                <a:ea typeface="ＭＳ Ｐゴシック" pitchFamily="34" charset="-128"/>
              </a:rPr>
            </a:br>
            <a:r>
              <a:rPr lang="en-GB" dirty="0" smtClean="0">
                <a:ea typeface="ＭＳ Ｐゴシック" pitchFamily="34" charset="-128"/>
              </a:rPr>
              <a:t>2. Types of correlation 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142" y="1885360"/>
            <a:ext cx="5280892" cy="2196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1988" y="4116583"/>
            <a:ext cx="5118363" cy="2548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49122" y="3297935"/>
            <a:ext cx="2290714" cy="2066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495300" y="0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3"/>
            </a:pPr>
            <a:r>
              <a:rPr lang="en-GB" dirty="0" smtClean="0">
                <a:ea typeface="ＭＳ Ｐゴシック" pitchFamily="34" charset="-128"/>
              </a:rPr>
              <a:t>Correlation</a:t>
            </a:r>
            <a:br>
              <a:rPr lang="en-GB" dirty="0" smtClean="0">
                <a:ea typeface="ＭＳ Ｐゴシック" pitchFamily="34" charset="-128"/>
              </a:rPr>
            </a:br>
            <a:r>
              <a:rPr lang="en-GB" dirty="0" smtClean="0">
                <a:ea typeface="ＭＳ Ｐゴシック" pitchFamily="34" charset="-128"/>
              </a:rPr>
              <a:t>2. Types of correlation</a:t>
            </a:r>
            <a:endParaRPr lang="en-GB" dirty="0"/>
          </a:p>
        </p:txBody>
      </p:sp>
      <p:sp>
        <p:nvSpPr>
          <p:cNvPr id="6" name="5 CuadroTexto"/>
          <p:cNvSpPr txBox="1"/>
          <p:nvPr/>
        </p:nvSpPr>
        <p:spPr>
          <a:xfrm>
            <a:off x="470647" y="1479176"/>
            <a:ext cx="90498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Study the relationship between </a:t>
            </a:r>
            <a:r>
              <a:rPr lang="en-US" sz="2200" i="1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peso</a:t>
            </a: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and </a:t>
            </a:r>
            <a:r>
              <a:rPr lang="en-US" sz="2200" i="1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body mass index (</a:t>
            </a:r>
            <a:r>
              <a:rPr lang="en-US" sz="2200" i="1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imc</a:t>
            </a:r>
            <a:r>
              <a:rPr lang="en-US" sz="2200" i="1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)</a:t>
            </a: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:</a:t>
            </a:r>
          </a:p>
        </p:txBody>
      </p:sp>
      <p:sp>
        <p:nvSpPr>
          <p:cNvPr id="7" name="6 Rectángulo"/>
          <p:cNvSpPr/>
          <p:nvPr/>
        </p:nvSpPr>
        <p:spPr>
          <a:xfrm>
            <a:off x="768723" y="2143035"/>
            <a:ext cx="61834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>
                <a:solidFill>
                  <a:srgbClr val="3366FF"/>
                </a:solidFill>
                <a:latin typeface="Consolas" pitchFamily="49" charset="0"/>
                <a:cs typeface="Consolas" pitchFamily="49" charset="0"/>
              </a:rPr>
              <a:t>	imc      peso</a:t>
            </a:r>
          </a:p>
          <a:p>
            <a:r>
              <a:rPr lang="it-IT" dirty="0" smtClean="0">
                <a:solidFill>
                  <a:srgbClr val="3366FF"/>
                </a:solidFill>
                <a:latin typeface="Consolas" pitchFamily="49" charset="0"/>
                <a:cs typeface="Consolas" pitchFamily="49" charset="0"/>
              </a:rPr>
              <a:t>imc  1.0000000 0.8927967</a:t>
            </a:r>
          </a:p>
          <a:p>
            <a:r>
              <a:rPr lang="it-IT" dirty="0" smtClean="0">
                <a:solidFill>
                  <a:srgbClr val="3366FF"/>
                </a:solidFill>
                <a:latin typeface="Consolas" pitchFamily="49" charset="0"/>
                <a:cs typeface="Consolas" pitchFamily="49" charset="0"/>
              </a:rPr>
              <a:t>peso 0.8927967 1.0000000</a:t>
            </a:r>
            <a:endParaRPr lang="ca-ES" dirty="0">
              <a:solidFill>
                <a:srgbClr val="3366FF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8212" y="2079812"/>
            <a:ext cx="4257395" cy="4257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275803"/>
            <a:ext cx="8751075" cy="424638"/>
          </a:xfrm>
        </p:spPr>
        <p:txBody>
          <a:bodyPr/>
          <a:lstStyle/>
          <a:p>
            <a:r>
              <a:rPr lang="en-GB" dirty="0" smtClean="0"/>
              <a:t>Pearson correlation coefficient. How to in R-commander?</a:t>
            </a:r>
            <a:endParaRPr lang="en-GB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3"/>
            </a:pPr>
            <a:r>
              <a:rPr lang="en-GB" dirty="0" smtClean="0">
                <a:ea typeface="ＭＳ Ｐゴシック" pitchFamily="34" charset="-128"/>
              </a:rPr>
              <a:t>Correlation</a:t>
            </a:r>
            <a:br>
              <a:rPr lang="en-GB" dirty="0" smtClean="0">
                <a:ea typeface="ＭＳ Ｐゴシック" pitchFamily="34" charset="-128"/>
              </a:rPr>
            </a:br>
            <a:r>
              <a:rPr lang="en-GB" dirty="0" smtClean="0">
                <a:ea typeface="ＭＳ Ｐゴシック" pitchFamily="34" charset="-128"/>
              </a:rPr>
              <a:t>2. Types of correlation 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2353" y="2313640"/>
            <a:ext cx="3301188" cy="2058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8 Flecha derecha"/>
          <p:cNvSpPr/>
          <p:nvPr/>
        </p:nvSpPr>
        <p:spPr bwMode="auto">
          <a:xfrm>
            <a:off x="4683597" y="3205390"/>
            <a:ext cx="533860" cy="900000"/>
          </a:xfrm>
          <a:prstGeom prst="right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10" name="9 Conector recto de flecha"/>
          <p:cNvCxnSpPr/>
          <p:nvPr/>
        </p:nvCxnSpPr>
        <p:spPr bwMode="auto">
          <a:xfrm rot="10800000">
            <a:off x="3513294" y="3347209"/>
            <a:ext cx="914392" cy="9427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13 CuadroTexto"/>
          <p:cNvSpPr txBox="1"/>
          <p:nvPr/>
        </p:nvSpPr>
        <p:spPr>
          <a:xfrm>
            <a:off x="6862713" y="4741683"/>
            <a:ext cx="2394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Don’t forget to look the graphic!!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13293" y="2554941"/>
            <a:ext cx="3115703" cy="177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8070" y="5264524"/>
            <a:ext cx="5577541" cy="1163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10 CuadroTexto"/>
          <p:cNvSpPr txBox="1"/>
          <p:nvPr/>
        </p:nvSpPr>
        <p:spPr>
          <a:xfrm>
            <a:off x="591671" y="1721224"/>
            <a:ext cx="85926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ca-ES" sz="2200" b="1" dirty="0" err="1" smtClean="0">
                <a:solidFill>
                  <a:srgbClr val="3366FF"/>
                </a:solidFill>
                <a:latin typeface="+mn-lt"/>
              </a:rPr>
              <a:t>Bone</a:t>
            </a:r>
            <a:r>
              <a:rPr lang="ca-ES" sz="2200" b="1" dirty="0" smtClean="0">
                <a:solidFill>
                  <a:srgbClr val="3366FF"/>
                </a:solidFill>
                <a:latin typeface="+mn-lt"/>
              </a:rPr>
              <a:t> </a:t>
            </a:r>
            <a:r>
              <a:rPr lang="ca-ES" sz="2200" b="1" dirty="0" err="1" smtClean="0">
                <a:solidFill>
                  <a:srgbClr val="3366FF"/>
                </a:solidFill>
                <a:latin typeface="+mn-lt"/>
              </a:rPr>
              <a:t>density</a:t>
            </a:r>
            <a:r>
              <a:rPr lang="ca-ES" sz="2200" b="1" dirty="0" smtClean="0">
                <a:solidFill>
                  <a:srgbClr val="3366FF"/>
                </a:solidFill>
                <a:latin typeface="+mn-lt"/>
              </a:rPr>
              <a:t> </a:t>
            </a:r>
            <a:r>
              <a:rPr lang="ca-ES" sz="2200" dirty="0" smtClean="0">
                <a:solidFill>
                  <a:srgbClr val="3366FF"/>
                </a:solidFill>
                <a:latin typeface="+mn-lt"/>
              </a:rPr>
              <a:t>and </a:t>
            </a:r>
            <a:r>
              <a:rPr lang="ca-ES" sz="2200" b="1" dirty="0" err="1" smtClean="0">
                <a:solidFill>
                  <a:srgbClr val="3366FF"/>
                </a:solidFill>
                <a:latin typeface="+mn-lt"/>
              </a:rPr>
              <a:t>age</a:t>
            </a:r>
            <a:r>
              <a:rPr lang="ca-ES" sz="2200" dirty="0" smtClean="0">
                <a:solidFill>
                  <a:srgbClr val="3366FF"/>
                </a:solidFill>
                <a:latin typeface="+mn-lt"/>
              </a:rPr>
              <a:t> </a:t>
            </a:r>
            <a:r>
              <a:rPr lang="ca-ES" sz="2200" dirty="0" err="1" smtClean="0">
                <a:solidFill>
                  <a:srgbClr val="3366FF"/>
                </a:solidFill>
                <a:latin typeface="+mn-lt"/>
              </a:rPr>
              <a:t>are</a:t>
            </a:r>
            <a:r>
              <a:rPr lang="ca-ES" sz="2200" dirty="0" smtClean="0">
                <a:solidFill>
                  <a:srgbClr val="3366FF"/>
                </a:solidFill>
                <a:latin typeface="+mn-lt"/>
              </a:rPr>
              <a:t> </a:t>
            </a:r>
            <a:r>
              <a:rPr lang="ca-ES" sz="2200" dirty="0" err="1" smtClean="0">
                <a:solidFill>
                  <a:srgbClr val="3366FF"/>
                </a:solidFill>
                <a:latin typeface="+mn-lt"/>
              </a:rPr>
              <a:t>correlated</a:t>
            </a:r>
            <a:r>
              <a:rPr lang="ca-ES" sz="2200" dirty="0" smtClean="0">
                <a:solidFill>
                  <a:srgbClr val="3366FF"/>
                </a:solidFill>
                <a:latin typeface="+mn-lt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Flecha derecha"/>
          <p:cNvSpPr/>
          <p:nvPr/>
        </p:nvSpPr>
        <p:spPr bwMode="auto">
          <a:xfrm>
            <a:off x="4354506" y="2340329"/>
            <a:ext cx="567117" cy="900000"/>
          </a:xfrm>
          <a:prstGeom prst="right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2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3"/>
            </a:pPr>
            <a:r>
              <a:rPr lang="en-GB" dirty="0" smtClean="0">
                <a:ea typeface="ＭＳ Ｐゴシック" pitchFamily="34" charset="-128"/>
              </a:rPr>
              <a:t>Correlation</a:t>
            </a:r>
            <a:br>
              <a:rPr lang="en-GB" dirty="0" smtClean="0">
                <a:ea typeface="ＭＳ Ｐゴシック" pitchFamily="34" charset="-128"/>
              </a:rPr>
            </a:br>
            <a:r>
              <a:rPr lang="en-GB" dirty="0" smtClean="0">
                <a:ea typeface="ＭＳ Ｐゴシック" pitchFamily="34" charset="-128"/>
              </a:rPr>
              <a:t>2. Types of correlation 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054" r="71672" b="45962"/>
          <a:stretch>
            <a:fillRect/>
          </a:stretch>
        </p:blipFill>
        <p:spPr bwMode="auto">
          <a:xfrm>
            <a:off x="295422" y="1336431"/>
            <a:ext cx="3418449" cy="3953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7 Conector recto de flecha"/>
          <p:cNvCxnSpPr/>
          <p:nvPr/>
        </p:nvCxnSpPr>
        <p:spPr bwMode="auto">
          <a:xfrm flipH="1">
            <a:off x="2809631" y="3361765"/>
            <a:ext cx="1264828" cy="1719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2919" t="7115" r="54049" b="23462"/>
          <a:stretch>
            <a:fillRect/>
          </a:stretch>
        </p:blipFill>
        <p:spPr bwMode="auto">
          <a:xfrm>
            <a:off x="5179186" y="1871872"/>
            <a:ext cx="3770141" cy="3419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275803"/>
            <a:ext cx="8751075" cy="424638"/>
          </a:xfrm>
        </p:spPr>
        <p:txBody>
          <a:bodyPr/>
          <a:lstStyle/>
          <a:p>
            <a:r>
              <a:rPr lang="en-GB" dirty="0" smtClean="0"/>
              <a:t>Pearson correlation coefficient. How to in R-commander?</a:t>
            </a:r>
            <a:endParaRPr lang="en-GB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3"/>
            </a:pPr>
            <a:r>
              <a:rPr lang="en-GB" dirty="0" smtClean="0">
                <a:ea typeface="ＭＳ Ｐゴシック" pitchFamily="34" charset="-128"/>
              </a:rPr>
              <a:t>Correlation</a:t>
            </a:r>
            <a:br>
              <a:rPr lang="en-GB" dirty="0" smtClean="0">
                <a:ea typeface="ＭＳ Ｐゴシック" pitchFamily="34" charset="-128"/>
              </a:rPr>
            </a:br>
            <a:r>
              <a:rPr lang="en-GB" dirty="0" smtClean="0">
                <a:ea typeface="ＭＳ Ｐゴシック" pitchFamily="34" charset="-128"/>
              </a:rPr>
              <a:t>2. Types of correlation 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5931" y="1616836"/>
            <a:ext cx="5991658" cy="424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275803"/>
            <a:ext cx="8751075" cy="424638"/>
          </a:xfrm>
        </p:spPr>
        <p:txBody>
          <a:bodyPr/>
          <a:lstStyle/>
          <a:p>
            <a:r>
              <a:rPr lang="en-GB" dirty="0" smtClean="0"/>
              <a:t>Pearson correlation coefficient. How to in R-commander?</a:t>
            </a:r>
            <a:endParaRPr lang="en-GB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3"/>
            </a:pPr>
            <a:r>
              <a:rPr lang="en-GB" dirty="0" smtClean="0">
                <a:ea typeface="ＭＳ Ｐゴシック" pitchFamily="34" charset="-128"/>
              </a:rPr>
              <a:t>Correlation</a:t>
            </a:r>
            <a:br>
              <a:rPr lang="en-GB" dirty="0" smtClean="0">
                <a:ea typeface="ＭＳ Ｐゴシック" pitchFamily="34" charset="-128"/>
              </a:rPr>
            </a:br>
            <a:r>
              <a:rPr lang="en-GB" dirty="0" smtClean="0">
                <a:ea typeface="ＭＳ Ｐゴシック" pitchFamily="34" charset="-128"/>
              </a:rPr>
              <a:t>2. Types of correlation 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5" name="4 Rectángulo"/>
          <p:cNvSpPr/>
          <p:nvPr/>
        </p:nvSpPr>
        <p:spPr>
          <a:xfrm>
            <a:off x="521240" y="1863485"/>
            <a:ext cx="85546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</a:pPr>
            <a:r>
              <a:rPr lang="en-US" dirty="0" smtClean="0">
                <a:solidFill>
                  <a:srgbClr val="7D468C"/>
                </a:solidFill>
              </a:rPr>
              <a:t>Exercise 1</a:t>
            </a:r>
            <a:r>
              <a:rPr lang="en-US" dirty="0" smtClean="0"/>
              <a:t>.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Do you think that exists a relationship between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peso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talla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What type of relationship? Show a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scatterplot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of the values.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3"/>
            </a:pPr>
            <a:r>
              <a:rPr lang="en-GB" dirty="0" smtClean="0">
                <a:ea typeface="ＭＳ Ｐゴシック" pitchFamily="34" charset="-128"/>
              </a:rPr>
              <a:t>Correlation. Exercises</a:t>
            </a:r>
            <a:br>
              <a:rPr lang="en-GB" dirty="0" smtClean="0">
                <a:ea typeface="ＭＳ Ｐゴシック" pitchFamily="34" charset="-128"/>
              </a:rPr>
            </a:br>
            <a:r>
              <a:rPr lang="en-GB" dirty="0" smtClean="0">
                <a:ea typeface="ＭＳ Ｐゴシック" pitchFamily="34" charset="-128"/>
              </a:rPr>
              <a:t/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436058"/>
            <a:ext cx="2803724" cy="527213"/>
          </a:xfrm>
        </p:spPr>
        <p:txBody>
          <a:bodyPr/>
          <a:lstStyle/>
          <a:p>
            <a:pPr marL="0" indent="0" algn="just"/>
            <a:r>
              <a:rPr lang="en-US" dirty="0" smtClean="0"/>
              <a:t>Exercise 1. </a:t>
            </a:r>
            <a:r>
              <a:rPr lang="en-US" dirty="0" err="1" smtClean="0"/>
              <a:t>pes</a:t>
            </a:r>
            <a:r>
              <a:rPr lang="en-US" i="1" dirty="0" err="1" smtClean="0"/>
              <a:t>o</a:t>
            </a:r>
            <a:r>
              <a:rPr lang="en-US" dirty="0" err="1" smtClean="0"/>
              <a:t>~</a:t>
            </a:r>
            <a:r>
              <a:rPr lang="en-US" i="1" dirty="0" err="1" smtClean="0"/>
              <a:t>talla</a:t>
            </a:r>
            <a:endParaRPr lang="en-US" b="0" i="1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5833849" y="2407777"/>
            <a:ext cx="35558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>
                <a:latin typeface="Consolas" pitchFamily="49" charset="0"/>
                <a:cs typeface="Consolas" pitchFamily="49" charset="0"/>
              </a:rPr>
              <a:t>	peso     talla</a:t>
            </a:r>
          </a:p>
          <a:p>
            <a:r>
              <a:rPr lang="it-IT" dirty="0" smtClean="0">
                <a:latin typeface="Consolas" pitchFamily="49" charset="0"/>
                <a:cs typeface="Consolas" pitchFamily="49" charset="0"/>
              </a:rPr>
              <a:t>peso  1.0000000 </a:t>
            </a:r>
            <a:r>
              <a:rPr lang="it-IT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0.2311058</a:t>
            </a:r>
          </a:p>
          <a:p>
            <a:r>
              <a:rPr lang="it-IT" dirty="0" smtClean="0">
                <a:latin typeface="Consolas" pitchFamily="49" charset="0"/>
                <a:cs typeface="Consolas" pitchFamily="49" charset="0"/>
              </a:rPr>
              <a:t>talla </a:t>
            </a:r>
            <a:r>
              <a:rPr lang="it-IT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0.2311058</a:t>
            </a:r>
            <a:r>
              <a:rPr lang="it-IT" dirty="0" smtClean="0">
                <a:latin typeface="Consolas" pitchFamily="49" charset="0"/>
                <a:cs typeface="Consolas" pitchFamily="49" charset="0"/>
              </a:rPr>
              <a:t> 1.0000000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129050"/>
            <a:ext cx="4287032" cy="428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286050" y="1275803"/>
            <a:ext cx="8751075" cy="424638"/>
          </a:xfrm>
        </p:spPr>
        <p:txBody>
          <a:bodyPr/>
          <a:lstStyle/>
          <a:p>
            <a:r>
              <a:rPr lang="en-GB" dirty="0" smtClean="0"/>
              <a:t>Non Parametric correlation: Spearman correlation coefficient</a:t>
            </a:r>
            <a:endParaRPr lang="en-GB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3"/>
            </a:pPr>
            <a:r>
              <a:rPr lang="en-GB" dirty="0" smtClean="0">
                <a:ea typeface="ＭＳ Ｐゴシック" pitchFamily="34" charset="-128"/>
              </a:rPr>
              <a:t>Correlation</a:t>
            </a:r>
            <a:br>
              <a:rPr lang="en-GB" dirty="0" smtClean="0">
                <a:ea typeface="ＭＳ Ｐゴシック" pitchFamily="34" charset="-128"/>
              </a:rPr>
            </a:br>
            <a:r>
              <a:rPr lang="en-GB" dirty="0" smtClean="0">
                <a:ea typeface="ＭＳ Ｐゴシック" pitchFamily="34" charset="-128"/>
              </a:rPr>
              <a:t>2. Types of correlation 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179388" indent="-179388">
              <a:buFont typeface="Arial" pitchFamily="34" charset="0"/>
              <a:buChar char="•"/>
            </a:pPr>
            <a:r>
              <a:rPr lang="en-GB" dirty="0" smtClean="0"/>
              <a:t>Pearson correlation coefficient is severely affected by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outliers</a:t>
            </a:r>
            <a:r>
              <a:rPr lang="en-GB" dirty="0" smtClean="0"/>
              <a:t> and if the relation is not lineal</a:t>
            </a:r>
          </a:p>
          <a:p>
            <a:pPr marL="179388" indent="-179388">
              <a:buFont typeface="Arial" pitchFamily="34" charset="0"/>
              <a:buChar char="•"/>
            </a:pPr>
            <a:endParaRPr lang="en-GB" dirty="0" smtClean="0"/>
          </a:p>
          <a:p>
            <a:pPr marL="1611313" lvl="4" indent="-11113"/>
            <a:r>
              <a:rPr lang="en-GB" sz="2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Better to use </a:t>
            </a:r>
            <a:r>
              <a:rPr lang="en-GB" sz="22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Spearman</a:t>
            </a:r>
            <a:r>
              <a:rPr lang="en-GB" sz="2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correlation coefficient (use the ranks between the numbers instead the values) to calculate the correlation coefficient</a:t>
            </a:r>
          </a:p>
          <a:p>
            <a:pPr marL="1611313" lvl="4" indent="-11113"/>
            <a:endParaRPr lang="en-GB" sz="2200" dirty="0" smtClean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GB" dirty="0" smtClean="0"/>
              <a:t>Evaluates the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monotonic</a:t>
            </a:r>
            <a:r>
              <a:rPr lang="en-GB" dirty="0" smtClean="0"/>
              <a:t> relationship between the variables (not the </a:t>
            </a:r>
            <a:r>
              <a:rPr lang="en-GB" b="1" dirty="0" smtClean="0"/>
              <a:t>linear</a:t>
            </a:r>
            <a:r>
              <a:rPr lang="en-GB" dirty="0" smtClean="0"/>
              <a:t> relationship as Pearson does).</a:t>
            </a:r>
          </a:p>
          <a:p>
            <a:pPr marL="11113" indent="-11113">
              <a:buFont typeface="Arial" pitchFamily="34" charset="0"/>
              <a:buChar char="•"/>
            </a:pPr>
            <a:endParaRPr lang="en-GB" dirty="0" smtClean="0"/>
          </a:p>
          <a:p>
            <a:pPr marL="1611313" lvl="4" indent="-11113"/>
            <a:r>
              <a:rPr lang="en-GB" sz="2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The variables tend to change together but not necessarily at a constant rate</a:t>
            </a:r>
          </a:p>
        </p:txBody>
      </p:sp>
      <p:sp>
        <p:nvSpPr>
          <p:cNvPr id="7" name="6 Flecha abajo"/>
          <p:cNvSpPr/>
          <p:nvPr/>
        </p:nvSpPr>
        <p:spPr bwMode="auto">
          <a:xfrm>
            <a:off x="3110846" y="2752627"/>
            <a:ext cx="405353" cy="367645"/>
          </a:xfrm>
          <a:prstGeom prst="down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" name="7 Flecha abajo"/>
          <p:cNvSpPr/>
          <p:nvPr/>
        </p:nvSpPr>
        <p:spPr bwMode="auto">
          <a:xfrm>
            <a:off x="2828041" y="5410986"/>
            <a:ext cx="245097" cy="273377"/>
          </a:xfrm>
          <a:prstGeom prst="down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286050" y="1275803"/>
            <a:ext cx="8751075" cy="424638"/>
          </a:xfrm>
        </p:spPr>
        <p:txBody>
          <a:bodyPr/>
          <a:lstStyle/>
          <a:p>
            <a:r>
              <a:rPr lang="en-GB" dirty="0" smtClean="0"/>
              <a:t>Non Parametric correlation: Spearman correlation coefficient</a:t>
            </a:r>
            <a:endParaRPr lang="en-GB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3"/>
            </a:pPr>
            <a:r>
              <a:rPr lang="en-GB" dirty="0" smtClean="0">
                <a:ea typeface="ＭＳ Ｐゴシック" pitchFamily="34" charset="-128"/>
              </a:rPr>
              <a:t>Correlation</a:t>
            </a:r>
            <a:br>
              <a:rPr lang="en-GB" dirty="0" smtClean="0">
                <a:ea typeface="ＭＳ Ｐゴシック" pitchFamily="34" charset="-128"/>
              </a:rPr>
            </a:br>
            <a:r>
              <a:rPr lang="en-GB" dirty="0" smtClean="0">
                <a:ea typeface="ＭＳ Ｐゴシック" pitchFamily="34" charset="-128"/>
              </a:rPr>
              <a:t>2. Types of correlation 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9400" y="2045879"/>
            <a:ext cx="7867846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286050" y="1275803"/>
            <a:ext cx="8751075" cy="424638"/>
          </a:xfrm>
        </p:spPr>
        <p:txBody>
          <a:bodyPr/>
          <a:lstStyle/>
          <a:p>
            <a:r>
              <a:rPr lang="en-GB" dirty="0" smtClean="0"/>
              <a:t>Comparison of Pearson and Spearman coefficients.</a:t>
            </a:r>
            <a:endParaRPr lang="en-GB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3"/>
            </a:pPr>
            <a:r>
              <a:rPr lang="en-GB" dirty="0" smtClean="0">
                <a:ea typeface="ＭＳ Ｐゴシック" pitchFamily="34" charset="-128"/>
              </a:rPr>
              <a:t>Correlation</a:t>
            </a:r>
            <a:br>
              <a:rPr lang="en-GB" dirty="0" smtClean="0">
                <a:ea typeface="ＭＳ Ｐゴシック" pitchFamily="34" charset="-128"/>
              </a:rPr>
            </a:br>
            <a:r>
              <a:rPr lang="en-GB" dirty="0" smtClean="0">
                <a:ea typeface="ＭＳ Ｐゴシック" pitchFamily="34" charset="-128"/>
              </a:rPr>
              <a:t>2. Types of correlation 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504" y="1839224"/>
            <a:ext cx="2112733" cy="165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17572" y="1828800"/>
            <a:ext cx="2340548" cy="162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92439" y="1757345"/>
            <a:ext cx="2940476" cy="1721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5430" y="4228576"/>
            <a:ext cx="1999807" cy="1605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54014" y="4209723"/>
            <a:ext cx="2476277" cy="1710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17933" y="4097287"/>
            <a:ext cx="2271849" cy="1709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10 CuadroTexto"/>
          <p:cNvSpPr txBox="1"/>
          <p:nvPr/>
        </p:nvSpPr>
        <p:spPr>
          <a:xfrm>
            <a:off x="575035" y="6127422"/>
            <a:ext cx="8521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Always</a:t>
            </a:r>
            <a:r>
              <a:rPr lang="en-GB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examine a </a:t>
            </a:r>
            <a:r>
              <a:rPr lang="en-GB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scatterplot</a:t>
            </a:r>
            <a:r>
              <a:rPr lang="en-GB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to determine the form of the relationship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>
          <a:xfrm>
            <a:off x="439231" y="1331045"/>
            <a:ext cx="8739298" cy="4890646"/>
          </a:xfrm>
        </p:spPr>
        <p:txBody>
          <a:bodyPr/>
          <a:lstStyle/>
          <a:p>
            <a:pPr marL="179388" indent="-179388">
              <a:buFont typeface="Arial" pitchFamily="34" charset="0"/>
              <a:buChar char="•"/>
            </a:pPr>
            <a:r>
              <a:rPr lang="en-US" dirty="0" smtClean="0"/>
              <a:t>In </a:t>
            </a:r>
            <a:r>
              <a:rPr lang="en-US" dirty="0" err="1" smtClean="0"/>
              <a:t>univariate</a:t>
            </a:r>
            <a:r>
              <a:rPr lang="en-US" dirty="0" smtClean="0"/>
              <a:t> analysis </a:t>
            </a:r>
            <a:r>
              <a:rPr lang="en-US" b="1" dirty="0" smtClean="0"/>
              <a:t>only one </a:t>
            </a:r>
            <a:r>
              <a:rPr lang="en-US" dirty="0" smtClean="0"/>
              <a:t>variable is analyzed each time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		the purpose of the analysis is </a:t>
            </a:r>
            <a:r>
              <a:rPr lang="en-US" b="1" dirty="0" smtClean="0"/>
              <a:t>descriptive</a:t>
            </a:r>
          </a:p>
          <a:p>
            <a:endParaRPr lang="en-US" dirty="0" smtClean="0"/>
          </a:p>
          <a:p>
            <a:pPr marL="179388" indent="-179388">
              <a:buFont typeface="Arial" pitchFamily="34" charset="0"/>
              <a:buChar char="•"/>
            </a:pPr>
            <a:r>
              <a:rPr lang="en-US" dirty="0" smtClean="0"/>
              <a:t>If there are more than one variable in the dataset it could be interesting to guess if:</a:t>
            </a:r>
          </a:p>
          <a:p>
            <a:pPr marL="941388" lvl="2" indent="-179388">
              <a:lnSpc>
                <a:spcPct val="150000"/>
              </a:lnSpc>
              <a:buFont typeface="Wingdings" pitchFamily="2" charset="2"/>
              <a:buChar char="§"/>
            </a:pPr>
            <a:r>
              <a:rPr lang="en-GB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Does exist a relation between the two variables?</a:t>
            </a:r>
          </a:p>
          <a:p>
            <a:pPr marL="941388" lvl="2" indent="-179388">
              <a:lnSpc>
                <a:spcPct val="150000"/>
              </a:lnSpc>
              <a:buFont typeface="Wingdings" pitchFamily="2" charset="2"/>
              <a:buChar char="§"/>
            </a:pPr>
            <a:r>
              <a:rPr lang="en-GB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How important is this relation?</a:t>
            </a:r>
          </a:p>
          <a:p>
            <a:pPr marL="941388" lvl="2" indent="-179388">
              <a:lnSpc>
                <a:spcPct val="150000"/>
              </a:lnSpc>
              <a:buFont typeface="Wingdings" pitchFamily="2" charset="2"/>
              <a:buChar char="§"/>
            </a:pPr>
            <a:r>
              <a:rPr lang="en-GB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Which is the direction of the relation?</a:t>
            </a:r>
          </a:p>
        </p:txBody>
      </p:sp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r>
              <a:rPr lang="en-GB" dirty="0" smtClean="0">
                <a:ea typeface="ＭＳ Ｐゴシック" pitchFamily="34" charset="-128"/>
              </a:rPr>
              <a:t>From </a:t>
            </a:r>
            <a:r>
              <a:rPr lang="en-GB" dirty="0" err="1" smtClean="0">
                <a:ea typeface="ＭＳ Ｐゴシック" pitchFamily="34" charset="-128"/>
              </a:rPr>
              <a:t>univariate</a:t>
            </a:r>
            <a:r>
              <a:rPr lang="en-GB" dirty="0" smtClean="0">
                <a:ea typeface="ＭＳ Ｐゴシック" pitchFamily="34" charset="-128"/>
              </a:rPr>
              <a:t> to </a:t>
            </a:r>
            <a:r>
              <a:rPr lang="en-GB" dirty="0" err="1" smtClean="0">
                <a:ea typeface="ＭＳ Ｐゴシック" pitchFamily="34" charset="-128"/>
              </a:rPr>
              <a:t>Bivariate</a:t>
            </a:r>
            <a:r>
              <a:rPr lang="en-GB" dirty="0" smtClean="0">
                <a:ea typeface="ＭＳ Ｐゴシック" pitchFamily="34" charset="-128"/>
              </a:rPr>
              <a:t> analysis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6" name="5 Flecha abajo"/>
          <p:cNvSpPr/>
          <p:nvPr/>
        </p:nvSpPr>
        <p:spPr bwMode="auto">
          <a:xfrm>
            <a:off x="3535052" y="1743959"/>
            <a:ext cx="377072" cy="677782"/>
          </a:xfrm>
          <a:prstGeom prst="down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275803"/>
            <a:ext cx="8751075" cy="424638"/>
          </a:xfrm>
        </p:spPr>
        <p:txBody>
          <a:bodyPr/>
          <a:lstStyle/>
          <a:p>
            <a:r>
              <a:rPr lang="en-GB" dirty="0" smtClean="0"/>
              <a:t>Spearman correlation coefficient. How to in R-commander?</a:t>
            </a:r>
            <a:endParaRPr lang="en-GB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3"/>
            </a:pPr>
            <a:r>
              <a:rPr lang="en-GB" dirty="0" smtClean="0">
                <a:ea typeface="ＭＳ Ｐゴシック" pitchFamily="34" charset="-128"/>
              </a:rPr>
              <a:t>Correlation</a:t>
            </a:r>
            <a:br>
              <a:rPr lang="en-GB" dirty="0" smtClean="0">
                <a:ea typeface="ＭＳ Ｐゴシック" pitchFamily="34" charset="-128"/>
              </a:rPr>
            </a:br>
            <a:r>
              <a:rPr lang="en-GB" dirty="0" smtClean="0">
                <a:ea typeface="ＭＳ Ｐゴシック" pitchFamily="34" charset="-128"/>
              </a:rPr>
              <a:t>2. Types of correlation 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3853" y="1795479"/>
            <a:ext cx="3714373" cy="1419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Flecha derecha"/>
          <p:cNvSpPr/>
          <p:nvPr/>
        </p:nvSpPr>
        <p:spPr bwMode="auto">
          <a:xfrm>
            <a:off x="4835951" y="2290713"/>
            <a:ext cx="443059" cy="452487"/>
          </a:xfrm>
          <a:prstGeom prst="right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14" name="13 Conector recto de flecha"/>
          <p:cNvCxnSpPr/>
          <p:nvPr/>
        </p:nvCxnSpPr>
        <p:spPr bwMode="auto">
          <a:xfrm rot="10800000">
            <a:off x="3723596" y="2894030"/>
            <a:ext cx="914392" cy="9427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93976" y="1761565"/>
            <a:ext cx="3451879" cy="2556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4892" y="4749612"/>
            <a:ext cx="7976649" cy="105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3"/>
            </a:pPr>
            <a:r>
              <a:rPr lang="en-GB" dirty="0" smtClean="0">
                <a:ea typeface="ＭＳ Ｐゴシック" pitchFamily="34" charset="-128"/>
              </a:rPr>
              <a:t>Correlation. Exercises</a:t>
            </a:r>
            <a:br>
              <a:rPr lang="en-GB" dirty="0" smtClean="0">
                <a:ea typeface="ＭＳ Ｐゴシック" pitchFamily="34" charset="-128"/>
              </a:rPr>
            </a:br>
            <a:r>
              <a:rPr lang="en-GB" dirty="0" smtClean="0">
                <a:ea typeface="ＭＳ Ｐゴシック" pitchFamily="34" charset="-128"/>
              </a:rPr>
              <a:t/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436058"/>
            <a:ext cx="8751075" cy="5076709"/>
          </a:xfrm>
        </p:spPr>
        <p:txBody>
          <a:bodyPr/>
          <a:lstStyle/>
          <a:p>
            <a:pPr marL="0" indent="0" algn="just"/>
            <a:endParaRPr lang="en-US" b="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0" indent="0" algn="just">
              <a:lnSpc>
                <a:spcPct val="150000"/>
              </a:lnSpc>
            </a:pPr>
            <a:r>
              <a:rPr lang="en-US" dirty="0" smtClean="0"/>
              <a:t>Exercise 2. </a:t>
            </a:r>
            <a:r>
              <a:rPr lang="en-US" b="0" dirty="0" smtClean="0">
                <a:solidFill>
                  <a:schemeClr val="bg2">
                    <a:lumMod val="50000"/>
                  </a:schemeClr>
                </a:solidFill>
              </a:rPr>
              <a:t>An hypothetic study, published last year that exists a relation between 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age</a:t>
            </a:r>
            <a:r>
              <a:rPr lang="en-US" b="0" dirty="0" smtClean="0">
                <a:solidFill>
                  <a:schemeClr val="bg2">
                    <a:lumMod val="50000"/>
                  </a:schemeClr>
                </a:solidFill>
              </a:rPr>
              <a:t> and 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systolic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blood pressure (</a:t>
            </a:r>
            <a:r>
              <a:rPr lang="en-US" i="1" dirty="0" err="1" smtClean="0">
                <a:solidFill>
                  <a:schemeClr val="bg2">
                    <a:lumMod val="50000"/>
                  </a:schemeClr>
                </a:solidFill>
              </a:rPr>
              <a:t>sbp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)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? </a:t>
            </a:r>
            <a:r>
              <a:rPr lang="en-US" b="0" dirty="0" smtClean="0">
                <a:solidFill>
                  <a:schemeClr val="bg2">
                    <a:lumMod val="50000"/>
                  </a:schemeClr>
                </a:solidFill>
              </a:rPr>
              <a:t>Do you think is it true? Show a </a:t>
            </a:r>
            <a:r>
              <a:rPr lang="en-US" b="0" dirty="0" err="1" smtClean="0">
                <a:solidFill>
                  <a:schemeClr val="bg2">
                    <a:lumMod val="50000"/>
                  </a:schemeClr>
                </a:solidFill>
              </a:rPr>
              <a:t>scatterplot</a:t>
            </a:r>
            <a:r>
              <a:rPr lang="en-US" b="0" dirty="0" smtClean="0">
                <a:solidFill>
                  <a:schemeClr val="bg2">
                    <a:lumMod val="50000"/>
                  </a:schemeClr>
                </a:solidFill>
              </a:rPr>
              <a:t> of the values? If not, find another variable in the dataset that has a good correlation with 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systolic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blood pressure</a:t>
            </a:r>
            <a:r>
              <a:rPr lang="en-US" b="0" i="1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marL="0" indent="0" algn="just">
              <a:lnSpc>
                <a:spcPct val="150000"/>
              </a:lnSpc>
            </a:pPr>
            <a:endParaRPr lang="en-US" b="0" i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0" indent="0" algn="just">
              <a:lnSpc>
                <a:spcPct val="150000"/>
              </a:lnSpc>
            </a:pPr>
            <a:r>
              <a:rPr lang="en-US" b="0" i="1" dirty="0" smtClean="0">
                <a:solidFill>
                  <a:schemeClr val="bg2">
                    <a:lumMod val="50000"/>
                  </a:schemeClr>
                </a:solidFill>
              </a:rPr>
              <a:t>Use dataset Framingham250.csv</a:t>
            </a:r>
            <a:endParaRPr lang="en-US" b="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3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r>
              <a:rPr lang="en-GB" dirty="0" smtClean="0">
                <a:ea typeface="ＭＳ Ｐゴシック" pitchFamily="34" charset="-128"/>
              </a:rPr>
              <a:t>From </a:t>
            </a:r>
            <a:r>
              <a:rPr lang="en-GB" dirty="0" err="1" smtClean="0">
                <a:ea typeface="ＭＳ Ｐゴシック" pitchFamily="34" charset="-128"/>
              </a:rPr>
              <a:t>univariate</a:t>
            </a:r>
            <a:r>
              <a:rPr lang="en-GB" dirty="0" smtClean="0">
                <a:ea typeface="ＭＳ Ｐゴシック" pitchFamily="34" charset="-128"/>
              </a:rPr>
              <a:t> to </a:t>
            </a:r>
            <a:r>
              <a:rPr lang="en-GB" dirty="0" err="1" smtClean="0">
                <a:ea typeface="ＭＳ Ｐゴシック" pitchFamily="34" charset="-128"/>
              </a:rPr>
              <a:t>Bivariate</a:t>
            </a:r>
            <a:r>
              <a:rPr lang="en-GB" dirty="0" smtClean="0">
                <a:ea typeface="ＭＳ Ｐゴシック" pitchFamily="34" charset="-128"/>
              </a:rPr>
              <a:t> analysis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7416" y="1329786"/>
            <a:ext cx="667702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Rectángulo"/>
          <p:cNvSpPr/>
          <p:nvPr/>
        </p:nvSpPr>
        <p:spPr bwMode="auto">
          <a:xfrm>
            <a:off x="3591612" y="1574276"/>
            <a:ext cx="386500" cy="478800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1" name="10 Rectángulo"/>
          <p:cNvSpPr/>
          <p:nvPr/>
        </p:nvSpPr>
        <p:spPr bwMode="auto">
          <a:xfrm>
            <a:off x="4667839" y="1566421"/>
            <a:ext cx="386500" cy="478800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3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r>
              <a:rPr lang="en-GB" dirty="0" smtClean="0">
                <a:ea typeface="ＭＳ Ｐゴシック" pitchFamily="34" charset="-128"/>
              </a:rPr>
              <a:t>From </a:t>
            </a:r>
            <a:r>
              <a:rPr lang="en-GB" dirty="0" err="1" smtClean="0">
                <a:ea typeface="ＭＳ Ｐゴシック" pitchFamily="34" charset="-128"/>
              </a:rPr>
              <a:t>univariate</a:t>
            </a:r>
            <a:r>
              <a:rPr lang="en-GB" dirty="0" smtClean="0">
                <a:ea typeface="ＭＳ Ｐゴシック" pitchFamily="34" charset="-128"/>
              </a:rPr>
              <a:t> to </a:t>
            </a:r>
            <a:r>
              <a:rPr lang="en-GB" dirty="0" err="1" smtClean="0">
                <a:ea typeface="ＭＳ Ｐゴシック" pitchFamily="34" charset="-128"/>
              </a:rPr>
              <a:t>Bivariate</a:t>
            </a:r>
            <a:r>
              <a:rPr lang="en-GB" dirty="0" smtClean="0">
                <a:ea typeface="ＭＳ Ｐゴシック" pitchFamily="34" charset="-128"/>
              </a:rPr>
              <a:t> analysis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7416" y="1329786"/>
            <a:ext cx="667702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Rectángulo"/>
          <p:cNvSpPr/>
          <p:nvPr/>
        </p:nvSpPr>
        <p:spPr bwMode="auto">
          <a:xfrm>
            <a:off x="3591612" y="1574276"/>
            <a:ext cx="386500" cy="478800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1" name="10 Rectángulo"/>
          <p:cNvSpPr/>
          <p:nvPr/>
        </p:nvSpPr>
        <p:spPr bwMode="auto">
          <a:xfrm>
            <a:off x="6572055" y="1556994"/>
            <a:ext cx="972000" cy="478800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3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r>
              <a:rPr lang="en-GB" dirty="0" smtClean="0">
                <a:ea typeface="ＭＳ Ｐゴシック" pitchFamily="34" charset="-128"/>
              </a:rPr>
              <a:t>From </a:t>
            </a:r>
            <a:r>
              <a:rPr lang="en-GB" dirty="0" err="1" smtClean="0">
                <a:ea typeface="ＭＳ Ｐゴシック" pitchFamily="34" charset="-128"/>
              </a:rPr>
              <a:t>univariate</a:t>
            </a:r>
            <a:r>
              <a:rPr lang="en-GB" dirty="0" smtClean="0">
                <a:ea typeface="ＭＳ Ｐゴシック" pitchFamily="34" charset="-128"/>
              </a:rPr>
              <a:t> to </a:t>
            </a:r>
            <a:r>
              <a:rPr lang="en-GB" dirty="0" err="1" smtClean="0">
                <a:ea typeface="ＭＳ Ｐゴシック" pitchFamily="34" charset="-128"/>
              </a:rPr>
              <a:t>Bivariate</a:t>
            </a:r>
            <a:r>
              <a:rPr lang="en-GB" dirty="0" smtClean="0">
                <a:ea typeface="ＭＳ Ｐゴシック" pitchFamily="34" charset="-128"/>
              </a:rPr>
              <a:t> analysis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7416" y="1329786"/>
            <a:ext cx="667702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Rectángulo"/>
          <p:cNvSpPr/>
          <p:nvPr/>
        </p:nvSpPr>
        <p:spPr bwMode="auto">
          <a:xfrm>
            <a:off x="3942486" y="1584908"/>
            <a:ext cx="703941" cy="478800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1" name="10 Rectángulo"/>
          <p:cNvSpPr/>
          <p:nvPr/>
        </p:nvSpPr>
        <p:spPr bwMode="auto">
          <a:xfrm>
            <a:off x="6572055" y="1556994"/>
            <a:ext cx="972000" cy="478800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_plantillapresentacions 14-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02 Lateral">
  <a:themeElements>
    <a:clrScheme name="plantilla_presentacio_elearni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lantilla_presentacio_elearning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rgbClr val="EAEAEA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ca-E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rgbClr val="EAEAEA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ca-E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plantilla_presentacio_elearn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03 Contingut">
  <a:themeElements>
    <a:clrScheme name="plantilla_presentacio_elearni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lantilla_presentacio_elearning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9348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rtlCol="0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ca-E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just">
          <a:defRPr sz="2200" dirty="0" smtClean="0">
            <a:solidFill>
              <a:schemeClr val="bg2">
                <a:lumMod val="50000"/>
              </a:schemeClr>
            </a:solidFill>
            <a:latin typeface="+mn-lt"/>
          </a:defRPr>
        </a:defPPr>
      </a:lstStyle>
    </a:txDef>
  </a:objectDefaults>
  <a:extraClrSchemeLst>
    <a:extraClrScheme>
      <a:clrScheme name="plantilla_presentacio_elearn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master_plantillapresentacions 14-15</Template>
  <TotalTime>4521</TotalTime>
  <Words>1512</Words>
  <Application>Microsoft Office PowerPoint</Application>
  <PresentationFormat>A4 (210 x 297 mm)</PresentationFormat>
  <Paragraphs>348</Paragraphs>
  <Slides>61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61</vt:i4>
      </vt:variant>
    </vt:vector>
  </HeadingPairs>
  <TitlesOfParts>
    <vt:vector size="70" baseType="lpstr">
      <vt:lpstr>ＭＳ Ｐゴシック</vt:lpstr>
      <vt:lpstr>ＭＳ Ｐゴシック</vt:lpstr>
      <vt:lpstr>Arial</vt:lpstr>
      <vt:lpstr>Calibri</vt:lpstr>
      <vt:lpstr>Consolas</vt:lpstr>
      <vt:lpstr>Wingdings</vt:lpstr>
      <vt:lpstr>master_plantillapresentacions 14-15</vt:lpstr>
      <vt:lpstr>02 Lateral</vt:lpstr>
      <vt:lpstr>03 Contingut</vt:lpstr>
      <vt:lpstr>Presentación de PowerPoint</vt:lpstr>
      <vt:lpstr>Presentación de PowerPoint</vt:lpstr>
      <vt:lpstr>Presentación de PowerPoint</vt:lpstr>
      <vt:lpstr>From univariate to Bivariate analysis </vt:lpstr>
      <vt:lpstr>From univariate to Bivariate analysis </vt:lpstr>
      <vt:lpstr>From univariate to Bivariate analysis </vt:lpstr>
      <vt:lpstr>From univariate to Bivariate analysis </vt:lpstr>
      <vt:lpstr>From univariate to Bivariate analysis </vt:lpstr>
      <vt:lpstr>From univariate to Bivariate analysis </vt:lpstr>
      <vt:lpstr>Presentación de PowerPoint</vt:lpstr>
      <vt:lpstr>2. Bivariate analysis </vt:lpstr>
      <vt:lpstr>2. Bivariate analysis </vt:lpstr>
      <vt:lpstr>2. Bivariate analysis </vt:lpstr>
      <vt:lpstr>2. Bivariate analysis </vt:lpstr>
      <vt:lpstr>2. Bivariate analysis </vt:lpstr>
      <vt:lpstr>2. Bivariate analysis </vt:lpstr>
      <vt:lpstr>2. Bivariate analysis  2.1 Qualitative versus qualitative  </vt:lpstr>
      <vt:lpstr>2. Bivariate analysis  2.1 Qualitative versus qualitative  </vt:lpstr>
      <vt:lpstr>2. Bivariate analysis  2.1 Qualitative versus qualitative  </vt:lpstr>
      <vt:lpstr>2. Bivariate analysis  2.1 Qualitative versus qualitative  </vt:lpstr>
      <vt:lpstr>2. Bivariate analysis  2.1 Qualitative versus qualitative  </vt:lpstr>
      <vt:lpstr>2. Bivariate analysis  2.1 Qualitative versus qualitative  </vt:lpstr>
      <vt:lpstr>2. Bivariate analysis  2.1 Qualitative versus qualitative  </vt:lpstr>
      <vt:lpstr>2. Bivariate analysis  2.1 Qualitative versus qualitative  </vt:lpstr>
      <vt:lpstr>2. Bivariate analysis  2.1 Qualitative versus qualitative </vt:lpstr>
      <vt:lpstr>2. Bivariate analysis  2.1 Qualitative versus qualitative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2. Bivariate analysis  2.1 Qualitative versus qualitative  </vt:lpstr>
      <vt:lpstr>2. Bivariate analysis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Correlation 1. Definition </vt:lpstr>
      <vt:lpstr>Correlation 1. Definition </vt:lpstr>
      <vt:lpstr>Correlation 2. Types of correlation</vt:lpstr>
      <vt:lpstr>Correlation 2. Types of correlation  </vt:lpstr>
      <vt:lpstr>Correlation 2. Types of correlation</vt:lpstr>
      <vt:lpstr>Correlation 2. Types of correlation  </vt:lpstr>
      <vt:lpstr>Correlation 2. Types of correlation  </vt:lpstr>
      <vt:lpstr>Correlation 2. Types of correlation  </vt:lpstr>
      <vt:lpstr>Correlation 2. Types of correlation  </vt:lpstr>
      <vt:lpstr>Correlation. Exercises  </vt:lpstr>
      <vt:lpstr>Correlation 2. Types of correlation  </vt:lpstr>
      <vt:lpstr>Correlation 2. Types of correlation  </vt:lpstr>
      <vt:lpstr>Correlation 2. Types of correlation  </vt:lpstr>
      <vt:lpstr>Correlation 2. Types of correlation  </vt:lpstr>
      <vt:lpstr>Correlation. Exercises  </vt:lpstr>
    </vt:vector>
  </TitlesOfParts>
  <Company>VHIR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Ricardo Gonzalo Sanz</dc:creator>
  <cp:lastModifiedBy>rgonzalo</cp:lastModifiedBy>
  <cp:revision>670</cp:revision>
  <dcterms:created xsi:type="dcterms:W3CDTF">2014-10-10T12:20:23Z</dcterms:created>
  <dcterms:modified xsi:type="dcterms:W3CDTF">2019-01-21T13:58:38Z</dcterms:modified>
</cp:coreProperties>
</file>