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1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42" r:id="rId11"/>
    <p:sldId id="351" r:id="rId12"/>
    <p:sldId id="361" r:id="rId13"/>
    <p:sldId id="362" r:id="rId14"/>
    <p:sldId id="356" r:id="rId15"/>
    <p:sldId id="359" r:id="rId16"/>
    <p:sldId id="360" r:id="rId17"/>
    <p:sldId id="363" r:id="rId18"/>
    <p:sldId id="386" r:id="rId19"/>
    <p:sldId id="365" r:id="rId20"/>
    <p:sldId id="366" r:id="rId21"/>
    <p:sldId id="352" r:id="rId22"/>
    <p:sldId id="358" r:id="rId23"/>
    <p:sldId id="367" r:id="rId24"/>
    <p:sldId id="374" r:id="rId25"/>
    <p:sldId id="375" r:id="rId26"/>
    <p:sldId id="376" r:id="rId27"/>
    <p:sldId id="387" r:id="rId28"/>
    <p:sldId id="388" r:id="rId29"/>
    <p:sldId id="377" r:id="rId30"/>
    <p:sldId id="373" r:id="rId31"/>
    <p:sldId id="378" r:id="rId32"/>
    <p:sldId id="400" r:id="rId33"/>
    <p:sldId id="401" r:id="rId34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11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24/9/2019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2724901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1242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6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5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26" Type="http://schemas.openxmlformats.org/officeDocument/2006/relationships/image" Target="../media/image36.jpeg"/><Relationship Id="rId39" Type="http://schemas.openxmlformats.org/officeDocument/2006/relationships/image" Target="../media/image49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44.jpeg"/><Relationship Id="rId42" Type="http://schemas.openxmlformats.org/officeDocument/2006/relationships/image" Target="../media/image52.wmf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3.jpeg"/><Relationship Id="rId38" Type="http://schemas.openxmlformats.org/officeDocument/2006/relationships/image" Target="../media/image4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39.jpeg"/><Relationship Id="rId41" Type="http://schemas.openxmlformats.org/officeDocument/2006/relationships/image" Target="../media/image5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2.jpeg"/><Relationship Id="rId37" Type="http://schemas.openxmlformats.org/officeDocument/2006/relationships/image" Target="../media/image47.jpeg"/><Relationship Id="rId40" Type="http://schemas.openxmlformats.org/officeDocument/2006/relationships/image" Target="../media/image50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46.jpe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31" Type="http://schemas.openxmlformats.org/officeDocument/2006/relationships/image" Target="../media/image41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40.jpeg"/><Relationship Id="rId35" Type="http://schemas.openxmlformats.org/officeDocument/2006/relationships/image" Target="../media/image45.jpeg"/><Relationship Id="rId43" Type="http://schemas.openxmlformats.org/officeDocument/2006/relationships/image" Target="../media/image5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Alex Sánchez-Pla &amp; Santiago Pérez-Hoyos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E73111AB-BE53-4C51-86A6-CA73FCB8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6130925"/>
            <a:ext cx="9937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ACD4E-2FD3-4FA0-8282-336623844DEE}"/>
              </a:ext>
            </a:extLst>
          </p:cNvPr>
          <p:cNvSpPr txBox="1"/>
          <p:nvPr/>
        </p:nvSpPr>
        <p:spPr>
          <a:xfrm>
            <a:off x="992560" y="3899721"/>
            <a:ext cx="8395375" cy="53739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 b="1" dirty="0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hypothesis tests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 dirty="0"/>
              <a:t>Hypothesis Testing Steps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54476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2"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 dirty="0">
                <a:solidFill>
                  <a:srgbClr val="C00000"/>
                </a:solidFill>
              </a:rPr>
              <a:t>0</a:t>
            </a:r>
            <a:r>
              <a:rPr lang="en-GB" altLang="ca-ES" sz="2800" dirty="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 dirty="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 dirty="0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Take a sample and compute test value</a:t>
            </a:r>
          </a:p>
          <a:p>
            <a:pPr lvl="2"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Compare test value with a critical value and decide if</a:t>
            </a:r>
          </a:p>
          <a:p>
            <a:pPr lvl="3">
              <a:spcBef>
                <a:spcPct val="50000"/>
              </a:spcBef>
            </a:pPr>
            <a:r>
              <a:rPr lang="en-GB" altLang="ca-ES" sz="2400" dirty="0">
                <a:solidFill>
                  <a:srgbClr val="C00000"/>
                </a:solidFill>
                <a:cs typeface="Tahoma" panose="020B0604030504040204" pitchFamily="34" charset="0"/>
              </a:rPr>
              <a:t>Null hypothesis must be rejected</a:t>
            </a:r>
          </a:p>
          <a:p>
            <a:pPr lvl="3">
              <a:spcBef>
                <a:spcPct val="50000"/>
              </a:spcBef>
            </a:pPr>
            <a:r>
              <a:rPr lang="en-GB" altLang="ca-ES" sz="2400" dirty="0">
                <a:solidFill>
                  <a:srgbClr val="C00000"/>
                </a:solidFill>
                <a:cs typeface="Tahoma" panose="020B0604030504040204" pitchFamily="34" charset="0"/>
              </a:rPr>
              <a:t>We cannot reject null hypothesis</a:t>
            </a:r>
          </a:p>
          <a:p>
            <a:pPr lvl="3">
              <a:spcBef>
                <a:spcPct val="50000"/>
              </a:spcBef>
            </a:pPr>
            <a:endParaRPr lang="en-GB" altLang="ca-E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58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can not be rejected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(it not means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can be accepted!!)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  <p:extLst>
      <p:ext uri="{BB962C8B-B14F-4D97-AF65-F5344CB8AC3E}">
        <p14:creationId xmlns:p14="http://schemas.microsoft.com/office/powerpoint/2010/main" val="294034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12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544512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/>
              <a:t>Critical value</a:t>
            </a:r>
            <a:endParaRPr lang="es-ES_tradnl" altLang="ca-ES" u="none" baseline="-25000">
              <a:latin typeface="Symbol" panose="05050102010706020507" pitchFamily="18" charset="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29708" name="Object 2">
                        <a:extLst>
                          <a:ext uri="{FF2B5EF4-FFF2-40B4-BE49-F238E27FC236}">
                            <a16:creationId xmlns:a16="http://schemas.microsoft.com/office/drawing/2014/main" id="{32DAEE49-7D01-4532-930C-80A1D031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6391275"/>
          <a:ext cx="1003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cuación" r:id="rId5" imgW="545863" imgH="190417" progId="Equation.3">
                  <p:embed/>
                </p:oleObj>
              </mc:Choice>
              <mc:Fallback>
                <p:oleObj name="Ecuación" r:id="rId5" imgW="545863" imgH="190417" progId="Equation.3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391275"/>
                        <a:ext cx="1003300" cy="3095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We cannot reject</a:t>
            </a:r>
          </a:p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  <a:endParaRPr lang="es-ES" altLang="ca-ES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>
                <a:latin typeface="Symbol" panose="05050102010706020507" pitchFamily="18" charset="2"/>
              </a:rPr>
              <a:t>149.9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b="1" i="1" u="none" kern="0" dirty="0" err="1">
                <a:latin typeface="+mn-lt"/>
                <a:cs typeface="+mn-cs"/>
              </a:rPr>
              <a:t>If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s </a:t>
            </a:r>
            <a:r>
              <a:rPr lang="ca-ES" sz="2400" b="1" i="1" u="none" kern="0" dirty="0">
                <a:latin typeface="+mn-lt"/>
                <a:cs typeface="+mn-cs"/>
              </a:rPr>
              <a:t>=18, n =9 </a:t>
            </a:r>
            <a:r>
              <a:rPr lang="ca-ES" sz="2400" b="1" i="1" u="none" kern="0" dirty="0" err="1">
                <a:latin typeface="+mn-lt"/>
                <a:cs typeface="+mn-cs"/>
              </a:rPr>
              <a:t>and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a=</a:t>
            </a:r>
            <a:r>
              <a:rPr lang="ca-ES" sz="2400" b="1" i="1" u="none" kern="0" dirty="0">
                <a:latin typeface="+mn-lt"/>
                <a:cs typeface="+mn-cs"/>
              </a:rPr>
              <a:t>0.05 </a:t>
            </a:r>
            <a:r>
              <a:rPr lang="ca-ES" sz="2400" b="1" i="1" u="none" kern="0" dirty="0" err="1">
                <a:latin typeface="+mn-lt"/>
                <a:cs typeface="+mn-cs"/>
              </a:rPr>
              <a:t>the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critical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value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will</a:t>
            </a:r>
            <a:r>
              <a:rPr lang="ca-ES" sz="2400" b="1" i="1" u="none" kern="0" dirty="0">
                <a:latin typeface="+mn-lt"/>
                <a:cs typeface="+mn-cs"/>
              </a:rPr>
              <a:t> be 149,9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144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155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225" y="6338888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cuación" r:id="rId7" imgW="545626" imgH="203024" progId="Equation.3">
                  <p:embed/>
                </p:oleObj>
              </mc:Choice>
              <mc:Fallback>
                <p:oleObj name="Ecuación" r:id="rId7" imgW="545626" imgH="203024" progId="Equation.3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6045B6C-8093-43E9-9570-BAB4AA3B4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338888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We reject</a:t>
            </a:r>
          </a:p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</p:spTree>
    <p:extLst>
      <p:ext uri="{BB962C8B-B14F-4D97-AF65-F5344CB8AC3E}">
        <p14:creationId xmlns:p14="http://schemas.microsoft.com/office/powerpoint/2010/main" val="2139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It is assumed that the variable under study follow a particular distribution and values about parameters are tested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of proportion of lung cancer is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Menopausic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Non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menopausic</a:t>
            </a: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is binomial and proportion of lung cancer is the same in high and low fruit consummers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 fruit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fruit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No distribution is assumed  and test are related to distribution not to values about parametersç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Distribution of bua follow a normal distribution</a:t>
            </a:r>
            <a:endParaRPr lang="es-ES_tradnl" altLang="ca-ES" sz="2400" u="none">
              <a:solidFill>
                <a:srgbClr val="7D468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 distribution in Menopausic= Distribution in non menopausic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Lung cancer is not related to fruit consumption.  They are independent.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 hypothesis (H</a:t>
            </a:r>
            <a:r>
              <a:rPr lang="es-ES" altLang="ca-ES" sz="2200" b="1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 hypothesis (H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opposite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 the null hypothesis if all the samples of one size can be selected the sample distribition is as follows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144)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149.9)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30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>
                <a:solidFill>
                  <a:srgbClr val="33CC33"/>
                </a:solidFill>
                <a:latin typeface="Tahoma" panose="020B0604030504040204" pitchFamily="34" charset="0"/>
              </a:rPr>
              <a:t>0.33</a:t>
            </a:r>
            <a:endParaRPr lang="es-ES" altLang="ca-ES" sz="320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0" name="Object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6537325"/>
          <a:ext cx="9921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cuación" r:id="rId7" imgW="545863" imgH="190417" progId="Equation.3">
                  <p:embed/>
                </p:oleObj>
              </mc:Choice>
              <mc:Fallback>
                <p:oleObj name="Ecuación" r:id="rId7" imgW="545863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6537325"/>
                        <a:ext cx="992188" cy="3095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144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m=140,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144 is: 0.328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352675"/>
            <a:ext cx="9906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200">
                <a:solidFill>
                  <a:srgbClr val="0000FF"/>
                </a:solidFill>
                <a:latin typeface="Lucida Console" panose="020B0609040504020204" pitchFamily="49" charset="0"/>
              </a:rPr>
              <a:t>pnorm(q=144, mean=140, sd=9, lower.tail=FALSE) </a:t>
            </a:r>
            <a:r>
              <a:rPr lang="es-ES" altLang="es-ES" sz="1200">
                <a:solidFill>
                  <a:srgbClr val="000000"/>
                </a:solidFill>
                <a:latin typeface="Lucida Console" panose="020B0609040504020204" pitchFamily="49" charset="0"/>
              </a:rPr>
              <a:t>[1] 0.3283606</a:t>
            </a:r>
            <a:endParaRPr lang="es-ES" altLang="es-ES"/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cuación" r:id="rId6" imgW="545626" imgH="203024" progId="Equation.3">
                  <p:embed/>
                </p:oleObj>
              </mc:Choice>
              <mc:Fallback>
                <p:oleObj name="Ecuación" r:id="rId6" imgW="545626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Reject H</a:t>
            </a:r>
            <a:r>
              <a:rPr lang="es-ES" altLang="ca-ES" b="1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Accept  H</a:t>
            </a:r>
            <a:r>
              <a:rPr lang="es-ES" altLang="ca-ES" b="1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&gt;140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155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=140,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155 is: 0.0478 </a:t>
            </a:r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87613"/>
            <a:ext cx="5578475" cy="18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200">
                <a:solidFill>
                  <a:srgbClr val="0000FF"/>
                </a:solidFill>
                <a:latin typeface="Lucida Console" panose="020B0609040504020204" pitchFamily="49" charset="0"/>
              </a:rPr>
              <a:t>pnorm(q=55, mean=140, sd=9, lower.tail=FALSE) </a:t>
            </a:r>
            <a:r>
              <a:rPr lang="es-ES" altLang="es-ES" sz="1200">
                <a:solidFill>
                  <a:srgbClr val="000000"/>
                </a:solidFill>
                <a:latin typeface="Lucida Console" panose="020B0609040504020204" pitchFamily="49" charset="0"/>
              </a:rPr>
              <a:t>[1] 0.04779035</a:t>
            </a:r>
            <a:endParaRPr lang="es-ES" altLang="es-ES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20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36279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42578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Unilateral vs Bilateral</a:t>
            </a:r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27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125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Bilateral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s-ES" altLang="ca-ES" sz="28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Example: hypothesis testing with R-commander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98525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>
                <a:solidFill>
                  <a:srgbClr val="7D468C"/>
                </a:solidFill>
                <a:latin typeface="Calibri" charset="0"/>
              </a:rPr>
              <a:t>Our assumptions: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average ''bua'' value in our population is 70.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''bua'' mean value in menopausic and non-menopausic women is not the same.</a:t>
            </a: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id="{977F9266-4E4B-4F6B-9894-73A0363E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9725"/>
            <a:ext cx="8705850" cy="3527425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74DD3118-65E5-4EF1-BFAC-5B7520A5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168650"/>
            <a:ext cx="8326437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Exercise 2): 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70.0 (Alternative “it is not 70”)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equal or not between groups </a:t>
            </a: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if we separate our observations by ''menop'' category</a:t>
            </a:r>
          </a:p>
        </p:txBody>
      </p:sp>
      <p:pic>
        <p:nvPicPr>
          <p:cNvPr id="43017" name="Picture 8">
            <a:extLst>
              <a:ext uri="{FF2B5EF4-FFF2-40B4-BE49-F238E27FC236}">
                <a16:creationId xmlns:a16="http://schemas.microsoft.com/office/drawing/2014/main" id="{A75749D6-B5C8-41B6-99B5-A2FC4301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66776"/>
          <a:stretch>
            <a:fillRect/>
          </a:stretch>
        </p:blipFill>
        <p:spPr bwMode="auto">
          <a:xfrm>
            <a:off x="4248150" y="3348038"/>
            <a:ext cx="49228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8" name="Text Box 9">
            <a:extLst>
              <a:ext uri="{FF2B5EF4-FFF2-40B4-BE49-F238E27FC236}">
                <a16:creationId xmlns:a16="http://schemas.microsoft.com/office/drawing/2014/main" id="{F7CA569B-A8C8-4D08-81FF-3B1367E8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095625"/>
            <a:ext cx="21955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Hint: look at this menu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E38F5A23-EA90-48E6-B371-EFB3D6CAE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(1)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13 Rectángulo">
            <a:extLst>
              <a:ext uri="{FF2B5EF4-FFF2-40B4-BE49-F238E27FC236}">
                <a16:creationId xmlns:a16="http://schemas.microsoft.com/office/drawing/2014/main" id="{E4A48EB6-E7A3-43F7-85EF-0776EA59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097213"/>
            <a:ext cx="50387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n-US" altLang="es-ES" b="1" u="none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t.test(bua, mu=70)</a:t>
            </a: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data: bua t = 1.8604, df = 99,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p-value = 0.0658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alternative hypothesis: true mean is not equal to 70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95 percent confidence interval: 69.81491 75.74509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sample estimates: mean of x 72.78 </a:t>
            </a:r>
            <a:endParaRPr lang="es-ES" altLang="es-ES" sz="2800" u="none"/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sz="1600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(bua, mu=70, alternative="two.sided"))</a:t>
            </a: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BB0F37-437A-4C0F-B81D-7245893C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944812"/>
            <a:ext cx="4591050" cy="2476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(2)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53006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t-test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 = 1.797, </a:t>
            </a: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0.07568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true </a:t>
            </a:r>
            <a:b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0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-0.5399937 10.7761048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NO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SI 76.05556 70.93750 </a:t>
            </a:r>
            <a:endParaRPr lang="es-ES" altLang="es-ES" sz="2400" u="none" dirty="0"/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US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(bua~menop, alternative="two.sided"))</a:t>
            </a:r>
            <a:endParaRPr lang="en-GB" altLang="es-ES" u="none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D94657-C0D5-4BE1-B257-FF662346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21" y="2974975"/>
            <a:ext cx="4591874" cy="2520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1EF9D4-67D4-40B1-A1DA-925BD2FD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466984E-3020-4E75-B7FC-2D2D8A4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6576" y="331440"/>
            <a:ext cx="6768752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182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1600" b="1" dirty="0" err="1">
                <a:solidFill>
                  <a:schemeClr val="bg1">
                    <a:lumMod val="65000"/>
                  </a:schemeClr>
                </a:solidFill>
              </a:rPr>
              <a:t>Parameter</a:t>
            </a:r>
            <a:r>
              <a:rPr lang="es-ES" altLang="ca-E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altLang="ca-ES" sz="1600" b="1" dirty="0" err="1">
                <a:solidFill>
                  <a:schemeClr val="bg1">
                    <a:lumMod val="65000"/>
                  </a:schemeClr>
                </a:solidFill>
              </a:rPr>
              <a:t>estimation</a:t>
            </a:r>
            <a:r>
              <a:rPr lang="es-ES" altLang="ca-ES" sz="1600" b="1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GB" altLang="ca-ES" sz="1600" dirty="0">
                <a:solidFill>
                  <a:schemeClr val="bg1">
                    <a:lumMod val="65000"/>
                  </a:schemeClr>
                </a:solidFill>
              </a:rPr>
              <a:t>After assuming population data follow a certain probability distribution (Normal, Binomial, Poisson, etc) goal is find out </a:t>
            </a:r>
            <a:r>
              <a:rPr lang="en-GB" altLang="ca-ES" sz="1600" i="1" dirty="0">
                <a:solidFill>
                  <a:schemeClr val="bg1">
                    <a:lumMod val="65000"/>
                  </a:schemeClr>
                </a:solidFill>
              </a:rPr>
              <a:t>which are the value of the parameters that fit best the sample data</a:t>
            </a:r>
            <a:r>
              <a:rPr lang="en-GB" altLang="ca-ES" sz="1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en-GB" altLang="ca-ES" sz="2000" b="1" dirty="0"/>
              <a:t>Hypothesis testing: </a:t>
            </a:r>
          </a:p>
          <a:p>
            <a:r>
              <a:rPr lang="en-GB" altLang="ca-ES" sz="2000" dirty="0"/>
              <a:t>After making some assumptions about population distribution</a:t>
            </a:r>
          </a:p>
          <a:p>
            <a:r>
              <a:rPr lang="en-GB" altLang="ca-ES" sz="2000" dirty="0"/>
              <a:t>We </a:t>
            </a:r>
            <a:r>
              <a:rPr lang="en-GB" altLang="ca-ES" sz="2000" i="1" dirty="0"/>
              <a:t>wish to check some statement about population parameters</a:t>
            </a:r>
          </a:p>
          <a:p>
            <a:pPr lvl="1"/>
            <a:r>
              <a:rPr lang="en-GB" altLang="ca-ES" sz="2000" dirty="0">
                <a:solidFill>
                  <a:srgbClr val="C00000"/>
                </a:solidFill>
              </a:rPr>
              <a:t>Population mean is equal to 10</a:t>
            </a:r>
            <a:endParaRPr lang="en-GB" altLang="ca-ES" sz="1600" b="1" dirty="0">
              <a:solidFill>
                <a:srgbClr val="C00000"/>
              </a:solidFill>
            </a:endParaRPr>
          </a:p>
          <a:p>
            <a:pPr lvl="1"/>
            <a:r>
              <a:rPr lang="en-GB" altLang="ca-ES" sz="2000" dirty="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r>
              <a:rPr lang="en-GB" altLang="ca-ES" sz="2000" dirty="0">
                <a:solidFill>
                  <a:srgbClr val="C00000"/>
                </a:solidFill>
              </a:rPr>
              <a:t>The proportion of </a:t>
            </a:r>
            <a:r>
              <a:rPr lang="en-GB" altLang="ca-ES" sz="2000" dirty="0" err="1">
                <a:solidFill>
                  <a:srgbClr val="C00000"/>
                </a:solidFill>
              </a:rPr>
              <a:t>respondants</a:t>
            </a:r>
            <a:r>
              <a:rPr lang="en-GB" altLang="ca-ES" sz="2000" dirty="0">
                <a:solidFill>
                  <a:srgbClr val="C00000"/>
                </a:solidFill>
              </a:rPr>
              <a:t>/non-</a:t>
            </a:r>
            <a:r>
              <a:rPr lang="en-GB" altLang="ca-ES" sz="2000" dirty="0" err="1">
                <a:solidFill>
                  <a:srgbClr val="C00000"/>
                </a:solidFill>
              </a:rPr>
              <a:t>respondants</a:t>
            </a:r>
            <a:r>
              <a:rPr lang="en-GB" altLang="ca-ES" sz="2000" dirty="0">
                <a:solidFill>
                  <a:srgbClr val="C00000"/>
                </a:solidFill>
              </a:rPr>
              <a:t> is associated to treatment </a:t>
            </a:r>
            <a:endParaRPr lang="en-GB" altLang="ca-ES" sz="2000" dirty="0"/>
          </a:p>
          <a:p>
            <a:r>
              <a:rPr lang="en-GB" altLang="ca-ES" sz="2000" dirty="0"/>
              <a:t>Hypothesis testing tries to assess if sample data are compatible with the hypothesis assuming that samples differ from populations due to chance.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8043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5" y="1376364"/>
              <a:ext cx="1568136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believe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average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bone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density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in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women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is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</a:p>
            <a:p>
              <a:pPr algn="ctr" eaLnBrk="1" hangingPunct="1"/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Case </a:t>
            </a:r>
            <a:r>
              <a:rPr lang="es-ES" altLang="ca-ES" sz="36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study</a:t>
            </a:r>
            <a:r>
              <a:rPr lang="es-ES" altLang="ca-ES" sz="36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6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problem</a:t>
            </a:r>
            <a:r>
              <a:rPr lang="es-ES" altLang="ca-ES" sz="36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78477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Given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,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conclude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"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factor"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(i.e.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positively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associated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less</a:t>
            </a:r>
            <a:r>
              <a:rPr lang="es-ES_tradnl" altLang="ca-ES" sz="2000" u="none" dirty="0">
                <a:solidFill>
                  <a:srgbClr val="993489"/>
                </a:solidFill>
              </a:rPr>
              <a:t>)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know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to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chance in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Case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study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problem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052513"/>
            <a:ext cx="7408863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170753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557877"/>
            <a:ext cx="825500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Difference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between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population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value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to</a:t>
            </a:r>
            <a:r>
              <a:rPr lang="es-ES_tradnl" altLang="ca-ES" sz="2600" u="none" dirty="0">
                <a:solidFill>
                  <a:srgbClr val="993489"/>
                </a:solidFill>
              </a:rPr>
              <a:t> chance.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460" y="414908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25500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Difference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between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population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value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to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some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"true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effect</a:t>
            </a:r>
            <a:r>
              <a:rPr lang="es-ES_tradnl" altLang="ca-ES" sz="2600" u="none" dirty="0">
                <a:solidFill>
                  <a:srgbClr val="993489"/>
                </a:solidFill>
              </a:rPr>
              <a:t>".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22D5DA3-B3BA-41DD-AFF8-4379E93D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2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setting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testing</a:t>
            </a:r>
            <a:endParaRPr lang="es-ES" altLang="ca-ES" sz="3200" u="none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5875" y="404813"/>
            <a:ext cx="9906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000" dirty="0">
                <a:cs typeface="Arial" panose="020B0604020202020204" pitchFamily="34" charset="0"/>
              </a:rPr>
              <a:t>¿</a:t>
            </a:r>
            <a:r>
              <a:rPr lang="es-ES_tradnl" altLang="ca-ES" sz="3000" dirty="0" err="1">
                <a:cs typeface="Arial" panose="020B0604020202020204" pitchFamily="34" charset="0"/>
              </a:rPr>
              <a:t>How</a:t>
            </a:r>
            <a:r>
              <a:rPr lang="es-ES_tradnl" altLang="ca-ES" sz="3000" dirty="0">
                <a:cs typeface="Arial" panose="020B0604020202020204" pitchFamily="34" charset="0"/>
              </a:rPr>
              <a:t> </a:t>
            </a:r>
            <a:r>
              <a:rPr lang="es-ES_tradnl" altLang="ca-ES" sz="3000" dirty="0" err="1">
                <a:cs typeface="Arial" panose="020B0604020202020204" pitchFamily="34" charset="0"/>
              </a:rPr>
              <a:t>to</a:t>
            </a:r>
            <a:r>
              <a:rPr lang="es-ES_tradnl" altLang="ca-ES" sz="3000" dirty="0">
                <a:cs typeface="Arial" panose="020B0604020202020204" pitchFamily="34" charset="0"/>
              </a:rPr>
              <a:t> decide </a:t>
            </a:r>
            <a:r>
              <a:rPr lang="es-ES_tradnl" altLang="ca-ES" sz="3000" dirty="0" err="1">
                <a:cs typeface="Arial" panose="020B0604020202020204" pitchFamily="34" charset="0"/>
              </a:rPr>
              <a:t>which</a:t>
            </a:r>
            <a:r>
              <a:rPr lang="es-ES_tradnl" altLang="ca-ES" sz="3000" dirty="0">
                <a:cs typeface="Arial" panose="020B0604020202020204" pitchFamily="34" charset="0"/>
              </a:rPr>
              <a:t> </a:t>
            </a:r>
            <a:r>
              <a:rPr lang="es-ES_tradnl" altLang="ca-ES" sz="30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000" dirty="0">
                <a:cs typeface="Arial" panose="020B0604020202020204" pitchFamily="34" charset="0"/>
              </a:rPr>
              <a:t> </a:t>
            </a:r>
            <a:r>
              <a:rPr lang="es-ES_tradnl" altLang="ca-ES" sz="3000" dirty="0" err="1">
                <a:cs typeface="Arial" panose="020B0604020202020204" pitchFamily="34" charset="0"/>
              </a:rPr>
              <a:t>is</a:t>
            </a:r>
            <a:r>
              <a:rPr lang="es-ES_tradnl" altLang="ca-ES" sz="3000" dirty="0">
                <a:cs typeface="Arial" panose="020B0604020202020204" pitchFamily="34" charset="0"/>
              </a:rPr>
              <a:t> more </a:t>
            </a:r>
            <a:r>
              <a:rPr lang="es-ES_tradnl" altLang="ca-ES" sz="3000" dirty="0" err="1">
                <a:cs typeface="Arial" panose="020B0604020202020204" pitchFamily="34" charset="0"/>
              </a:rPr>
              <a:t>likely</a:t>
            </a:r>
            <a:r>
              <a:rPr lang="es-ES_tradnl" altLang="ca-ES" sz="3000" dirty="0">
                <a:cs typeface="Arial" panose="020B0604020202020204" pitchFamily="34" charset="0"/>
              </a:rPr>
              <a:t>?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84843EA-6344-4442-AF6D-991813B7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8255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Calculate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>
                <a:solidFill>
                  <a:srgbClr val="6600CC"/>
                </a:solidFill>
                <a:latin typeface="+mn-lt"/>
              </a:rPr>
              <a:t>(p)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to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observe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differences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in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samples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between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both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groups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under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null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hypothesis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of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no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population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differences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,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is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br>
              <a:rPr lang="es-ES_tradnl" altLang="ca-ES" sz="2800" u="none" dirty="0">
                <a:solidFill>
                  <a:srgbClr val="993489"/>
                </a:solidFill>
                <a:latin typeface="+mn-lt"/>
              </a:rPr>
            </a:b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if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lung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cancer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%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is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same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for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both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groups</a:t>
            </a:r>
            <a:endParaRPr lang="es-ES_tradnl" altLang="ca-ES" sz="2400" i="1" u="none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0CBA8D39-BFA5-4469-8E5D-44682DD6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4164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6600CC"/>
                </a:solidFill>
              </a:rPr>
              <a:t>p</a:t>
            </a:r>
            <a:endParaRPr lang="es-ES" altLang="ca-ES" sz="3200" u="none">
              <a:solidFill>
                <a:srgbClr val="6600CC"/>
              </a:solidFill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8790405-28F9-4539-A6DB-2CDF4011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7306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Low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DD7F55AA-5209-4A6C-81B8-C5FECF6B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3334544"/>
            <a:ext cx="371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 dirty="0" err="1">
                <a:solidFill>
                  <a:srgbClr val="6600CC"/>
                </a:solidFill>
              </a:rPr>
              <a:t>Groups</a:t>
            </a:r>
            <a:r>
              <a:rPr lang="es-ES_tradnl" altLang="ca-ES" sz="2000" b="1" u="none" dirty="0">
                <a:solidFill>
                  <a:srgbClr val="6600CC"/>
                </a:solidFill>
              </a:rPr>
              <a:t> </a:t>
            </a:r>
            <a:r>
              <a:rPr lang="es-ES_tradnl" altLang="ca-ES" sz="2000" b="1" u="none" dirty="0" err="1">
                <a:solidFill>
                  <a:srgbClr val="6600CC"/>
                </a:solidFill>
              </a:rPr>
              <a:t>must</a:t>
            </a:r>
            <a:r>
              <a:rPr lang="es-ES_tradnl" altLang="ca-ES" sz="2000" b="1" u="none" dirty="0">
                <a:solidFill>
                  <a:srgbClr val="6600CC"/>
                </a:solidFill>
              </a:rPr>
              <a:t> be </a:t>
            </a:r>
            <a:r>
              <a:rPr lang="es-ES_tradnl" altLang="ca-ES" sz="2000" b="1" u="none" dirty="0" err="1">
                <a:solidFill>
                  <a:srgbClr val="6600CC"/>
                </a:solidFill>
              </a:rPr>
              <a:t>different</a:t>
            </a:r>
            <a:endParaRPr lang="es-ES" altLang="ca-ES" sz="2000" b="1" u="none" dirty="0">
              <a:solidFill>
                <a:srgbClr val="6600CC"/>
              </a:solidFill>
            </a:endParaRP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2BB46320-5889-4EC1-AB95-A6E6729D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546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High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D72813B4-6D0D-4B08-9012-A5BF1CC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94042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400" b="1" u="none">
                <a:solidFill>
                  <a:srgbClr val="6600CC"/>
                </a:solidFill>
              </a:rPr>
              <a:t>Groups can be equal</a:t>
            </a:r>
            <a:endParaRPr lang="es-ES" altLang="ca-ES" sz="2400" b="1" u="none">
              <a:solidFill>
                <a:srgbClr val="6600CC"/>
              </a:solidFill>
            </a:endParaRPr>
          </a:p>
        </p:txBody>
      </p:sp>
      <p:sp>
        <p:nvSpPr>
          <p:cNvPr id="107529" name="Line 9">
            <a:extLst>
              <a:ext uri="{FF2B5EF4-FFF2-40B4-BE49-F238E27FC236}">
                <a16:creationId xmlns:a16="http://schemas.microsoft.com/office/drawing/2014/main" id="{A44B81FA-59F1-4073-832C-53A71ACF8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4310063"/>
            <a:ext cx="1238250" cy="304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F902F4AF-C087-48CC-95A8-69AC1B2A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5029200"/>
            <a:ext cx="132080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1" name="Line 11">
            <a:extLst>
              <a:ext uri="{FF2B5EF4-FFF2-40B4-BE49-F238E27FC236}">
                <a16:creationId xmlns:a16="http://schemas.microsoft.com/office/drawing/2014/main" id="{0597194D-6FD5-4A53-9B96-3EEF15E65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357822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2" name="Line 12">
            <a:extLst>
              <a:ext uri="{FF2B5EF4-FFF2-40B4-BE49-F238E27FC236}">
                <a16:creationId xmlns:a16="http://schemas.microsoft.com/office/drawing/2014/main" id="{D6C52721-3CBC-4C94-A0DD-AD8C47B3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571182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CC295556-207A-4755-8B74-90DD64700E6D}"/>
              </a:ext>
            </a:extLst>
          </p:cNvPr>
          <p:cNvSpPr txBox="1">
            <a:spLocks noChangeArrowheads="1"/>
          </p:cNvSpPr>
          <p:nvPr/>
        </p:nvSpPr>
        <p:spPr bwMode="auto">
          <a:xfrm rot="20840161">
            <a:off x="4157990" y="3359659"/>
            <a:ext cx="109842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 dirty="0">
                <a:solidFill>
                  <a:srgbClr val="6600CC"/>
                </a:solidFill>
              </a:rPr>
              <a:t>decide</a:t>
            </a:r>
            <a:endParaRPr lang="es-ES" altLang="ca-ES" sz="2000" b="1" u="none" dirty="0">
              <a:solidFill>
                <a:srgbClr val="6600CC"/>
              </a:solidFill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7D23D8A9-4208-4810-9C1E-A6110EFB2278}"/>
              </a:ext>
            </a:extLst>
          </p:cNvPr>
          <p:cNvSpPr txBox="1">
            <a:spLocks noChangeArrowheads="1"/>
          </p:cNvSpPr>
          <p:nvPr/>
        </p:nvSpPr>
        <p:spPr bwMode="auto">
          <a:xfrm rot="966023">
            <a:off x="4279962" y="5357812"/>
            <a:ext cx="109842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 dirty="0">
                <a:solidFill>
                  <a:srgbClr val="6600CC"/>
                </a:solidFill>
              </a:rPr>
              <a:t>decide</a:t>
            </a:r>
            <a:endParaRPr lang="es-ES" altLang="ca-ES" sz="2000" b="1" u="none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26" grpId="0" autoUpdateAnimBg="0"/>
      <p:bldP spid="107527" grpId="0" autoUpdateAnimBg="0"/>
      <p:bldP spid="107528" grpId="0" autoUpdateAnimBg="0"/>
      <p:bldP spid="13" grpId="0" autoUpdateAnimBg="0"/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375AF27-2F50-409F-B0CE-63113D40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60350"/>
            <a:ext cx="9245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/>
              <a:t>¿How to calculate this probability?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75426E3-354E-4455-BD7B-19A56BCF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0750" y="1484313"/>
            <a:ext cx="8420100" cy="46351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Depends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on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type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of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study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Depends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on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type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of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variable.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Depends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on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influence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of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other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variables.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probability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associated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with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error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made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assuming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that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null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hypothesis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true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when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not</a:t>
            </a:r>
            <a:r>
              <a:rPr lang="es-ES_tradnl" altLang="ca-ES" sz="2800" dirty="0">
                <a:solidFill>
                  <a:srgbClr val="6600CC"/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Needs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to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be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carefully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interpreted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for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example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…</a:t>
            </a:r>
          </a:p>
          <a:p>
            <a:pPr lvl="1"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Showing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there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statistical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association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does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not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mean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there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causal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relations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,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moreover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if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data are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obtained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from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cross-sectional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observational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studies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  <p:bldP spid="108547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2158</Words>
  <Application>Microsoft Office PowerPoint</Application>
  <PresentationFormat>A4 (210 x 297 mm)</PresentationFormat>
  <Paragraphs>313</Paragraphs>
  <Slides>33</Slides>
  <Notes>18</Notes>
  <HiddenSlides>2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9" baseType="lpstr">
      <vt:lpstr>Arial</vt:lpstr>
      <vt:lpstr>Calibri</vt:lpstr>
      <vt:lpstr>Comic Sans MS</vt:lpstr>
      <vt:lpstr>Courier New</vt:lpstr>
      <vt:lpstr>DejaVu Sans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¿How to decide which hypothesis is more likely?</vt:lpstr>
      <vt:lpstr>¿How to calculate this probability?</vt:lpstr>
      <vt:lpstr>Hypothesis Testing Steps</vt:lpstr>
      <vt:lpstr>Accepting or rejecting the NULL</vt:lpstr>
      <vt:lpstr>Critical Value </vt:lpstr>
      <vt:lpstr>Example: Critical value and Sample mean</vt:lpstr>
      <vt:lpstr>Type of Test</vt:lpstr>
      <vt:lpstr>Type of Test</vt:lpstr>
      <vt:lpstr>Presentación de PowerPoint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Unilateral vs Bilateral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1334</cp:revision>
  <cp:lastPrinted>2016-02-05T21:57:04Z</cp:lastPrinted>
  <dcterms:created xsi:type="dcterms:W3CDTF">2009-01-26T07:32:14Z</dcterms:created>
  <dcterms:modified xsi:type="dcterms:W3CDTF">2019-09-24T23:11:40Z</dcterms:modified>
</cp:coreProperties>
</file>