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1" r:id="rId2"/>
    <p:sldId id="367" r:id="rId3"/>
    <p:sldId id="425" r:id="rId4"/>
    <p:sldId id="420" r:id="rId5"/>
    <p:sldId id="376" r:id="rId6"/>
    <p:sldId id="421" r:id="rId7"/>
    <p:sldId id="388" r:id="rId8"/>
    <p:sldId id="422" r:id="rId9"/>
    <p:sldId id="334" r:id="rId10"/>
    <p:sldId id="348" r:id="rId11"/>
    <p:sldId id="423" r:id="rId12"/>
    <p:sldId id="424" r:id="rId13"/>
    <p:sldId id="434" r:id="rId14"/>
    <p:sldId id="398" r:id="rId15"/>
    <p:sldId id="399" r:id="rId16"/>
    <p:sldId id="419" r:id="rId17"/>
    <p:sldId id="413" r:id="rId18"/>
    <p:sldId id="414" r:id="rId19"/>
    <p:sldId id="415" r:id="rId20"/>
    <p:sldId id="400" r:id="rId21"/>
    <p:sldId id="416" r:id="rId22"/>
    <p:sldId id="426" r:id="rId23"/>
    <p:sldId id="427" r:id="rId24"/>
    <p:sldId id="428" r:id="rId25"/>
    <p:sldId id="378" r:id="rId26"/>
    <p:sldId id="429" r:id="rId27"/>
    <p:sldId id="430" r:id="rId28"/>
    <p:sldId id="431" r:id="rId29"/>
    <p:sldId id="432" r:id="rId30"/>
    <p:sldId id="433" r:id="rId31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24/9/2019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545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16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20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23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Sample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Size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calculations</a:t>
            </a:r>
            <a:endParaRPr lang="es-ES" altLang="ca-ES" sz="3200" i="1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número de diapositiva">
            <a:extLst>
              <a:ext uri="{FF2B5EF4-FFF2-40B4-BE49-F238E27FC236}">
                <a16:creationId xmlns:a16="http://schemas.microsoft.com/office/drawing/2014/main" id="{3F52AAFE-CD00-4BC7-9E85-F76F37D6C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40763" y="6453188"/>
            <a:ext cx="468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F1D1090-E88C-434E-A43C-8C030FF2F217}" type="slidenum">
              <a:rPr lang="ca-ES" altLang="es-ES" smtClean="0"/>
              <a:pPr eaLnBrk="1" hangingPunct="1"/>
              <a:t>10</a:t>
            </a:fld>
            <a:endParaRPr lang="ca-ES" altLang="es-E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8C50F2A-726D-42F3-B20B-13116EAAF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1"/>
            <a:ext cx="8229600" cy="633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dirty="0" err="1">
                <a:latin typeface="Arial" panose="020B0604020202020204" pitchFamily="34" charset="0"/>
              </a:rPr>
              <a:t>Confidence</a:t>
            </a:r>
            <a:r>
              <a:rPr lang="ca-ES" altLang="es-ES" dirty="0">
                <a:latin typeface="Arial" panose="020B0604020202020204" pitchFamily="34" charset="0"/>
              </a:rPr>
              <a:t> interval for a </a:t>
            </a:r>
            <a:r>
              <a:rPr lang="ca-ES" altLang="es-ES" dirty="0" err="1">
                <a:latin typeface="Arial" panose="020B0604020202020204" pitchFamily="34" charset="0"/>
              </a:rPr>
              <a:t>proportion</a:t>
            </a:r>
            <a:endParaRPr lang="ca-E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085E65D-BDD4-426D-A4ED-0D712B0D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1052513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Problem</a:t>
            </a:r>
            <a:endParaRPr lang="ca-ES" altLang="es-ES" sz="2000" b="1" dirty="0"/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A molecular diagnosis </a:t>
            </a:r>
            <a:r>
              <a:rPr lang="ca-ES" altLang="es-ES" sz="2000" u="none" dirty="0" err="1"/>
              <a:t>lab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doing</a:t>
            </a:r>
            <a:r>
              <a:rPr lang="ca-ES" altLang="es-ES" sz="2000" u="none" dirty="0"/>
              <a:t> tests to </a:t>
            </a:r>
            <a:r>
              <a:rPr lang="ca-ES" altLang="es-ES" sz="2000" u="none" dirty="0" err="1"/>
              <a:t>detect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hereditary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venous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pathology</a:t>
            </a:r>
            <a:r>
              <a:rPr lang="ca-ES" altLang="es-ES" sz="2000" u="none" dirty="0"/>
              <a:t> (PVH).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In a series of </a:t>
            </a:r>
            <a:r>
              <a:rPr lang="ca-ES" altLang="es-ES" sz="2000" b="1" u="none" dirty="0">
                <a:solidFill>
                  <a:srgbClr val="990033"/>
                </a:solidFill>
              </a:rPr>
              <a:t>150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patients</a:t>
            </a:r>
            <a:r>
              <a:rPr lang="ca-ES" altLang="es-ES" sz="2000" u="none" dirty="0"/>
              <a:t> </a:t>
            </a:r>
            <a:r>
              <a:rPr lang="ca-ES" altLang="es-ES" sz="2000" b="1" u="none" dirty="0">
                <a:solidFill>
                  <a:srgbClr val="990033"/>
                </a:solidFill>
              </a:rPr>
              <a:t>18</a:t>
            </a:r>
            <a:r>
              <a:rPr lang="ca-ES" altLang="es-ES" sz="2000" u="none" dirty="0"/>
              <a:t> show in </a:t>
            </a:r>
            <a:r>
              <a:rPr lang="ca-ES" altLang="es-ES" sz="2000" u="none" dirty="0" err="1"/>
              <a:t>their</a:t>
            </a:r>
            <a:r>
              <a:rPr lang="ca-ES" altLang="es-ES" sz="2000" u="none" dirty="0"/>
              <a:t> genètic </a:t>
            </a:r>
            <a:r>
              <a:rPr lang="ca-ES" altLang="es-ES" sz="2000" u="none" dirty="0" err="1"/>
              <a:t>profile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allele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gene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related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with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disease</a:t>
            </a:r>
            <a:r>
              <a:rPr lang="ca-ES" altLang="es-ES" sz="2000" u="none" dirty="0"/>
              <a:t>.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of 99% </a:t>
            </a:r>
            <a:r>
              <a:rPr lang="ca-ES" altLang="es-ES" sz="2000" u="none" dirty="0" err="1"/>
              <a:t>which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estimation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percentatge of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individuals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people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by</a:t>
            </a:r>
            <a:r>
              <a:rPr lang="ca-ES" altLang="es-ES" sz="2000" u="none" dirty="0"/>
              <a:t> PVH?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b="1" dirty="0"/>
          </a:p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Solution</a:t>
            </a:r>
            <a:endParaRPr lang="ca-ES" altLang="es-ES" sz="2000" b="1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Relative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frequency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: 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Conditions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make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approximation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reliable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are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verified</a:t>
            </a: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From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this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one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compute</a:t>
            </a:r>
            <a:r>
              <a:rPr lang="ca-ES" altLang="es-ES" sz="2000" u="none" dirty="0"/>
              <a:t>: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8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99%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proportion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0.052 </a:t>
            </a:r>
            <a:r>
              <a:rPr lang="ca-ES" altLang="es-ES" sz="2000" u="none" dirty="0" err="1"/>
              <a:t>and</a:t>
            </a:r>
            <a:r>
              <a:rPr lang="ca-ES" altLang="es-ES" sz="2000" u="none" dirty="0"/>
              <a:t> 0.188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4C2DD2-F92D-49F8-9AAC-54CE741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08758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B136117-AEAE-403A-A4C1-CFB25917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9D126E3B-3957-4CBD-939D-7AC45E8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A9FEF1FF-750B-4813-AA16-E2A1D76F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19BC70F-621C-4189-8773-8FE34F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8B2CCBF2-B538-4FEE-83B4-123FA533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3" name="Object 12">
            <a:extLst>
              <a:ext uri="{FF2B5EF4-FFF2-40B4-BE49-F238E27FC236}">
                <a16:creationId xmlns:a16="http://schemas.microsoft.com/office/drawing/2014/main" id="{84FC0C11-26B4-4906-BEA7-01ABE47C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5888"/>
              </p:ext>
            </p:extLst>
          </p:nvPr>
        </p:nvGraphicFramePr>
        <p:xfrm>
          <a:off x="4225428" y="4998663"/>
          <a:ext cx="433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cuación" r:id="rId3" imgW="2438400" imgH="444500" progId="Equation.3">
                  <p:embed/>
                </p:oleObj>
              </mc:Choice>
              <mc:Fallback>
                <p:oleObj name="Ecuación" r:id="rId3" imgW="2438400" imgH="4445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28" y="4998663"/>
                        <a:ext cx="433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ADCB6E0C-CFEF-4CAC-A02D-21EC777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050046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5" name="Object 14">
            <a:extLst>
              <a:ext uri="{FF2B5EF4-FFF2-40B4-BE49-F238E27FC236}">
                <a16:creationId xmlns:a16="http://schemas.microsoft.com/office/drawing/2014/main" id="{784CA2BB-0C2A-4AE9-8C5C-8C564DE78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12713"/>
              </p:ext>
            </p:extLst>
          </p:nvPr>
        </p:nvGraphicFramePr>
        <p:xfrm>
          <a:off x="3506788" y="4550569"/>
          <a:ext cx="2317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cuación" r:id="rId5" imgW="1282700" imgH="203200" progId="Equation.3">
                  <p:embed/>
                </p:oleObj>
              </mc:Choice>
              <mc:Fallback>
                <p:oleObj name="Ecuación" r:id="rId5" imgW="1282700" imgH="203200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784CA2BB-0C2A-4AE9-8C5C-8C564DE78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50569"/>
                        <a:ext cx="2317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>
            <a:extLst>
              <a:ext uri="{FF2B5EF4-FFF2-40B4-BE49-F238E27FC236}">
                <a16:creationId xmlns:a16="http://schemas.microsoft.com/office/drawing/2014/main" id="{2AE504D0-DD70-454B-A3DF-0A177D5A9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36864"/>
              </p:ext>
            </p:extLst>
          </p:nvPr>
        </p:nvGraphicFramePr>
        <p:xfrm>
          <a:off x="6537176" y="3480933"/>
          <a:ext cx="170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cuación" r:id="rId7" imgW="952087" imgH="393529" progId="Equation.3">
                  <p:embed/>
                </p:oleObj>
              </mc:Choice>
              <mc:Fallback>
                <p:oleObj name="Ecuación" r:id="rId7" imgW="952087" imgH="393529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2AE504D0-DD70-454B-A3DF-0A177D5A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3480933"/>
                        <a:ext cx="170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ADA634-5EA7-4A57-A3A8-74DACB0F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(x=18, n=150,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0.99, correct = TRUE)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1-sample proportions test with continuity correction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18 out of 150, null probability 0.5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85.127, df = 1, p-value &lt; 2.2e-16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p is not equal to 0.5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0.0648676 0.2088192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0.12 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85B3F4-ABEF-4430-BB44-6F7C5E4C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404664"/>
            <a:ext cx="6840760" cy="504056"/>
          </a:xfrm>
        </p:spPr>
        <p:txBody>
          <a:bodyPr/>
          <a:lstStyle/>
          <a:p>
            <a:r>
              <a:rPr lang="ca-ES" sz="2400" dirty="0"/>
              <a:t>Computing </a:t>
            </a:r>
            <a:r>
              <a:rPr lang="ca-ES" sz="2400" dirty="0" err="1"/>
              <a:t>confidence</a:t>
            </a:r>
            <a:r>
              <a:rPr lang="ca-ES" sz="2400" dirty="0"/>
              <a:t> interval </a:t>
            </a:r>
            <a:r>
              <a:rPr lang="ca-ES" sz="2400" dirty="0" err="1"/>
              <a:t>with</a:t>
            </a:r>
            <a:r>
              <a:rPr lang="ca-ES" sz="2400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86499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C4186E-5795-4950-AB09-C1B46980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Simulate</a:t>
            </a:r>
            <a:r>
              <a:rPr lang="ca-ES" sz="2400" dirty="0"/>
              <a:t> 3 </a:t>
            </a:r>
            <a:r>
              <a:rPr lang="ca-ES" sz="2400" dirty="0" err="1"/>
              <a:t>random</a:t>
            </a:r>
            <a:r>
              <a:rPr lang="ca-ES" sz="2400" dirty="0"/>
              <a:t> </a:t>
            </a:r>
            <a:r>
              <a:rPr lang="ca-ES" sz="2400" dirty="0" err="1"/>
              <a:t>samples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normal </a:t>
            </a:r>
            <a:r>
              <a:rPr lang="ca-ES" sz="2400" dirty="0" err="1"/>
              <a:t>population</a:t>
            </a:r>
            <a:r>
              <a:rPr lang="ca-ES" sz="2400" dirty="0"/>
              <a:t> of </a:t>
            </a:r>
            <a:r>
              <a:rPr lang="ca-ES" sz="2400" dirty="0" err="1"/>
              <a:t>mean</a:t>
            </a:r>
            <a:r>
              <a:rPr lang="ca-ES" sz="2400" dirty="0"/>
              <a:t> 15 </a:t>
            </a:r>
            <a:r>
              <a:rPr lang="ca-ES" sz="2400" dirty="0" err="1"/>
              <a:t>and</a:t>
            </a:r>
            <a:r>
              <a:rPr lang="ca-ES" sz="2400" dirty="0"/>
              <a:t> Standard </a:t>
            </a:r>
            <a:r>
              <a:rPr lang="ca-ES" sz="2400" dirty="0" err="1"/>
              <a:t>deviation</a:t>
            </a:r>
            <a:r>
              <a:rPr lang="ca-ES" sz="2400" dirty="0"/>
              <a:t> 2.</a:t>
            </a:r>
          </a:p>
          <a:p>
            <a:pPr lvl="1"/>
            <a:r>
              <a:rPr lang="ca-ES" sz="2000" dirty="0" err="1"/>
              <a:t>Sample</a:t>
            </a:r>
            <a:r>
              <a:rPr lang="ca-ES" sz="2000" dirty="0"/>
              <a:t> </a:t>
            </a:r>
            <a:r>
              <a:rPr lang="ca-ES" sz="2000" dirty="0" err="1"/>
              <a:t>sizes</a:t>
            </a:r>
            <a:r>
              <a:rPr lang="ca-ES" sz="2000" dirty="0"/>
              <a:t> </a:t>
            </a:r>
            <a:r>
              <a:rPr lang="ca-ES" sz="2000" dirty="0" err="1"/>
              <a:t>must</a:t>
            </a:r>
            <a:r>
              <a:rPr lang="ca-ES" sz="2000" dirty="0"/>
              <a:t> be 9, 25 </a:t>
            </a:r>
            <a:r>
              <a:rPr lang="ca-ES" sz="2000" dirty="0" err="1"/>
              <a:t>and</a:t>
            </a:r>
            <a:r>
              <a:rPr lang="ca-ES" sz="2000" dirty="0"/>
              <a:t> 100 </a:t>
            </a:r>
            <a:r>
              <a:rPr lang="ca-ES" sz="2000" dirty="0" err="1"/>
              <a:t>respectively</a:t>
            </a:r>
            <a:endParaRPr lang="ca-ES" sz="2000" dirty="0"/>
          </a:p>
          <a:p>
            <a:pPr lvl="1"/>
            <a:r>
              <a:rPr lang="ca-ES" sz="2000" dirty="0" err="1"/>
              <a:t>Compute</a:t>
            </a:r>
            <a:r>
              <a:rPr lang="ca-ES" sz="2000" dirty="0"/>
              <a:t> a 95% </a:t>
            </a:r>
            <a:r>
              <a:rPr lang="ca-ES" sz="2000" dirty="0" err="1"/>
              <a:t>confidence</a:t>
            </a:r>
            <a:r>
              <a:rPr lang="ca-ES" sz="2000" dirty="0"/>
              <a:t> interval for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mean</a:t>
            </a:r>
            <a:r>
              <a:rPr lang="ca-ES" sz="2000" dirty="0"/>
              <a:t> in </a:t>
            </a:r>
            <a:r>
              <a:rPr lang="ca-ES" sz="2000" dirty="0" err="1"/>
              <a:t>each</a:t>
            </a:r>
            <a:r>
              <a:rPr lang="ca-ES" sz="2000" dirty="0"/>
              <a:t> </a:t>
            </a:r>
            <a:r>
              <a:rPr lang="ca-ES" sz="2000" dirty="0" err="1"/>
              <a:t>sample</a:t>
            </a:r>
            <a:endParaRPr lang="ca-ES" sz="2000" dirty="0"/>
          </a:p>
          <a:p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following</a:t>
            </a:r>
            <a:r>
              <a:rPr lang="ca-ES" sz="2400" dirty="0"/>
              <a:t> </a:t>
            </a:r>
            <a:r>
              <a:rPr lang="ca-ES" sz="2400" dirty="0" err="1"/>
              <a:t>code</a:t>
            </a:r>
            <a:endParaRPr lang="ca-ES" sz="2400" dirty="0"/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x9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(n=9,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x25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(n=25,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(n=100,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(x9)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(x25)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(x100)</a:t>
            </a:r>
          </a:p>
          <a:p>
            <a:r>
              <a:rPr lang="ca-ES" sz="2400" dirty="0" err="1"/>
              <a:t>What</a:t>
            </a:r>
            <a:r>
              <a:rPr lang="ca-ES" sz="2400" dirty="0"/>
              <a:t> do </a:t>
            </a:r>
            <a:r>
              <a:rPr lang="ca-ES" sz="2400" dirty="0" err="1"/>
              <a:t>you</a:t>
            </a:r>
            <a:r>
              <a:rPr lang="ca-ES" sz="2400" dirty="0"/>
              <a:t> </a:t>
            </a:r>
            <a:r>
              <a:rPr lang="ca-ES" sz="2400" dirty="0" err="1"/>
              <a:t>observe</a:t>
            </a:r>
            <a:r>
              <a:rPr lang="ca-ES" sz="2400" dirty="0"/>
              <a:t>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C39CF1-AFFC-481F-95E8-FE10953D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65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C4186E-5795-4950-AB09-C1B469800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9138220" cy="4857403"/>
          </a:xfrm>
        </p:spPr>
        <p:txBody>
          <a:bodyPr/>
          <a:lstStyle/>
          <a:p>
            <a:r>
              <a:rPr lang="ca-ES" sz="2400" dirty="0" err="1"/>
              <a:t>Simulate</a:t>
            </a:r>
            <a:r>
              <a:rPr lang="ca-ES" sz="2400" dirty="0"/>
              <a:t> 3 </a:t>
            </a:r>
            <a:r>
              <a:rPr lang="ca-ES" sz="2400" dirty="0" err="1"/>
              <a:t>random</a:t>
            </a:r>
            <a:r>
              <a:rPr lang="ca-ES" sz="2400" dirty="0"/>
              <a:t> </a:t>
            </a:r>
            <a:r>
              <a:rPr lang="ca-ES" sz="2400" dirty="0" err="1"/>
              <a:t>samples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Binomial </a:t>
            </a:r>
            <a:r>
              <a:rPr lang="ca-ES" sz="2400" dirty="0" err="1"/>
              <a:t>population</a:t>
            </a:r>
            <a:r>
              <a:rPr lang="ca-ES" sz="2400" dirty="0"/>
              <a:t> of "</a:t>
            </a:r>
            <a:r>
              <a:rPr lang="ca-ES" sz="2400" dirty="0" err="1"/>
              <a:t>true</a:t>
            </a:r>
            <a:r>
              <a:rPr lang="ca-ES" sz="2400" dirty="0"/>
              <a:t> </a:t>
            </a:r>
            <a:r>
              <a:rPr lang="ca-ES" sz="2400" dirty="0" err="1"/>
              <a:t>probability</a:t>
            </a:r>
            <a:r>
              <a:rPr lang="ca-ES" sz="2400" dirty="0"/>
              <a:t>"=0.12=12%.</a:t>
            </a:r>
          </a:p>
          <a:p>
            <a:pPr lvl="1"/>
            <a:r>
              <a:rPr lang="ca-ES" sz="2000" dirty="0" err="1"/>
              <a:t>Sample</a:t>
            </a:r>
            <a:r>
              <a:rPr lang="ca-ES" sz="2000" dirty="0"/>
              <a:t> </a:t>
            </a:r>
            <a:r>
              <a:rPr lang="ca-ES" sz="2000" dirty="0" err="1"/>
              <a:t>sizes</a:t>
            </a:r>
            <a:r>
              <a:rPr lang="ca-ES" sz="2000" dirty="0"/>
              <a:t> </a:t>
            </a:r>
            <a:r>
              <a:rPr lang="ca-ES" sz="2000" dirty="0" err="1"/>
              <a:t>must</a:t>
            </a:r>
            <a:r>
              <a:rPr lang="ca-ES" sz="2000" dirty="0"/>
              <a:t> be 25, 100 </a:t>
            </a:r>
            <a:r>
              <a:rPr lang="ca-ES" sz="2000" dirty="0" err="1"/>
              <a:t>and</a:t>
            </a:r>
            <a:r>
              <a:rPr lang="ca-ES" sz="2000" dirty="0"/>
              <a:t> 500 </a:t>
            </a:r>
            <a:r>
              <a:rPr lang="ca-ES" sz="2000" dirty="0" err="1"/>
              <a:t>respectively</a:t>
            </a:r>
            <a:endParaRPr lang="ca-ES" sz="2000" dirty="0"/>
          </a:p>
          <a:p>
            <a:pPr lvl="1"/>
            <a:r>
              <a:rPr lang="ca-ES" sz="2000" dirty="0" err="1"/>
              <a:t>Compute</a:t>
            </a:r>
            <a:r>
              <a:rPr lang="ca-ES" sz="2000" dirty="0"/>
              <a:t> a 95% </a:t>
            </a:r>
            <a:r>
              <a:rPr lang="ca-ES" sz="2000" dirty="0" err="1"/>
              <a:t>confidence</a:t>
            </a:r>
            <a:r>
              <a:rPr lang="ca-ES" sz="2000" dirty="0"/>
              <a:t> interval for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proportion</a:t>
            </a:r>
            <a:r>
              <a:rPr lang="ca-ES" sz="2000" dirty="0"/>
              <a:t> in </a:t>
            </a:r>
            <a:r>
              <a:rPr lang="ca-ES" sz="2000" dirty="0" err="1"/>
              <a:t>each</a:t>
            </a:r>
            <a:r>
              <a:rPr lang="ca-ES" sz="2000" dirty="0"/>
              <a:t> </a:t>
            </a:r>
            <a:r>
              <a:rPr lang="ca-ES" sz="2000" dirty="0" err="1"/>
              <a:t>sample</a:t>
            </a:r>
            <a:endParaRPr lang="ca-ES" sz="2000" dirty="0"/>
          </a:p>
          <a:p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following</a:t>
            </a:r>
            <a:r>
              <a:rPr lang="ca-ES" sz="2400" dirty="0"/>
              <a:t> </a:t>
            </a:r>
            <a:r>
              <a:rPr lang="ca-ES" sz="2400" dirty="0" err="1"/>
              <a:t>code</a:t>
            </a:r>
            <a:endParaRPr lang="ca-ES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y25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(n=25,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=1,prob=0.12)</a:t>
            </a:r>
          </a:p>
          <a:p>
            <a:pPr marL="400050" lvl="1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(n=100,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=1,prob=0.12)</a:t>
            </a:r>
          </a:p>
          <a:p>
            <a:pPr marL="400050" lvl="1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y500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(n=500,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=1,prob=0.12)</a:t>
            </a:r>
          </a:p>
          <a:p>
            <a:pPr marL="400050" lvl="1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(y25),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(y25),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400050" lvl="1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(y100),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(y100),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400050" lvl="1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(y500),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(y500),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endParaRPr lang="ca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ca-ES" sz="2400" dirty="0" err="1"/>
              <a:t>What</a:t>
            </a:r>
            <a:r>
              <a:rPr lang="ca-ES" sz="2400" dirty="0"/>
              <a:t> do </a:t>
            </a:r>
            <a:r>
              <a:rPr lang="ca-ES" sz="2400" dirty="0" err="1"/>
              <a:t>you</a:t>
            </a:r>
            <a:r>
              <a:rPr lang="ca-ES" sz="2400" dirty="0"/>
              <a:t> </a:t>
            </a:r>
            <a:r>
              <a:rPr lang="ca-ES" sz="2400" dirty="0" err="1"/>
              <a:t>observe</a:t>
            </a:r>
            <a:r>
              <a:rPr lang="ca-ES" sz="2400" dirty="0"/>
              <a:t>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C39CF1-AFFC-481F-95E8-FE10953D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130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14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15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or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percentage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. 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accurate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be”?)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confident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be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sample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size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is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needed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to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the</a:t>
            </a:r>
            <a:r>
              <a:rPr lang="es-ES" sz="2200" b="1" dirty="0">
                <a:solidFill>
                  <a:schemeClr val="tx1"/>
                </a:solidFill>
              </a:rPr>
              <a:t> mean</a:t>
            </a:r>
            <a:r>
              <a:rPr lang="es-ES" sz="2200" dirty="0">
                <a:solidFill>
                  <a:schemeClr val="tx1"/>
                </a:solidFill>
              </a:rPr>
              <a:t>, so </a:t>
            </a:r>
            <a:r>
              <a:rPr lang="es-ES" sz="2200" dirty="0" err="1">
                <a:solidFill>
                  <a:schemeClr val="tx1"/>
                </a:solidFill>
              </a:rPr>
              <a:t>that</a:t>
            </a:r>
            <a:endParaRPr lang="es-ES" sz="2200" dirty="0">
              <a:solidFill>
                <a:schemeClr val="tx1"/>
              </a:solidFill>
            </a:endParaRP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have</a:t>
            </a:r>
            <a:r>
              <a:rPr lang="es-ES" sz="2200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high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confidence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>
                <a:solidFill>
                  <a:schemeClr val="tx1"/>
                </a:solidFill>
              </a:rPr>
              <a:t>(</a:t>
            </a:r>
            <a:r>
              <a:rPr lang="es-ES" sz="2200" dirty="0" err="1">
                <a:solidFill>
                  <a:schemeClr val="tx1"/>
                </a:solidFill>
              </a:rPr>
              <a:t>say</a:t>
            </a:r>
            <a:r>
              <a:rPr lang="es-ES" sz="2200" dirty="0">
                <a:solidFill>
                  <a:schemeClr val="tx1"/>
                </a:solidFill>
              </a:rPr>
              <a:t> 95%)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the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estimation</a:t>
            </a:r>
            <a:r>
              <a:rPr lang="es-ES" sz="2200" dirty="0">
                <a:solidFill>
                  <a:schemeClr val="tx1"/>
                </a:solidFill>
              </a:rPr>
              <a:t> error </a:t>
            </a:r>
            <a:r>
              <a:rPr lang="es-ES" sz="2200" dirty="0" err="1">
                <a:solidFill>
                  <a:schemeClr val="tx1"/>
                </a:solidFill>
              </a:rPr>
              <a:t>will</a:t>
            </a:r>
            <a:r>
              <a:rPr lang="es-ES" sz="2200" dirty="0">
                <a:solidFill>
                  <a:schemeClr val="tx1"/>
                </a:solidFill>
              </a:rPr>
              <a:t> be </a:t>
            </a:r>
            <a:r>
              <a:rPr lang="es-ES" sz="2200" b="1" dirty="0" err="1">
                <a:solidFill>
                  <a:schemeClr val="tx1"/>
                </a:solidFill>
              </a:rPr>
              <a:t>less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than</a:t>
            </a:r>
            <a:r>
              <a:rPr lang="es-ES" sz="2200" b="1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given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threshold</a:t>
            </a:r>
            <a:r>
              <a:rPr lang="es-ES" sz="22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16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33553"/>
              </p:ext>
            </p:extLst>
          </p:nvPr>
        </p:nvGraphicFramePr>
        <p:xfrm>
          <a:off x="1511300" y="1014413"/>
          <a:ext cx="688181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2793960" imgH="1523880" progId="Equation.DSMT4">
                  <p:embed/>
                </p:oleObj>
              </mc:Choice>
              <mc:Fallback>
                <p:oleObj name="Equation" r:id="rId3" imgW="2793960" imgH="1523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511300" y="1014413"/>
                        <a:ext cx="6881813" cy="275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 dirty="0" err="1">
                <a:latin typeface="Calibri" pitchFamily="34" charset="0"/>
              </a:rPr>
              <a:t>Sample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size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for</a:t>
            </a:r>
            <a:r>
              <a:rPr lang="es-ES" altLang="ca-ES" sz="4000" u="none" dirty="0">
                <a:latin typeface="Calibri" pitchFamily="34" charset="0"/>
              </a:rPr>
              <a:t> mean</a:t>
            </a:r>
            <a:endParaRPr lang="en-GB" altLang="ca-ES" sz="4000" u="none" dirty="0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Example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: </a:t>
            </a:r>
          </a:p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width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10 (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know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that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standard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20,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be: </a:t>
            </a:r>
          </a:p>
          <a:p>
            <a:pPr lvl="1"/>
            <a:endParaRPr lang="es-ES_tradnl" altLang="ca-ES" sz="28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2B5692B9-8B52-4047-9D0A-EE68A259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35748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CuadroTexto">
            <a:extLst>
              <a:ext uri="{FF2B5EF4-FFF2-40B4-BE49-F238E27FC236}">
                <a16:creationId xmlns:a16="http://schemas.microsoft.com/office/drawing/2014/main" id="{EF6CC355-EA77-42AB-9C82-823292C7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55" y="116632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20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898"/>
              </p:ext>
            </p:extLst>
          </p:nvPr>
        </p:nvGraphicFramePr>
        <p:xfrm>
          <a:off x="1733527" y="1123504"/>
          <a:ext cx="5992836" cy="194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4" imgW="2552400" imgH="1130040" progId="Equation.DSMT4">
                  <p:embed/>
                </p:oleObj>
              </mc:Choice>
              <mc:Fallback>
                <p:oleObj name="Equation" r:id="rId4" imgW="2552400" imgH="1130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33527" y="1123504"/>
                        <a:ext cx="5992836" cy="19483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052736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6089527" y="4264026"/>
            <a:ext cx="4103811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 dirty="0"/>
              <a:t>Assumptions</a:t>
            </a:r>
          </a:p>
          <a:p>
            <a:pPr eaLnBrk="1" hangingPunct="1"/>
            <a:r>
              <a:rPr lang="en-GB" altLang="ca-ES" sz="2000" u="none" dirty="0"/>
              <a:t>P	                          0.125</a:t>
            </a:r>
          </a:p>
          <a:p>
            <a:pPr eaLnBrk="1" hangingPunct="1"/>
            <a:r>
              <a:rPr lang="en-GB" altLang="ca-ES" sz="2000" u="none" dirty="0"/>
              <a:t>Confidence interval          0.1</a:t>
            </a:r>
          </a:p>
          <a:p>
            <a:pPr eaLnBrk="1" hangingPunct="1"/>
            <a:r>
              <a:rPr lang="en-GB" altLang="ca-ES" sz="2000" u="none" dirty="0"/>
              <a:t>Confidence level            0.95</a:t>
            </a:r>
          </a:p>
          <a:p>
            <a:pPr eaLnBrk="1" hangingPunct="1"/>
            <a:r>
              <a:rPr lang="en-GB" altLang="ca-ES" sz="2000" u="none" dirty="0"/>
              <a:t>                                </a:t>
            </a:r>
          </a:p>
          <a:p>
            <a:pPr eaLnBrk="1" hangingPunct="1"/>
            <a:r>
              <a:rPr lang="en-GB" altLang="ca-ES" sz="2000" u="none" dirty="0"/>
              <a:t>                       Estimated</a:t>
            </a:r>
          </a:p>
          <a:p>
            <a:pPr eaLnBrk="1" hangingPunct="1"/>
            <a:r>
              <a:rPr lang="en-GB" altLang="ca-ES" sz="2000" u="none" dirty="0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068960"/>
            <a:ext cx="3440042" cy="344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C3B6C05-CEBD-426E-8F0F-5EF3B0767F12}"/>
              </a:ext>
            </a:extLst>
          </p:cNvPr>
          <p:cNvSpPr/>
          <p:nvPr/>
        </p:nvSpPr>
        <p:spPr>
          <a:xfrm>
            <a:off x="1352600" y="236768"/>
            <a:ext cx="5627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s-ES" altLang="ca-ES" sz="3200" u="none" dirty="0">
                <a:latin typeface="Calibri" pitchFamily="34" charset="0"/>
              </a:rPr>
              <a:t>Computing </a:t>
            </a:r>
            <a:r>
              <a:rPr lang="es-ES" altLang="ca-ES" sz="3200" u="none" dirty="0" err="1">
                <a:latin typeface="Calibri" pitchFamily="34" charset="0"/>
              </a:rPr>
              <a:t>Sample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Size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with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eZR</a:t>
            </a:r>
            <a:endParaRPr lang="en-GB" altLang="ca-ES" sz="32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69B4-2FEB-40D9-93F8-FB2CB599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4664"/>
            <a:ext cx="7986092" cy="720080"/>
          </a:xfrm>
        </p:spPr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testing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C8DE1-FEFD-423B-9000-A9CD211E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19"/>
          </a:xfrm>
        </p:spPr>
        <p:txBody>
          <a:bodyPr/>
          <a:lstStyle/>
          <a:p>
            <a:r>
              <a:rPr lang="ca-ES" dirty="0" err="1"/>
              <a:t>Similarly</a:t>
            </a:r>
            <a:r>
              <a:rPr lang="ca-ES" dirty="0"/>
              <a:t> to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estimation</a:t>
            </a:r>
            <a:r>
              <a:rPr lang="ca-ES" dirty="0"/>
              <a:t>,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points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be </a:t>
            </a:r>
            <a:r>
              <a:rPr lang="ca-ES" dirty="0" err="1"/>
              <a:t>considered</a:t>
            </a:r>
            <a:r>
              <a:rPr lang="ca-ES" dirty="0"/>
              <a:t> so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right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 is:</a:t>
            </a:r>
          </a:p>
          <a:p>
            <a:endParaRPr lang="ca-ES" dirty="0"/>
          </a:p>
          <a:p>
            <a:r>
              <a:rPr lang="ca-ES" i="1" dirty="0" err="1"/>
              <a:t>What</a:t>
            </a:r>
            <a:r>
              <a:rPr lang="ca-ES" i="1" dirty="0"/>
              <a:t> is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</a:t>
            </a:r>
            <a:r>
              <a:rPr lang="ca-ES" i="1" dirty="0" err="1"/>
              <a:t>needed</a:t>
            </a:r>
            <a:r>
              <a:rPr lang="ca-ES" i="1" dirty="0"/>
              <a:t> to </a:t>
            </a:r>
            <a:r>
              <a:rPr lang="ca-ES" i="1" dirty="0" err="1"/>
              <a:t>detect</a:t>
            </a:r>
            <a:r>
              <a:rPr lang="ca-ES" i="1" dirty="0"/>
              <a:t>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D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null</a:t>
            </a:r>
            <a:r>
              <a:rPr lang="ca-ES" i="1" dirty="0"/>
              <a:t> </a:t>
            </a:r>
            <a:r>
              <a:rPr lang="ca-ES" i="1" dirty="0" err="1"/>
              <a:t>hypothesis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power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b</a:t>
            </a:r>
            <a:r>
              <a:rPr lang="ca-ES" i="1" dirty="0"/>
              <a:t>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(1-</a:t>
            </a:r>
            <a:r>
              <a:rPr lang="ca-ES" i="1" dirty="0">
                <a:latin typeface="Symbol" panose="05050102010706020507" pitchFamily="18" charset="2"/>
              </a:rPr>
              <a:t>a</a:t>
            </a:r>
            <a:r>
              <a:rPr lang="ca-ES" i="1" dirty="0"/>
              <a:t>)</a:t>
            </a:r>
          </a:p>
          <a:p>
            <a:endParaRPr lang="ca-ES" i="1" dirty="0"/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computations</a:t>
            </a:r>
            <a:r>
              <a:rPr lang="ca-ES" dirty="0"/>
              <a:t> </a:t>
            </a:r>
            <a:r>
              <a:rPr lang="ca-ES" dirty="0" err="1"/>
              <a:t>also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</a:t>
            </a:r>
            <a:r>
              <a:rPr lang="ca-ES" dirty="0" err="1"/>
              <a:t>know</a:t>
            </a:r>
            <a:r>
              <a:rPr lang="ca-ES" dirty="0"/>
              <a:t> or </a:t>
            </a:r>
            <a:r>
              <a:rPr lang="ca-ES" dirty="0" err="1"/>
              <a:t>estimate</a:t>
            </a:r>
            <a:r>
              <a:rPr lang="ca-ES" dirty="0"/>
              <a:t> </a:t>
            </a:r>
            <a:r>
              <a:rPr lang="ca-ES" dirty="0" err="1"/>
              <a:t>parameters</a:t>
            </a:r>
            <a:r>
              <a:rPr lang="ca-ES" dirty="0"/>
              <a:t> </a:t>
            </a:r>
            <a:r>
              <a:rPr lang="ca-ES" dirty="0" err="1"/>
              <a:t>such</a:t>
            </a:r>
            <a:r>
              <a:rPr lang="ca-ES" dirty="0"/>
              <a:t> as </a:t>
            </a:r>
            <a:r>
              <a:rPr lang="ca-ES" dirty="0" err="1"/>
              <a:t>standard</a:t>
            </a:r>
            <a:r>
              <a:rPr lang="ca-ES" dirty="0"/>
              <a:t> </a:t>
            </a:r>
            <a:r>
              <a:rPr lang="ca-ES" dirty="0" err="1"/>
              <a:t>deviation</a:t>
            </a:r>
            <a:r>
              <a:rPr lang="ca-ES" dirty="0"/>
              <a:t> or </a:t>
            </a:r>
            <a:r>
              <a:rPr lang="ca-ES" dirty="0" err="1"/>
              <a:t>the</a:t>
            </a:r>
            <a:r>
              <a:rPr lang="ca-ES" dirty="0"/>
              <a:t> percentatge.</a:t>
            </a:r>
          </a:p>
        </p:txBody>
      </p:sp>
    </p:spTree>
    <p:extLst>
      <p:ext uri="{BB962C8B-B14F-4D97-AF65-F5344CB8AC3E}">
        <p14:creationId xmlns:p14="http://schemas.microsoft.com/office/powerpoint/2010/main" val="960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63A01C-C4D3-4A0A-8233-8E2A68B0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:</a:t>
            </a:r>
          </a:p>
          <a:p>
            <a:pPr lvl="1"/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dirty="0" err="1"/>
              <a:t>needed</a:t>
            </a:r>
            <a:r>
              <a:rPr lang="ca-ES" dirty="0"/>
              <a:t> to test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belief</a:t>
            </a:r>
            <a:r>
              <a:rPr lang="ca-ES" dirty="0"/>
              <a:t>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systolic</a:t>
            </a:r>
            <a:r>
              <a:rPr lang="ca-ES" dirty="0"/>
              <a:t> </a:t>
            </a:r>
            <a:r>
              <a:rPr lang="ca-ES" dirty="0" err="1"/>
              <a:t>pressure</a:t>
            </a:r>
            <a:r>
              <a:rPr lang="ca-ES" dirty="0"/>
              <a:t> in a </a:t>
            </a:r>
            <a:r>
              <a:rPr lang="ca-ES" dirty="0" err="1"/>
              <a:t>hypertense</a:t>
            </a:r>
            <a:r>
              <a:rPr lang="ca-ES" dirty="0"/>
              <a:t> </a:t>
            </a:r>
            <a:r>
              <a:rPr lang="ca-ES" dirty="0" err="1"/>
              <a:t>population</a:t>
            </a:r>
            <a:r>
              <a:rPr lang="ca-ES" dirty="0"/>
              <a:t> is 90 or </a:t>
            </a:r>
            <a:r>
              <a:rPr lang="ca-ES" dirty="0" err="1"/>
              <a:t>bigger</a:t>
            </a:r>
            <a:r>
              <a:rPr lang="ca-ES" dirty="0"/>
              <a:t> </a:t>
            </a:r>
            <a:r>
              <a:rPr lang="ca-ES" dirty="0" err="1"/>
              <a:t>than</a:t>
            </a:r>
            <a:r>
              <a:rPr lang="ca-ES" dirty="0"/>
              <a:t> </a:t>
            </a:r>
            <a:r>
              <a:rPr lang="ca-ES" dirty="0" err="1"/>
              <a:t>that</a:t>
            </a:r>
            <a:endParaRPr lang="ca-ES" dirty="0"/>
          </a:p>
          <a:p>
            <a:r>
              <a:rPr lang="ca-ES" dirty="0" err="1"/>
              <a:t>Needs</a:t>
            </a:r>
            <a:r>
              <a:rPr lang="ca-ES" dirty="0"/>
              <a:t> to be re-</a:t>
            </a:r>
            <a:r>
              <a:rPr lang="ca-ES" dirty="0" err="1"/>
              <a:t>stated</a:t>
            </a:r>
            <a:r>
              <a:rPr lang="ca-ES" dirty="0"/>
              <a:t> as:</a:t>
            </a:r>
          </a:p>
          <a:p>
            <a:pPr lvl="1"/>
            <a:r>
              <a:rPr lang="ca-ES" i="1" dirty="0" err="1"/>
              <a:t>What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is </a:t>
            </a:r>
            <a:r>
              <a:rPr lang="ca-ES" i="1" dirty="0" err="1"/>
              <a:t>needed</a:t>
            </a:r>
            <a:r>
              <a:rPr lang="ca-ES" i="1" dirty="0"/>
              <a:t> to test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belief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systolic</a:t>
            </a:r>
            <a:r>
              <a:rPr lang="ca-ES" i="1" dirty="0"/>
              <a:t> </a:t>
            </a:r>
            <a:r>
              <a:rPr lang="ca-ES" i="1" dirty="0" err="1"/>
              <a:t>pressure</a:t>
            </a:r>
            <a:r>
              <a:rPr lang="ca-ES" i="1" dirty="0"/>
              <a:t> in a </a:t>
            </a:r>
            <a:r>
              <a:rPr lang="ca-ES" i="1" dirty="0" err="1"/>
              <a:t>hypertense</a:t>
            </a:r>
            <a:r>
              <a:rPr lang="ca-ES" i="1" dirty="0"/>
              <a:t> </a:t>
            </a:r>
            <a:r>
              <a:rPr lang="ca-ES" i="1" dirty="0" err="1"/>
              <a:t>population</a:t>
            </a:r>
            <a:r>
              <a:rPr lang="ca-ES" i="1" dirty="0"/>
              <a:t> is 90 or </a:t>
            </a:r>
            <a:r>
              <a:rPr lang="ca-ES" i="1" dirty="0" err="1"/>
              <a:t>bigger</a:t>
            </a:r>
            <a:r>
              <a:rPr lang="ca-ES" i="1" dirty="0"/>
              <a:t> </a:t>
            </a:r>
            <a:r>
              <a:rPr lang="ca-ES" i="1" dirty="0" err="1"/>
              <a:t>than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of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5 units, a </a:t>
            </a:r>
            <a:r>
              <a:rPr lang="ca-ES" i="1" dirty="0" err="1"/>
              <a:t>power</a:t>
            </a:r>
            <a:r>
              <a:rPr lang="ca-ES" i="1" dirty="0"/>
              <a:t> of 80%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of 95% assumint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standard</a:t>
            </a:r>
            <a:r>
              <a:rPr lang="ca-ES" i="1" dirty="0"/>
              <a:t> </a:t>
            </a:r>
            <a:r>
              <a:rPr lang="ca-ES" i="1" dirty="0" err="1"/>
              <a:t>deviation</a:t>
            </a:r>
            <a:r>
              <a:rPr lang="ca-ES" i="1" dirty="0"/>
              <a:t> is 11?</a:t>
            </a:r>
            <a:endParaRPr lang="ca-ES" dirty="0"/>
          </a:p>
          <a:p>
            <a:pPr lvl="1"/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6E051A-0D56-471B-A05E-6913840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Examples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3841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A4575-A453-4971-B87F-5208DE91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1143000"/>
          </a:xfrm>
        </p:spPr>
        <p:txBody>
          <a:bodyPr/>
          <a:lstStyle/>
          <a:p>
            <a:r>
              <a:rPr lang="ca-ES" sz="2400" dirty="0" err="1"/>
              <a:t>eZR</a:t>
            </a:r>
            <a:r>
              <a:rPr lang="ca-ES" sz="2400" dirty="0"/>
              <a:t> can </a:t>
            </a:r>
            <a:r>
              <a:rPr lang="ca-ES" sz="2400" dirty="0" err="1"/>
              <a:t>only</a:t>
            </a:r>
            <a:r>
              <a:rPr lang="ca-ES" sz="2400" dirty="0"/>
              <a:t> </a:t>
            </a:r>
            <a:r>
              <a:rPr lang="ca-ES" sz="2400" dirty="0" err="1"/>
              <a:t>compute</a:t>
            </a:r>
            <a:r>
              <a:rPr lang="ca-ES" sz="2400" dirty="0"/>
              <a:t> </a:t>
            </a:r>
            <a:r>
              <a:rPr lang="ca-ES" sz="2400" dirty="0" err="1"/>
              <a:t>sample</a:t>
            </a:r>
            <a:r>
              <a:rPr lang="ca-ES" sz="2400" dirty="0"/>
              <a:t> </a:t>
            </a:r>
            <a:r>
              <a:rPr lang="ca-ES" sz="2400" dirty="0" err="1"/>
              <a:t>size</a:t>
            </a:r>
            <a:r>
              <a:rPr lang="ca-ES" sz="2400" dirty="0"/>
              <a:t> for </a:t>
            </a:r>
            <a:r>
              <a:rPr lang="ca-ES" sz="2400" dirty="0" err="1"/>
              <a:t>paired</a:t>
            </a:r>
            <a:r>
              <a:rPr lang="ca-ES" sz="2400" dirty="0"/>
              <a:t> </a:t>
            </a:r>
            <a:r>
              <a:rPr lang="ca-ES" sz="2400" dirty="0" err="1"/>
              <a:t>differences</a:t>
            </a:r>
            <a:r>
              <a:rPr lang="ca-ES" sz="2400" dirty="0"/>
              <a:t>, so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cheat</a:t>
            </a:r>
            <a:r>
              <a:rPr lang="ca-ES" sz="2400" dirty="0"/>
              <a:t> a </a:t>
            </a:r>
            <a:r>
              <a:rPr lang="ca-ES" sz="2400" dirty="0" err="1"/>
              <a:t>little</a:t>
            </a:r>
            <a:r>
              <a:rPr lang="ca-ES" sz="2400" dirty="0"/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5518A4-E3F4-434A-A297-4C811FD9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425384"/>
            <a:ext cx="8915400" cy="1143000"/>
          </a:xfrm>
        </p:spPr>
        <p:txBody>
          <a:bodyPr/>
          <a:lstStyle/>
          <a:p>
            <a:r>
              <a:rPr lang="ca-ES" dirty="0"/>
              <a:t>Computing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/>
              <a:t>eZR</a:t>
            </a: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89F88C-1E3C-4B77-84A8-C0357A92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012024"/>
            <a:ext cx="3897131" cy="2592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D04BC9-5F9E-444A-9C86-3215B9F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99" y="2012024"/>
            <a:ext cx="4587971" cy="473542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603914-7CCC-4EBD-B5F9-71E731316BDF}"/>
              </a:ext>
            </a:extLst>
          </p:cNvPr>
          <p:cNvSpPr/>
          <p:nvPr/>
        </p:nvSpPr>
        <p:spPr>
          <a:xfrm>
            <a:off x="704528" y="4798837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SampleMeanPaired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(5, 11, 0.05, 0.80, 1)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deviation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</a:t>
            </a: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0.05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0.8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                             32</a:t>
            </a:r>
            <a:endParaRPr lang="ca-ES" sz="12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3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98019"/>
              </p:ext>
            </p:extLst>
          </p:nvPr>
        </p:nvGraphicFramePr>
        <p:xfrm>
          <a:off x="1712913" y="1268413"/>
          <a:ext cx="7264400" cy="4532259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80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TRUTH </a:t>
                      </a: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DECISION </a:t>
                      </a: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r>
                        <a:rPr kumimoji="0" lang="es-ES_tradnl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does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Significance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level</a:t>
                      </a: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3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rejects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)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 dirty="0" err="1"/>
              <a:t>Recall</a:t>
            </a:r>
            <a:r>
              <a:rPr lang="ca-ES" altLang="ca-ES" dirty="0"/>
              <a:t>: </a:t>
            </a:r>
            <a:r>
              <a:rPr lang="ca-ES" altLang="ca-ES" dirty="0" err="1"/>
              <a:t>Truth</a:t>
            </a:r>
            <a:r>
              <a:rPr lang="ca-ES" altLang="ca-ES" dirty="0"/>
              <a:t>, </a:t>
            </a:r>
            <a:r>
              <a:rPr lang="ca-ES" altLang="ca-ES" dirty="0" err="1"/>
              <a:t>Decision</a:t>
            </a:r>
            <a:r>
              <a:rPr lang="ca-ES" altLang="ca-ES" dirty="0"/>
              <a:t>, Errors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2B2DB22-0AC9-428A-8BE3-51F90DA96E98}"/>
              </a:ext>
            </a:extLst>
          </p:cNvPr>
          <p:cNvCxnSpPr/>
          <p:nvPr/>
        </p:nvCxnSpPr>
        <p:spPr bwMode="auto">
          <a:xfrm>
            <a:off x="4088904" y="2420888"/>
            <a:ext cx="0" cy="36004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2F289-C7DC-450A-A3D6-BBE4E667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n-US" dirty="0"/>
              <a:t>The power of a test describes the probability of correctly rejecting the null hypothesis that is, rejecting H</a:t>
            </a:r>
            <a:r>
              <a:rPr lang="en-US" baseline="-25000" dirty="0"/>
              <a:t>0</a:t>
            </a:r>
            <a:r>
              <a:rPr lang="en-US" dirty="0"/>
              <a:t> when it is false.</a:t>
            </a:r>
          </a:p>
          <a:p>
            <a:r>
              <a:rPr lang="en-US" dirty="0"/>
              <a:t>A good test “controls” the probability of type I error and has a power “as big as possible”.</a:t>
            </a:r>
          </a:p>
          <a:p>
            <a:pPr lvl="1"/>
            <a:r>
              <a:rPr lang="en-US" dirty="0"/>
              <a:t>Control of type I error is warranted by the way the test is built (with a given high confidence).</a:t>
            </a:r>
          </a:p>
          <a:p>
            <a:pPr lvl="1"/>
            <a:r>
              <a:rPr lang="en-US" dirty="0"/>
              <a:t>Power cannot be warranted but it depends on</a:t>
            </a:r>
          </a:p>
          <a:p>
            <a:pPr lvl="2"/>
            <a:r>
              <a:rPr lang="en-US" dirty="0"/>
              <a:t>The minimum difference to be detected by the test</a:t>
            </a:r>
          </a:p>
          <a:p>
            <a:pPr lvl="2"/>
            <a:r>
              <a:rPr lang="en-US" dirty="0"/>
              <a:t>The sample size</a:t>
            </a:r>
          </a:p>
          <a:p>
            <a:pPr lvl="2"/>
            <a:r>
              <a:rPr lang="en-US" dirty="0"/>
              <a:t>The population variability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6C149F-FE10-4F73-A3C9-650C9CB5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Concept</a:t>
            </a:r>
            <a:r>
              <a:rPr lang="ca-ES" dirty="0"/>
              <a:t> </a:t>
            </a:r>
            <a:r>
              <a:rPr lang="ca-ES" dirty="0" err="1"/>
              <a:t>review</a:t>
            </a:r>
            <a:r>
              <a:rPr lang="ca-ES" dirty="0"/>
              <a:t>: </a:t>
            </a:r>
            <a:r>
              <a:rPr lang="ca-ES" dirty="0" err="1"/>
              <a:t>Power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4835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C9049A-6E88-4591-AF4F-9848322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9138220" cy="4857403"/>
          </a:xfrm>
        </p:spPr>
        <p:txBody>
          <a:bodyPr/>
          <a:lstStyle/>
          <a:p>
            <a:r>
              <a:rPr lang="en-US" dirty="0"/>
              <a:t>Power cannot be warranted simultaneously with type I error but it depends on:</a:t>
            </a:r>
          </a:p>
          <a:p>
            <a:pPr lvl="1"/>
            <a:r>
              <a:rPr lang="en-US" dirty="0"/>
              <a:t>The minimum difference to be detected by the test</a:t>
            </a:r>
          </a:p>
          <a:p>
            <a:pPr lvl="2"/>
            <a:r>
              <a:rPr lang="en-US" i="1" dirty="0"/>
              <a:t>The bigger the minimum difference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the bigger the power</a:t>
            </a:r>
          </a:p>
          <a:p>
            <a:pPr lvl="1"/>
            <a:r>
              <a:rPr lang="en-US" dirty="0"/>
              <a:t>The sample size</a:t>
            </a:r>
          </a:p>
          <a:p>
            <a:pPr lvl="2"/>
            <a:r>
              <a:rPr lang="en-US" i="1" dirty="0"/>
              <a:t>The bigger the sample size </a:t>
            </a:r>
            <a:r>
              <a:rPr lang="en-US" i="1" dirty="0">
                <a:sym typeface="Wingdings" panose="05000000000000000000" pitchFamily="2" charset="2"/>
              </a:rPr>
              <a:t> The bigger the power</a:t>
            </a:r>
            <a:endParaRPr lang="en-US" i="1" dirty="0"/>
          </a:p>
          <a:p>
            <a:pPr lvl="1"/>
            <a:r>
              <a:rPr lang="en-US" dirty="0"/>
              <a:t>The population variability</a:t>
            </a:r>
          </a:p>
          <a:p>
            <a:pPr lvl="2"/>
            <a:r>
              <a:rPr lang="en-US" i="1" dirty="0"/>
              <a:t>The bigger the variability </a:t>
            </a:r>
            <a:r>
              <a:rPr lang="en-US" i="1" dirty="0">
                <a:sym typeface="Wingdings" panose="05000000000000000000" pitchFamily="2" charset="2"/>
              </a:rPr>
              <a:t> The smaller the power</a:t>
            </a:r>
          </a:p>
          <a:p>
            <a:r>
              <a:rPr lang="en-US" dirty="0">
                <a:sym typeface="Wingdings" panose="05000000000000000000" pitchFamily="2" charset="2"/>
              </a:rPr>
              <a:t>Usually three of the previous four are set and the fourth is computed. 	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called </a:t>
            </a:r>
            <a:r>
              <a:rPr lang="en-US" b="1" dirty="0">
                <a:sym typeface="Wingdings" panose="05000000000000000000" pitchFamily="2" charset="2"/>
              </a:rPr>
              <a:t>“power analysis”</a:t>
            </a:r>
            <a:endParaRPr lang="en-US" b="1" dirty="0"/>
          </a:p>
          <a:p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051E2B-787A-4E2B-8022-3E0AFC61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power</a:t>
            </a:r>
          </a:p>
        </p:txBody>
      </p:sp>
    </p:spTree>
    <p:extLst>
      <p:ext uri="{BB962C8B-B14F-4D97-AF65-F5344CB8AC3E}">
        <p14:creationId xmlns:p14="http://schemas.microsoft.com/office/powerpoint/2010/main" val="3919149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9EB119F-3898-43B9-B9A0-FB34209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n-US" b="1" dirty="0"/>
              <a:t>What is the minimum sample size needed </a:t>
            </a:r>
            <a:r>
              <a:rPr lang="en-US" dirty="0"/>
              <a:t>to detect </a:t>
            </a:r>
            <a:r>
              <a:rPr lang="en-US" i="1" dirty="0"/>
              <a:t>a difference of at least 5 </a:t>
            </a:r>
            <a:r>
              <a:rPr lang="en-US" dirty="0"/>
              <a:t>among two groups whose </a:t>
            </a:r>
            <a:r>
              <a:rPr lang="en-US" i="1" dirty="0"/>
              <a:t>standard deviation is 10 </a:t>
            </a:r>
            <a:r>
              <a:rPr lang="en-US" dirty="0"/>
              <a:t>if one wishes </a:t>
            </a:r>
            <a:r>
              <a:rPr lang="en-US" i="1" dirty="0"/>
              <a:t>to attain a power of 0.75</a:t>
            </a:r>
            <a:r>
              <a:rPr lang="en-US" dirty="0"/>
              <a:t>?</a:t>
            </a:r>
          </a:p>
          <a:p>
            <a:r>
              <a:rPr lang="en-US" b="1" dirty="0"/>
              <a:t>What is the power attained </a:t>
            </a:r>
            <a:r>
              <a:rPr lang="en-US" dirty="0"/>
              <a:t>if one uses a </a:t>
            </a:r>
            <a:r>
              <a:rPr lang="en-US" i="1" dirty="0"/>
              <a:t>sample size of 20 </a:t>
            </a:r>
            <a:r>
              <a:rPr lang="en-US" dirty="0"/>
              <a:t>(per group) to detect a </a:t>
            </a:r>
            <a:r>
              <a:rPr lang="en-US" i="1" dirty="0"/>
              <a:t>minimum difference of 5 </a:t>
            </a:r>
            <a:r>
              <a:rPr lang="en-US" dirty="0"/>
              <a:t>between two groups assuming that </a:t>
            </a:r>
            <a:r>
              <a:rPr lang="en-US" i="1" dirty="0"/>
              <a:t>the standard deviation (in both groups) is 10</a:t>
            </a:r>
            <a:r>
              <a:rPr lang="en-U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68D4490-F77E-45BC-9DEE-6F3AED41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</p:spPr>
        <p:txBody>
          <a:bodyPr/>
          <a:lstStyle/>
          <a:p>
            <a:r>
              <a:rPr lang="en-US" dirty="0"/>
              <a:t>Some examples using R</a:t>
            </a:r>
          </a:p>
        </p:txBody>
      </p:sp>
    </p:spTree>
    <p:extLst>
      <p:ext uri="{BB962C8B-B14F-4D97-AF65-F5344CB8AC3E}">
        <p14:creationId xmlns:p14="http://schemas.microsoft.com/office/powerpoint/2010/main" val="111034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68C9BD-1C10-4529-A532-FE645B4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using 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DFCC6-2391-4A9D-9252-A5EE06A3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095" y="1114420"/>
            <a:ext cx="4376738" cy="442372"/>
          </a:xfrm>
        </p:spPr>
        <p:txBody>
          <a:bodyPr/>
          <a:lstStyle/>
          <a:p>
            <a:r>
              <a:rPr lang="en-US" dirty="0"/>
              <a:t>Sample size from power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3A5179-F0A1-4DB0-BCF7-5F158D13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628800"/>
            <a:ext cx="2924638" cy="16702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DB2C08-C55C-4259-A71F-313D708B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8" y="1556792"/>
            <a:ext cx="4492458" cy="448537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22628E4-EF1A-4EE0-89CE-D6F54A25CB9F}"/>
              </a:ext>
            </a:extLst>
          </p:cNvPr>
          <p:cNvSpPr/>
          <p:nvPr/>
        </p:nvSpPr>
        <p:spPr>
          <a:xfrm>
            <a:off x="823138" y="3717032"/>
            <a:ext cx="33405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 in means            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10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Alpha                       0.05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two-sided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Power                       0.75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N2/N1                          1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Estimated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N1                            56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                            56</a:t>
            </a:r>
          </a:p>
        </p:txBody>
      </p:sp>
    </p:spTree>
    <p:extLst>
      <p:ext uri="{BB962C8B-B14F-4D97-AF65-F5344CB8AC3E}">
        <p14:creationId xmlns:p14="http://schemas.microsoft.com/office/powerpoint/2010/main" val="202251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8C2A9A2-0BE8-4C8F-8A36-32AAF502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inference</a:t>
            </a:r>
            <a:r>
              <a:rPr lang="ca-ES" dirty="0"/>
              <a:t> is </a:t>
            </a: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i="1" dirty="0" err="1"/>
              <a:t>generalize</a:t>
            </a:r>
            <a:r>
              <a:rPr lang="ca-ES" dirty="0"/>
              <a:t>, </a:t>
            </a:r>
          </a:p>
          <a:p>
            <a:pPr lvl="1"/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helps</a:t>
            </a:r>
            <a:r>
              <a:rPr lang="ca-ES" dirty="0"/>
              <a:t> </a:t>
            </a:r>
            <a:r>
              <a:rPr lang="ca-ES" dirty="0" err="1"/>
              <a:t>obtain</a:t>
            </a:r>
            <a:r>
              <a:rPr lang="ca-ES" dirty="0"/>
              <a:t> conclusions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samples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apply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to </a:t>
            </a:r>
            <a:r>
              <a:rPr lang="ca-ES" dirty="0" err="1"/>
              <a:t>populations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with</a:t>
            </a:r>
            <a:r>
              <a:rPr lang="ca-ES" dirty="0"/>
              <a:t> a </a:t>
            </a:r>
            <a:r>
              <a:rPr lang="ca-ES" dirty="0" err="1"/>
              <a:t>certain</a:t>
            </a:r>
            <a:r>
              <a:rPr lang="ca-ES" dirty="0"/>
              <a:t> </a:t>
            </a:r>
            <a:r>
              <a:rPr lang="ca-ES" dirty="0" err="1"/>
              <a:t>degree</a:t>
            </a:r>
            <a:r>
              <a:rPr lang="ca-ES" dirty="0"/>
              <a:t> of (</a:t>
            </a:r>
            <a:r>
              <a:rPr lang="ca-ES" dirty="0" err="1"/>
              <a:t>known</a:t>
            </a:r>
            <a:r>
              <a:rPr lang="ca-ES" dirty="0"/>
              <a:t>)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  <a:p>
            <a:r>
              <a:rPr lang="ca-ES" dirty="0" err="1"/>
              <a:t>This</a:t>
            </a:r>
            <a:r>
              <a:rPr lang="ca-ES" dirty="0"/>
              <a:t> can be </a:t>
            </a:r>
            <a:r>
              <a:rPr lang="ca-ES" dirty="0" err="1"/>
              <a:t>made</a:t>
            </a:r>
            <a:r>
              <a:rPr lang="ca-ES" dirty="0"/>
              <a:t> </a:t>
            </a:r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assumptions</a:t>
            </a:r>
            <a:r>
              <a:rPr lang="ca-ES" dirty="0"/>
              <a:t> </a:t>
            </a:r>
            <a:r>
              <a:rPr lang="ca-ES" dirty="0" err="1"/>
              <a:t>hold</a:t>
            </a:r>
            <a:r>
              <a:rPr lang="ca-ES" dirty="0"/>
              <a:t> (</a:t>
            </a:r>
            <a:r>
              <a:rPr lang="ca-ES" dirty="0" err="1"/>
              <a:t>e.g</a:t>
            </a:r>
            <a:r>
              <a:rPr lang="ca-ES" dirty="0"/>
              <a:t>. </a:t>
            </a:r>
            <a:r>
              <a:rPr lang="ca-ES" dirty="0" err="1"/>
              <a:t>Normality</a:t>
            </a:r>
            <a:r>
              <a:rPr lang="ca-ES" dirty="0"/>
              <a:t>)</a:t>
            </a:r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b="1" i="1" dirty="0" err="1"/>
              <a:t>big</a:t>
            </a:r>
            <a:r>
              <a:rPr lang="ca-ES" b="1" i="1" dirty="0"/>
              <a:t> </a:t>
            </a:r>
            <a:r>
              <a:rPr lang="ca-ES" b="1" i="1" dirty="0" err="1"/>
              <a:t>enough</a:t>
            </a:r>
            <a:r>
              <a:rPr lang="ca-ES" b="1" i="1" dirty="0"/>
              <a:t> </a:t>
            </a:r>
            <a:r>
              <a:rPr lang="ca-ES" dirty="0"/>
              <a:t>as to </a:t>
            </a:r>
            <a:r>
              <a:rPr lang="ca-ES" dirty="0" err="1"/>
              <a:t>warrant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desired</a:t>
            </a:r>
            <a:r>
              <a:rPr lang="ca-ES" dirty="0"/>
              <a:t>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501B12-C89E-4FC9-B9D3-198E8B3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in </a:t>
            </a:r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Studies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1081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68C9BD-1C10-4529-A532-FE645B4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using 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DFCC6-2391-4A9D-9252-A5EE06A3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095" y="1114420"/>
            <a:ext cx="4376738" cy="442372"/>
          </a:xfrm>
        </p:spPr>
        <p:txBody>
          <a:bodyPr/>
          <a:lstStyle/>
          <a:p>
            <a:r>
              <a:rPr lang="en-US" dirty="0"/>
              <a:t>Power from sample size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F0B2BC-215C-4FB1-8958-103F316D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4" y="1583630"/>
            <a:ext cx="2764266" cy="2031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FC304B-592C-4D6D-B1C0-6964AE77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0" y="1583669"/>
            <a:ext cx="4534616" cy="45274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6B886B0-9E91-4FB1-A410-B456A4976A0C}"/>
              </a:ext>
            </a:extLst>
          </p:cNvPr>
          <p:cNvSpPr/>
          <p:nvPr/>
        </p:nvSpPr>
        <p:spPr>
          <a:xfrm>
            <a:off x="748574" y="3827914"/>
            <a:ext cx="30525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 in means           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10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Alpha                      0.05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two-sided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Sample size                    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N1                           20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                           20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Estimated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Power                     0.352</a:t>
            </a:r>
          </a:p>
        </p:txBody>
      </p:sp>
    </p:spTree>
    <p:extLst>
      <p:ext uri="{BB962C8B-B14F-4D97-AF65-F5344CB8AC3E}">
        <p14:creationId xmlns:p14="http://schemas.microsoft.com/office/powerpoint/2010/main" val="114576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2F2B5-9B73-484F-96B5-6C93D8CE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Preliminaries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CEAC8-44B1-4741-9B98-EECAA1A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/>
              <a:t>Before</a:t>
            </a:r>
            <a:r>
              <a:rPr lang="ca-ES" sz="2800" dirty="0"/>
              <a:t> </a:t>
            </a:r>
            <a:r>
              <a:rPr lang="ca-ES" sz="2800" dirty="0" err="1"/>
              <a:t>discussing</a:t>
            </a:r>
            <a:r>
              <a:rPr lang="ca-ES" sz="2800" dirty="0"/>
              <a:t> </a:t>
            </a:r>
            <a:r>
              <a:rPr lang="ca-ES" sz="2800" dirty="0" err="1"/>
              <a:t>sample</a:t>
            </a:r>
            <a:r>
              <a:rPr lang="ca-ES" sz="2800" dirty="0"/>
              <a:t> </a:t>
            </a:r>
            <a:r>
              <a:rPr lang="ca-ES" sz="2800" dirty="0" err="1"/>
              <a:t>size</a:t>
            </a:r>
            <a:r>
              <a:rPr lang="ca-ES" sz="2800" dirty="0"/>
              <a:t> </a:t>
            </a:r>
            <a:r>
              <a:rPr lang="ca-ES" sz="2800" dirty="0" err="1"/>
              <a:t>calculations</a:t>
            </a:r>
            <a:r>
              <a:rPr lang="ca-ES" sz="2800" dirty="0"/>
              <a:t> </a:t>
            </a:r>
            <a:r>
              <a:rPr lang="ca-ES" sz="2800" dirty="0" err="1"/>
              <a:t>there</a:t>
            </a:r>
            <a:r>
              <a:rPr lang="ca-ES" sz="2800" dirty="0"/>
              <a:t> </a:t>
            </a:r>
            <a:r>
              <a:rPr lang="ca-ES" sz="2800" dirty="0" err="1"/>
              <a:t>are</a:t>
            </a:r>
            <a:r>
              <a:rPr lang="ca-ES" sz="2800" dirty="0"/>
              <a:t> </a:t>
            </a:r>
            <a:r>
              <a:rPr lang="ca-ES" sz="2800" dirty="0" err="1"/>
              <a:t>several</a:t>
            </a:r>
            <a:r>
              <a:rPr lang="ca-ES" sz="2800" dirty="0"/>
              <a:t> </a:t>
            </a:r>
            <a:r>
              <a:rPr lang="ca-ES" sz="2800" dirty="0" err="1"/>
              <a:t>things</a:t>
            </a:r>
            <a:r>
              <a:rPr lang="ca-ES" sz="2800" dirty="0"/>
              <a:t> to </a:t>
            </a:r>
            <a:r>
              <a:rPr lang="ca-ES" sz="2800" dirty="0" err="1"/>
              <a:t>keep</a:t>
            </a:r>
            <a:r>
              <a:rPr lang="ca-ES" sz="2800" dirty="0"/>
              <a:t> in </a:t>
            </a:r>
            <a:r>
              <a:rPr lang="ca-ES" sz="2800" dirty="0" err="1"/>
              <a:t>mind</a:t>
            </a:r>
            <a:endParaRPr lang="ca-ES" sz="2800" dirty="0"/>
          </a:p>
          <a:p>
            <a:pPr lvl="1"/>
            <a:r>
              <a:rPr lang="ca-ES" dirty="0" err="1"/>
              <a:t>Type</a:t>
            </a:r>
            <a:r>
              <a:rPr lang="ca-ES" dirty="0"/>
              <a:t> of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depend</a:t>
            </a:r>
            <a:r>
              <a:rPr lang="ca-ES" dirty="0"/>
              <a:t> on </a:t>
            </a:r>
            <a:r>
              <a:rPr lang="ca-ES" dirty="0" err="1"/>
              <a:t>study</a:t>
            </a:r>
            <a:r>
              <a:rPr lang="ca-ES" dirty="0"/>
              <a:t> </a:t>
            </a:r>
            <a:r>
              <a:rPr lang="ca-ES" dirty="0" err="1"/>
              <a:t>goal</a:t>
            </a:r>
            <a:r>
              <a:rPr lang="ca-ES" dirty="0"/>
              <a:t>.</a:t>
            </a:r>
          </a:p>
          <a:p>
            <a:pPr lvl="2"/>
            <a:r>
              <a:rPr lang="ca-ES" dirty="0" err="1"/>
              <a:t>Estimation</a:t>
            </a:r>
            <a:endParaRPr lang="ca-ES" dirty="0"/>
          </a:p>
          <a:p>
            <a:pPr lvl="2"/>
            <a:r>
              <a:rPr lang="ca-ES" dirty="0" err="1"/>
              <a:t>Testing</a:t>
            </a:r>
            <a:endParaRPr lang="ca-ES" dirty="0"/>
          </a:p>
          <a:p>
            <a:pPr lvl="1"/>
            <a:r>
              <a:rPr lang="ca-ES" dirty="0" err="1"/>
              <a:t>Preliminary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to be </a:t>
            </a:r>
            <a:r>
              <a:rPr lang="ca-ES" dirty="0" err="1"/>
              <a:t>used</a:t>
            </a:r>
            <a:endParaRPr lang="ca-ES" dirty="0"/>
          </a:p>
          <a:p>
            <a:pPr lvl="2"/>
            <a:r>
              <a:rPr lang="ca-ES" dirty="0"/>
              <a:t>Standard error of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estimator</a:t>
            </a:r>
            <a:endParaRPr lang="ca-ES" dirty="0"/>
          </a:p>
          <a:p>
            <a:pPr lvl="2"/>
            <a:r>
              <a:rPr lang="ca-ES" dirty="0" err="1"/>
              <a:t>Confidence</a:t>
            </a:r>
            <a:r>
              <a:rPr lang="ca-ES" dirty="0"/>
              <a:t> interval</a:t>
            </a:r>
          </a:p>
          <a:p>
            <a:pPr lvl="2"/>
            <a:r>
              <a:rPr lang="ca-ES" i="1" dirty="0" err="1"/>
              <a:t>Type</a:t>
            </a:r>
            <a:r>
              <a:rPr lang="ca-ES" i="1" dirty="0"/>
              <a:t> I </a:t>
            </a:r>
            <a:r>
              <a:rPr lang="ca-ES" i="1" dirty="0" err="1"/>
              <a:t>and</a:t>
            </a:r>
            <a:r>
              <a:rPr lang="ca-ES" i="1" dirty="0"/>
              <a:t> </a:t>
            </a:r>
            <a:r>
              <a:rPr lang="ca-ES" i="1" dirty="0" err="1"/>
              <a:t>type</a:t>
            </a:r>
            <a:r>
              <a:rPr lang="ca-ES" i="1" dirty="0"/>
              <a:t> II errors. </a:t>
            </a:r>
            <a:r>
              <a:rPr lang="ca-ES" i="1" dirty="0" err="1"/>
              <a:t>Power</a:t>
            </a:r>
            <a:r>
              <a:rPr lang="ca-ES" i="1" dirty="0"/>
              <a:t> of a test </a:t>
            </a:r>
          </a:p>
        </p:txBody>
      </p:sp>
    </p:spTree>
    <p:extLst>
      <p:ext uri="{BB962C8B-B14F-4D97-AF65-F5344CB8AC3E}">
        <p14:creationId xmlns:p14="http://schemas.microsoft.com/office/powerpoint/2010/main" val="24368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</a:t>
            </a:r>
            <a:r>
              <a:rPr lang="es-ES" altLang="ca-ES" sz="3600" dirty="0" err="1"/>
              <a:t>the</a:t>
            </a:r>
            <a:r>
              <a:rPr lang="es-ES" altLang="ca-ES" sz="3600" dirty="0"/>
              <a:t> mean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A </a:t>
            </a:r>
            <a:r>
              <a:rPr lang="es-ES" altLang="ca-ES" sz="2800" dirty="0" err="1"/>
              <a:t>measure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</a:t>
            </a:r>
            <a:r>
              <a:rPr lang="es-ES" altLang="ca-ES" sz="2800" dirty="0" err="1"/>
              <a:t>how</a:t>
            </a:r>
            <a:r>
              <a:rPr lang="es-ES" altLang="ca-ES" sz="2800" dirty="0"/>
              <a:t> variable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mean </a:t>
            </a:r>
            <a:r>
              <a:rPr lang="es-ES" altLang="ca-ES" sz="2800" dirty="0" err="1"/>
              <a:t>when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in </a:t>
            </a:r>
            <a:r>
              <a:rPr lang="es-ES" altLang="ca-ES" sz="2800" dirty="0" err="1"/>
              <a:t>distinct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samples</a:t>
            </a:r>
            <a:r>
              <a:rPr lang="es-ES" altLang="ca-ES" sz="2800" dirty="0"/>
              <a:t>.</a:t>
            </a:r>
          </a:p>
          <a:p>
            <a:pPr lvl="1"/>
            <a:r>
              <a:rPr lang="es-ES" altLang="ca-ES" sz="2400" dirty="0"/>
              <a:t>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distribution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means</a:t>
            </a:r>
            <a:r>
              <a:rPr lang="es-ES" altLang="ca-ES" sz="24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substituting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deviation</a:t>
            </a:r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0858"/>
              </p:ext>
            </p:extLst>
          </p:nvPr>
        </p:nvGraphicFramePr>
        <p:xfrm>
          <a:off x="1682750" y="4503738"/>
          <a:ext cx="67992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682750" y="4503738"/>
                        <a:ext cx="6799263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a </a:t>
            </a:r>
            <a:r>
              <a:rPr lang="es-ES" altLang="ca-ES" sz="3600" dirty="0" err="1"/>
              <a:t>proportion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2934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 err="1"/>
              <a:t>The</a:t>
            </a:r>
            <a:r>
              <a:rPr lang="es-ES" altLang="ca-ES" sz="2800" dirty="0"/>
              <a:t> standard error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a </a:t>
            </a:r>
            <a:r>
              <a:rPr lang="es-ES" altLang="ca-ES" sz="2800" dirty="0" err="1"/>
              <a:t>proportion</a:t>
            </a:r>
            <a:r>
              <a:rPr lang="es-ES" altLang="ca-ES" sz="2800" dirty="0"/>
              <a:t> (SEP)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similarly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to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SEM.</a:t>
            </a:r>
          </a:p>
          <a:p>
            <a:pPr lvl="1"/>
            <a:r>
              <a:rPr lang="es-ES" altLang="ca-ES" sz="2400" dirty="0" err="1"/>
              <a:t>Instead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of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uses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formula.</a:t>
            </a:r>
          </a:p>
          <a:p>
            <a:pPr lvl="1"/>
            <a:r>
              <a:rPr lang="es-ES" altLang="ca-ES" sz="2400" dirty="0" err="1"/>
              <a:t>Because</a:t>
            </a:r>
            <a:r>
              <a:rPr lang="es-ES" altLang="ca-ES" sz="2400" dirty="0"/>
              <a:t> </a:t>
            </a:r>
            <a:r>
              <a:rPr lang="es-ES" altLang="ca-ES" sz="2400" i="1" dirty="0"/>
              <a:t>p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usually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unknown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subsituted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estimator</a:t>
            </a:r>
            <a:r>
              <a:rPr lang="es-ES" altLang="ca-ES" sz="2400" dirty="0"/>
              <a:t>.</a:t>
            </a:r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common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to</a:t>
            </a:r>
            <a:r>
              <a:rPr lang="es-ES" altLang="ca-ES" sz="2400" dirty="0"/>
              <a:t> set: </a:t>
            </a:r>
            <a:r>
              <a:rPr lang="es-ES" altLang="ca-ES" sz="2400" i="1" dirty="0"/>
              <a:t>q=1-p</a:t>
            </a:r>
          </a:p>
          <a:p>
            <a:pPr lvl="1"/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54183"/>
              </p:ext>
            </p:extLst>
          </p:nvPr>
        </p:nvGraphicFramePr>
        <p:xfrm>
          <a:off x="354013" y="4454336"/>
          <a:ext cx="9279507" cy="109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2933640" imgH="444240" progId="Equation.DSMT4">
                  <p:embed/>
                </p:oleObj>
              </mc:Choice>
              <mc:Fallback>
                <p:oleObj name="Equation" r:id="rId4" imgW="2933640" imgH="444240" progId="Equation.DSMT4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354013" y="4454336"/>
                        <a:ext cx="9279507" cy="109715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D009CA2-4716-4175-9BC7-3192E4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4241676" cy="4525963"/>
          </a:xfrm>
        </p:spPr>
        <p:txBody>
          <a:bodyPr/>
          <a:lstStyle/>
          <a:p>
            <a:r>
              <a:rPr lang="ca-ES" sz="2000" dirty="0"/>
              <a:t>Data </a:t>
            </a:r>
            <a:r>
              <a:rPr lang="ca-ES" sz="2000" dirty="0" err="1"/>
              <a:t>normally</a:t>
            </a:r>
            <a:r>
              <a:rPr lang="ca-ES" sz="2000" dirty="0"/>
              <a:t> </a:t>
            </a:r>
            <a:r>
              <a:rPr lang="ca-ES" sz="2000" dirty="0" err="1"/>
              <a:t>distributed</a:t>
            </a:r>
            <a:endParaRPr lang="ca-ES" sz="20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known</a:t>
            </a:r>
            <a:br>
              <a:rPr lang="ca-ES" sz="1600" dirty="0"/>
            </a:br>
            <a:r>
              <a:rPr lang="ca-ES" sz="1600" dirty="0"/>
              <a:t>(</a:t>
            </a:r>
            <a:r>
              <a:rPr lang="ca-ES" sz="1600" dirty="0" err="1"/>
              <a:t>unrealistic</a:t>
            </a:r>
            <a:r>
              <a:rPr lang="ca-ES" sz="1600" dirty="0"/>
              <a:t> </a:t>
            </a:r>
            <a:r>
              <a:rPr lang="ca-ES" sz="1600" dirty="0" err="1"/>
              <a:t>assumption</a:t>
            </a:r>
            <a:r>
              <a:rPr lang="ca-ES" sz="1600" dirty="0"/>
              <a:t>)</a:t>
            </a:r>
          </a:p>
          <a:p>
            <a:pPr lvl="1"/>
            <a:endParaRPr lang="ca-ES" sz="16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unkown</a:t>
            </a:r>
            <a:r>
              <a:rPr lang="ca-ES" sz="1600" dirty="0"/>
              <a:t>, </a:t>
            </a:r>
            <a:r>
              <a:rPr lang="ca-ES" sz="1600" dirty="0" err="1"/>
              <a:t>estimated</a:t>
            </a:r>
            <a:r>
              <a:rPr lang="ca-ES" sz="1600" dirty="0"/>
              <a:t> </a:t>
            </a:r>
            <a:r>
              <a:rPr lang="ca-ES" sz="1600" dirty="0" err="1"/>
              <a:t>by</a:t>
            </a:r>
            <a:r>
              <a:rPr lang="ca-ES" sz="1600" dirty="0"/>
              <a:t> </a:t>
            </a:r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endParaRPr lang="ca-ES" sz="1600" dirty="0"/>
          </a:p>
          <a:p>
            <a:pPr lvl="1"/>
            <a:endParaRPr lang="ca-ES" sz="1600" dirty="0"/>
          </a:p>
          <a:p>
            <a:endParaRPr lang="ca-ES" sz="2000" dirty="0"/>
          </a:p>
          <a:p>
            <a:r>
              <a:rPr lang="ca-ES" sz="2000" dirty="0"/>
              <a:t>Data: </a:t>
            </a:r>
            <a:r>
              <a:rPr lang="ca-ES" sz="2000" dirty="0" err="1"/>
              <a:t>Counts</a:t>
            </a:r>
            <a:r>
              <a:rPr lang="ca-ES" sz="2000" dirty="0"/>
              <a:t> of </a:t>
            </a:r>
            <a:r>
              <a:rPr lang="ca-ES" sz="2000" dirty="0" err="1"/>
              <a:t>presence</a:t>
            </a:r>
            <a:r>
              <a:rPr lang="ca-ES" sz="2000" dirty="0"/>
              <a:t> or </a:t>
            </a:r>
            <a:r>
              <a:rPr lang="ca-ES" sz="2000" dirty="0" err="1"/>
              <a:t>absence</a:t>
            </a:r>
            <a:r>
              <a:rPr lang="ca-ES" sz="2000" dirty="0"/>
              <a:t> of </a:t>
            </a:r>
            <a:r>
              <a:rPr lang="ca-ES" sz="2000" dirty="0" err="1"/>
              <a:t>an</a:t>
            </a:r>
            <a:r>
              <a:rPr lang="ca-ES" sz="2000" dirty="0"/>
              <a:t> </a:t>
            </a:r>
            <a:r>
              <a:rPr lang="ca-ES" sz="2000" dirty="0" err="1"/>
              <a:t>event</a:t>
            </a:r>
            <a:endParaRPr lang="ca-ES" sz="2000" dirty="0"/>
          </a:p>
          <a:p>
            <a:pPr lvl="1"/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must</a:t>
            </a:r>
            <a:r>
              <a:rPr lang="ca-ES" sz="1600" dirty="0"/>
              <a:t> be “</a:t>
            </a:r>
            <a:r>
              <a:rPr lang="ca-ES" sz="1600" dirty="0" err="1"/>
              <a:t>big</a:t>
            </a:r>
            <a:r>
              <a:rPr lang="ca-ES" sz="1600" dirty="0"/>
              <a:t> </a:t>
            </a:r>
            <a:r>
              <a:rPr lang="ca-ES" sz="1600" dirty="0" err="1"/>
              <a:t>enough</a:t>
            </a:r>
            <a:r>
              <a:rPr lang="ca-ES" sz="1600" dirty="0"/>
              <a:t>”</a:t>
            </a:r>
          </a:p>
          <a:p>
            <a:pPr lvl="1"/>
            <a:endParaRPr lang="ca-ES" sz="1600" dirty="0"/>
          </a:p>
          <a:p>
            <a:r>
              <a:rPr lang="es-ES" sz="2000" dirty="0">
                <a:sym typeface="Symbol" pitchFamily="18" charset="2"/>
              </a:rPr>
              <a:t>z</a:t>
            </a:r>
            <a:r>
              <a:rPr lang="es-ES" sz="2000" baseline="-25000" dirty="0">
                <a:sym typeface="Symbol" pitchFamily="18" charset="2"/>
              </a:rPr>
              <a:t>/2</a:t>
            </a:r>
            <a:r>
              <a:rPr lang="es-ES" sz="2000" dirty="0">
                <a:sym typeface="Symbol" pitchFamily="18" charset="2"/>
              </a:rPr>
              <a:t> are </a:t>
            </a:r>
            <a:r>
              <a:rPr lang="es-ES" sz="2000" dirty="0" err="1">
                <a:sym typeface="Symbol" pitchFamily="18" charset="2"/>
              </a:rPr>
              <a:t>quantiles</a:t>
            </a:r>
            <a:r>
              <a:rPr lang="es-ES" sz="2000" dirty="0">
                <a:sym typeface="Symbol" pitchFamily="18" charset="2"/>
              </a:rPr>
              <a:t> </a:t>
            </a:r>
            <a:r>
              <a:rPr lang="es-ES" sz="2000" dirty="0" err="1">
                <a:sym typeface="Symbol" pitchFamily="18" charset="2"/>
              </a:rPr>
              <a:t>of</a:t>
            </a:r>
            <a:r>
              <a:rPr lang="es-ES" sz="2000" dirty="0">
                <a:sym typeface="Symbol" pitchFamily="18" charset="2"/>
              </a:rPr>
              <a:t> standard Normal N(0,1) </a:t>
            </a:r>
            <a:r>
              <a:rPr lang="es-ES" sz="2000" dirty="0" err="1">
                <a:sym typeface="Symbol" pitchFamily="18" charset="2"/>
              </a:rPr>
              <a:t>distribution</a:t>
            </a:r>
            <a:endParaRPr lang="es-ES" sz="2000" dirty="0">
              <a:sym typeface="Symbol" pitchFamily="18" charset="2"/>
            </a:endParaRPr>
          </a:p>
          <a:p>
            <a:endParaRPr lang="ca-E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77C9A-1340-4DF5-9576-2768EA3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Formulas</a:t>
            </a:r>
            <a:r>
              <a:rPr lang="ca-ES" dirty="0"/>
              <a:t> for </a:t>
            </a:r>
            <a:r>
              <a:rPr lang="ca-ES" dirty="0" err="1"/>
              <a:t>confidence</a:t>
            </a:r>
            <a:r>
              <a:rPr lang="ca-ES" dirty="0"/>
              <a:t> intervals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66E08E7-5DAD-4369-8B8F-A80B02B8B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0319"/>
              </p:ext>
            </p:extLst>
          </p:nvPr>
        </p:nvGraphicFramePr>
        <p:xfrm>
          <a:off x="5505449" y="2339975"/>
          <a:ext cx="3854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8C5B73A-6260-4BB3-81A4-306A32AB9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49" y="2339975"/>
                        <a:ext cx="3854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AAA3AA0-C385-4B82-810A-308B3B056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67463"/>
              </p:ext>
            </p:extLst>
          </p:nvPr>
        </p:nvGraphicFramePr>
        <p:xfrm>
          <a:off x="5441949" y="1196975"/>
          <a:ext cx="3981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366E08E7-5DAD-4369-8B8F-A80B02B8B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49" y="1196975"/>
                        <a:ext cx="3981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AE0A87DD-75DF-4FFF-ADEF-4A4A1CC4D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49490"/>
              </p:ext>
            </p:extLst>
          </p:nvPr>
        </p:nvGraphicFramePr>
        <p:xfrm>
          <a:off x="5673080" y="3717032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80" y="3717032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E349BB-B6AF-438D-B4E1-95736632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24323"/>
              </p:ext>
            </p:extLst>
          </p:nvPr>
        </p:nvGraphicFramePr>
        <p:xfrm>
          <a:off x="5599511" y="4930936"/>
          <a:ext cx="3839913" cy="796800"/>
        </p:xfrm>
        <a:graphic>
          <a:graphicData uri="http://schemas.openxmlformats.org/drawingml/2006/table">
            <a:tbl>
              <a:tblPr/>
              <a:tblGrid>
                <a:gridCol w="1219173">
                  <a:extLst>
                    <a:ext uri="{9D8B030D-6E8A-4147-A177-3AD203B41FA5}">
                      <a16:colId xmlns:a16="http://schemas.microsoft.com/office/drawing/2014/main" val="4278581145"/>
                    </a:ext>
                  </a:extLst>
                </a:gridCol>
                <a:gridCol w="866723">
                  <a:extLst>
                    <a:ext uri="{9D8B030D-6E8A-4147-A177-3AD203B41FA5}">
                      <a16:colId xmlns:a16="http://schemas.microsoft.com/office/drawing/2014/main" val="2416125066"/>
                    </a:ext>
                  </a:extLst>
                </a:gridCol>
                <a:gridCol w="868094">
                  <a:extLst>
                    <a:ext uri="{9D8B030D-6E8A-4147-A177-3AD203B41FA5}">
                      <a16:colId xmlns:a16="http://schemas.microsoft.com/office/drawing/2014/main" val="3864918377"/>
                    </a:ext>
                  </a:extLst>
                </a:gridCol>
                <a:gridCol w="885923">
                  <a:extLst>
                    <a:ext uri="{9D8B030D-6E8A-4147-A177-3AD203B41FA5}">
                      <a16:colId xmlns:a16="http://schemas.microsoft.com/office/drawing/2014/main" val="3953009483"/>
                    </a:ext>
                  </a:extLst>
                </a:gridCol>
              </a:tblGrid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1- 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0,90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857178"/>
                  </a:ext>
                </a:extLst>
              </a:tr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z</a:t>
                      </a:r>
                      <a:r>
                        <a:rPr kumimoji="0" lang="es-E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/2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1,64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1,96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2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DA5D1B-AAD1-4766-AAAA-D2DAAF876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0688"/>
            <a:ext cx="8229600" cy="62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sz="2800" dirty="0" err="1"/>
              <a:t>Example</a:t>
            </a:r>
            <a:r>
              <a:rPr lang="ca-ES" altLang="es-ES" sz="2800" dirty="0"/>
              <a:t>: </a:t>
            </a:r>
            <a:r>
              <a:rPr lang="ca-ES" altLang="es-ES" sz="2800" dirty="0" err="1"/>
              <a:t>Confidence</a:t>
            </a:r>
            <a:r>
              <a:rPr lang="ca-ES" altLang="es-ES" sz="2800" dirty="0"/>
              <a:t> interval for </a:t>
            </a:r>
            <a:r>
              <a:rPr lang="ca-ES" altLang="es-ES" sz="2800" dirty="0" err="1"/>
              <a:t>the</a:t>
            </a:r>
            <a:r>
              <a:rPr lang="ca-ES" altLang="es-ES" sz="2800" dirty="0"/>
              <a:t> </a:t>
            </a:r>
            <a:r>
              <a:rPr lang="ca-ES" altLang="es-ES" sz="2800" dirty="0" err="1"/>
              <a:t>mean</a:t>
            </a:r>
            <a:endParaRPr lang="ca-ES" altLang="es-ES" sz="28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F7AF86-2EA7-49CC-AC48-AF77CA2D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0215"/>
            <a:ext cx="8496622" cy="28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Goal</a:t>
            </a:r>
            <a:r>
              <a:rPr lang="ca-ES" altLang="es-ES" sz="2000" u="none" dirty="0"/>
              <a:t>: </a:t>
            </a:r>
            <a:r>
              <a:rPr lang="ca-ES" altLang="es-ES" sz="2000" u="none" dirty="0" err="1"/>
              <a:t>Estimate</a:t>
            </a:r>
            <a:r>
              <a:rPr lang="ca-ES" altLang="es-ES" sz="2000" u="none" dirty="0"/>
              <a:t> ureic nitrogen </a:t>
            </a:r>
            <a:r>
              <a:rPr lang="ca-ES" altLang="es-ES" sz="2000" u="none" dirty="0" err="1"/>
              <a:t>concentracion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serum</a:t>
            </a:r>
            <a:r>
              <a:rPr lang="ca-ES" altLang="es-ES" sz="2000" u="none" dirty="0"/>
              <a:t> (SUN) in rats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have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eating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certain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diet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/>
              <a:t>A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 of </a:t>
            </a:r>
            <a:r>
              <a:rPr lang="ca-ES" altLang="es-ES" sz="2000" u="none" dirty="0" err="1"/>
              <a:t>size</a:t>
            </a:r>
            <a:r>
              <a:rPr lang="ca-ES" altLang="es-ES" sz="2000" u="none" dirty="0"/>
              <a:t> 10 has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taken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interval is </a:t>
            </a:r>
            <a:r>
              <a:rPr lang="ca-ES" altLang="es-ES" sz="2000" u="none" dirty="0" err="1"/>
              <a:t>computed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from</a:t>
            </a:r>
            <a:r>
              <a:rPr lang="ca-ES" altLang="es-ES" sz="2000" u="none" dirty="0"/>
              <a:t> formula (2) </a:t>
            </a:r>
            <a:r>
              <a:rPr lang="ca-ES" altLang="es-ES" sz="2000" u="none" dirty="0" err="1"/>
              <a:t>above</a:t>
            </a:r>
            <a:endParaRPr lang="ca-ES" altLang="es-ES" sz="2000" u="none" dirty="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E46C0A3-95FA-4502-BEFE-6964419B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875421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F1B997-ABAE-48B4-9254-D3B7FFAB8026}"/>
              </a:ext>
            </a:extLst>
          </p:cNvPr>
          <p:cNvSpPr/>
          <p:nvPr/>
        </p:nvSpPr>
        <p:spPr>
          <a:xfrm>
            <a:off x="916489" y="3140672"/>
            <a:ext cx="860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x10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1.648943 20.960346 22.915030 27.348437 14.613271 10.705787 -5.131364, 22.863318 41.924915 27.298092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(x10)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t-test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data:  x10</a:t>
            </a:r>
          </a:p>
          <a:p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 = 4.3016,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0.001986</a:t>
            </a:r>
          </a:p>
          <a:p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interval: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8.778153 28.251202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of x 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18.51468 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1648</Words>
  <Application>Microsoft Office PowerPoint</Application>
  <PresentationFormat>A4 (210 x 297 mm)</PresentationFormat>
  <Paragraphs>289</Paragraphs>
  <Slides>30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43" baseType="lpstr">
      <vt:lpstr>Arial</vt:lpstr>
      <vt:lpstr>Calibri</vt:lpstr>
      <vt:lpstr>Courier New</vt:lpstr>
      <vt:lpstr>Monotype Sorts</vt:lpstr>
      <vt:lpstr>Symbol</vt:lpstr>
      <vt:lpstr>Times New Roman</vt:lpstr>
      <vt:lpstr>Univers</vt:lpstr>
      <vt:lpstr>Verdana</vt:lpstr>
      <vt:lpstr>Wingdings</vt:lpstr>
      <vt:lpstr>Diseño predeterminado</vt:lpstr>
      <vt:lpstr>Equation</vt:lpstr>
      <vt:lpstr>MathType 6.0 Equation</vt:lpstr>
      <vt:lpstr>Ecuación</vt:lpstr>
      <vt:lpstr>Presentación de PowerPoint</vt:lpstr>
      <vt:lpstr>Presentación de PowerPoint</vt:lpstr>
      <vt:lpstr>Sample Size in Statistical Studies</vt:lpstr>
      <vt:lpstr>Preliminaries</vt:lpstr>
      <vt:lpstr>Standard error of the mean</vt:lpstr>
      <vt:lpstr>Standard error of a proportion</vt:lpstr>
      <vt:lpstr>Presentación de PowerPoint</vt:lpstr>
      <vt:lpstr>Formulas for confidence intervals</vt:lpstr>
      <vt:lpstr>Example: Confidence interval for the mean</vt:lpstr>
      <vt:lpstr>Confidence interval for a proportion</vt:lpstr>
      <vt:lpstr>Computing confidence interval with R</vt:lpstr>
      <vt:lpstr>Exercise</vt:lpstr>
      <vt:lpstr>Exercise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Sample size calculations for testing</vt:lpstr>
      <vt:lpstr>Examples</vt:lpstr>
      <vt:lpstr>Computing sample size with eZR</vt:lpstr>
      <vt:lpstr>Recall: Truth, Decision, Errors</vt:lpstr>
      <vt:lpstr>Concept review: Power</vt:lpstr>
      <vt:lpstr>Factors affecting power</vt:lpstr>
      <vt:lpstr>Some examples using R</vt:lpstr>
      <vt:lpstr>Some examples using R</vt:lpstr>
      <vt:lpstr>Some examples using R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1350</cp:revision>
  <cp:lastPrinted>2016-02-05T21:57:04Z</cp:lastPrinted>
  <dcterms:created xsi:type="dcterms:W3CDTF">2009-01-26T07:32:14Z</dcterms:created>
  <dcterms:modified xsi:type="dcterms:W3CDTF">2019-09-24T21:07:49Z</dcterms:modified>
</cp:coreProperties>
</file>