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41" r:id="rId2"/>
    <p:sldId id="420" r:id="rId3"/>
    <p:sldId id="376" r:id="rId4"/>
    <p:sldId id="421" r:id="rId5"/>
    <p:sldId id="388" r:id="rId6"/>
    <p:sldId id="334" r:id="rId7"/>
    <p:sldId id="381" r:id="rId8"/>
    <p:sldId id="348" r:id="rId9"/>
    <p:sldId id="398" r:id="rId10"/>
    <p:sldId id="399" r:id="rId11"/>
    <p:sldId id="419" r:id="rId12"/>
    <p:sldId id="413" r:id="rId13"/>
    <p:sldId id="414" r:id="rId14"/>
    <p:sldId id="415" r:id="rId15"/>
    <p:sldId id="400" r:id="rId16"/>
    <p:sldId id="416" r:id="rId17"/>
  </p:sldIdLst>
  <p:sldSz cx="9906000" cy="6858000" type="A4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489"/>
    <a:srgbClr val="990099"/>
    <a:srgbClr val="F0D4EB"/>
    <a:srgbClr val="E8BEE0"/>
    <a:srgbClr val="DFA5D4"/>
    <a:srgbClr val="FF3399"/>
    <a:srgbClr val="00808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4183" autoAdjust="0"/>
  </p:normalViewPr>
  <p:slideViewPr>
    <p:cSldViewPr>
      <p:cViewPr varScale="1">
        <p:scale>
          <a:sx n="59" d="100"/>
          <a:sy n="59" d="100"/>
        </p:scale>
        <p:origin x="67" y="54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631D809-1DA1-45D9-AF0C-A35B773D1328}" type="datetimeFigureOut">
              <a:rPr lang="ca-ES"/>
              <a:pPr>
                <a:defRPr/>
              </a:pPr>
              <a:t>27/1/2019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AB97AA-66CB-4477-A160-7B937CFB0959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46280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D79F630-F1AE-48F2-85CD-1E35ADAD6DA8}" type="slidenum">
              <a:rPr lang="en-US" altLang="ca-ES" smtClean="0">
                <a:solidFill>
                  <a:srgbClr val="000000"/>
                </a:solidFill>
                <a:cs typeface="DejaVu Sans" pitchFamily="34" charset="0"/>
              </a:rPr>
              <a:pPr eaLnBrk="1" hangingPunct="1"/>
              <a:t>1</a:t>
            </a:fld>
            <a:endParaRPr lang="en-US" altLang="ca-ES">
              <a:solidFill>
                <a:srgbClr val="000000"/>
              </a:solidFill>
              <a:cs typeface="DejaVu Sans" pitchFamily="34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4860925"/>
            <a:ext cx="5678488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6FB03B-A3EE-4BF9-88FB-B8A9D0806A6B}" type="slidenum">
              <a:rPr lang="es-ES" altLang="ca-ES"/>
              <a:pPr>
                <a:defRPr/>
              </a:pPr>
              <a:t>3</a:t>
            </a:fld>
            <a:endParaRPr lang="es-ES" altLang="ca-E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6FB03B-A3EE-4BF9-88FB-B8A9D0806A6B}" type="slidenum">
              <a:rPr lang="es-ES" altLang="ca-ES"/>
              <a:pPr>
                <a:defRPr/>
              </a:pPr>
              <a:t>4</a:t>
            </a:fld>
            <a:endParaRPr lang="es-ES" altLang="ca-E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154519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EEA6F0-DA7C-49E8-9861-187C4AEC09F5}" type="slidenum">
              <a:rPr lang="es-ES" altLang="ca-ES"/>
              <a:pPr>
                <a:defRPr/>
              </a:pPr>
              <a:t>5</a:t>
            </a:fld>
            <a:endParaRPr lang="es-ES" altLang="ca-E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D3E0B3-9DC2-4E40-9DEB-C175AE58F388}" type="slidenum">
              <a:rPr lang="es-ES" altLang="ca-ES"/>
              <a:pPr>
                <a:defRPr/>
              </a:pPr>
              <a:t>7</a:t>
            </a:fld>
            <a:endParaRPr lang="es-ES" altLang="ca-E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1A9F33-A84F-410F-A364-BAE6EFD3E803}" type="slidenum">
              <a:rPr lang="es-ES" altLang="ca-ES"/>
              <a:pPr>
                <a:defRPr/>
              </a:pPr>
              <a:t>9</a:t>
            </a:fld>
            <a:endParaRPr lang="es-ES" altLang="ca-E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3ED932-CBA5-4A5F-B335-BDEF34178AFA}" type="slidenum">
              <a:rPr lang="es-ES" altLang="ca-ES"/>
              <a:pPr>
                <a:defRPr/>
              </a:pPr>
              <a:t>10</a:t>
            </a:fld>
            <a:endParaRPr lang="es-ES" altLang="ca-E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3ED932-CBA5-4A5F-B335-BDEF34178AFA}" type="slidenum">
              <a:rPr lang="es-ES" altLang="ca-ES"/>
              <a:pPr>
                <a:defRPr/>
              </a:pPr>
              <a:t>11</a:t>
            </a:fld>
            <a:endParaRPr lang="es-ES" altLang="ca-E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AAFC6B-BBC3-4E6A-A915-2824BF9C250D}" type="slidenum">
              <a:rPr lang="es-ES" altLang="ca-ES"/>
              <a:pPr>
                <a:defRPr/>
              </a:pPr>
              <a:t>15</a:t>
            </a:fld>
            <a:endParaRPr lang="es-ES" altLang="ca-ES"/>
          </a:p>
        </p:txBody>
      </p:sp>
      <p:sp>
        <p:nvSpPr>
          <p:cNvPr id="727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8948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7534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27752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42950" y="304800"/>
            <a:ext cx="8420100" cy="1143000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742950" y="1981200"/>
            <a:ext cx="84201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a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7842250" y="6400800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E2883-E2B7-4858-88EA-7E26A175717F}" type="slidenum">
              <a:rPr lang="es-ES" altLang="ca-ES"/>
              <a:pPr>
                <a:defRPr/>
              </a:pPr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47832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  <p:extLst>
      <p:ext uri="{BB962C8B-B14F-4D97-AF65-F5344CB8AC3E}">
        <p14:creationId xmlns:p14="http://schemas.microsoft.com/office/powerpoint/2010/main" val="141652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509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4134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6868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1313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55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212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4459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fondo_pantalla"/>
          <p:cNvPicPr>
            <a:picLocks noChangeAspect="1" noChangeArrowheads="1"/>
          </p:cNvPicPr>
          <p:nvPr userDrawn="1"/>
        </p:nvPicPr>
        <p:blipFill>
          <a:blip r:embed="rId14">
            <a:lum bright="34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7172" name="Picture 1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173" name="Picture 14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mailto:santi.perezhoyos@vhir.org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63" y="3175"/>
            <a:ext cx="99869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1920875" y="4400550"/>
            <a:ext cx="7554913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Curs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d'Estadística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Bàsica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per a la Recerca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Biomèdica</a:t>
            </a:r>
            <a:endParaRPr lang="es-ES" altLang="ca-ES" sz="2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  <a:p>
            <a:pPr algn="r" eaLnBrk="1" hangingPunct="1"/>
            <a:r>
              <a:rPr lang="es-ES" altLang="ca-ES" sz="16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UEB – VHIR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Santiago Pérez-Hoyos i Alex Sánchez-Pla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  <a:hlinkClick r:id="rId4"/>
              </a:rPr>
              <a:t>santi.perezhoyos@vhir.org</a:t>
            </a:r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  <a:hlinkClick r:id="rId4"/>
              </a:rPr>
              <a:t>alex.sanchez@vhir.org</a:t>
            </a:r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endParaRPr lang="es-ES" altLang="ca-ES" sz="3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38100" y="3760788"/>
            <a:ext cx="9601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Sample</a:t>
            </a:r>
            <a:r>
              <a:rPr lang="es-ES" altLang="ca-ES" sz="36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</a:t>
            </a:r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Size</a:t>
            </a:r>
            <a:r>
              <a:rPr lang="es-ES" altLang="ca-ES" sz="36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</a:t>
            </a:r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calculations</a:t>
            </a:r>
            <a:r>
              <a:rPr lang="es-ES" altLang="ca-ES" sz="36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</a:t>
            </a:r>
            <a:r>
              <a:rPr lang="es-ES" altLang="ca-ES" sz="3600" b="1" i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for</a:t>
            </a:r>
            <a:r>
              <a:rPr lang="es-ES" altLang="ca-ES" sz="3600" b="1" i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</a:t>
            </a:r>
            <a:r>
              <a:rPr lang="es-ES" altLang="ca-ES" sz="3600" b="1" i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estimation</a:t>
            </a:r>
            <a:endParaRPr lang="es-ES" altLang="ca-ES" sz="3200" i="1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grpSp>
        <p:nvGrpSpPr>
          <p:cNvPr id="10245" name="Group 2"/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10246" name="Group 3"/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10254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55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247" name="Group 6"/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10248" name="Group 7"/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10250" name="Picture 8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1" name="Picture 9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2" name="Picture 10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3" name="Picture 11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0249" name="Picture 12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ca-ES" sz="4000" dirty="0" err="1">
                <a:latin typeface="Calibri" pitchFamily="34" charset="0"/>
              </a:rPr>
              <a:t>Sample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Size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Calculation</a:t>
            </a:r>
            <a:endParaRPr lang="ca-ES" sz="4000" dirty="0"/>
          </a:p>
        </p:txBody>
      </p:sp>
      <p:sp>
        <p:nvSpPr>
          <p:cNvPr id="41986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65C4B6-EE30-4B9B-A152-902A92DC1642}" type="slidenum">
              <a:rPr lang="es-ES" altLang="ca-ES"/>
              <a:pPr eaLnBrk="1" hangingPunct="1"/>
              <a:t>10</a:t>
            </a:fld>
            <a:endParaRPr lang="es-ES" altLang="ca-ES"/>
          </a:p>
        </p:txBody>
      </p:sp>
      <p:sp>
        <p:nvSpPr>
          <p:cNvPr id="490498" name="Rectangle 2"/>
          <p:cNvSpPr>
            <a:spLocks noChangeArrowheads="1"/>
          </p:cNvSpPr>
          <p:nvPr/>
        </p:nvSpPr>
        <p:spPr bwMode="auto">
          <a:xfrm>
            <a:off x="415925" y="1341438"/>
            <a:ext cx="899795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Some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questions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must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be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answered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before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we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can compute “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sample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size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”</a:t>
            </a:r>
            <a:endParaRPr lang="es-ES_tradnl" altLang="ca-ES" sz="2400" u="none" dirty="0">
              <a:latin typeface="Univers" pitchFamily="34" charset="0"/>
              <a:cs typeface="Courier New" pitchFamily="49" charset="0"/>
            </a:endParaRPr>
          </a:p>
          <a:p>
            <a:pPr marL="1085850" lvl="1" indent="-342900" algn="just" eaLnBrk="1" hangingPunct="1">
              <a:buFont typeface="Arial" panose="020B0604020202020204" pitchFamily="34" charset="0"/>
              <a:buChar char="•"/>
            </a:pPr>
            <a:r>
              <a:rPr lang="es-ES_tradnl" altLang="ca-ES" sz="32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Precision</a:t>
            </a:r>
            <a:r>
              <a:rPr lang="es-ES_tradnl" altLang="ca-ES" sz="32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(</a:t>
            </a:r>
            <a:r>
              <a:rPr lang="es-ES_tradnl" altLang="ca-ES" sz="32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interval</a:t>
            </a:r>
            <a:r>
              <a:rPr lang="es-ES_tradnl" altLang="ca-ES" sz="32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range</a:t>
            </a:r>
            <a:r>
              <a:rPr lang="es-ES_tradnl" altLang="ca-ES" sz="32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) of </a:t>
            </a:r>
            <a:r>
              <a:rPr lang="es-ES_tradnl" altLang="ca-ES" sz="32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estimations</a:t>
            </a:r>
            <a:endParaRPr lang="es-ES_tradnl" altLang="ca-ES" sz="3200" u="none" dirty="0">
              <a:solidFill>
                <a:srgbClr val="993489"/>
              </a:solidFill>
              <a:latin typeface="Univers" pitchFamily="34" charset="0"/>
              <a:cs typeface="Courier New" pitchFamily="49" charset="0"/>
            </a:endParaRPr>
          </a:p>
          <a:p>
            <a:pPr marL="1085850" lvl="1" indent="-342900" algn="just" eaLnBrk="1" hangingPunct="1">
              <a:buFont typeface="Arial" panose="020B0604020202020204" pitchFamily="34" charset="0"/>
              <a:buChar char="•"/>
            </a:pPr>
            <a:r>
              <a:rPr lang="es-ES_tradnl" altLang="ca-ES" sz="32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Level</a:t>
            </a:r>
            <a:r>
              <a:rPr lang="es-ES_tradnl" altLang="ca-ES" sz="32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of </a:t>
            </a:r>
            <a:r>
              <a:rPr lang="es-ES_tradnl" altLang="ca-ES" sz="32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confidence</a:t>
            </a:r>
            <a:r>
              <a:rPr lang="es-ES_tradnl" altLang="ca-ES" sz="32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of </a:t>
            </a:r>
            <a:r>
              <a:rPr lang="es-ES_tradnl" altLang="ca-ES" sz="32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estimations</a:t>
            </a:r>
            <a:endParaRPr lang="es-ES_tradnl" altLang="ca-ES" sz="3200" u="none" dirty="0">
              <a:solidFill>
                <a:srgbClr val="993489"/>
              </a:solidFill>
              <a:latin typeface="Univers" pitchFamily="34" charset="0"/>
              <a:cs typeface="Courier New" pitchFamily="49" charset="0"/>
            </a:endParaRPr>
          </a:p>
          <a:p>
            <a:pPr marL="1085850" lvl="1" indent="-342900" algn="just" eaLnBrk="1" hangingPunct="1">
              <a:buFont typeface="Arial" panose="020B0604020202020204" pitchFamily="34" charset="0"/>
              <a:buChar char="•"/>
            </a:pP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Sometimes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(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for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proportions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)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it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will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help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to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have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an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idea of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value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of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parameter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we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want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to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estimate</a:t>
            </a:r>
            <a:endParaRPr lang="es-ES_tradnl" altLang="ca-ES" sz="3600" i="1" u="none" dirty="0">
              <a:solidFill>
                <a:srgbClr val="993489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_tradnl" altLang="ca-ES" sz="4800" u="none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857403"/>
          </a:xfrm>
        </p:spPr>
        <p:txBody>
          <a:bodyPr/>
          <a:lstStyle/>
          <a:p>
            <a:r>
              <a:rPr lang="es-ES" sz="2800" dirty="0" err="1">
                <a:solidFill>
                  <a:schemeClr val="tx1"/>
                </a:solidFill>
              </a:rPr>
              <a:t>The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question</a:t>
            </a:r>
            <a:r>
              <a:rPr lang="es-ES" sz="2800" dirty="0">
                <a:solidFill>
                  <a:schemeClr val="tx1"/>
                </a:solidFill>
              </a:rPr>
              <a:t> “</a:t>
            </a:r>
            <a:r>
              <a:rPr lang="es-ES" sz="2800" dirty="0" err="1">
                <a:solidFill>
                  <a:schemeClr val="tx1"/>
                </a:solidFill>
              </a:rPr>
              <a:t>what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is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the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sample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size</a:t>
            </a:r>
            <a:r>
              <a:rPr lang="es-ES" sz="2800" dirty="0">
                <a:solidFill>
                  <a:schemeClr val="tx1"/>
                </a:solidFill>
              </a:rPr>
              <a:t>” </a:t>
            </a:r>
            <a:r>
              <a:rPr lang="es-ES" sz="2800" dirty="0" err="1">
                <a:solidFill>
                  <a:schemeClr val="tx1"/>
                </a:solidFill>
              </a:rPr>
              <a:t>must</a:t>
            </a:r>
            <a:r>
              <a:rPr lang="es-ES" sz="2800" dirty="0">
                <a:solidFill>
                  <a:schemeClr val="tx1"/>
                </a:solidFill>
              </a:rPr>
              <a:t> be </a:t>
            </a:r>
            <a:r>
              <a:rPr lang="es-ES" sz="2800" dirty="0" err="1">
                <a:solidFill>
                  <a:schemeClr val="tx1"/>
                </a:solidFill>
              </a:rPr>
              <a:t>rephrased</a:t>
            </a:r>
            <a:r>
              <a:rPr lang="es-ES" sz="2800" dirty="0">
                <a:solidFill>
                  <a:schemeClr val="tx1"/>
                </a:solidFill>
              </a:rPr>
              <a:t> as:</a:t>
            </a:r>
          </a:p>
          <a:p>
            <a:pPr marL="457200" lvl="1" indent="0">
              <a:buNone/>
            </a:pPr>
            <a:r>
              <a:rPr lang="es-ES" sz="2400" dirty="0" err="1">
                <a:solidFill>
                  <a:schemeClr val="tx1"/>
                </a:solidFill>
              </a:rPr>
              <a:t>What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sample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size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is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needed</a:t>
            </a:r>
            <a:br>
              <a:rPr lang="es-ES" sz="2400" dirty="0">
                <a:solidFill>
                  <a:schemeClr val="tx1"/>
                </a:solidFill>
              </a:rPr>
            </a:br>
            <a:r>
              <a:rPr lang="es-ES" sz="2400" dirty="0">
                <a:solidFill>
                  <a:schemeClr val="tx1"/>
                </a:solidFill>
              </a:rPr>
              <a:t>to </a:t>
            </a:r>
            <a:r>
              <a:rPr lang="es-ES" sz="2400" dirty="0" err="1">
                <a:solidFill>
                  <a:schemeClr val="tx1"/>
                </a:solidFill>
              </a:rPr>
              <a:t>estimate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the</a:t>
            </a:r>
            <a:r>
              <a:rPr lang="es-ES" sz="2400" dirty="0">
                <a:solidFill>
                  <a:schemeClr val="tx1"/>
                </a:solidFill>
              </a:rPr>
              <a:t> mean, so </a:t>
            </a:r>
            <a:r>
              <a:rPr lang="es-ES" sz="2400" dirty="0" err="1">
                <a:solidFill>
                  <a:schemeClr val="tx1"/>
                </a:solidFill>
              </a:rPr>
              <a:t>that</a:t>
            </a:r>
            <a:br>
              <a:rPr lang="es-ES" sz="2400" dirty="0">
                <a:solidFill>
                  <a:schemeClr val="tx1"/>
                </a:solidFill>
              </a:rPr>
            </a:br>
            <a:r>
              <a:rPr lang="es-ES" sz="2400" dirty="0" err="1">
                <a:solidFill>
                  <a:schemeClr val="tx1"/>
                </a:solidFill>
              </a:rPr>
              <a:t>we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have</a:t>
            </a:r>
            <a:r>
              <a:rPr lang="es-ES" sz="2400" dirty="0">
                <a:solidFill>
                  <a:schemeClr val="tx1"/>
                </a:solidFill>
              </a:rPr>
              <a:t> a </a:t>
            </a:r>
            <a:r>
              <a:rPr lang="es-ES" sz="2400" dirty="0" err="1">
                <a:solidFill>
                  <a:schemeClr val="tx1"/>
                </a:solidFill>
              </a:rPr>
              <a:t>high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confidence</a:t>
            </a:r>
            <a:r>
              <a:rPr lang="es-ES" sz="2400" dirty="0">
                <a:solidFill>
                  <a:schemeClr val="tx1"/>
                </a:solidFill>
              </a:rPr>
              <a:t> (</a:t>
            </a:r>
            <a:r>
              <a:rPr lang="es-ES" sz="2400" dirty="0" err="1">
                <a:solidFill>
                  <a:schemeClr val="tx1"/>
                </a:solidFill>
              </a:rPr>
              <a:t>say</a:t>
            </a:r>
            <a:r>
              <a:rPr lang="es-ES" sz="2400" dirty="0">
                <a:solidFill>
                  <a:schemeClr val="tx1"/>
                </a:solidFill>
              </a:rPr>
              <a:t> 95%)</a:t>
            </a:r>
            <a:br>
              <a:rPr lang="es-ES" sz="2400" dirty="0">
                <a:solidFill>
                  <a:schemeClr val="tx1"/>
                </a:solidFill>
              </a:rPr>
            </a:br>
            <a:r>
              <a:rPr lang="es-ES" sz="2400" dirty="0" err="1">
                <a:solidFill>
                  <a:schemeClr val="tx1"/>
                </a:solidFill>
              </a:rPr>
              <a:t>that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the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estimation</a:t>
            </a:r>
            <a:r>
              <a:rPr lang="es-ES" sz="2400" dirty="0">
                <a:solidFill>
                  <a:schemeClr val="tx1"/>
                </a:solidFill>
              </a:rPr>
              <a:t> error </a:t>
            </a:r>
            <a:r>
              <a:rPr lang="es-ES" sz="2400" dirty="0" err="1">
                <a:solidFill>
                  <a:schemeClr val="tx1"/>
                </a:solidFill>
              </a:rPr>
              <a:t>will</a:t>
            </a:r>
            <a:r>
              <a:rPr lang="es-ES" sz="2400" dirty="0">
                <a:solidFill>
                  <a:schemeClr val="tx1"/>
                </a:solidFill>
              </a:rPr>
              <a:t> be </a:t>
            </a:r>
            <a:r>
              <a:rPr lang="es-ES" sz="2400" dirty="0" err="1">
                <a:solidFill>
                  <a:schemeClr val="tx1"/>
                </a:solidFill>
              </a:rPr>
              <a:t>less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than</a:t>
            </a:r>
            <a:r>
              <a:rPr lang="es-ES" sz="2400" dirty="0">
                <a:solidFill>
                  <a:schemeClr val="tx1"/>
                </a:solidFill>
              </a:rPr>
              <a:t> a </a:t>
            </a:r>
            <a:r>
              <a:rPr lang="es-ES" sz="2400" dirty="0" err="1">
                <a:solidFill>
                  <a:schemeClr val="tx1"/>
                </a:solidFill>
              </a:rPr>
              <a:t>given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threshold</a:t>
            </a:r>
            <a:r>
              <a:rPr lang="es-ES" sz="2400" dirty="0">
                <a:solidFill>
                  <a:schemeClr val="tx1"/>
                </a:solidFill>
              </a:rPr>
              <a:t>?</a:t>
            </a:r>
          </a:p>
          <a:p>
            <a:pPr marL="457200" lvl="1" indent="0">
              <a:buNone/>
            </a:pPr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ca-ES" sz="4000" dirty="0" err="1">
                <a:latin typeface="Calibri" pitchFamily="34" charset="0"/>
              </a:rPr>
              <a:t>Sample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Size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Calculation</a:t>
            </a:r>
            <a:endParaRPr lang="ca-ES" sz="4000" dirty="0"/>
          </a:p>
        </p:txBody>
      </p:sp>
      <p:sp>
        <p:nvSpPr>
          <p:cNvPr id="41986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65C4B6-EE30-4B9B-A152-902A92DC1642}" type="slidenum">
              <a:rPr lang="es-ES" altLang="ca-ES"/>
              <a:pPr eaLnBrk="1" hangingPunct="1"/>
              <a:t>11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89743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45" name="Object 5"/>
          <p:cNvGraphicFramePr>
            <a:graphicFrameLocks noChangeAspect="1"/>
          </p:cNvGraphicFramePr>
          <p:nvPr/>
        </p:nvGraphicFramePr>
        <p:xfrm>
          <a:off x="1784350" y="1196975"/>
          <a:ext cx="7256463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cuación" r:id="rId3" imgW="2946240" imgH="1206360" progId="Equation.3">
                  <p:embed/>
                </p:oleObj>
              </mc:Choice>
              <mc:Fallback>
                <p:oleObj name="Ecuación" r:id="rId3" imgW="2946240" imgH="1206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1784350" y="1196975"/>
                        <a:ext cx="7256463" cy="21812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2 CuadroTexto"/>
          <p:cNvSpPr txBox="1">
            <a:spLocks noChangeArrowheads="1"/>
          </p:cNvSpPr>
          <p:nvPr/>
        </p:nvSpPr>
        <p:spPr bwMode="auto">
          <a:xfrm>
            <a:off x="2720975" y="0"/>
            <a:ext cx="4895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4000" u="none" dirty="0" err="1">
                <a:latin typeface="Calibri" pitchFamily="34" charset="0"/>
              </a:rPr>
              <a:t>Sample</a:t>
            </a:r>
            <a:r>
              <a:rPr lang="es-ES" altLang="ca-ES" sz="4000" u="none">
                <a:latin typeface="Calibri" pitchFamily="34" charset="0"/>
              </a:rPr>
              <a:t> SIZE </a:t>
            </a:r>
            <a:r>
              <a:rPr lang="es-ES" altLang="ca-ES" sz="4000" u="none" dirty="0" err="1">
                <a:latin typeface="Calibri" pitchFamily="34" charset="0"/>
              </a:rPr>
              <a:t>for</a:t>
            </a:r>
            <a:r>
              <a:rPr lang="es-ES" altLang="ca-ES" sz="4000" u="none" dirty="0">
                <a:latin typeface="Calibri" pitchFamily="34" charset="0"/>
              </a:rPr>
              <a:t> mean</a:t>
            </a:r>
            <a:endParaRPr lang="en-GB" altLang="ca-ES" sz="4000" u="none" dirty="0">
              <a:latin typeface="Calibri" pitchFamily="34" charset="0"/>
            </a:endParaRPr>
          </a:p>
        </p:txBody>
      </p:sp>
      <p:sp>
        <p:nvSpPr>
          <p:cNvPr id="5124" name="3 Rectángulo"/>
          <p:cNvSpPr>
            <a:spLocks noChangeArrowheads="1"/>
          </p:cNvSpPr>
          <p:nvPr/>
        </p:nvSpPr>
        <p:spPr bwMode="auto">
          <a:xfrm>
            <a:off x="273050" y="3789040"/>
            <a:ext cx="93599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1"/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If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interval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range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is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10 ( </a:t>
            </a: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precision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=10/2=5), </a:t>
            </a:r>
            <a:br>
              <a:rPr lang="es-ES_tradnl" altLang="ca-ES" sz="2800" u="none" dirty="0">
                <a:latin typeface="Univers" pitchFamily="34" charset="0"/>
                <a:cs typeface="Courier New" pitchFamily="49" charset="0"/>
              </a:rPr>
            </a:b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confidence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levell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is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95% and </a:t>
            </a:r>
            <a:br>
              <a:rPr lang="es-ES_tradnl" altLang="ca-ES" sz="2800" u="none" dirty="0">
                <a:latin typeface="Univers" pitchFamily="34" charset="0"/>
                <a:cs typeface="Courier New" pitchFamily="49" charset="0"/>
              </a:rPr>
            </a:b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standard </a:t>
            </a: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deviation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is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20, </a:t>
            </a: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sample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size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will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be</a:t>
            </a:r>
            <a:endParaRPr lang="es-ES_tradnl" altLang="ca-ES" sz="3200" u="none" dirty="0">
              <a:latin typeface="Courier New" pitchFamily="49" charset="0"/>
              <a:cs typeface="Courier New" pitchFamily="49" charset="0"/>
            </a:endParaRPr>
          </a:p>
          <a:p>
            <a:pPr lvl="2" algn="just"/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 </a:t>
            </a:r>
            <a:endParaRPr lang="es-ES_tradnl" altLang="ca-ES" sz="3200" u="none" dirty="0">
              <a:latin typeface="Courier New" pitchFamily="49" charset="0"/>
              <a:cs typeface="Courier New" pitchFamily="49" charset="0"/>
            </a:endParaRPr>
          </a:p>
          <a:p>
            <a:pPr lvl="2" algn="just"/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	n= 1.96</a:t>
            </a:r>
            <a:r>
              <a:rPr lang="es-ES_tradnl" altLang="ca-ES" sz="2800" u="none" baseline="300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20</a:t>
            </a:r>
            <a:r>
              <a:rPr lang="es-ES_tradnl" altLang="ca-ES" sz="2800" u="none" baseline="300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/ 5</a:t>
            </a:r>
            <a:r>
              <a:rPr lang="es-ES_tradnl" altLang="ca-ES" sz="2800" u="none" baseline="300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= 62</a:t>
            </a:r>
            <a:endParaRPr lang="es-ES_tradnl" altLang="ca-ES" sz="3200" u="none" dirty="0">
              <a:solidFill>
                <a:srgbClr val="99348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903288"/>
            <a:ext cx="6202362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Rectángulo"/>
          <p:cNvSpPr>
            <a:spLocks noChangeArrowheads="1"/>
          </p:cNvSpPr>
          <p:nvPr/>
        </p:nvSpPr>
        <p:spPr bwMode="auto">
          <a:xfrm>
            <a:off x="632148" y="1340768"/>
            <a:ext cx="489691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ca-ES" b="1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ca-ES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SampleMeanCI</a:t>
            </a:r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(20, 10, 95)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Assumptions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Standard deviation            20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Confidence interval           10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Confidence level            0.95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Estimated</a:t>
            </a:r>
          </a:p>
          <a:p>
            <a:pPr eaLnBrk="1" hangingPunct="1"/>
            <a:r>
              <a:rPr lang="en-GB" altLang="ca-ES" b="1" u="none" dirty="0">
                <a:solidFill>
                  <a:srgbClr val="9934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 sample size          62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64" y="2060848"/>
            <a:ext cx="4176464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0AEE69C-0011-4DC1-A656-9EB1950AF7F6}" type="slidenum">
              <a:rPr lang="es-ES" altLang="ca-ES"/>
              <a:pPr eaLnBrk="1" hangingPunct="1"/>
              <a:t>15</a:t>
            </a:fld>
            <a:endParaRPr lang="es-ES" altLang="ca-ES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849313" y="3284984"/>
            <a:ext cx="8420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Assume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precision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is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5% (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Interval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= p±.05) and </a:t>
            </a:r>
            <a:br>
              <a:rPr lang="es-ES_tradnl" altLang="ca-ES" sz="2400" u="none" dirty="0">
                <a:latin typeface="Univers" pitchFamily="34" charset="0"/>
                <a:cs typeface="Courier New" pitchFamily="49" charset="0"/>
              </a:rPr>
            </a:b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confidence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level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is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95%</a:t>
            </a:r>
            <a:endParaRPr lang="es-ES" altLang="ca-ES" sz="2400" u="none" dirty="0">
              <a:latin typeface="Univers" pitchFamily="34" charset="0"/>
              <a:cs typeface="Courier New" pitchFamily="49" charset="0"/>
            </a:endParaRPr>
          </a:p>
        </p:txBody>
      </p:sp>
      <p:sp>
        <p:nvSpPr>
          <p:cNvPr id="491523" name="Rectangle 3"/>
          <p:cNvSpPr>
            <a:spLocks noChangeArrowheads="1"/>
          </p:cNvSpPr>
          <p:nvPr/>
        </p:nvSpPr>
        <p:spPr bwMode="auto">
          <a:xfrm>
            <a:off x="0" y="3573463"/>
            <a:ext cx="9906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72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es-ES_tradnl" altLang="ca-ES" sz="2400" u="none" dirty="0">
              <a:cs typeface="Courier New" pitchFamily="49" charset="0"/>
            </a:endParaRPr>
          </a:p>
          <a:p>
            <a:pPr marL="800100" lvl="1" indent="-34290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ca-ES" sz="2400" u="none" dirty="0">
                <a:cs typeface="Courier New" pitchFamily="49" charset="0"/>
              </a:rPr>
              <a:t>	</a:t>
            </a:r>
            <a:r>
              <a:rPr lang="es-ES_tradnl" altLang="ca-ES" sz="2400" u="none" dirty="0" err="1">
                <a:cs typeface="Courier New" pitchFamily="49" charset="0"/>
              </a:rPr>
              <a:t>If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it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is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known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that</a:t>
            </a:r>
            <a:r>
              <a:rPr lang="es-ES_tradnl" altLang="ca-ES" sz="2400" u="none" dirty="0">
                <a:cs typeface="Courier New" pitchFamily="49" charset="0"/>
              </a:rPr>
              <a:t> p </a:t>
            </a:r>
            <a:r>
              <a:rPr lang="es-ES_tradnl" altLang="ca-ES" sz="2400" u="none" dirty="0" err="1">
                <a:cs typeface="Courier New" pitchFamily="49" charset="0"/>
              </a:rPr>
              <a:t>is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around</a:t>
            </a:r>
            <a:r>
              <a:rPr lang="es-ES_tradnl" altLang="ca-ES" sz="2400" u="none" dirty="0">
                <a:cs typeface="Courier New" pitchFamily="49" charset="0"/>
              </a:rPr>
              <a:t> 12.5%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s-ES_tradnl" altLang="ca-ES" sz="2400" u="none" dirty="0">
                <a:cs typeface="Courier New" pitchFamily="49" charset="0"/>
              </a:rPr>
              <a:t>		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n= 1.96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 .125 (1-.125)/.05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= 168</a:t>
            </a:r>
            <a:endParaRPr lang="es-ES_tradnl" altLang="ca-ES" sz="2800" u="none" dirty="0">
              <a:solidFill>
                <a:srgbClr val="993489"/>
              </a:solidFill>
              <a:cs typeface="Courier New" pitchFamily="49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ca-ES" sz="2400" u="none" dirty="0">
                <a:cs typeface="Courier New" pitchFamily="49" charset="0"/>
              </a:rPr>
              <a:t> 	</a:t>
            </a:r>
            <a:r>
              <a:rPr lang="es-ES_tradnl" altLang="ca-ES" sz="2400" u="none" dirty="0" err="1">
                <a:cs typeface="Courier New" pitchFamily="49" charset="0"/>
              </a:rPr>
              <a:t>If</a:t>
            </a:r>
            <a:r>
              <a:rPr lang="es-ES_tradnl" altLang="ca-ES" sz="2400" u="none" dirty="0">
                <a:cs typeface="Courier New" pitchFamily="49" charset="0"/>
              </a:rPr>
              <a:t> p </a:t>
            </a:r>
            <a:r>
              <a:rPr lang="es-ES_tradnl" altLang="ca-ES" sz="2400" u="none" dirty="0" err="1">
                <a:cs typeface="Courier New" pitchFamily="49" charset="0"/>
              </a:rPr>
              <a:t>is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unknown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maximum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sample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size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will</a:t>
            </a:r>
            <a:r>
              <a:rPr lang="es-ES_tradnl" altLang="ca-ES" sz="2400" u="none" dirty="0">
                <a:cs typeface="Courier New" pitchFamily="49" charset="0"/>
              </a:rPr>
              <a:t> be </a:t>
            </a:r>
            <a:r>
              <a:rPr lang="es-ES_tradnl" altLang="ca-ES" sz="2400" u="none" dirty="0" err="1">
                <a:cs typeface="Courier New" pitchFamily="49" charset="0"/>
              </a:rPr>
              <a:t>if</a:t>
            </a:r>
            <a:r>
              <a:rPr lang="es-ES_tradnl" altLang="ca-ES" sz="2400" u="none" dirty="0">
                <a:cs typeface="Courier New" pitchFamily="49" charset="0"/>
              </a:rPr>
              <a:t>  p=.50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s-ES_tradnl" altLang="ca-ES" sz="2000" u="none" dirty="0">
                <a:cs typeface="Courier New" pitchFamily="49" charset="0"/>
              </a:rPr>
              <a:t>		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n= 1.96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 .5 (1-.5) /.05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= 384</a:t>
            </a:r>
            <a:endParaRPr lang="es-ES_tradnl" altLang="ca-ES" sz="3200" u="none" dirty="0">
              <a:solidFill>
                <a:srgbClr val="993489"/>
              </a:solidFill>
              <a:cs typeface="Courier New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_tradnl" altLang="ca-ES" sz="6000" u="none" dirty="0">
              <a:solidFill>
                <a:schemeClr val="tx2"/>
              </a:solidFill>
            </a:endParaRPr>
          </a:p>
        </p:txBody>
      </p:sp>
      <p:sp>
        <p:nvSpPr>
          <p:cNvPr id="6150" name="4 CuadroTexto"/>
          <p:cNvSpPr txBox="1">
            <a:spLocks noChangeArrowheads="1"/>
          </p:cNvSpPr>
          <p:nvPr/>
        </p:nvSpPr>
        <p:spPr bwMode="auto">
          <a:xfrm>
            <a:off x="1928813" y="188913"/>
            <a:ext cx="6119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3600" u="none">
                <a:latin typeface="Calibri" pitchFamily="34" charset="0"/>
              </a:rPr>
              <a:t>Sample size for proportion</a:t>
            </a:r>
            <a:endParaRPr lang="en-GB" altLang="ca-ES" sz="3600" u="none">
              <a:latin typeface="Calibri" pitchFamily="34" charset="0"/>
            </a:endParaRPr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/>
        </p:nvGraphicFramePr>
        <p:xfrm>
          <a:off x="1017588" y="1150938"/>
          <a:ext cx="7823200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cuación" r:id="rId4" imgW="3568680" imgH="1257120" progId="Equation.3">
                  <p:embed/>
                </p:oleObj>
              </mc:Choice>
              <mc:Fallback>
                <p:oleObj name="Ecuación" r:id="rId4" imgW="3568680" imgH="1257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1017588" y="1150938"/>
                        <a:ext cx="7823200" cy="20240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61063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96975"/>
            <a:ext cx="33528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3 Rectángulo"/>
          <p:cNvSpPr>
            <a:spLocks noChangeArrowheads="1"/>
          </p:cNvSpPr>
          <p:nvPr/>
        </p:nvSpPr>
        <p:spPr bwMode="auto">
          <a:xfrm>
            <a:off x="5240338" y="4611688"/>
            <a:ext cx="49530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ca-ES" sz="2000" u="none"/>
              <a:t>Assumptions</a:t>
            </a:r>
          </a:p>
          <a:p>
            <a:pPr eaLnBrk="1" hangingPunct="1"/>
            <a:r>
              <a:rPr lang="en-GB" altLang="ca-ES" sz="2000" u="none"/>
              <a:t>P                          0.125</a:t>
            </a:r>
          </a:p>
          <a:p>
            <a:pPr eaLnBrk="1" hangingPunct="1"/>
            <a:r>
              <a:rPr lang="en-GB" altLang="ca-ES" sz="2000" u="none"/>
              <a:t>Confidence interval          0.1</a:t>
            </a:r>
          </a:p>
          <a:p>
            <a:pPr eaLnBrk="1" hangingPunct="1"/>
            <a:r>
              <a:rPr lang="en-GB" altLang="ca-ES" sz="2000" u="none"/>
              <a:t>Confidence level            0.95</a:t>
            </a:r>
          </a:p>
          <a:p>
            <a:pPr eaLnBrk="1" hangingPunct="1"/>
            <a:r>
              <a:rPr lang="en-GB" altLang="ca-ES" sz="2000" u="none"/>
              <a:t>                                </a:t>
            </a:r>
          </a:p>
          <a:p>
            <a:pPr eaLnBrk="1" hangingPunct="1"/>
            <a:r>
              <a:rPr lang="en-GB" altLang="ca-ES" sz="2000" u="none"/>
              <a:t>                       Estimated</a:t>
            </a:r>
          </a:p>
          <a:p>
            <a:pPr eaLnBrk="1" hangingPunct="1"/>
            <a:r>
              <a:rPr lang="en-GB" altLang="ca-ES" sz="2000" u="none">
                <a:solidFill>
                  <a:srgbClr val="993489"/>
                </a:solidFill>
              </a:rPr>
              <a:t>Required sample size         169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420938"/>
            <a:ext cx="4087813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002F2B5-9B73-484F-96B5-6C93D8CE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Preliminaries</a:t>
            </a:r>
            <a:endParaRPr lang="ca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8CEAC8-44B1-4741-9B98-EECAA1A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Before</a:t>
            </a:r>
            <a:r>
              <a:rPr lang="ca-ES" dirty="0"/>
              <a:t> </a:t>
            </a:r>
            <a:r>
              <a:rPr lang="ca-ES" dirty="0" err="1"/>
              <a:t>discussing</a:t>
            </a:r>
            <a:r>
              <a:rPr lang="ca-ES" dirty="0"/>
              <a:t> </a:t>
            </a:r>
            <a:r>
              <a:rPr lang="ca-ES" dirty="0" err="1"/>
              <a:t>sample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</a:t>
            </a:r>
            <a:r>
              <a:rPr lang="ca-ES" dirty="0" err="1"/>
              <a:t>calculations</a:t>
            </a:r>
            <a:r>
              <a:rPr lang="ca-ES" dirty="0"/>
              <a:t> </a:t>
            </a:r>
            <a:r>
              <a:rPr lang="ca-ES" dirty="0" err="1"/>
              <a:t>there</a:t>
            </a:r>
            <a:r>
              <a:rPr lang="ca-ES" dirty="0"/>
              <a:t>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several</a:t>
            </a:r>
            <a:r>
              <a:rPr lang="ca-ES" dirty="0"/>
              <a:t> </a:t>
            </a:r>
            <a:r>
              <a:rPr lang="ca-ES" dirty="0" err="1"/>
              <a:t>things</a:t>
            </a:r>
            <a:r>
              <a:rPr lang="ca-ES" dirty="0"/>
              <a:t> to </a:t>
            </a:r>
            <a:r>
              <a:rPr lang="ca-ES" dirty="0" err="1"/>
              <a:t>keep</a:t>
            </a:r>
            <a:r>
              <a:rPr lang="ca-ES" dirty="0"/>
              <a:t> in </a:t>
            </a:r>
            <a:r>
              <a:rPr lang="ca-ES" dirty="0" err="1"/>
              <a:t>mind</a:t>
            </a:r>
            <a:endParaRPr lang="ca-ES" dirty="0"/>
          </a:p>
          <a:p>
            <a:pPr lvl="1"/>
            <a:r>
              <a:rPr lang="ca-ES" dirty="0" err="1"/>
              <a:t>Type</a:t>
            </a:r>
            <a:r>
              <a:rPr lang="ca-ES" dirty="0"/>
              <a:t> of SS </a:t>
            </a:r>
            <a:r>
              <a:rPr lang="ca-ES" dirty="0" err="1"/>
              <a:t>calculations</a:t>
            </a:r>
            <a:r>
              <a:rPr lang="ca-ES" dirty="0"/>
              <a:t> </a:t>
            </a:r>
            <a:r>
              <a:rPr lang="ca-ES" dirty="0" err="1"/>
              <a:t>depending</a:t>
            </a:r>
            <a:r>
              <a:rPr lang="ca-ES" dirty="0"/>
              <a:t> on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study</a:t>
            </a:r>
            <a:r>
              <a:rPr lang="ca-ES" dirty="0"/>
              <a:t> </a:t>
            </a:r>
            <a:r>
              <a:rPr lang="ca-ES" dirty="0" err="1"/>
              <a:t>goal</a:t>
            </a:r>
            <a:r>
              <a:rPr lang="ca-ES" dirty="0"/>
              <a:t>.</a:t>
            </a:r>
          </a:p>
          <a:p>
            <a:pPr lvl="1"/>
            <a:r>
              <a:rPr lang="ca-ES" dirty="0" err="1"/>
              <a:t>Preliminary</a:t>
            </a:r>
            <a:r>
              <a:rPr lang="ca-ES" dirty="0"/>
              <a:t> </a:t>
            </a:r>
            <a:r>
              <a:rPr lang="ca-ES" dirty="0" err="1"/>
              <a:t>concepts</a:t>
            </a:r>
            <a:r>
              <a:rPr lang="ca-ES" dirty="0"/>
              <a:t> to be </a:t>
            </a:r>
            <a:r>
              <a:rPr lang="ca-ES" dirty="0" err="1"/>
              <a:t>used</a:t>
            </a:r>
            <a:endParaRPr lang="ca-ES" dirty="0"/>
          </a:p>
          <a:p>
            <a:pPr lvl="2"/>
            <a:r>
              <a:rPr lang="ca-ES" dirty="0"/>
              <a:t>Standard error of </a:t>
            </a:r>
            <a:r>
              <a:rPr lang="ca-ES" dirty="0" err="1"/>
              <a:t>an</a:t>
            </a:r>
            <a:r>
              <a:rPr lang="ca-ES" dirty="0"/>
              <a:t> </a:t>
            </a:r>
            <a:r>
              <a:rPr lang="ca-ES" dirty="0" err="1"/>
              <a:t>estimator</a:t>
            </a:r>
            <a:endParaRPr lang="ca-ES" dirty="0"/>
          </a:p>
          <a:p>
            <a:pPr lvl="2"/>
            <a:r>
              <a:rPr lang="ca-ES" dirty="0" err="1"/>
              <a:t>Confidence</a:t>
            </a:r>
            <a:r>
              <a:rPr lang="ca-ES" dirty="0"/>
              <a:t> interval</a:t>
            </a:r>
          </a:p>
          <a:p>
            <a:pPr lvl="2"/>
            <a:r>
              <a:rPr lang="ca-ES" i="1" dirty="0" err="1"/>
              <a:t>Type</a:t>
            </a:r>
            <a:r>
              <a:rPr lang="ca-ES" i="1" dirty="0"/>
              <a:t> I </a:t>
            </a:r>
            <a:r>
              <a:rPr lang="ca-ES" i="1" dirty="0" err="1"/>
              <a:t>and</a:t>
            </a:r>
            <a:r>
              <a:rPr lang="ca-ES" i="1" dirty="0"/>
              <a:t> </a:t>
            </a:r>
            <a:r>
              <a:rPr lang="ca-ES" i="1" dirty="0" err="1"/>
              <a:t>type</a:t>
            </a:r>
            <a:r>
              <a:rPr lang="ca-ES" i="1" dirty="0"/>
              <a:t> II </a:t>
            </a:r>
            <a:r>
              <a:rPr lang="ca-ES" i="1" dirty="0" err="1"/>
              <a:t>errors.Power</a:t>
            </a:r>
            <a:r>
              <a:rPr lang="ca-ES" i="1" dirty="0"/>
              <a:t> of a test </a:t>
            </a:r>
          </a:p>
        </p:txBody>
      </p:sp>
    </p:spTree>
    <p:extLst>
      <p:ext uri="{BB962C8B-B14F-4D97-AF65-F5344CB8AC3E}">
        <p14:creationId xmlns:p14="http://schemas.microsoft.com/office/powerpoint/2010/main" val="243683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0D351B5-1D1B-4BA1-A6A8-F009F50A03D2}" type="slidenum">
              <a:rPr lang="es-ES" altLang="ca-ES" smtClean="0"/>
              <a:pPr eaLnBrk="1" hangingPunct="1"/>
              <a:t>3</a:t>
            </a:fld>
            <a:endParaRPr lang="es-ES" altLang="ca-E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60648"/>
            <a:ext cx="8420100" cy="8823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600" dirty="0"/>
              <a:t>Standard error </a:t>
            </a:r>
            <a:r>
              <a:rPr lang="es-ES" altLang="ca-ES" sz="3600" dirty="0" err="1"/>
              <a:t>of</a:t>
            </a:r>
            <a:r>
              <a:rPr lang="es-ES" altLang="ca-ES" sz="3600" dirty="0"/>
              <a:t> </a:t>
            </a:r>
            <a:r>
              <a:rPr lang="es-ES" altLang="ca-ES" sz="3600" dirty="0" err="1"/>
              <a:t>the</a:t>
            </a:r>
            <a:r>
              <a:rPr lang="es-ES" altLang="ca-ES" sz="3600" dirty="0"/>
              <a:t> mean</a:t>
            </a:r>
            <a:endParaRPr lang="en-GB" altLang="ca-ES" sz="3600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143000"/>
            <a:ext cx="87503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2800" dirty="0"/>
              <a:t>A </a:t>
            </a:r>
            <a:r>
              <a:rPr lang="es-ES" altLang="ca-ES" sz="2800" dirty="0" err="1"/>
              <a:t>measure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of</a:t>
            </a:r>
            <a:r>
              <a:rPr lang="es-ES" altLang="ca-ES" sz="2800" dirty="0"/>
              <a:t> </a:t>
            </a:r>
            <a:r>
              <a:rPr lang="es-ES" altLang="ca-ES" sz="2800" dirty="0" err="1"/>
              <a:t>how</a:t>
            </a:r>
            <a:r>
              <a:rPr lang="es-ES" altLang="ca-ES" sz="2800" dirty="0"/>
              <a:t> variable </a:t>
            </a:r>
            <a:r>
              <a:rPr lang="es-ES" altLang="ca-ES" sz="2800" dirty="0" err="1"/>
              <a:t>is</a:t>
            </a:r>
            <a:r>
              <a:rPr lang="es-ES" altLang="ca-ES" sz="2800" dirty="0"/>
              <a:t> </a:t>
            </a:r>
            <a:r>
              <a:rPr lang="es-ES" altLang="ca-ES" sz="2800" dirty="0" err="1"/>
              <a:t>the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sample</a:t>
            </a:r>
            <a:r>
              <a:rPr lang="es-ES" altLang="ca-ES" sz="2800" dirty="0"/>
              <a:t> mean </a:t>
            </a:r>
            <a:r>
              <a:rPr lang="es-ES" altLang="ca-ES" sz="2800" dirty="0" err="1"/>
              <a:t>when</a:t>
            </a:r>
            <a:r>
              <a:rPr lang="es-ES" altLang="ca-ES" sz="2800" dirty="0"/>
              <a:t> </a:t>
            </a:r>
            <a:r>
              <a:rPr lang="es-ES" altLang="ca-ES" sz="2800" dirty="0" err="1"/>
              <a:t>computed</a:t>
            </a:r>
            <a:r>
              <a:rPr lang="es-ES" altLang="ca-ES" sz="2800" dirty="0"/>
              <a:t> in </a:t>
            </a:r>
            <a:r>
              <a:rPr lang="es-ES" altLang="ca-ES" sz="2800" dirty="0" err="1"/>
              <a:t>distinct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samples</a:t>
            </a:r>
            <a:r>
              <a:rPr lang="es-ES" altLang="ca-ES" sz="2800" dirty="0"/>
              <a:t>.</a:t>
            </a:r>
          </a:p>
          <a:p>
            <a:pPr lvl="1"/>
            <a:r>
              <a:rPr lang="es-ES" altLang="ca-ES" sz="2400" dirty="0"/>
              <a:t>Standard </a:t>
            </a:r>
            <a:r>
              <a:rPr lang="es-ES" altLang="ca-ES" sz="2400" dirty="0" err="1"/>
              <a:t>deviation</a:t>
            </a:r>
            <a:r>
              <a:rPr lang="es-ES" altLang="ca-ES" sz="2400" dirty="0"/>
              <a:t> of </a:t>
            </a:r>
            <a:r>
              <a:rPr lang="es-ES" altLang="ca-ES" sz="2400" dirty="0" err="1"/>
              <a:t>the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distribution</a:t>
            </a:r>
            <a:r>
              <a:rPr lang="es-ES" altLang="ca-ES" sz="2400" dirty="0"/>
              <a:t> of </a:t>
            </a:r>
            <a:r>
              <a:rPr lang="es-ES" altLang="ca-ES" sz="2400" dirty="0" err="1"/>
              <a:t>sample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means</a:t>
            </a:r>
            <a:r>
              <a:rPr lang="es-ES" altLang="ca-ES" sz="2400" dirty="0"/>
              <a:t> </a:t>
            </a:r>
          </a:p>
          <a:p>
            <a:r>
              <a:rPr lang="es-ES" altLang="ca-ES" sz="2800" dirty="0" err="1"/>
              <a:t>Usually</a:t>
            </a:r>
            <a:r>
              <a:rPr lang="es-ES" altLang="ca-ES" sz="2800" dirty="0"/>
              <a:t> </a:t>
            </a:r>
            <a:r>
              <a:rPr lang="es-ES" altLang="ca-ES" sz="2800" dirty="0" err="1"/>
              <a:t>it</a:t>
            </a:r>
            <a:r>
              <a:rPr lang="es-ES" altLang="ca-ES" sz="2800" dirty="0"/>
              <a:t> </a:t>
            </a:r>
            <a:r>
              <a:rPr lang="es-ES" altLang="ca-ES" sz="2800" dirty="0" err="1"/>
              <a:t>is</a:t>
            </a:r>
            <a:r>
              <a:rPr lang="es-ES" altLang="ca-ES" sz="2800" dirty="0"/>
              <a:t> </a:t>
            </a:r>
            <a:r>
              <a:rPr lang="es-ES" altLang="ca-ES" sz="2800" dirty="0" err="1"/>
              <a:t>defined</a:t>
            </a:r>
            <a:r>
              <a:rPr lang="es-ES" altLang="ca-ES" sz="2800" dirty="0"/>
              <a:t> as </a:t>
            </a:r>
            <a:r>
              <a:rPr lang="es-ES" altLang="ca-ES" sz="2800" dirty="0" err="1"/>
              <a:t>population</a:t>
            </a:r>
            <a:r>
              <a:rPr lang="es-ES" altLang="ca-ES" sz="2800" dirty="0"/>
              <a:t> standard </a:t>
            </a:r>
            <a:r>
              <a:rPr lang="es-ES" altLang="ca-ES" sz="2800" dirty="0" err="1"/>
              <a:t>deviation</a:t>
            </a:r>
            <a:r>
              <a:rPr lang="es-ES" altLang="ca-ES" sz="2800" dirty="0"/>
              <a:t> </a:t>
            </a:r>
            <a:r>
              <a:rPr lang="es-ES" altLang="ca-ES" sz="2800" dirty="0" err="1"/>
              <a:t>divided</a:t>
            </a:r>
            <a:r>
              <a:rPr lang="es-ES" altLang="ca-ES" sz="2800" dirty="0"/>
              <a:t> </a:t>
            </a:r>
            <a:r>
              <a:rPr lang="es-ES" altLang="ca-ES" sz="2800" dirty="0" err="1"/>
              <a:t>by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squared</a:t>
            </a:r>
            <a:r>
              <a:rPr lang="es-ES" altLang="ca-ES" sz="2800" dirty="0"/>
              <a:t> </a:t>
            </a:r>
            <a:r>
              <a:rPr lang="es-ES" altLang="ca-ES" sz="2800" dirty="0" err="1"/>
              <a:t>root</a:t>
            </a:r>
            <a:r>
              <a:rPr lang="es-ES" altLang="ca-ES" sz="2800" dirty="0"/>
              <a:t> of </a:t>
            </a:r>
            <a:r>
              <a:rPr lang="es-ES" altLang="ca-ES" sz="2800" dirty="0" err="1"/>
              <a:t>sample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size</a:t>
            </a:r>
            <a:endParaRPr lang="es-ES" altLang="ca-ES" sz="2800" dirty="0"/>
          </a:p>
          <a:p>
            <a:pPr lvl="1"/>
            <a:r>
              <a:rPr lang="es-ES" altLang="ca-ES" sz="2400" dirty="0" err="1"/>
              <a:t>It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is</a:t>
            </a:r>
            <a:r>
              <a:rPr lang="es-ES" altLang="ca-ES" sz="2400" dirty="0"/>
              <a:t> </a:t>
            </a:r>
            <a:r>
              <a:rPr lang="es-ES" altLang="ca-ES" sz="2400" dirty="0" err="1"/>
              <a:t>estimated</a:t>
            </a:r>
            <a:r>
              <a:rPr lang="es-ES" altLang="ca-ES" sz="2400" dirty="0"/>
              <a:t> </a:t>
            </a:r>
            <a:r>
              <a:rPr lang="es-ES" altLang="ca-ES" sz="2400" dirty="0" err="1"/>
              <a:t>substituting</a:t>
            </a:r>
            <a:r>
              <a:rPr lang="es-ES" altLang="ca-ES" sz="2400" dirty="0"/>
              <a:t> </a:t>
            </a:r>
            <a:r>
              <a:rPr lang="es-ES" altLang="ca-ES" sz="2400" dirty="0" err="1"/>
              <a:t>population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by</a:t>
            </a:r>
            <a:r>
              <a:rPr lang="es-ES" altLang="ca-ES" sz="2400" dirty="0"/>
              <a:t> </a:t>
            </a:r>
            <a:r>
              <a:rPr lang="es-ES" altLang="ca-ES" sz="2400" dirty="0" err="1"/>
              <a:t>sample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deviation</a:t>
            </a:r>
            <a:endParaRPr lang="es-ES" altLang="ca-ES" sz="2400" dirty="0"/>
          </a:p>
          <a:p>
            <a:pPr lvl="1">
              <a:buFontTx/>
              <a:buNone/>
            </a:pPr>
            <a:endParaRPr lang="en-GB" altLang="ca-ES" sz="2400" dirty="0"/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30858"/>
              </p:ext>
            </p:extLst>
          </p:nvPr>
        </p:nvGraphicFramePr>
        <p:xfrm>
          <a:off x="1682750" y="4503738"/>
          <a:ext cx="6799263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4" imgW="1650960" imgH="419040" progId="Equation.DSMT4">
                  <p:embed/>
                </p:oleObj>
              </mc:Choice>
              <mc:Fallback>
                <p:oleObj name="Equation" r:id="rId4" imgW="16509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1682750" y="4503738"/>
                        <a:ext cx="6799263" cy="1268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60648"/>
            <a:ext cx="8420100" cy="8823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600" dirty="0"/>
              <a:t>Standard error </a:t>
            </a:r>
            <a:r>
              <a:rPr lang="es-ES" altLang="ca-ES" sz="3600" dirty="0" err="1"/>
              <a:t>of</a:t>
            </a:r>
            <a:r>
              <a:rPr lang="es-ES" altLang="ca-ES" sz="3600" dirty="0"/>
              <a:t> a </a:t>
            </a:r>
            <a:r>
              <a:rPr lang="es-ES" altLang="ca-ES" sz="3600" dirty="0" err="1"/>
              <a:t>proportion</a:t>
            </a:r>
            <a:endParaRPr lang="en-GB" altLang="ca-ES" sz="3600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143000"/>
            <a:ext cx="8750300" cy="29340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2800" dirty="0" err="1"/>
              <a:t>The</a:t>
            </a:r>
            <a:r>
              <a:rPr lang="es-ES" altLang="ca-ES" sz="2800" dirty="0"/>
              <a:t> standard error </a:t>
            </a:r>
            <a:r>
              <a:rPr lang="es-ES" altLang="ca-ES" sz="2800" dirty="0" err="1"/>
              <a:t>of</a:t>
            </a:r>
            <a:r>
              <a:rPr lang="es-ES" altLang="ca-ES" sz="2800" dirty="0"/>
              <a:t> a </a:t>
            </a:r>
            <a:r>
              <a:rPr lang="es-ES" altLang="ca-ES" sz="2800" dirty="0" err="1"/>
              <a:t>proportion</a:t>
            </a:r>
            <a:r>
              <a:rPr lang="es-ES" altLang="ca-ES" sz="2800" dirty="0"/>
              <a:t> </a:t>
            </a:r>
            <a:r>
              <a:rPr lang="es-ES" altLang="ca-ES" sz="2800" dirty="0" err="1"/>
              <a:t>is</a:t>
            </a:r>
            <a:r>
              <a:rPr lang="es-ES" altLang="ca-ES" sz="2800" dirty="0"/>
              <a:t> </a:t>
            </a:r>
            <a:r>
              <a:rPr lang="es-ES" altLang="ca-ES" sz="2800" dirty="0" err="1"/>
              <a:t>computed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similarly</a:t>
            </a:r>
            <a:r>
              <a:rPr lang="es-ES" altLang="ca-ES" sz="2800" dirty="0"/>
              <a:t> </a:t>
            </a:r>
            <a:r>
              <a:rPr lang="es-ES" altLang="ca-ES" sz="2800" dirty="0" err="1"/>
              <a:t>to</a:t>
            </a:r>
            <a:r>
              <a:rPr lang="es-ES" altLang="ca-ES" sz="2800" dirty="0"/>
              <a:t> </a:t>
            </a:r>
            <a:r>
              <a:rPr lang="es-ES" altLang="ca-ES" sz="2800" dirty="0" err="1"/>
              <a:t>the</a:t>
            </a:r>
            <a:r>
              <a:rPr lang="es-ES" altLang="ca-ES" sz="2800" dirty="0"/>
              <a:t> SEM.</a:t>
            </a:r>
          </a:p>
          <a:p>
            <a:pPr lvl="1"/>
            <a:r>
              <a:rPr lang="es-ES" altLang="ca-ES" sz="2400" dirty="0" err="1"/>
              <a:t>Instead</a:t>
            </a:r>
            <a:r>
              <a:rPr lang="es-ES" altLang="ca-ES" sz="2400" dirty="0"/>
              <a:t> </a:t>
            </a:r>
            <a:r>
              <a:rPr lang="es-ES" altLang="ca-ES" sz="2400" dirty="0" err="1"/>
              <a:t>of</a:t>
            </a:r>
            <a:r>
              <a:rPr lang="es-ES" altLang="ca-ES" sz="2400" dirty="0"/>
              <a:t> </a:t>
            </a:r>
            <a:r>
              <a:rPr lang="es-ES" altLang="ca-ES" sz="2400" dirty="0" err="1"/>
              <a:t>the</a:t>
            </a:r>
            <a:r>
              <a:rPr lang="es-ES" altLang="ca-ES" sz="2400" dirty="0"/>
              <a:t> standard </a:t>
            </a:r>
            <a:r>
              <a:rPr lang="es-ES" altLang="ca-ES" sz="2400" dirty="0" err="1"/>
              <a:t>deviation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it</a:t>
            </a:r>
            <a:r>
              <a:rPr lang="es-ES" altLang="ca-ES" sz="2400" dirty="0"/>
              <a:t> uses </a:t>
            </a:r>
            <a:r>
              <a:rPr lang="es-ES" altLang="ca-ES" sz="2400" dirty="0" err="1"/>
              <a:t>the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population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proportion</a:t>
            </a:r>
            <a:r>
              <a:rPr lang="es-ES" altLang="ca-ES" sz="2400" dirty="0"/>
              <a:t> in </a:t>
            </a:r>
            <a:r>
              <a:rPr lang="es-ES" altLang="ca-ES" sz="2400" dirty="0" err="1"/>
              <a:t>the</a:t>
            </a:r>
            <a:r>
              <a:rPr lang="es-ES" altLang="ca-ES" sz="2400" dirty="0"/>
              <a:t> formula.</a:t>
            </a:r>
          </a:p>
          <a:p>
            <a:pPr lvl="1"/>
            <a:r>
              <a:rPr lang="es-ES" altLang="ca-ES" sz="2400" dirty="0" err="1"/>
              <a:t>Because</a:t>
            </a:r>
            <a:r>
              <a:rPr lang="es-ES" altLang="ca-ES" sz="2400" dirty="0"/>
              <a:t> p </a:t>
            </a:r>
            <a:r>
              <a:rPr lang="es-ES" altLang="ca-ES" sz="2400" dirty="0" err="1"/>
              <a:t>is</a:t>
            </a:r>
            <a:r>
              <a:rPr lang="es-ES" altLang="ca-ES" sz="2400" dirty="0"/>
              <a:t> usual </a:t>
            </a:r>
            <a:r>
              <a:rPr lang="es-ES" altLang="ca-ES" sz="2400" dirty="0" err="1"/>
              <a:t>unknown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it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is</a:t>
            </a:r>
            <a:r>
              <a:rPr lang="es-ES" altLang="ca-ES" sz="2400" dirty="0"/>
              <a:t> </a:t>
            </a:r>
            <a:r>
              <a:rPr lang="es-ES" altLang="ca-ES" sz="2400" dirty="0" err="1"/>
              <a:t>subsituted</a:t>
            </a:r>
            <a:r>
              <a:rPr lang="es-ES" altLang="ca-ES" sz="2400" dirty="0"/>
              <a:t> </a:t>
            </a:r>
            <a:r>
              <a:rPr lang="es-ES" altLang="ca-ES" sz="2400" dirty="0" err="1"/>
              <a:t>by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its</a:t>
            </a:r>
            <a:r>
              <a:rPr lang="es-ES" altLang="ca-ES" sz="2400" dirty="0"/>
              <a:t> </a:t>
            </a:r>
            <a:r>
              <a:rPr lang="es-ES" altLang="ca-ES" sz="2400" dirty="0" err="1"/>
              <a:t>estimator</a:t>
            </a:r>
            <a:r>
              <a:rPr lang="es-ES" altLang="ca-ES" sz="2400" dirty="0"/>
              <a:t>.</a:t>
            </a:r>
          </a:p>
          <a:p>
            <a:pPr lvl="1"/>
            <a:r>
              <a:rPr lang="es-ES" altLang="ca-ES" sz="2400" dirty="0" err="1"/>
              <a:t>It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is</a:t>
            </a:r>
            <a:r>
              <a:rPr lang="es-ES" altLang="ca-ES" sz="2400" dirty="0"/>
              <a:t> </a:t>
            </a:r>
            <a:r>
              <a:rPr lang="es-ES" altLang="ca-ES" sz="2400" dirty="0" err="1"/>
              <a:t>common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to</a:t>
            </a:r>
            <a:r>
              <a:rPr lang="es-ES" altLang="ca-ES" sz="2400" dirty="0"/>
              <a:t> </a:t>
            </a:r>
            <a:r>
              <a:rPr lang="es-ES" altLang="ca-ES" sz="2400" dirty="0" err="1"/>
              <a:t>put</a:t>
            </a:r>
            <a:r>
              <a:rPr lang="es-ES" altLang="ca-ES" sz="2400" dirty="0"/>
              <a:t> </a:t>
            </a:r>
            <a:r>
              <a:rPr lang="es-ES" altLang="ca-ES" sz="2400" i="1" dirty="0"/>
              <a:t>q=1-p</a:t>
            </a:r>
          </a:p>
          <a:p>
            <a:pPr lvl="1"/>
            <a:endParaRPr lang="es-ES" altLang="ca-ES" sz="2400" dirty="0"/>
          </a:p>
          <a:p>
            <a:pPr lvl="1">
              <a:buFontTx/>
              <a:buNone/>
            </a:pPr>
            <a:endParaRPr lang="en-GB" altLang="ca-ES" sz="2400" dirty="0"/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160069"/>
              </p:ext>
            </p:extLst>
          </p:nvPr>
        </p:nvGraphicFramePr>
        <p:xfrm>
          <a:off x="560512" y="4418874"/>
          <a:ext cx="7857255" cy="108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4" imgW="2374560" imgH="419040" progId="Equation.DSMT4">
                  <p:embed/>
                </p:oleObj>
              </mc:Choice>
              <mc:Fallback>
                <p:oleObj name="Equation" r:id="rId4" imgW="2374560" imgH="419040" progId="Equation.DSMT4">
                  <p:embed/>
                  <p:pic>
                    <p:nvPicPr>
                      <p:cNvPr id="4710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560512" y="4418874"/>
                        <a:ext cx="7857255" cy="108109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602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8E4D832-F709-4F5A-9097-395997164BCE}" type="slidenum">
              <a:rPr lang="es-ES" altLang="ca-ES"/>
              <a:pPr eaLnBrk="1" hangingPunct="1"/>
              <a:t>5</a:t>
            </a:fld>
            <a:endParaRPr lang="es-ES" altLang="ca-E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909763" y="2152650"/>
            <a:ext cx="990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grpSp>
        <p:nvGrpSpPr>
          <p:cNvPr id="32772" name="Group 8"/>
          <p:cNvGrpSpPr>
            <a:grpSpLocks noChangeAspect="1"/>
          </p:cNvGrpSpPr>
          <p:nvPr/>
        </p:nvGrpSpPr>
        <p:grpSpPr bwMode="auto">
          <a:xfrm>
            <a:off x="631825" y="1916113"/>
            <a:ext cx="8328025" cy="3492500"/>
            <a:chOff x="398" y="1207"/>
            <a:chExt cx="5246" cy="2200"/>
          </a:xfrm>
        </p:grpSpPr>
        <p:sp>
          <p:nvSpPr>
            <p:cNvPr id="32774" name="AutoShape 7"/>
            <p:cNvSpPr>
              <a:spLocks noChangeAspect="1" noChangeArrowheads="1" noTextEdit="1"/>
            </p:cNvSpPr>
            <p:nvPr/>
          </p:nvSpPr>
          <p:spPr bwMode="auto">
            <a:xfrm>
              <a:off x="398" y="1207"/>
              <a:ext cx="5246" cy="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5" name="Line 9"/>
            <p:cNvSpPr>
              <a:spLocks noChangeShapeType="1"/>
            </p:cNvSpPr>
            <p:nvPr/>
          </p:nvSpPr>
          <p:spPr bwMode="auto">
            <a:xfrm>
              <a:off x="683" y="1936"/>
              <a:ext cx="49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6" name="Line 10"/>
            <p:cNvSpPr>
              <a:spLocks noChangeShapeType="1"/>
            </p:cNvSpPr>
            <p:nvPr/>
          </p:nvSpPr>
          <p:spPr bwMode="auto">
            <a:xfrm>
              <a:off x="1608" y="1754"/>
              <a:ext cx="1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7" name="Line 11"/>
            <p:cNvSpPr>
              <a:spLocks noChangeShapeType="1"/>
            </p:cNvSpPr>
            <p:nvPr/>
          </p:nvSpPr>
          <p:spPr bwMode="auto">
            <a:xfrm>
              <a:off x="4740" y="1754"/>
              <a:ext cx="1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8" name="Rectangle 12"/>
            <p:cNvSpPr>
              <a:spLocks noChangeArrowheads="1"/>
            </p:cNvSpPr>
            <p:nvPr/>
          </p:nvSpPr>
          <p:spPr bwMode="auto">
            <a:xfrm>
              <a:off x="1196" y="2275"/>
              <a:ext cx="66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Lower Bound</a:t>
              </a:r>
              <a:endParaRPr lang="en-US" altLang="ca-ES"/>
            </a:p>
          </p:txBody>
        </p:sp>
        <p:sp>
          <p:nvSpPr>
            <p:cNvPr id="32779" name="Rectangle 13"/>
            <p:cNvSpPr>
              <a:spLocks noChangeArrowheads="1"/>
            </p:cNvSpPr>
            <p:nvPr/>
          </p:nvSpPr>
          <p:spPr bwMode="auto">
            <a:xfrm>
              <a:off x="4363" y="2275"/>
              <a:ext cx="65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Upper Bound</a:t>
              </a:r>
              <a:endParaRPr lang="en-US" altLang="ca-ES"/>
            </a:p>
          </p:txBody>
        </p:sp>
        <p:sp>
          <p:nvSpPr>
            <p:cNvPr id="32780" name="Line 14"/>
            <p:cNvSpPr>
              <a:spLocks noChangeShapeType="1"/>
            </p:cNvSpPr>
            <p:nvPr/>
          </p:nvSpPr>
          <p:spPr bwMode="auto">
            <a:xfrm>
              <a:off x="1608" y="1754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1" name="Line 15"/>
            <p:cNvSpPr>
              <a:spLocks noChangeShapeType="1"/>
            </p:cNvSpPr>
            <p:nvPr/>
          </p:nvSpPr>
          <p:spPr bwMode="auto">
            <a:xfrm>
              <a:off x="1608" y="2118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2" name="Line 16"/>
            <p:cNvSpPr>
              <a:spLocks noChangeShapeType="1"/>
            </p:cNvSpPr>
            <p:nvPr/>
          </p:nvSpPr>
          <p:spPr bwMode="auto">
            <a:xfrm>
              <a:off x="4597" y="1754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3" name="Line 17"/>
            <p:cNvSpPr>
              <a:spLocks noChangeShapeType="1"/>
            </p:cNvSpPr>
            <p:nvPr/>
          </p:nvSpPr>
          <p:spPr bwMode="auto">
            <a:xfrm>
              <a:off x="4597" y="2118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4" name="Line 18"/>
            <p:cNvSpPr>
              <a:spLocks noChangeShapeType="1"/>
            </p:cNvSpPr>
            <p:nvPr/>
          </p:nvSpPr>
          <p:spPr bwMode="auto">
            <a:xfrm>
              <a:off x="3174" y="1815"/>
              <a:ext cx="1" cy="2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5" name="Rectangle 19"/>
            <p:cNvSpPr>
              <a:spLocks noChangeArrowheads="1"/>
            </p:cNvSpPr>
            <p:nvPr/>
          </p:nvSpPr>
          <p:spPr bwMode="auto">
            <a:xfrm>
              <a:off x="2904" y="2156"/>
              <a:ext cx="5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u="none">
                  <a:solidFill>
                    <a:srgbClr val="000000"/>
                  </a:solidFill>
                  <a:latin typeface="Times New Roman" pitchFamily="18" charset="0"/>
                </a:rPr>
                <a:t>Estimator</a:t>
              </a:r>
              <a:endParaRPr lang="en-US" altLang="ca-ES"/>
            </a:p>
          </p:txBody>
        </p:sp>
        <p:grpSp>
          <p:nvGrpSpPr>
            <p:cNvPr id="32786" name="Group 24"/>
            <p:cNvGrpSpPr>
              <a:grpSpLocks/>
            </p:cNvGrpSpPr>
            <p:nvPr/>
          </p:nvGrpSpPr>
          <p:grpSpPr bwMode="auto">
            <a:xfrm>
              <a:off x="3172" y="1450"/>
              <a:ext cx="1" cy="244"/>
              <a:chOff x="3172" y="1450"/>
              <a:chExt cx="1" cy="244"/>
            </a:xfrm>
          </p:grpSpPr>
          <p:sp>
            <p:nvSpPr>
              <p:cNvPr id="32859" name="Line 20"/>
              <p:cNvSpPr>
                <a:spLocks noChangeShapeType="1"/>
              </p:cNvSpPr>
              <p:nvPr/>
            </p:nvSpPr>
            <p:spPr bwMode="auto">
              <a:xfrm>
                <a:off x="3172" y="1450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0" name="Line 21"/>
              <p:cNvSpPr>
                <a:spLocks noChangeShapeType="1"/>
              </p:cNvSpPr>
              <p:nvPr/>
            </p:nvSpPr>
            <p:spPr bwMode="auto">
              <a:xfrm>
                <a:off x="3172" y="1531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1" name="Line 22"/>
              <p:cNvSpPr>
                <a:spLocks noChangeShapeType="1"/>
              </p:cNvSpPr>
              <p:nvPr/>
            </p:nvSpPr>
            <p:spPr bwMode="auto">
              <a:xfrm>
                <a:off x="3172" y="1612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2" name="Line 23"/>
              <p:cNvSpPr>
                <a:spLocks noChangeShapeType="1"/>
              </p:cNvSpPr>
              <p:nvPr/>
            </p:nvSpPr>
            <p:spPr bwMode="auto">
              <a:xfrm>
                <a:off x="3172" y="169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87" name="Group 41"/>
            <p:cNvGrpSpPr>
              <a:grpSpLocks/>
            </p:cNvGrpSpPr>
            <p:nvPr/>
          </p:nvGrpSpPr>
          <p:grpSpPr bwMode="auto">
            <a:xfrm>
              <a:off x="3174" y="1449"/>
              <a:ext cx="1469" cy="1"/>
              <a:chOff x="3174" y="1449"/>
              <a:chExt cx="1469" cy="1"/>
            </a:xfrm>
          </p:grpSpPr>
          <p:sp>
            <p:nvSpPr>
              <p:cNvPr id="32843" name="Line 25"/>
              <p:cNvSpPr>
                <a:spLocks noChangeShapeType="1"/>
              </p:cNvSpPr>
              <p:nvPr/>
            </p:nvSpPr>
            <p:spPr bwMode="auto">
              <a:xfrm>
                <a:off x="3174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4" name="Line 26"/>
              <p:cNvSpPr>
                <a:spLocks noChangeShapeType="1"/>
              </p:cNvSpPr>
              <p:nvPr/>
            </p:nvSpPr>
            <p:spPr bwMode="auto">
              <a:xfrm>
                <a:off x="3269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5" name="Line 27"/>
              <p:cNvSpPr>
                <a:spLocks noChangeShapeType="1"/>
              </p:cNvSpPr>
              <p:nvPr/>
            </p:nvSpPr>
            <p:spPr bwMode="auto">
              <a:xfrm>
                <a:off x="3364" y="1449"/>
                <a:ext cx="45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6" name="Line 28"/>
              <p:cNvSpPr>
                <a:spLocks noChangeShapeType="1"/>
              </p:cNvSpPr>
              <p:nvPr/>
            </p:nvSpPr>
            <p:spPr bwMode="auto">
              <a:xfrm>
                <a:off x="345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7" name="Line 29"/>
              <p:cNvSpPr>
                <a:spLocks noChangeShapeType="1"/>
              </p:cNvSpPr>
              <p:nvPr/>
            </p:nvSpPr>
            <p:spPr bwMode="auto">
              <a:xfrm>
                <a:off x="355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8" name="Line 30"/>
              <p:cNvSpPr>
                <a:spLocks noChangeShapeType="1"/>
              </p:cNvSpPr>
              <p:nvPr/>
            </p:nvSpPr>
            <p:spPr bwMode="auto">
              <a:xfrm>
                <a:off x="364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9" name="Line 31"/>
              <p:cNvSpPr>
                <a:spLocks noChangeShapeType="1"/>
              </p:cNvSpPr>
              <p:nvPr/>
            </p:nvSpPr>
            <p:spPr bwMode="auto">
              <a:xfrm>
                <a:off x="374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0" name="Line 32"/>
              <p:cNvSpPr>
                <a:spLocks noChangeShapeType="1"/>
              </p:cNvSpPr>
              <p:nvPr/>
            </p:nvSpPr>
            <p:spPr bwMode="auto">
              <a:xfrm>
                <a:off x="383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1" name="Line 33"/>
              <p:cNvSpPr>
                <a:spLocks noChangeShapeType="1"/>
              </p:cNvSpPr>
              <p:nvPr/>
            </p:nvSpPr>
            <p:spPr bwMode="auto">
              <a:xfrm>
                <a:off x="393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2" name="Line 34"/>
              <p:cNvSpPr>
                <a:spLocks noChangeShapeType="1"/>
              </p:cNvSpPr>
              <p:nvPr/>
            </p:nvSpPr>
            <p:spPr bwMode="auto">
              <a:xfrm>
                <a:off x="402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3" name="Line 35"/>
              <p:cNvSpPr>
                <a:spLocks noChangeShapeType="1"/>
              </p:cNvSpPr>
              <p:nvPr/>
            </p:nvSpPr>
            <p:spPr bwMode="auto">
              <a:xfrm>
                <a:off x="412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4" name="Line 36"/>
              <p:cNvSpPr>
                <a:spLocks noChangeShapeType="1"/>
              </p:cNvSpPr>
              <p:nvPr/>
            </p:nvSpPr>
            <p:spPr bwMode="auto">
              <a:xfrm>
                <a:off x="421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5" name="Line 37"/>
              <p:cNvSpPr>
                <a:spLocks noChangeShapeType="1"/>
              </p:cNvSpPr>
              <p:nvPr/>
            </p:nvSpPr>
            <p:spPr bwMode="auto">
              <a:xfrm>
                <a:off x="4312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6" name="Line 38"/>
              <p:cNvSpPr>
                <a:spLocks noChangeShapeType="1"/>
              </p:cNvSpPr>
              <p:nvPr/>
            </p:nvSpPr>
            <p:spPr bwMode="auto">
              <a:xfrm>
                <a:off x="4407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7" name="Line 39"/>
              <p:cNvSpPr>
                <a:spLocks noChangeShapeType="1"/>
              </p:cNvSpPr>
              <p:nvPr/>
            </p:nvSpPr>
            <p:spPr bwMode="auto">
              <a:xfrm>
                <a:off x="4502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8" name="Line 40"/>
              <p:cNvSpPr>
                <a:spLocks noChangeShapeType="1"/>
              </p:cNvSpPr>
              <p:nvPr/>
            </p:nvSpPr>
            <p:spPr bwMode="auto">
              <a:xfrm>
                <a:off x="4597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88" name="Group 46"/>
            <p:cNvGrpSpPr>
              <a:grpSpLocks/>
            </p:cNvGrpSpPr>
            <p:nvPr/>
          </p:nvGrpSpPr>
          <p:grpSpPr bwMode="auto">
            <a:xfrm>
              <a:off x="4667" y="1450"/>
              <a:ext cx="1" cy="244"/>
              <a:chOff x="4667" y="1450"/>
              <a:chExt cx="1" cy="244"/>
            </a:xfrm>
          </p:grpSpPr>
          <p:sp>
            <p:nvSpPr>
              <p:cNvPr id="32839" name="Line 42"/>
              <p:cNvSpPr>
                <a:spLocks noChangeShapeType="1"/>
              </p:cNvSpPr>
              <p:nvPr/>
            </p:nvSpPr>
            <p:spPr bwMode="auto">
              <a:xfrm>
                <a:off x="4667" y="1450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0" name="Line 43"/>
              <p:cNvSpPr>
                <a:spLocks noChangeShapeType="1"/>
              </p:cNvSpPr>
              <p:nvPr/>
            </p:nvSpPr>
            <p:spPr bwMode="auto">
              <a:xfrm>
                <a:off x="4667" y="1531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1" name="Line 44"/>
              <p:cNvSpPr>
                <a:spLocks noChangeShapeType="1"/>
              </p:cNvSpPr>
              <p:nvPr/>
            </p:nvSpPr>
            <p:spPr bwMode="auto">
              <a:xfrm>
                <a:off x="4667" y="1612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2" name="Line 45"/>
              <p:cNvSpPr>
                <a:spLocks noChangeShapeType="1"/>
              </p:cNvSpPr>
              <p:nvPr/>
            </p:nvSpPr>
            <p:spPr bwMode="auto">
              <a:xfrm>
                <a:off x="4667" y="169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sp>
          <p:nvSpPr>
            <p:cNvPr id="32789" name="Rectangle 47"/>
            <p:cNvSpPr>
              <a:spLocks noChangeArrowheads="1"/>
            </p:cNvSpPr>
            <p:nvPr/>
          </p:nvSpPr>
          <p:spPr bwMode="auto">
            <a:xfrm>
              <a:off x="3525" y="1240"/>
              <a:ext cx="8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b="1" u="none">
                  <a:solidFill>
                    <a:srgbClr val="000000"/>
                  </a:solidFill>
                  <a:latin typeface="Times New Roman" pitchFamily="18" charset="0"/>
                </a:rPr>
                <a:t>PRECISION</a:t>
              </a:r>
              <a:endParaRPr lang="en-US" altLang="ca-ES"/>
            </a:p>
          </p:txBody>
        </p:sp>
        <p:grpSp>
          <p:nvGrpSpPr>
            <p:cNvPr id="32790" name="Group 82"/>
            <p:cNvGrpSpPr>
              <a:grpSpLocks/>
            </p:cNvGrpSpPr>
            <p:nvPr/>
          </p:nvGrpSpPr>
          <p:grpSpPr bwMode="auto">
            <a:xfrm>
              <a:off x="1608" y="2785"/>
              <a:ext cx="3133" cy="1"/>
              <a:chOff x="1608" y="2785"/>
              <a:chExt cx="3133" cy="1"/>
            </a:xfrm>
          </p:grpSpPr>
          <p:sp>
            <p:nvSpPr>
              <p:cNvPr id="32805" name="Line 48"/>
              <p:cNvSpPr>
                <a:spLocks noChangeShapeType="1"/>
              </p:cNvSpPr>
              <p:nvPr/>
            </p:nvSpPr>
            <p:spPr bwMode="auto">
              <a:xfrm>
                <a:off x="1608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6" name="Line 49"/>
              <p:cNvSpPr>
                <a:spLocks noChangeShapeType="1"/>
              </p:cNvSpPr>
              <p:nvPr/>
            </p:nvSpPr>
            <p:spPr bwMode="auto">
              <a:xfrm>
                <a:off x="1703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7" name="Line 50"/>
              <p:cNvSpPr>
                <a:spLocks noChangeShapeType="1"/>
              </p:cNvSpPr>
              <p:nvPr/>
            </p:nvSpPr>
            <p:spPr bwMode="auto">
              <a:xfrm>
                <a:off x="1798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8" name="Line 51"/>
              <p:cNvSpPr>
                <a:spLocks noChangeShapeType="1"/>
              </p:cNvSpPr>
              <p:nvPr/>
            </p:nvSpPr>
            <p:spPr bwMode="auto">
              <a:xfrm>
                <a:off x="1893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9" name="Line 52"/>
              <p:cNvSpPr>
                <a:spLocks noChangeShapeType="1"/>
              </p:cNvSpPr>
              <p:nvPr/>
            </p:nvSpPr>
            <p:spPr bwMode="auto">
              <a:xfrm>
                <a:off x="1988" y="2785"/>
                <a:ext cx="45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0" name="Line 53"/>
              <p:cNvSpPr>
                <a:spLocks noChangeShapeType="1"/>
              </p:cNvSpPr>
              <p:nvPr/>
            </p:nvSpPr>
            <p:spPr bwMode="auto">
              <a:xfrm>
                <a:off x="208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1" name="Line 54"/>
              <p:cNvSpPr>
                <a:spLocks noChangeShapeType="1"/>
              </p:cNvSpPr>
              <p:nvPr/>
            </p:nvSpPr>
            <p:spPr bwMode="auto">
              <a:xfrm>
                <a:off x="217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2" name="Line 55"/>
              <p:cNvSpPr>
                <a:spLocks noChangeShapeType="1"/>
              </p:cNvSpPr>
              <p:nvPr/>
            </p:nvSpPr>
            <p:spPr bwMode="auto">
              <a:xfrm>
                <a:off x="227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3" name="Line 56"/>
              <p:cNvSpPr>
                <a:spLocks noChangeShapeType="1"/>
              </p:cNvSpPr>
              <p:nvPr/>
            </p:nvSpPr>
            <p:spPr bwMode="auto">
              <a:xfrm>
                <a:off x="236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4" name="Line 57"/>
              <p:cNvSpPr>
                <a:spLocks noChangeShapeType="1"/>
              </p:cNvSpPr>
              <p:nvPr/>
            </p:nvSpPr>
            <p:spPr bwMode="auto">
              <a:xfrm>
                <a:off x="246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5" name="Line 58"/>
              <p:cNvSpPr>
                <a:spLocks noChangeShapeType="1"/>
              </p:cNvSpPr>
              <p:nvPr/>
            </p:nvSpPr>
            <p:spPr bwMode="auto">
              <a:xfrm>
                <a:off x="255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6" name="Line 59"/>
              <p:cNvSpPr>
                <a:spLocks noChangeShapeType="1"/>
              </p:cNvSpPr>
              <p:nvPr/>
            </p:nvSpPr>
            <p:spPr bwMode="auto">
              <a:xfrm>
                <a:off x="265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7" name="Line 60"/>
              <p:cNvSpPr>
                <a:spLocks noChangeShapeType="1"/>
              </p:cNvSpPr>
              <p:nvPr/>
            </p:nvSpPr>
            <p:spPr bwMode="auto">
              <a:xfrm>
                <a:off x="274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8" name="Line 61"/>
              <p:cNvSpPr>
                <a:spLocks noChangeShapeType="1"/>
              </p:cNvSpPr>
              <p:nvPr/>
            </p:nvSpPr>
            <p:spPr bwMode="auto">
              <a:xfrm>
                <a:off x="284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9" name="Line 62"/>
              <p:cNvSpPr>
                <a:spLocks noChangeShapeType="1"/>
              </p:cNvSpPr>
              <p:nvPr/>
            </p:nvSpPr>
            <p:spPr bwMode="auto">
              <a:xfrm>
                <a:off x="293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0" name="Line 63"/>
              <p:cNvSpPr>
                <a:spLocks noChangeShapeType="1"/>
              </p:cNvSpPr>
              <p:nvPr/>
            </p:nvSpPr>
            <p:spPr bwMode="auto">
              <a:xfrm>
                <a:off x="303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1" name="Line 64"/>
              <p:cNvSpPr>
                <a:spLocks noChangeShapeType="1"/>
              </p:cNvSpPr>
              <p:nvPr/>
            </p:nvSpPr>
            <p:spPr bwMode="auto">
              <a:xfrm>
                <a:off x="312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2" name="Line 65"/>
              <p:cNvSpPr>
                <a:spLocks noChangeShapeType="1"/>
              </p:cNvSpPr>
              <p:nvPr/>
            </p:nvSpPr>
            <p:spPr bwMode="auto">
              <a:xfrm>
                <a:off x="322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3" name="Line 66"/>
              <p:cNvSpPr>
                <a:spLocks noChangeShapeType="1"/>
              </p:cNvSpPr>
              <p:nvPr/>
            </p:nvSpPr>
            <p:spPr bwMode="auto">
              <a:xfrm>
                <a:off x="331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4" name="Line 67"/>
              <p:cNvSpPr>
                <a:spLocks noChangeShapeType="1"/>
              </p:cNvSpPr>
              <p:nvPr/>
            </p:nvSpPr>
            <p:spPr bwMode="auto">
              <a:xfrm>
                <a:off x="341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5" name="Line 68"/>
              <p:cNvSpPr>
                <a:spLocks noChangeShapeType="1"/>
              </p:cNvSpPr>
              <p:nvPr/>
            </p:nvSpPr>
            <p:spPr bwMode="auto">
              <a:xfrm>
                <a:off x="350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6" name="Line 69"/>
              <p:cNvSpPr>
                <a:spLocks noChangeShapeType="1"/>
              </p:cNvSpPr>
              <p:nvPr/>
            </p:nvSpPr>
            <p:spPr bwMode="auto">
              <a:xfrm>
                <a:off x="360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7" name="Line 70"/>
              <p:cNvSpPr>
                <a:spLocks noChangeShapeType="1"/>
              </p:cNvSpPr>
              <p:nvPr/>
            </p:nvSpPr>
            <p:spPr bwMode="auto">
              <a:xfrm>
                <a:off x="369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8" name="Line 71"/>
              <p:cNvSpPr>
                <a:spLocks noChangeShapeType="1"/>
              </p:cNvSpPr>
              <p:nvPr/>
            </p:nvSpPr>
            <p:spPr bwMode="auto">
              <a:xfrm>
                <a:off x="379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9" name="Line 72"/>
              <p:cNvSpPr>
                <a:spLocks noChangeShapeType="1"/>
              </p:cNvSpPr>
              <p:nvPr/>
            </p:nvSpPr>
            <p:spPr bwMode="auto">
              <a:xfrm>
                <a:off x="388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0" name="Line 73"/>
              <p:cNvSpPr>
                <a:spLocks noChangeShapeType="1"/>
              </p:cNvSpPr>
              <p:nvPr/>
            </p:nvSpPr>
            <p:spPr bwMode="auto">
              <a:xfrm>
                <a:off x="398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1" name="Line 74"/>
              <p:cNvSpPr>
                <a:spLocks noChangeShapeType="1"/>
              </p:cNvSpPr>
              <p:nvPr/>
            </p:nvSpPr>
            <p:spPr bwMode="auto">
              <a:xfrm>
                <a:off x="407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2" name="Line 75"/>
              <p:cNvSpPr>
                <a:spLocks noChangeShapeType="1"/>
              </p:cNvSpPr>
              <p:nvPr/>
            </p:nvSpPr>
            <p:spPr bwMode="auto">
              <a:xfrm>
                <a:off x="417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3" name="Line 76"/>
              <p:cNvSpPr>
                <a:spLocks noChangeShapeType="1"/>
              </p:cNvSpPr>
              <p:nvPr/>
            </p:nvSpPr>
            <p:spPr bwMode="auto">
              <a:xfrm>
                <a:off x="426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4" name="Line 77"/>
              <p:cNvSpPr>
                <a:spLocks noChangeShapeType="1"/>
              </p:cNvSpPr>
              <p:nvPr/>
            </p:nvSpPr>
            <p:spPr bwMode="auto">
              <a:xfrm>
                <a:off x="436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5" name="Line 78"/>
              <p:cNvSpPr>
                <a:spLocks noChangeShapeType="1"/>
              </p:cNvSpPr>
              <p:nvPr/>
            </p:nvSpPr>
            <p:spPr bwMode="auto">
              <a:xfrm>
                <a:off x="445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6" name="Line 79"/>
              <p:cNvSpPr>
                <a:spLocks noChangeShapeType="1"/>
              </p:cNvSpPr>
              <p:nvPr/>
            </p:nvSpPr>
            <p:spPr bwMode="auto">
              <a:xfrm>
                <a:off x="455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7" name="Line 80"/>
              <p:cNvSpPr>
                <a:spLocks noChangeShapeType="1"/>
              </p:cNvSpPr>
              <p:nvPr/>
            </p:nvSpPr>
            <p:spPr bwMode="auto">
              <a:xfrm>
                <a:off x="464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8" name="Line 81"/>
              <p:cNvSpPr>
                <a:spLocks noChangeShapeType="1"/>
              </p:cNvSpPr>
              <p:nvPr/>
            </p:nvSpPr>
            <p:spPr bwMode="auto">
              <a:xfrm>
                <a:off x="4740" y="278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91" name="Group 87"/>
            <p:cNvGrpSpPr>
              <a:grpSpLocks/>
            </p:cNvGrpSpPr>
            <p:nvPr/>
          </p:nvGrpSpPr>
          <p:grpSpPr bwMode="auto">
            <a:xfrm>
              <a:off x="1606" y="2483"/>
              <a:ext cx="1" cy="282"/>
              <a:chOff x="1606" y="2483"/>
              <a:chExt cx="1" cy="282"/>
            </a:xfrm>
          </p:grpSpPr>
          <p:sp>
            <p:nvSpPr>
              <p:cNvPr id="32801" name="Line 83"/>
              <p:cNvSpPr>
                <a:spLocks noChangeShapeType="1"/>
              </p:cNvSpPr>
              <p:nvPr/>
            </p:nvSpPr>
            <p:spPr bwMode="auto">
              <a:xfrm>
                <a:off x="1606" y="2483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2" name="Line 84"/>
              <p:cNvSpPr>
                <a:spLocks noChangeShapeType="1"/>
              </p:cNvSpPr>
              <p:nvPr/>
            </p:nvSpPr>
            <p:spPr bwMode="auto">
              <a:xfrm>
                <a:off x="1606" y="2564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3" name="Line 85"/>
              <p:cNvSpPr>
                <a:spLocks noChangeShapeType="1"/>
              </p:cNvSpPr>
              <p:nvPr/>
            </p:nvSpPr>
            <p:spPr bwMode="auto">
              <a:xfrm>
                <a:off x="1606" y="2645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4" name="Line 86"/>
              <p:cNvSpPr>
                <a:spLocks noChangeShapeType="1"/>
              </p:cNvSpPr>
              <p:nvPr/>
            </p:nvSpPr>
            <p:spPr bwMode="auto">
              <a:xfrm>
                <a:off x="1606" y="2726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92" name="Group 92"/>
            <p:cNvGrpSpPr>
              <a:grpSpLocks/>
            </p:cNvGrpSpPr>
            <p:nvPr/>
          </p:nvGrpSpPr>
          <p:grpSpPr bwMode="auto">
            <a:xfrm>
              <a:off x="4738" y="2483"/>
              <a:ext cx="1" cy="282"/>
              <a:chOff x="4738" y="2483"/>
              <a:chExt cx="1" cy="282"/>
            </a:xfrm>
          </p:grpSpPr>
          <p:sp>
            <p:nvSpPr>
              <p:cNvPr id="32797" name="Line 88"/>
              <p:cNvSpPr>
                <a:spLocks noChangeShapeType="1"/>
              </p:cNvSpPr>
              <p:nvPr/>
            </p:nvSpPr>
            <p:spPr bwMode="auto">
              <a:xfrm>
                <a:off x="4738" y="2483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798" name="Line 89"/>
              <p:cNvSpPr>
                <a:spLocks noChangeShapeType="1"/>
              </p:cNvSpPr>
              <p:nvPr/>
            </p:nvSpPr>
            <p:spPr bwMode="auto">
              <a:xfrm>
                <a:off x="4738" y="2564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799" name="Line 90"/>
              <p:cNvSpPr>
                <a:spLocks noChangeShapeType="1"/>
              </p:cNvSpPr>
              <p:nvPr/>
            </p:nvSpPr>
            <p:spPr bwMode="auto">
              <a:xfrm>
                <a:off x="4738" y="2645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0" name="Line 91"/>
              <p:cNvSpPr>
                <a:spLocks noChangeShapeType="1"/>
              </p:cNvSpPr>
              <p:nvPr/>
            </p:nvSpPr>
            <p:spPr bwMode="auto">
              <a:xfrm>
                <a:off x="4738" y="2726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sp>
          <p:nvSpPr>
            <p:cNvPr id="32793" name="Rectangle 93"/>
            <p:cNvSpPr>
              <a:spLocks noChangeArrowheads="1"/>
            </p:cNvSpPr>
            <p:nvPr/>
          </p:nvSpPr>
          <p:spPr bwMode="auto">
            <a:xfrm>
              <a:off x="1694" y="3065"/>
              <a:ext cx="35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Values in which we are confident that real population parameter is inside</a:t>
              </a:r>
            </a:p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With a prefixed confidence level (Usually 95%)</a:t>
              </a:r>
              <a:endParaRPr lang="en-US" altLang="ca-ES"/>
            </a:p>
          </p:txBody>
        </p:sp>
        <p:grpSp>
          <p:nvGrpSpPr>
            <p:cNvPr id="32794" name="Group 98"/>
            <p:cNvGrpSpPr>
              <a:grpSpLocks/>
            </p:cNvGrpSpPr>
            <p:nvPr/>
          </p:nvGrpSpPr>
          <p:grpSpPr bwMode="auto">
            <a:xfrm>
              <a:off x="484" y="1792"/>
              <a:ext cx="938" cy="308"/>
              <a:chOff x="484" y="1792"/>
              <a:chExt cx="938" cy="308"/>
            </a:xfrm>
          </p:grpSpPr>
          <p:sp>
            <p:nvSpPr>
              <p:cNvPr id="32795" name="Rectangle 96"/>
              <p:cNvSpPr>
                <a:spLocks noChangeArrowheads="1"/>
              </p:cNvSpPr>
              <p:nvPr/>
            </p:nvSpPr>
            <p:spPr bwMode="auto">
              <a:xfrm>
                <a:off x="484" y="1792"/>
                <a:ext cx="6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Times New Roman" pitchFamily="18" charset="0"/>
                  </a:rPr>
                  <a:t>PARAMETER </a:t>
                </a:r>
                <a:endParaRPr lang="en-US" altLang="ca-ES"/>
              </a:p>
            </p:txBody>
          </p:sp>
          <p:sp>
            <p:nvSpPr>
              <p:cNvPr id="32796" name="Rectangle 97"/>
              <p:cNvSpPr>
                <a:spLocks noChangeArrowheads="1"/>
              </p:cNvSpPr>
              <p:nvPr/>
            </p:nvSpPr>
            <p:spPr bwMode="auto">
              <a:xfrm>
                <a:off x="484" y="1974"/>
                <a:ext cx="93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Times New Roman" pitchFamily="18" charset="0"/>
                  </a:rPr>
                  <a:t> POSSIBLE VALUES</a:t>
                </a:r>
                <a:endParaRPr lang="en-US" altLang="ca-ES"/>
              </a:p>
            </p:txBody>
          </p:sp>
        </p:grpSp>
      </p:grpSp>
      <p:sp>
        <p:nvSpPr>
          <p:cNvPr id="99" name="Rectangle 2"/>
          <p:cNvSpPr txBox="1">
            <a:spLocks noChangeArrowheads="1"/>
          </p:cNvSpPr>
          <p:nvPr/>
        </p:nvSpPr>
        <p:spPr bwMode="auto">
          <a:xfrm>
            <a:off x="247650" y="260350"/>
            <a:ext cx="96583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s-ES" altLang="ca-ES" sz="44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Confidence</a:t>
            </a:r>
            <a:r>
              <a:rPr lang="es-ES" altLang="ca-ES" sz="4400" u="none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4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interval</a:t>
            </a:r>
            <a:endParaRPr lang="en-GB" altLang="ca-ES" sz="4400" u="none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B1DA5D1B-AAD1-4766-AAAA-D2DAAF8761C6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838200" y="496888"/>
            <a:ext cx="8229600" cy="6286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es-ES" sz="2800" dirty="0" err="1"/>
              <a:t>Confidence</a:t>
            </a:r>
            <a:r>
              <a:rPr lang="ca-ES" altLang="es-ES" sz="2800" dirty="0"/>
              <a:t> interval for </a:t>
            </a:r>
            <a:r>
              <a:rPr lang="ca-ES" altLang="es-ES" sz="2800" dirty="0" err="1"/>
              <a:t>the</a:t>
            </a:r>
            <a:r>
              <a:rPr lang="ca-ES" altLang="es-ES" sz="2800" dirty="0"/>
              <a:t> </a:t>
            </a:r>
            <a:r>
              <a:rPr lang="ca-ES" altLang="es-ES" sz="2800" dirty="0" err="1"/>
              <a:t>mean</a:t>
            </a:r>
            <a:endParaRPr lang="ca-ES" altLang="es-ES" sz="2800" dirty="0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BF7AF86-2EA7-49CC-AC48-AF77CA2D1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1700215"/>
            <a:ext cx="4248150" cy="288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ca-ES" altLang="es-ES" sz="2000" u="none" dirty="0" err="1"/>
              <a:t>Goal</a:t>
            </a:r>
            <a:r>
              <a:rPr lang="ca-ES" altLang="es-ES" sz="2000" u="none" dirty="0"/>
              <a:t>: </a:t>
            </a:r>
            <a:r>
              <a:rPr lang="ca-ES" altLang="es-ES" sz="2000" u="none" dirty="0" err="1"/>
              <a:t>Estimate</a:t>
            </a:r>
            <a:r>
              <a:rPr lang="ca-ES" altLang="es-ES" sz="2000" u="none" dirty="0"/>
              <a:t> ureic nitrogen </a:t>
            </a:r>
            <a:r>
              <a:rPr lang="ca-ES" altLang="es-ES" sz="2000" u="none" dirty="0" err="1"/>
              <a:t>concentracion</a:t>
            </a:r>
            <a:r>
              <a:rPr lang="ca-ES" altLang="es-ES" sz="2000" u="none" dirty="0"/>
              <a:t> in </a:t>
            </a:r>
            <a:r>
              <a:rPr lang="ca-ES" altLang="es-ES" sz="2000" u="none" dirty="0" err="1"/>
              <a:t>serum</a:t>
            </a:r>
            <a:r>
              <a:rPr lang="ca-ES" altLang="es-ES" sz="2000" u="none" dirty="0"/>
              <a:t> (SUN) in rats </a:t>
            </a:r>
            <a:r>
              <a:rPr lang="ca-ES" altLang="es-ES" sz="2000" u="none" dirty="0" err="1"/>
              <a:t>that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have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been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eating</a:t>
            </a:r>
            <a:r>
              <a:rPr lang="ca-ES" altLang="es-ES" sz="2000" u="none" dirty="0"/>
              <a:t> a </a:t>
            </a:r>
            <a:r>
              <a:rPr lang="ca-ES" altLang="es-ES" sz="2000" u="none" dirty="0" err="1"/>
              <a:t>certain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diet</a:t>
            </a:r>
            <a:r>
              <a:rPr lang="ca-ES" altLang="es-ES" sz="2000" u="none" dirty="0"/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ca-ES" altLang="es-ES" sz="2000" u="none" dirty="0"/>
              <a:t>A </a:t>
            </a:r>
            <a:r>
              <a:rPr lang="ca-ES" altLang="es-ES" sz="2000" u="none" dirty="0" err="1"/>
              <a:t>sample</a:t>
            </a:r>
            <a:r>
              <a:rPr lang="ca-ES" altLang="es-ES" sz="2000" u="none" dirty="0"/>
              <a:t> of </a:t>
            </a:r>
            <a:r>
              <a:rPr lang="ca-ES" altLang="es-ES" sz="2000" u="none" dirty="0" err="1"/>
              <a:t>size</a:t>
            </a:r>
            <a:r>
              <a:rPr lang="ca-ES" altLang="es-ES" sz="2000" u="none" dirty="0"/>
              <a:t> 10 has </a:t>
            </a:r>
            <a:r>
              <a:rPr lang="ca-ES" altLang="es-ES" sz="2000" u="none" dirty="0" err="1"/>
              <a:t>been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taken</a:t>
            </a:r>
            <a:r>
              <a:rPr lang="ca-ES" altLang="es-ES" sz="2000" u="none" dirty="0"/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ca-ES" altLang="es-ES" sz="2000" u="none" dirty="0" err="1"/>
              <a:t>Confidence</a:t>
            </a:r>
            <a:r>
              <a:rPr lang="ca-ES" altLang="es-ES" sz="2000" u="none" dirty="0"/>
              <a:t> interval is </a:t>
            </a:r>
            <a:r>
              <a:rPr lang="ca-ES" altLang="es-ES" sz="2000" u="none" dirty="0" err="1"/>
              <a:t>computed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from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formula </a:t>
            </a:r>
            <a:r>
              <a:rPr lang="ca-ES" altLang="es-ES" sz="2000" u="none" dirty="0" err="1"/>
              <a:t>below</a:t>
            </a:r>
            <a:r>
              <a:rPr lang="ca-ES" altLang="es-ES" sz="2000" u="none" dirty="0"/>
              <a:t>.</a:t>
            </a: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0E46C0A3-95FA-4502-BEFE-6964419BB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875421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F8C5B73A-6260-4BB3-81A4-306A32AB9F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57200"/>
              </p:ext>
            </p:extLst>
          </p:nvPr>
        </p:nvGraphicFramePr>
        <p:xfrm>
          <a:off x="882650" y="5070475"/>
          <a:ext cx="38544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1930320" imgH="419040" progId="Equation.DSMT4">
                  <p:embed/>
                </p:oleObj>
              </mc:Choice>
              <mc:Fallback>
                <p:oleObj name="Equation" r:id="rId3" imgW="1930320" imgH="419040" progId="Equation.DSMT4">
                  <p:embed/>
                  <p:pic>
                    <p:nvPicPr>
                      <p:cNvPr id="6150" name="Object 6">
                        <a:extLst>
                          <a:ext uri="{FF2B5EF4-FFF2-40B4-BE49-F238E27FC236}">
                            <a16:creationId xmlns:a16="http://schemas.microsoft.com/office/drawing/2014/main" id="{F8C5B73A-6260-4BB3-81A4-306A32AB9F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5070475"/>
                        <a:ext cx="3854450" cy="839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1" name="Picture 10">
            <a:extLst>
              <a:ext uri="{FF2B5EF4-FFF2-40B4-BE49-F238E27FC236}">
                <a16:creationId xmlns:a16="http://schemas.microsoft.com/office/drawing/2014/main" id="{7299C20B-5397-400F-BFA5-3DCD9043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1" y="1484313"/>
            <a:ext cx="4252913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80484FD-9DB7-4A48-8556-14D2D4ECC766}" type="slidenum">
              <a:rPr lang="es-ES" altLang="ca-ES" smtClean="0"/>
              <a:pPr eaLnBrk="1" hangingPunct="1"/>
              <a:t>7</a:t>
            </a:fld>
            <a:endParaRPr lang="es-ES" altLang="ca-E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7650" y="260350"/>
            <a:ext cx="965835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4000" dirty="0" err="1"/>
              <a:t>Confidence</a:t>
            </a:r>
            <a:r>
              <a:rPr lang="es-ES" altLang="ca-ES" sz="4000" dirty="0"/>
              <a:t> </a:t>
            </a:r>
            <a:r>
              <a:rPr lang="es-ES" altLang="ca-ES" sz="4000" dirty="0" err="1"/>
              <a:t>interval</a:t>
            </a:r>
            <a:r>
              <a:rPr lang="es-ES" altLang="ca-ES" sz="4000" dirty="0"/>
              <a:t> </a:t>
            </a:r>
            <a:r>
              <a:rPr lang="es-ES" altLang="ca-ES" sz="4000" dirty="0" err="1"/>
              <a:t>of</a:t>
            </a:r>
            <a:r>
              <a:rPr lang="es-ES" altLang="ca-ES" sz="4000" dirty="0"/>
              <a:t> Mean</a:t>
            </a:r>
            <a:endParaRPr lang="en-GB" altLang="ca-E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Rectangle 3"/>
              <p:cNvSpPr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415925" y="1196975"/>
                <a:ext cx="9245600" cy="5867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90000"/>
                  </a:lnSpc>
                </a:pPr>
                <a:r>
                  <a:rPr lang="es-ES_tradnl" altLang="ca-ES" sz="2800" dirty="0" err="1">
                    <a:cs typeface="Courier New" pitchFamily="49" charset="0"/>
                  </a:rPr>
                  <a:t>Population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blood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pressure</a:t>
                </a:r>
                <a:r>
                  <a:rPr lang="es-ES_tradnl" altLang="ca-ES" sz="2800" dirty="0">
                    <a:cs typeface="Courier New" pitchFamily="49" charset="0"/>
                  </a:rPr>
                  <a:t> in </a:t>
                </a:r>
                <a:r>
                  <a:rPr lang="es-ES_tradnl" altLang="ca-ES" sz="2800" dirty="0" err="1">
                    <a:cs typeface="Courier New" pitchFamily="49" charset="0"/>
                  </a:rPr>
                  <a:t>hipertensives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is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normally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distributed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with</a:t>
                </a:r>
                <a:r>
                  <a:rPr lang="es-ES_tradnl" altLang="ca-ES" sz="2800" dirty="0">
                    <a:cs typeface="Courier New" pitchFamily="49" charset="0"/>
                  </a:rPr>
                  <a:t> mean </a:t>
                </a:r>
                <a:r>
                  <a:rPr lang="es-ES_tradnl" altLang="ca-ES" dirty="0">
                    <a:latin typeface="Symbol" pitchFamily="18" charset="2"/>
                    <a:cs typeface="Courier New" pitchFamily="49" charset="0"/>
                  </a:rPr>
                  <a:t>m</a:t>
                </a:r>
                <a:r>
                  <a:rPr lang="es-ES_tradnl" altLang="ca-ES" sz="2800" dirty="0">
                    <a:cs typeface="Courier New" pitchFamily="49" charset="0"/>
                  </a:rPr>
                  <a:t>  and standard </a:t>
                </a:r>
                <a:r>
                  <a:rPr lang="es-ES_tradnl" altLang="ca-ES" sz="2800" dirty="0" err="1">
                    <a:cs typeface="Courier New" pitchFamily="49" charset="0"/>
                  </a:rPr>
                  <a:t>deviation</a:t>
                </a:r>
                <a:r>
                  <a:rPr lang="es-ES_tradnl" altLang="ca-ES" sz="2800" dirty="0">
                    <a:cs typeface="Courier New" pitchFamily="49" charset="0"/>
                  </a:rPr>
                  <a:t> 12</a:t>
                </a:r>
              </a:p>
              <a:p>
                <a:pPr algn="just">
                  <a:lnSpc>
                    <a:spcPct val="90000"/>
                  </a:lnSpc>
                </a:pPr>
                <a:r>
                  <a:rPr lang="es-ES_tradnl" altLang="ca-ES" sz="2800" dirty="0" err="1">
                    <a:cs typeface="Courier New" pitchFamily="49" charset="0"/>
                  </a:rPr>
                  <a:t>We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extract</a:t>
                </a:r>
                <a:r>
                  <a:rPr lang="es-ES_tradnl" altLang="ca-ES" sz="2800" dirty="0">
                    <a:cs typeface="Courier New" pitchFamily="49" charset="0"/>
                  </a:rPr>
                  <a:t> a </a:t>
                </a:r>
                <a:r>
                  <a:rPr lang="es-ES_tradnl" altLang="ca-ES" sz="2800" dirty="0" err="1">
                    <a:cs typeface="Courier New" pitchFamily="49" charset="0"/>
                  </a:rPr>
                  <a:t>sample</a:t>
                </a:r>
                <a:r>
                  <a:rPr lang="es-ES_tradnl" altLang="ca-ES" sz="2800" dirty="0">
                    <a:cs typeface="Courier New" pitchFamily="49" charset="0"/>
                  </a:rPr>
                  <a:t> of n=186 and </a:t>
                </a:r>
                <a:r>
                  <a:rPr lang="es-ES_tradnl" altLang="ca-ES" sz="2800" dirty="0" err="1">
                    <a:cs typeface="Courier New" pitchFamily="49" charset="0"/>
                  </a:rPr>
                  <a:t>we</a:t>
                </a:r>
                <a:r>
                  <a:rPr lang="es-ES_tradnl" altLang="ca-ES" sz="2800" dirty="0">
                    <a:cs typeface="Courier New" pitchFamily="49" charset="0"/>
                  </a:rPr>
                  <a:t> observe a </a:t>
                </a:r>
                <a:r>
                  <a:rPr lang="es-ES_tradnl" altLang="ca-ES" sz="2800" i="1" dirty="0" err="1">
                    <a:cs typeface="Courier New" pitchFamily="49" charset="0"/>
                  </a:rPr>
                  <a:t>sample</a:t>
                </a:r>
                <a:r>
                  <a:rPr lang="es-ES_tradnl" altLang="ca-ES" sz="2800" dirty="0">
                    <a:cs typeface="Courier New" pitchFamily="49" charset="0"/>
                  </a:rPr>
                  <a:t> mean m=118,8)</a:t>
                </a:r>
              </a:p>
              <a:p>
                <a:pPr>
                  <a:lnSpc>
                    <a:spcPct val="90000"/>
                  </a:lnSpc>
                </a:pPr>
                <a:r>
                  <a:rPr lang="es-ES" altLang="ca-ES" sz="2800" dirty="0" err="1"/>
                  <a:t>We</a:t>
                </a:r>
                <a:r>
                  <a:rPr lang="es-ES" altLang="ca-ES" sz="2800" dirty="0"/>
                  <a:t> can compute a </a:t>
                </a:r>
                <a:r>
                  <a:rPr lang="es-ES" altLang="ca-ES" sz="2800" i="1" dirty="0" err="1"/>
                  <a:t>confidence</a:t>
                </a:r>
                <a:r>
                  <a:rPr lang="es-ES" altLang="ca-ES" sz="2800" i="1" dirty="0"/>
                  <a:t> </a:t>
                </a:r>
                <a:r>
                  <a:rPr lang="es-ES" altLang="ca-ES" sz="2800" i="1" dirty="0" err="1"/>
                  <a:t>interval</a:t>
                </a:r>
                <a:r>
                  <a:rPr lang="es-ES" altLang="ca-ES" sz="2800" i="1" dirty="0"/>
                  <a:t> </a:t>
                </a:r>
                <a:r>
                  <a:rPr lang="es-ES" altLang="ca-ES" sz="2800" dirty="0" err="1"/>
                  <a:t>for</a:t>
                </a:r>
                <a:r>
                  <a:rPr lang="es-ES" altLang="ca-ES" sz="2800" dirty="0"/>
                  <a:t> </a:t>
                </a:r>
                <a:r>
                  <a:rPr lang="es-ES" altLang="ca-ES" sz="2800" dirty="0" err="1"/>
                  <a:t>the</a:t>
                </a:r>
                <a:r>
                  <a:rPr lang="es-ES" altLang="ca-ES" sz="2800" dirty="0"/>
                  <a:t> mean: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s-ES" altLang="ca-ES" sz="2800" b="1" dirty="0">
                    <a:latin typeface="Symbol" pitchFamily="18" charset="2"/>
                    <a:cs typeface="Courier New" pitchFamily="49" charset="0"/>
                  </a:rPr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altLang="ca-ES" sz="2800" b="1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barPr>
                      <m:e>
                        <m:r>
                          <a:rPr lang="es-ES" altLang="ca-ES" sz="2800" b="1" i="1" smtClean="0">
                            <a:latin typeface="Cambria Math"/>
                            <a:cs typeface="Courier New" pitchFamily="49" charset="0"/>
                          </a:rPr>
                          <m:t>𝒙</m:t>
                        </m:r>
                      </m:e>
                    </m:ba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±</m:t>
                    </m:r>
                    <m:sSub>
                      <m:sSubPr>
                        <m:ctrlPr>
                          <a:rPr lang="es-ES" altLang="ca-ES" sz="2800" b="1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s-ES" altLang="ca-ES" sz="2800" b="1" i="1" smtClean="0">
                            <a:latin typeface="Cambria Math"/>
                            <a:cs typeface="Courier New" pitchFamily="49" charset="0"/>
                          </a:rPr>
                          <m:t>𝒛</m:t>
                        </m:r>
                      </m:e>
                      <m:sub>
                        <m:f>
                          <m:fPr>
                            <m:ctrlPr>
                              <a:rPr lang="es-ES" altLang="ca-ES" sz="2800" b="1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fPr>
                          <m:num>
                            <m:r>
                              <a:rPr lang="es-ES" altLang="ca-ES" sz="2800" b="1" i="1" smtClean="0">
                                <a:latin typeface="Cambria Math"/>
                                <a:cs typeface="Courier New" pitchFamily="49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es-ES" altLang="ca-ES" sz="2800" b="1" i="1" smtClean="0">
                                <a:latin typeface="Cambria Math"/>
                                <a:cs typeface="Courier New" pitchFamily="49" charset="0"/>
                              </a:rPr>
                              <m:t>𝟐</m:t>
                            </m:r>
                          </m:den>
                        </m:f>
                      </m:sub>
                    </m:sSub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×</m:t>
                    </m:r>
                    <m:f>
                      <m:fPr>
                        <m:ctrlPr>
                          <a:rPr lang="es-ES" altLang="ca-ES" sz="2800" b="1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s-ES" altLang="ca-ES" sz="2800" b="1" i="1" smtClean="0">
                            <a:latin typeface="Cambria Math"/>
                            <a:cs typeface="Courier New" pitchFamily="49" charset="0"/>
                          </a:rPr>
                          <m:t>𝒔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ES" altLang="ca-ES" sz="2800" b="1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altLang="ca-ES" sz="2800" b="1" i="1" smtClean="0">
                                <a:latin typeface="Cambria Math"/>
                                <a:cs typeface="Courier New" pitchFamily="49" charset="0"/>
                              </a:rPr>
                              <m:t>𝒏</m:t>
                            </m:r>
                          </m:e>
                        </m:rad>
                      </m:den>
                    </m:f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=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𝟏𝟏𝟖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±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𝟏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,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𝟗𝟔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×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𝟏𝟐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/√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𝟏𝟖𝟔</m:t>
                    </m:r>
                  </m:oMath>
                </a14:m>
                <a:endParaRPr lang="es-ES" altLang="ca-ES" b="1" dirty="0">
                  <a:latin typeface="Symbol" pitchFamily="18" charset="2"/>
                  <a:cs typeface="Courier New" pitchFamily="49" charset="0"/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s-ES" altLang="ca-ES" sz="2400" dirty="0" err="1">
                    <a:sym typeface="Symbol" pitchFamily="18" charset="2"/>
                  </a:rPr>
                  <a:t>This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provides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an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interval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such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that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we</a:t>
                </a:r>
                <a:r>
                  <a:rPr lang="es-ES" altLang="ca-ES" sz="2400" dirty="0">
                    <a:sym typeface="Symbol" pitchFamily="18" charset="2"/>
                  </a:rPr>
                  <a:t> are </a:t>
                </a:r>
                <a:r>
                  <a:rPr lang="es-ES" altLang="ca-ES" sz="2400" i="1" dirty="0" err="1">
                    <a:sym typeface="Symbol" pitchFamily="18" charset="2"/>
                  </a:rPr>
                  <a:t>highly</a:t>
                </a:r>
                <a:r>
                  <a:rPr lang="es-ES" altLang="ca-ES" sz="2400" i="1" dirty="0">
                    <a:sym typeface="Symbol" pitchFamily="18" charset="2"/>
                  </a:rPr>
                  <a:t> </a:t>
                </a:r>
                <a:r>
                  <a:rPr lang="es-ES" altLang="ca-ES" sz="2400" i="1" dirty="0" err="1">
                    <a:sym typeface="Symbol" pitchFamily="18" charset="2"/>
                  </a:rPr>
                  <a:t>confident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that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the</a:t>
                </a:r>
                <a:r>
                  <a:rPr lang="es-ES" altLang="ca-ES" sz="2400" dirty="0">
                    <a:sym typeface="Symbol" pitchFamily="18" charset="2"/>
                  </a:rPr>
                  <a:t> true </a:t>
                </a:r>
                <a:r>
                  <a:rPr lang="es-ES" altLang="ca-ES" sz="2400" dirty="0" err="1">
                    <a:sym typeface="Symbol" pitchFamily="18" charset="2"/>
                  </a:rPr>
                  <a:t>population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may</a:t>
                </a:r>
                <a:r>
                  <a:rPr lang="es-ES" altLang="ca-ES" sz="2400" dirty="0">
                    <a:sym typeface="Symbol" pitchFamily="18" charset="2"/>
                  </a:rPr>
                  <a:t> be </a:t>
                </a:r>
                <a:r>
                  <a:rPr lang="es-ES" altLang="ca-ES" sz="2400" dirty="0" err="1">
                    <a:sym typeface="Symbol" pitchFamily="18" charset="2"/>
                  </a:rPr>
                  <a:t>between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the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upper</a:t>
                </a:r>
                <a:r>
                  <a:rPr lang="es-ES" altLang="ca-ES" sz="2400" dirty="0">
                    <a:sym typeface="Symbol" pitchFamily="18" charset="2"/>
                  </a:rPr>
                  <a:t> and </a:t>
                </a:r>
                <a:r>
                  <a:rPr lang="es-ES" altLang="ca-ES" sz="2400" dirty="0" err="1">
                    <a:sym typeface="Symbol" pitchFamily="18" charset="2"/>
                  </a:rPr>
                  <a:t>lower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value</a:t>
                </a:r>
                <a:r>
                  <a:rPr lang="es-ES" altLang="ca-ES" sz="2400" dirty="0">
                    <a:sym typeface="Symbol" pitchFamily="18" charset="2"/>
                  </a:rPr>
                  <a:t> of </a:t>
                </a:r>
                <a:r>
                  <a:rPr lang="es-ES" altLang="ca-ES" sz="2400" dirty="0" err="1">
                    <a:sym typeface="Symbol" pitchFamily="18" charset="2"/>
                  </a:rPr>
                  <a:t>the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interval</a:t>
                </a:r>
                <a:r>
                  <a:rPr lang="es-ES" altLang="ca-ES" sz="2400" dirty="0">
                    <a:sym typeface="Symbol" pitchFamily="18" charset="2"/>
                  </a:rPr>
                  <a:t>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s-ES" altLang="ca-ES" sz="2000" dirty="0">
                    <a:sym typeface="Symbol" pitchFamily="18" charset="2"/>
                  </a:rPr>
                  <a:t>In </a:t>
                </a:r>
                <a:r>
                  <a:rPr lang="es-ES" altLang="ca-ES" sz="2000" dirty="0" err="1">
                    <a:sym typeface="Symbol" pitchFamily="18" charset="2"/>
                  </a:rPr>
                  <a:t>practice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this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means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that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if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we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repeated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the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process</a:t>
                </a:r>
                <a:r>
                  <a:rPr lang="es-ES" altLang="ca-ES" sz="2000" dirty="0">
                    <a:sym typeface="Symbol" pitchFamily="18" charset="2"/>
                  </a:rPr>
                  <a:t> of </a:t>
                </a:r>
                <a:r>
                  <a:rPr lang="es-ES" altLang="ca-ES" sz="2000" dirty="0" err="1">
                    <a:sym typeface="Symbol" pitchFamily="18" charset="2"/>
                  </a:rPr>
                  <a:t>sampling</a:t>
                </a:r>
                <a:r>
                  <a:rPr lang="es-ES" altLang="ca-ES" sz="2000" dirty="0">
                    <a:sym typeface="Symbol" pitchFamily="18" charset="2"/>
                  </a:rPr>
                  <a:t> and </a:t>
                </a:r>
                <a:r>
                  <a:rPr lang="es-ES" altLang="ca-ES" sz="2000" dirty="0" err="1">
                    <a:sym typeface="Symbol" pitchFamily="18" charset="2"/>
                  </a:rPr>
                  <a:t>building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the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interval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we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would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expect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that</a:t>
                </a:r>
                <a:r>
                  <a:rPr lang="es-ES" altLang="ca-ES" sz="2000" dirty="0">
                    <a:sym typeface="Symbol" pitchFamily="18" charset="2"/>
                  </a:rPr>
                  <a:t> 95% of </a:t>
                </a:r>
                <a:r>
                  <a:rPr lang="es-ES" altLang="ca-ES" sz="2000" dirty="0" err="1">
                    <a:sym typeface="Symbol" pitchFamily="18" charset="2"/>
                  </a:rPr>
                  <a:t>the</a:t>
                </a:r>
                <a:r>
                  <a:rPr lang="es-ES" altLang="ca-ES" sz="2000" dirty="0">
                    <a:sym typeface="Symbol" pitchFamily="18" charset="2"/>
                  </a:rPr>
                  <a:t> times </a:t>
                </a:r>
                <a:r>
                  <a:rPr lang="es-ES" altLang="ca-ES" sz="2000" dirty="0" err="1">
                    <a:sym typeface="Symbol" pitchFamily="18" charset="2"/>
                  </a:rPr>
                  <a:t>it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would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contain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the</a:t>
                </a:r>
                <a:r>
                  <a:rPr lang="es-ES" altLang="ca-ES" sz="2000" dirty="0">
                    <a:sym typeface="Symbol" pitchFamily="18" charset="2"/>
                  </a:rPr>
                  <a:t> true </a:t>
                </a:r>
                <a:r>
                  <a:rPr lang="es-ES" altLang="ca-ES" sz="2000" dirty="0" err="1">
                    <a:sym typeface="Symbol" pitchFamily="18" charset="2"/>
                  </a:rPr>
                  <a:t>population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value</a:t>
                </a:r>
                <a:endParaRPr lang="es-ES" altLang="ca-ES" sz="2000" dirty="0"/>
              </a:p>
            </p:txBody>
          </p:sp>
        </mc:Choice>
        <mc:Fallback xmlns="">
          <p:sp>
            <p:nvSpPr>
              <p:cNvPr id="266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 bwMode="auto">
              <a:xfrm>
                <a:off x="415925" y="1196975"/>
                <a:ext cx="9245600" cy="5867400"/>
              </a:xfrm>
              <a:blipFill>
                <a:blip r:embed="rId3"/>
                <a:stretch>
                  <a:fillRect l="-1187" t="-1765" r="-1318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Marcador de número de diapositiva">
            <a:extLst>
              <a:ext uri="{FF2B5EF4-FFF2-40B4-BE49-F238E27FC236}">
                <a16:creationId xmlns:a16="http://schemas.microsoft.com/office/drawing/2014/main" id="{3F52AAFE-CD00-4BC7-9E85-F76F37D6C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640763" y="6453188"/>
            <a:ext cx="468312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just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just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just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just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2F1D1090-E88C-434E-A43C-8C030FF2F217}" type="slidenum">
              <a:rPr lang="ca-ES" altLang="es-ES" smtClean="0"/>
              <a:pPr/>
              <a:t>8</a:t>
            </a:fld>
            <a:endParaRPr lang="ca-ES" altLang="es-E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8C50F2A-726D-42F3-B20B-13116EAAFC77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838200" y="419101"/>
            <a:ext cx="8229600" cy="633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es-ES" b="1">
                <a:latin typeface="Arial" panose="020B0604020202020204" pitchFamily="34" charset="0"/>
              </a:rPr>
              <a:t>Exemple interval</a:t>
            </a:r>
            <a:r>
              <a:rPr lang="ca-ES" altLang="es-ES" b="1"/>
              <a:t> </a:t>
            </a:r>
            <a:r>
              <a:rPr lang="ca-ES" altLang="es-ES" b="1">
                <a:latin typeface="Arial" panose="020B0604020202020204" pitchFamily="34" charset="0"/>
                <a:cs typeface="Times New Roman" panose="02020603050405020304" pitchFamily="18" charset="0"/>
              </a:rPr>
              <a:t>per una proporció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085E65D-BDD4-426D-A4ED-0D712B0D4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1" y="1052513"/>
            <a:ext cx="856932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ca-ES" altLang="es-ES" sz="2000" b="1" dirty="0"/>
              <a:t>Problema</a:t>
            </a:r>
          </a:p>
          <a:p>
            <a:pPr lvl="1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dirty="0"/>
              <a:t>un laboratori de diagnòstic molecular realitza tests de detecció genètics de malalts amb patologia venosa hereditària (PVH). </a:t>
            </a:r>
          </a:p>
          <a:p>
            <a:pPr lvl="1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dirty="0"/>
              <a:t>d’una sèrie de </a:t>
            </a:r>
            <a:r>
              <a:rPr lang="ca-ES" altLang="es-ES" sz="2000" b="1" dirty="0">
                <a:solidFill>
                  <a:srgbClr val="990033"/>
                </a:solidFill>
              </a:rPr>
              <a:t>150</a:t>
            </a:r>
            <a:r>
              <a:rPr lang="ca-ES" altLang="es-ES" sz="2000" dirty="0"/>
              <a:t> malalts </a:t>
            </a:r>
            <a:r>
              <a:rPr lang="ca-ES" altLang="es-ES" sz="2000" b="1" dirty="0">
                <a:solidFill>
                  <a:srgbClr val="990033"/>
                </a:solidFill>
              </a:rPr>
              <a:t>18</a:t>
            </a:r>
            <a:r>
              <a:rPr lang="ca-ES" altLang="es-ES" sz="2000" dirty="0"/>
              <a:t> presenten en el seu perfil genètic l'al·lel </a:t>
            </a:r>
            <a:r>
              <a:rPr lang="ca-ES" altLang="es-ES" sz="2000" dirty="0" err="1"/>
              <a:t>AGx</a:t>
            </a:r>
            <a:r>
              <a:rPr lang="ca-ES" altLang="es-ES" sz="2000" dirty="0"/>
              <a:t> d’un un gen situat en el cromosoma 11. </a:t>
            </a:r>
          </a:p>
          <a:p>
            <a:pPr lvl="1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dirty="0"/>
              <a:t>amb una seguretat del 99%, quina estimació es pot donar del percentatge d’individus </a:t>
            </a:r>
            <a:r>
              <a:rPr lang="ca-ES" altLang="es-ES" sz="2000" dirty="0" err="1"/>
              <a:t>AGx</a:t>
            </a:r>
            <a:r>
              <a:rPr lang="ca-ES" altLang="es-ES" sz="2000" dirty="0"/>
              <a:t> dins de la població de malats PVH?</a:t>
            </a:r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1000" b="1" dirty="0"/>
          </a:p>
          <a:p>
            <a:pPr algn="l" eaLnBrk="1" hangingPunct="1">
              <a:lnSpc>
                <a:spcPct val="100000"/>
              </a:lnSpc>
            </a:pPr>
            <a:r>
              <a:rPr lang="ca-ES" altLang="es-ES" sz="2000" b="1" dirty="0"/>
              <a:t>Solució</a:t>
            </a:r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dirty="0"/>
              <a:t>la freqüència relativa de la mostra és: </a:t>
            </a:r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1000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dirty="0"/>
              <a:t>atès que es verifiquen les condicions per utilitzar la dist. asimptòtica</a:t>
            </a:r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2000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1000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dirty="0"/>
              <a:t>resulta finalment</a:t>
            </a:r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1800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200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/>
              <a:t>amb un 99% de seguretat, la proporció està entre 0.052 i 0.188 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BC4C2DD2-F92D-49F8-9AAC-54CE7419F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08758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5B136117-AEAE-403A-A4C1-CFB259176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9D126E3B-3957-4CBD-939D-7AC45E8A9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A9FEF1FF-750B-4813-AA16-E2A1D76F2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41" name="Rectangle 10">
            <a:extLst>
              <a:ext uri="{FF2B5EF4-FFF2-40B4-BE49-F238E27FC236}">
                <a16:creationId xmlns:a16="http://schemas.microsoft.com/office/drawing/2014/main" id="{519BC70F-621C-4189-8773-8FE34F68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42" name="Rectangle 11">
            <a:extLst>
              <a:ext uri="{FF2B5EF4-FFF2-40B4-BE49-F238E27FC236}">
                <a16:creationId xmlns:a16="http://schemas.microsoft.com/office/drawing/2014/main" id="{8B2CCBF2-B538-4FEE-83B4-123FA533E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graphicFrame>
        <p:nvGraphicFramePr>
          <p:cNvPr id="18443" name="Object 12">
            <a:extLst>
              <a:ext uri="{FF2B5EF4-FFF2-40B4-BE49-F238E27FC236}">
                <a16:creationId xmlns:a16="http://schemas.microsoft.com/office/drawing/2014/main" id="{84FC0C11-26B4-4906-BEA7-01ABE47C8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555888"/>
              </p:ext>
            </p:extLst>
          </p:nvPr>
        </p:nvGraphicFramePr>
        <p:xfrm>
          <a:off x="4225428" y="4998663"/>
          <a:ext cx="43354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cuación" r:id="rId3" imgW="2438400" imgH="444500" progId="Equation.3">
                  <p:embed/>
                </p:oleObj>
              </mc:Choice>
              <mc:Fallback>
                <p:oleObj name="Ecuación" r:id="rId3" imgW="2438400" imgH="444500" progId="Equation.3">
                  <p:embed/>
                  <p:pic>
                    <p:nvPicPr>
                      <p:cNvPr id="18443" name="Object 12">
                        <a:extLst>
                          <a:ext uri="{FF2B5EF4-FFF2-40B4-BE49-F238E27FC236}">
                            <a16:creationId xmlns:a16="http://schemas.microsoft.com/office/drawing/2014/main" id="{84FC0C11-26B4-4906-BEA7-01ABE47C8C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428" y="4998663"/>
                        <a:ext cx="43354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3">
            <a:extLst>
              <a:ext uri="{FF2B5EF4-FFF2-40B4-BE49-F238E27FC236}">
                <a16:creationId xmlns:a16="http://schemas.microsoft.com/office/drawing/2014/main" id="{ADCB6E0C-CFEF-4CAC-A02D-21EC77749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3050046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graphicFrame>
        <p:nvGraphicFramePr>
          <p:cNvPr id="18445" name="Object 14">
            <a:extLst>
              <a:ext uri="{FF2B5EF4-FFF2-40B4-BE49-F238E27FC236}">
                <a16:creationId xmlns:a16="http://schemas.microsoft.com/office/drawing/2014/main" id="{784CA2BB-0C2A-4AE9-8C5C-8C564DE787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912713"/>
              </p:ext>
            </p:extLst>
          </p:nvPr>
        </p:nvGraphicFramePr>
        <p:xfrm>
          <a:off x="3506788" y="4550569"/>
          <a:ext cx="23177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cuación" r:id="rId5" imgW="1282700" imgH="203200" progId="Equation.3">
                  <p:embed/>
                </p:oleObj>
              </mc:Choice>
              <mc:Fallback>
                <p:oleObj name="Ecuación" r:id="rId5" imgW="1282700" imgH="203200" progId="Equation.3">
                  <p:embed/>
                  <p:pic>
                    <p:nvPicPr>
                      <p:cNvPr id="18445" name="Object 14">
                        <a:extLst>
                          <a:ext uri="{FF2B5EF4-FFF2-40B4-BE49-F238E27FC236}">
                            <a16:creationId xmlns:a16="http://schemas.microsoft.com/office/drawing/2014/main" id="{784CA2BB-0C2A-4AE9-8C5C-8C564DE787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4550569"/>
                        <a:ext cx="23177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5">
            <a:extLst>
              <a:ext uri="{FF2B5EF4-FFF2-40B4-BE49-F238E27FC236}">
                <a16:creationId xmlns:a16="http://schemas.microsoft.com/office/drawing/2014/main" id="{2AE504D0-DD70-454B-A3DF-0A177D5A9C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436864"/>
              </p:ext>
            </p:extLst>
          </p:nvPr>
        </p:nvGraphicFramePr>
        <p:xfrm>
          <a:off x="6537176" y="3480933"/>
          <a:ext cx="1701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cuación" r:id="rId7" imgW="952087" imgH="393529" progId="Equation.3">
                  <p:embed/>
                </p:oleObj>
              </mc:Choice>
              <mc:Fallback>
                <p:oleObj name="Ecuación" r:id="rId7" imgW="952087" imgH="393529" progId="Equation.3">
                  <p:embed/>
                  <p:pic>
                    <p:nvPicPr>
                      <p:cNvPr id="18446" name="Object 15">
                        <a:extLst>
                          <a:ext uri="{FF2B5EF4-FFF2-40B4-BE49-F238E27FC236}">
                            <a16:creationId xmlns:a16="http://schemas.microsoft.com/office/drawing/2014/main" id="{2AE504D0-DD70-454B-A3DF-0A177D5A9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176" y="3480933"/>
                        <a:ext cx="17018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idor de número de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EB20F6E-74BE-4ACE-AE8E-70B135C22DBD}" type="slidenum">
              <a:rPr lang="es-ES" altLang="ca-ES"/>
              <a:pPr eaLnBrk="1" hangingPunct="1"/>
              <a:t>9</a:t>
            </a:fld>
            <a:endParaRPr lang="es-ES" altLang="ca-E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42950" y="2286000"/>
            <a:ext cx="84201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Sample Size</a:t>
            </a:r>
            <a:endParaRPr lang="en-GB" altLang="ca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5359</TotalTime>
  <Words>584</Words>
  <Application>Microsoft Office PowerPoint</Application>
  <PresentationFormat>A4 (210 x 297 mm)</PresentationFormat>
  <Paragraphs>112</Paragraphs>
  <Slides>16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Symbol</vt:lpstr>
      <vt:lpstr>Times New Roman</vt:lpstr>
      <vt:lpstr>Univers</vt:lpstr>
      <vt:lpstr>Verdana</vt:lpstr>
      <vt:lpstr>Diseño predeterminado</vt:lpstr>
      <vt:lpstr>MathType 6.0 Equation</vt:lpstr>
      <vt:lpstr>Ecuación</vt:lpstr>
      <vt:lpstr>Microsoft Editor de ecuaciones 3.0</vt:lpstr>
      <vt:lpstr>Presentación de PowerPoint</vt:lpstr>
      <vt:lpstr>Preliminaries</vt:lpstr>
      <vt:lpstr>Standard error of the mean</vt:lpstr>
      <vt:lpstr>Standard error of a proportion</vt:lpstr>
      <vt:lpstr>Presentación de PowerPoint</vt:lpstr>
      <vt:lpstr>Confidence interval for the mean</vt:lpstr>
      <vt:lpstr>Confidence interval of Mean</vt:lpstr>
      <vt:lpstr>Exemple interval per una proporció</vt:lpstr>
      <vt:lpstr>Sample Size</vt:lpstr>
      <vt:lpstr>Sample Size Calculation</vt:lpstr>
      <vt:lpstr>Sample Size Calculation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Institut Recerca HUVH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Alex Sanchez Plal</cp:lastModifiedBy>
  <cp:revision>1317</cp:revision>
  <cp:lastPrinted>2016-02-05T21:57:04Z</cp:lastPrinted>
  <dcterms:created xsi:type="dcterms:W3CDTF">2009-01-26T07:32:14Z</dcterms:created>
  <dcterms:modified xsi:type="dcterms:W3CDTF">2019-01-27T19:34:02Z</dcterms:modified>
</cp:coreProperties>
</file>