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23"/>
  </p:notesMasterIdLst>
  <p:handoutMasterIdLst>
    <p:handoutMasterId r:id="rId24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99"/>
    <a:srgbClr val="3366FF"/>
    <a:srgbClr val="0070C0"/>
    <a:srgbClr val="7D468C"/>
    <a:srgbClr val="993489"/>
    <a:srgbClr val="5D6BD5"/>
    <a:srgbClr val="3E97F8"/>
    <a:srgbClr val="E5E0E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46655" autoAdjust="0"/>
  </p:normalViewPr>
  <p:slideViewPr>
    <p:cSldViewPr snapToGrid="0">
      <p:cViewPr varScale="1">
        <p:scale>
          <a:sx n="101" d="100"/>
          <a:sy n="101" d="100"/>
        </p:scale>
        <p:origin x="-96" y="-17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05/02/2016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05/02/2016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smtClean="0"/>
              <a:t>Haga clic para modificar el estilo de texto del patrón</a:t>
            </a:r>
          </a:p>
          <a:p>
            <a:pPr lvl="1"/>
            <a:r>
              <a:rPr lang="ca-ES" noProof="0" smtClean="0"/>
              <a:t>Segundo nivel</a:t>
            </a:r>
          </a:p>
          <a:p>
            <a:pPr lvl="2"/>
            <a:r>
              <a:rPr lang="ca-ES" noProof="0" smtClean="0"/>
              <a:t>Tercer nivel</a:t>
            </a:r>
          </a:p>
          <a:p>
            <a:pPr lvl="3"/>
            <a:r>
              <a:rPr lang="ca-ES" noProof="0" smtClean="0"/>
              <a:t>Cuarto nivel</a:t>
            </a:r>
          </a:p>
          <a:p>
            <a:pPr lvl="4"/>
            <a:r>
              <a:rPr lang="ca-ES" noProof="0" smtClean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 smtClean="0"/>
              <a:t>Posar aquí el CV del </a:t>
            </a:r>
            <a:r>
              <a:rPr lang="es-ES" dirty="0" err="1" smtClean="0"/>
              <a:t>professor</a:t>
            </a:r>
            <a:r>
              <a:rPr lang="es-ES" dirty="0" smtClean="0"/>
              <a:t> (</a:t>
            </a:r>
            <a:r>
              <a:rPr lang="es-ES" dirty="0" err="1" smtClean="0"/>
              <a:t>escurçat</a:t>
            </a:r>
            <a:r>
              <a:rPr lang="es-ES" dirty="0" smtClean="0"/>
              <a:t>, </a:t>
            </a:r>
            <a:r>
              <a:rPr lang="es-ES" dirty="0" err="1" smtClean="0"/>
              <a:t>només</a:t>
            </a:r>
            <a:r>
              <a:rPr lang="es-ES" dirty="0" smtClean="0"/>
              <a:t> en 1 diapositiva)  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 smtClean="0"/>
              <a:t>Posar </a:t>
            </a:r>
            <a:r>
              <a:rPr lang="es-ES" dirty="0" err="1" smtClean="0"/>
              <a:t>l’índex</a:t>
            </a:r>
            <a:r>
              <a:rPr lang="es-ES" dirty="0" smtClean="0"/>
              <a:t> en </a:t>
            </a:r>
            <a:r>
              <a:rPr lang="es-ES" dirty="0" err="1" smtClean="0"/>
              <a:t>aquesta</a:t>
            </a:r>
            <a:r>
              <a:rPr lang="es-ES" dirty="0" smtClean="0"/>
              <a:t> diapositiva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 smtClean="0"/>
              <a:t>Títol</a:t>
            </a:r>
            <a:r>
              <a:rPr lang="es-ES" dirty="0" smtClean="0"/>
              <a:t> </a:t>
            </a:r>
            <a:r>
              <a:rPr lang="es-ES" dirty="0" err="1" smtClean="0"/>
              <a:t>d’apartatOPCIONAL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Loading data sets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load into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Rcommander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the dataset </a:t>
            </a:r>
            <a:r>
              <a:rPr lang="en-GB" sz="2200" i="1" dirty="0" err="1" smtClean="0">
                <a:solidFill>
                  <a:srgbClr val="990099"/>
                </a:solidFill>
                <a:latin typeface="+mn-lt"/>
              </a:rPr>
              <a:t>osteoporosis.csv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42392" y="1987420"/>
            <a:ext cx="7632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“.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csv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” -&gt; “comma separated values” but could be separated with \tab, spaces, ; , ….</a:t>
            </a: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First of all “look” the file with a file viewer like “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wordpad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”, “bloc de 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notas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”,…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519" y="4657005"/>
            <a:ext cx="1451924" cy="133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</a:rPr>
              <a:t>Statistics with </a:t>
            </a:r>
            <a:r>
              <a:rPr lang="en-GB" sz="2200" b="1" dirty="0" err="1" smtClean="0">
                <a:solidFill>
                  <a:schemeClr val="bg1"/>
                </a:solidFill>
              </a:rPr>
              <a:t>Rcmdr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calculate some descriptive statistics with the 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dataset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osteo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.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47" y="1825154"/>
            <a:ext cx="4932281" cy="205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Flecha abajo"/>
          <p:cNvSpPr/>
          <p:nvPr/>
        </p:nvSpPr>
        <p:spPr bwMode="auto">
          <a:xfrm rot="5400000">
            <a:off x="3910813" y="2034179"/>
            <a:ext cx="246425" cy="643722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0207" y="3410409"/>
            <a:ext cx="60388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</a:rPr>
              <a:t>Statistics with </a:t>
            </a:r>
            <a:r>
              <a:rPr lang="en-GB" sz="2200" b="1" dirty="0" err="1" smtClean="0">
                <a:solidFill>
                  <a:schemeClr val="bg1"/>
                </a:solidFill>
              </a:rPr>
              <a:t>Rcmdr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calculate some descriptive statistics with the 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dataset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osteo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.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633" y="1860968"/>
            <a:ext cx="4706087" cy="233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0023" y="3529779"/>
            <a:ext cx="4475081" cy="22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</a:rPr>
              <a:t>Statistics with </a:t>
            </a:r>
            <a:r>
              <a:rPr lang="en-GB" sz="2200" b="1" dirty="0" err="1" smtClean="0">
                <a:solidFill>
                  <a:schemeClr val="bg1"/>
                </a:solidFill>
              </a:rPr>
              <a:t>Rcmdr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calculate some descriptive statistics with the 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dataset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osteo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.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669" y="2216057"/>
            <a:ext cx="9457361" cy="384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 redondeado"/>
          <p:cNvSpPr/>
          <p:nvPr/>
        </p:nvSpPr>
        <p:spPr bwMode="auto">
          <a:xfrm>
            <a:off x="179109" y="4901938"/>
            <a:ext cx="4967926" cy="980388"/>
          </a:xfrm>
          <a:prstGeom prst="roundRect">
            <a:avLst/>
          </a:prstGeom>
          <a:noFill/>
          <a:ln w="3810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</a:rPr>
              <a:t>Graphics</a:t>
            </a:r>
            <a:r>
              <a:rPr lang="en-GB" sz="2200" b="1" dirty="0" smtClean="0">
                <a:solidFill>
                  <a:schemeClr val="bg1"/>
                </a:solidFill>
              </a:rPr>
              <a:t> </a:t>
            </a:r>
            <a:r>
              <a:rPr lang="en-GB" sz="2200" b="1" dirty="0" smtClean="0">
                <a:solidFill>
                  <a:schemeClr val="bg1"/>
                </a:solidFill>
              </a:rPr>
              <a:t>with </a:t>
            </a:r>
            <a:r>
              <a:rPr lang="en-GB" sz="2200" b="1" dirty="0" err="1" smtClean="0">
                <a:solidFill>
                  <a:schemeClr val="bg1"/>
                </a:solidFill>
              </a:rPr>
              <a:t>Rcmdr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see how the variable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imc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is distributed among the individuals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101" y="1859699"/>
            <a:ext cx="41052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Flecha abajo"/>
          <p:cNvSpPr/>
          <p:nvPr/>
        </p:nvSpPr>
        <p:spPr bwMode="auto">
          <a:xfrm rot="5400000">
            <a:off x="3609801" y="2599842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9302" y="1960775"/>
            <a:ext cx="4498212" cy="204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</a:rPr>
              <a:t>Graphics with </a:t>
            </a:r>
            <a:r>
              <a:rPr lang="en-GB" sz="2200" b="1" dirty="0" err="1" smtClean="0">
                <a:solidFill>
                  <a:schemeClr val="bg1"/>
                </a:solidFill>
              </a:rPr>
              <a:t>Rcmdr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see how the variable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imc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is distributed among the individuals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8" name="7 Flecha abajo"/>
          <p:cNvSpPr/>
          <p:nvPr/>
        </p:nvSpPr>
        <p:spPr bwMode="auto">
          <a:xfrm rot="5400000">
            <a:off x="3609801" y="2599842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9248" y="1956847"/>
            <a:ext cx="4326117" cy="432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2718" y="3535837"/>
            <a:ext cx="70580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Running scripts with </a:t>
            </a:r>
            <a:r>
              <a:rPr lang="en-GB" sz="2200" b="1" dirty="0" err="1" smtClean="0">
                <a:solidFill>
                  <a:schemeClr val="bg1"/>
                </a:solidFill>
                <a:latin typeface="+mn-lt"/>
              </a:rPr>
              <a:t>Rcmdr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want to change the graphic colour, add a legend and a main title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375" y="1821451"/>
            <a:ext cx="6686550" cy="228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 redondeado"/>
          <p:cNvSpPr/>
          <p:nvPr/>
        </p:nvSpPr>
        <p:spPr bwMode="auto">
          <a:xfrm>
            <a:off x="490194" y="3667028"/>
            <a:ext cx="5832000" cy="252000"/>
          </a:xfrm>
          <a:prstGeom prst="roundRect">
            <a:avLst/>
          </a:prstGeom>
          <a:noFill/>
          <a:ln w="3810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2132029" y="6091287"/>
            <a:ext cx="6984000" cy="432000"/>
          </a:xfrm>
          <a:prstGeom prst="roundRect">
            <a:avLst/>
          </a:prstGeom>
          <a:noFill/>
          <a:ln w="3810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Running scripts with </a:t>
            </a:r>
            <a:r>
              <a:rPr lang="en-GB" sz="2200" b="1" dirty="0" err="1" smtClean="0">
                <a:solidFill>
                  <a:schemeClr val="bg1"/>
                </a:solidFill>
                <a:latin typeface="+mn-lt"/>
              </a:rPr>
              <a:t>Rcmdr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want to change the graphic colour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, add a legend and a main title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673" y="1847653"/>
            <a:ext cx="6400800" cy="457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Export the results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want export the results</a:t>
            </a:r>
            <a:endParaRPr lang="en-GB" sz="2200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55" y="1922594"/>
            <a:ext cx="82413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bajo"/>
          <p:cNvSpPr/>
          <p:nvPr/>
        </p:nvSpPr>
        <p:spPr bwMode="auto">
          <a:xfrm rot="5400000">
            <a:off x="1733868" y="1685443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6 Flecha abajo"/>
          <p:cNvSpPr/>
          <p:nvPr/>
        </p:nvSpPr>
        <p:spPr bwMode="auto">
          <a:xfrm rot="5400000">
            <a:off x="1564186" y="2778951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 rot="5400000">
            <a:off x="8898239" y="5041386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8 Flecha abajo"/>
          <p:cNvSpPr/>
          <p:nvPr/>
        </p:nvSpPr>
        <p:spPr bwMode="auto">
          <a:xfrm rot="5400000">
            <a:off x="2055950" y="2328037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Export the results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want export the results</a:t>
            </a:r>
            <a:endParaRPr lang="en-GB" sz="2200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910" y="1772238"/>
            <a:ext cx="4903005" cy="474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Exercise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78442" y="1676336"/>
            <a:ext cx="7632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Load into 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Rcmdr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the dataset in 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prostate.csv</a:t>
            </a: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Calculate some descriptive statistics for some variables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Make a graphic from one or two variables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Generate the report with all the data</a:t>
            </a: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Loading data sets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load into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Rcommander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the dataset </a:t>
            </a:r>
            <a:r>
              <a:rPr lang="en-GB" sz="2200" i="1" dirty="0" err="1" smtClean="0">
                <a:solidFill>
                  <a:srgbClr val="990099"/>
                </a:solidFill>
                <a:latin typeface="+mn-lt"/>
              </a:rPr>
              <a:t>osteoporosis.csv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519" y="1892939"/>
            <a:ext cx="3671689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566" y="1979629"/>
            <a:ext cx="4563114" cy="395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Flecha abajo"/>
          <p:cNvSpPr/>
          <p:nvPr/>
        </p:nvSpPr>
        <p:spPr bwMode="auto">
          <a:xfrm>
            <a:off x="6551629" y="1904214"/>
            <a:ext cx="84841" cy="57503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7901233" y="2509101"/>
            <a:ext cx="84841" cy="57503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Loading data sets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load into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Rcommander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the dataset </a:t>
            </a:r>
            <a:r>
              <a:rPr lang="en-GB" sz="2200" i="1" dirty="0" err="1" smtClean="0">
                <a:solidFill>
                  <a:srgbClr val="990099"/>
                </a:solidFill>
                <a:latin typeface="+mn-lt"/>
              </a:rPr>
              <a:t>osteoporosis.csv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42392" y="1987420"/>
            <a:ext cx="76324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“.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csv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” -&gt; “comma separated values” but could be separated with \tab, spaces, ; , ….</a:t>
            </a: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First of all “look” the file with a file viewer like “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wordpad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”, “bloc de 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notas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”,…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Once we know how: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the data is separated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How the decimals are separated</a:t>
            </a: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we can open with 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Rcmdr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Loading data sets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load into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Rcommander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the dataset </a:t>
            </a:r>
            <a:r>
              <a:rPr lang="en-GB" sz="2200" i="1" dirty="0" err="1" smtClean="0">
                <a:solidFill>
                  <a:srgbClr val="990099"/>
                </a:solidFill>
                <a:latin typeface="+mn-lt"/>
              </a:rPr>
              <a:t>osteoporosis.csv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02" y="1895781"/>
            <a:ext cx="4430598" cy="460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719" y="2162535"/>
            <a:ext cx="32766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Flecha abajo"/>
          <p:cNvSpPr/>
          <p:nvPr/>
        </p:nvSpPr>
        <p:spPr bwMode="auto">
          <a:xfrm>
            <a:off x="7654565" y="1970202"/>
            <a:ext cx="84841" cy="57503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 rot="5400000">
            <a:off x="7163704" y="2826079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8 Flecha abajo"/>
          <p:cNvSpPr/>
          <p:nvPr/>
        </p:nvSpPr>
        <p:spPr bwMode="auto">
          <a:xfrm rot="5400000">
            <a:off x="6882471" y="3572369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9 Flecha abajo"/>
          <p:cNvSpPr/>
          <p:nvPr/>
        </p:nvSpPr>
        <p:spPr bwMode="auto">
          <a:xfrm rot="5400000">
            <a:off x="6675081" y="4467916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Loading data sets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load into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Rcommander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the dataset </a:t>
            </a:r>
            <a:r>
              <a:rPr lang="en-GB" sz="2200" i="1" dirty="0" err="1" smtClean="0">
                <a:solidFill>
                  <a:srgbClr val="990099"/>
                </a:solidFill>
                <a:latin typeface="+mn-lt"/>
              </a:rPr>
              <a:t>osteoporosis.csv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86" y="1847931"/>
            <a:ext cx="4593014" cy="26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Flecha abajo"/>
          <p:cNvSpPr/>
          <p:nvPr/>
        </p:nvSpPr>
        <p:spPr bwMode="auto">
          <a:xfrm rot="5400000">
            <a:off x="3044193" y="2524425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8 Flecha abajo"/>
          <p:cNvSpPr/>
          <p:nvPr/>
        </p:nvSpPr>
        <p:spPr bwMode="auto">
          <a:xfrm rot="5400000">
            <a:off x="3922455" y="1969815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526" y="3176833"/>
            <a:ext cx="4491681" cy="352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Loading data sets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load into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Rcommander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the dataset </a:t>
            </a:r>
            <a:r>
              <a:rPr lang="en-GB" sz="2200" i="1" dirty="0" err="1" smtClean="0">
                <a:solidFill>
                  <a:srgbClr val="990099"/>
                </a:solidFill>
                <a:latin typeface="+mn-lt"/>
              </a:rPr>
              <a:t>hta.xls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904919"/>
            <a:ext cx="663067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8321" y="4707379"/>
            <a:ext cx="3886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Loading data sets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load into </a:t>
            </a:r>
            <a:r>
              <a:rPr lang="en-GB" sz="2200" dirty="0" err="1" smtClean="0">
                <a:solidFill>
                  <a:srgbClr val="990099"/>
                </a:solidFill>
                <a:latin typeface="+mn-lt"/>
              </a:rPr>
              <a:t>Rcommander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the dataset </a:t>
            </a:r>
            <a:r>
              <a:rPr lang="en-GB" sz="2200" i="1" dirty="0" err="1" smtClean="0">
                <a:solidFill>
                  <a:srgbClr val="990099"/>
                </a:solidFill>
                <a:latin typeface="+mn-lt"/>
              </a:rPr>
              <a:t>hta.xls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738" y="1875934"/>
            <a:ext cx="6524625" cy="463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Adding variables to the dataset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add variables </a:t>
            </a:r>
            <a:r>
              <a:rPr lang="en-GB" sz="2200" i="1" dirty="0" smtClean="0">
                <a:solidFill>
                  <a:srgbClr val="990099"/>
                </a:solidFill>
                <a:latin typeface="+mn-lt"/>
              </a:rPr>
              <a:t>age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and </a:t>
            </a:r>
            <a:r>
              <a:rPr lang="en-GB" sz="2200" i="1" dirty="0" smtClean="0">
                <a:solidFill>
                  <a:srgbClr val="990099"/>
                </a:solidFill>
                <a:latin typeface="+mn-lt"/>
              </a:rPr>
              <a:t>weight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the dataset </a:t>
            </a:r>
            <a:r>
              <a:rPr lang="en-GB" sz="2200" i="1" dirty="0" err="1" smtClean="0">
                <a:solidFill>
                  <a:srgbClr val="990099"/>
                </a:solidFill>
                <a:latin typeface="+mn-lt"/>
              </a:rPr>
              <a:t>hta.xls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621" y="1857337"/>
            <a:ext cx="4992917" cy="247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Flecha abajo"/>
          <p:cNvSpPr/>
          <p:nvPr/>
        </p:nvSpPr>
        <p:spPr bwMode="auto">
          <a:xfrm rot="5400000">
            <a:off x="3025340" y="2043660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4548" y="2444099"/>
            <a:ext cx="3952532" cy="360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Flecha abajo"/>
          <p:cNvSpPr/>
          <p:nvPr/>
        </p:nvSpPr>
        <p:spPr bwMode="auto">
          <a:xfrm>
            <a:off x="5391484" y="2091248"/>
            <a:ext cx="198610" cy="63236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69167" y="326571"/>
            <a:ext cx="652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Practice. </a:t>
            </a:r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Adding variables to the dataset</a:t>
            </a:r>
            <a:endParaRPr lang="en-GB" sz="22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1217" y="1334278"/>
            <a:ext cx="8565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We have to add variables </a:t>
            </a:r>
            <a:r>
              <a:rPr lang="en-GB" sz="2200" i="1" dirty="0" smtClean="0">
                <a:solidFill>
                  <a:srgbClr val="990099"/>
                </a:solidFill>
                <a:latin typeface="+mn-lt"/>
              </a:rPr>
              <a:t>age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and </a:t>
            </a:r>
            <a:r>
              <a:rPr lang="en-GB" sz="2200" i="1" dirty="0" smtClean="0">
                <a:solidFill>
                  <a:srgbClr val="990099"/>
                </a:solidFill>
                <a:latin typeface="+mn-lt"/>
              </a:rPr>
              <a:t>weight</a:t>
            </a:r>
            <a:r>
              <a:rPr lang="en-GB" sz="2200" dirty="0" smtClean="0">
                <a:solidFill>
                  <a:srgbClr val="990099"/>
                </a:solidFill>
                <a:latin typeface="+mn-lt"/>
              </a:rPr>
              <a:t> the dataset </a:t>
            </a:r>
            <a:r>
              <a:rPr lang="en-GB" sz="2200" i="1" dirty="0" err="1" smtClean="0">
                <a:solidFill>
                  <a:srgbClr val="990099"/>
                </a:solidFill>
                <a:latin typeface="+mn-lt"/>
              </a:rPr>
              <a:t>hta.xls</a:t>
            </a:r>
            <a:endParaRPr lang="en-GB" sz="2200" i="1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8" name="7 Flecha abajo"/>
          <p:cNvSpPr/>
          <p:nvPr/>
        </p:nvSpPr>
        <p:spPr bwMode="auto">
          <a:xfrm rot="5400000">
            <a:off x="4797579" y="2062514"/>
            <a:ext cx="123886" cy="61533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8 Flecha abajo"/>
          <p:cNvSpPr/>
          <p:nvPr/>
        </p:nvSpPr>
        <p:spPr bwMode="auto">
          <a:xfrm>
            <a:off x="5391484" y="2091248"/>
            <a:ext cx="198610" cy="632369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300" y="1828799"/>
            <a:ext cx="5842655" cy="473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5599522" y="2328421"/>
            <a:ext cx="1536569" cy="3827282"/>
          </a:xfrm>
          <a:prstGeom prst="rect">
            <a:avLst/>
          </a:prstGeom>
          <a:noFill/>
          <a:ln w="3810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3927</TotalTime>
  <Words>419</Words>
  <Application>Microsoft Office PowerPoint</Application>
  <PresentationFormat>A4 (210 x 297 mm)</PresentationFormat>
  <Paragraphs>49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master_plantillapresentacions 14-15</vt:lpstr>
      <vt:lpstr>02 Lateral</vt:lpstr>
      <vt:lpstr>03 Contingut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Company>VHIR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Ricardo Gonzalo Sanz</cp:lastModifiedBy>
  <cp:revision>623</cp:revision>
  <dcterms:created xsi:type="dcterms:W3CDTF">2014-10-10T12:20:23Z</dcterms:created>
  <dcterms:modified xsi:type="dcterms:W3CDTF">2016-02-05T13:47:17Z</dcterms:modified>
</cp:coreProperties>
</file>